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3" d="100"/>
          <a:sy n="133" d="100"/>
        </p:scale>
        <p:origin x="-98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1010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56b4a9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3e56b4a9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152aeda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2152aeda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152aeda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2152aeda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5" y="0"/>
            <a:ext cx="90233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125" y="228600"/>
            <a:ext cx="25717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4643438" y="3276600"/>
            <a:ext cx="4297680" cy="1371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chemeClr val="dk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2286000" y="1066800"/>
            <a:ext cx="4572000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77BCD"/>
                </a:solidFill>
                <a:latin typeface="Arial"/>
                <a:ea typeface="Arial"/>
                <a:cs typeface="Arial"/>
                <a:sym typeface="Arial"/>
              </a:rPr>
              <a:t>Business Workshop 2015</a:t>
            </a:r>
            <a:br>
              <a:rPr lang="en-US" sz="2800" b="1" i="0" u="none" strike="noStrike" cap="none">
                <a:solidFill>
                  <a:srgbClr val="377BC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“Insight to Excel”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5454998" y="3271846"/>
            <a:ext cx="347472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10800000">
            <a:off x="7315200" y="1066800"/>
            <a:ext cx="1676400" cy="1600200"/>
          </a:xfrm>
          <a:prstGeom prst="rtTriangle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57713" y="3160275"/>
            <a:ext cx="43720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                                                 </a:t>
            </a:r>
            <a:r>
              <a:rPr lang="en-US" sz="1800" dirty="0" err="1"/>
              <a:t>Soubhik</a:t>
            </a:r>
            <a:r>
              <a:rPr lang="en-US" sz="1800" dirty="0"/>
              <a:t> </a:t>
            </a:r>
            <a:r>
              <a:rPr lang="en-US" sz="1800" dirty="0" err="1"/>
              <a:t>Baral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                                    </a:t>
            </a:r>
            <a:r>
              <a:rPr lang="en-US" sz="1800" dirty="0" err="1"/>
              <a:t>Chaitanya</a:t>
            </a:r>
            <a:r>
              <a:rPr lang="en-US" sz="1800" dirty="0"/>
              <a:t> P. </a:t>
            </a:r>
            <a:r>
              <a:rPr lang="en-US" sz="1800" dirty="0" err="1"/>
              <a:t>Umbare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                                                         </a:t>
            </a:r>
            <a:r>
              <a:rPr lang="en-US" sz="1800" dirty="0" err="1"/>
              <a:t>Jeevitha</a:t>
            </a:r>
            <a:r>
              <a:rPr lang="en-US" sz="1800" dirty="0"/>
              <a:t> L 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                                                         </a:t>
            </a:r>
            <a:r>
              <a:rPr lang="en-US" sz="1800" dirty="0" err="1"/>
              <a:t>Nidhi</a:t>
            </a:r>
            <a:r>
              <a:rPr lang="en-US" sz="1800" dirty="0"/>
              <a:t> Jain     </a:t>
            </a:r>
            <a:endParaRPr sz="1800" dirty="0"/>
          </a:p>
        </p:txBody>
      </p:sp>
      <p:sp>
        <p:nvSpPr>
          <p:cNvPr id="96" name="Google Shape;96;p14"/>
          <p:cNvSpPr/>
          <p:nvPr/>
        </p:nvSpPr>
        <p:spPr>
          <a:xfrm flipH="1">
            <a:off x="2057400" y="1066801"/>
            <a:ext cx="6934200" cy="1600199"/>
          </a:xfrm>
          <a:prstGeom prst="parallelogram">
            <a:avLst>
              <a:gd name="adj" fmla="val 106444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819400" y="1447800"/>
            <a:ext cx="6324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Establishment of Private Wireless Network Using open source Magma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000875" y="6072188"/>
            <a:ext cx="16859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05.05.2023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600" b="1"/>
              <a:t>Test Bed Hardware Details </a:t>
            </a:r>
            <a:endParaRPr sz="2600" b="1"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Customer Premise Equipment (CPE)</a:t>
            </a:r>
            <a:endParaRPr sz="2200"/>
          </a:p>
          <a:p>
            <a:pPr marL="742950" lvl="1" indent="-336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 Baicells Atom ID06G </a:t>
            </a:r>
            <a:endParaRPr sz="2200"/>
          </a:p>
          <a:p>
            <a:pPr marL="742950" lvl="1" indent="-311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SIM card</a:t>
            </a:r>
            <a:endParaRPr sz="2200"/>
          </a:p>
          <a:p>
            <a:pPr marL="342900" lvl="0" indent="-368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4G Base station</a:t>
            </a:r>
            <a:endParaRPr sz="2200"/>
          </a:p>
          <a:p>
            <a:pPr marL="742950" lvl="1" indent="-336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 </a:t>
            </a:r>
            <a:r>
              <a:rPr lang="en-US" sz="2200">
                <a:solidFill>
                  <a:srgbClr val="000000"/>
                </a:solidFill>
              </a:rPr>
              <a:t>Baicells Neutrino 430 eNB</a:t>
            </a:r>
            <a:endParaRPr sz="220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Magma Access Gateway and Orchestrator deployment</a:t>
            </a:r>
            <a:endParaRPr sz="2200"/>
          </a:p>
          <a:p>
            <a:pPr marL="742950" lvl="1" indent="-311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KU551 development kit based on i-7 processor</a:t>
            </a:r>
            <a:endParaRPr sz="22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200"/>
          </a:p>
          <a:p>
            <a:pPr marL="342900" lvl="0" indent="-368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Application Client / Server</a:t>
            </a:r>
            <a:endParaRPr sz="2200"/>
          </a:p>
          <a:p>
            <a:pPr marL="742950" lvl="1" indent="-3365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Intel x86 based system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 b="1"/>
              <a:t>Test Bed Configuration</a:t>
            </a:r>
            <a:endParaRPr sz="2700" b="1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4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eNodeB</a:t>
            </a:r>
            <a:endParaRPr sz="2200"/>
          </a:p>
          <a:p>
            <a:pPr marL="7429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Band 48 - TDD</a:t>
            </a:r>
            <a:endParaRPr sz="2200"/>
          </a:p>
          <a:p>
            <a:pPr marL="7429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3GPP Rel. 15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en-US" sz="2200"/>
              <a:t>       Subframe Assignment</a:t>
            </a:r>
            <a:endParaRPr sz="2200"/>
          </a:p>
          <a:p>
            <a:pPr marL="742950" lvl="1" indent="-311150" algn="l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DSUDD</a:t>
            </a:r>
            <a:endParaRPr sz="2200"/>
          </a:p>
          <a:p>
            <a:pPr marL="7429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MIMO – 2x2</a:t>
            </a:r>
            <a:endParaRPr sz="2200"/>
          </a:p>
          <a:p>
            <a:pPr marL="7429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Bandwidth – 20 MHz</a:t>
            </a:r>
            <a:endParaRPr sz="2200"/>
          </a:p>
          <a:p>
            <a:pPr marL="342900" lvl="0" indent="-2946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Magma</a:t>
            </a:r>
            <a:endParaRPr sz="2200"/>
          </a:p>
          <a:p>
            <a:pPr marL="742950" lvl="1" indent="-31115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AGW</a:t>
            </a:r>
            <a:endParaRPr sz="2200"/>
          </a:p>
          <a:p>
            <a:pPr marL="742950" lvl="1" indent="-31115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ORC8r</a:t>
            </a:r>
            <a:endParaRPr sz="2200"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775" y="1600200"/>
            <a:ext cx="5246850" cy="41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981200"/>
            <a:ext cx="8128801" cy="40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838200" y="1143000"/>
            <a:ext cx="77343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setup of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4G/5G</a:t>
            </a:r>
            <a:r>
              <a:rPr lang="en-US" sz="2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LTE Private Network  over CBRS band using Magma Software components</a:t>
            </a:r>
            <a:endParaRPr sz="2600" b="1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b="1"/>
              <a:t>Test Cases &amp; Results</a:t>
            </a:r>
            <a:endParaRPr sz="3000" b="1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Throughput</a:t>
            </a:r>
            <a:endParaRPr sz="2600"/>
          </a:p>
          <a:p>
            <a:pPr marL="74295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DL ~ 110 Mbps</a:t>
            </a:r>
            <a:endParaRPr sz="2600"/>
          </a:p>
          <a:p>
            <a:pPr marL="74295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UL ~ 15 Mbps</a:t>
            </a:r>
            <a:endParaRPr sz="2600"/>
          </a:p>
          <a:p>
            <a:pPr marL="342900" lvl="0" indent="-304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VoIP Call</a:t>
            </a:r>
            <a:endParaRPr sz="2600"/>
          </a:p>
          <a:p>
            <a:pPr marL="74295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Using Open Source Asterisk SIP Server &amp; Client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1246900" y="1046125"/>
            <a:ext cx="78198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Application:  Helium Hotspot Miner for 4G/5G Coverage</a:t>
            </a:r>
            <a:endParaRPr sz="2720"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7"/>
          <p:cNvGrpSpPr/>
          <p:nvPr/>
        </p:nvGrpSpPr>
        <p:grpSpPr>
          <a:xfrm>
            <a:off x="285840" y="785880"/>
            <a:ext cx="7618800" cy="5357520"/>
            <a:chOff x="285840" y="785880"/>
            <a:chExt cx="7618800" cy="5357520"/>
          </a:xfrm>
        </p:grpSpPr>
        <p:grpSp>
          <p:nvGrpSpPr>
            <p:cNvPr id="187" name="Google Shape;187;p27"/>
            <p:cNvGrpSpPr/>
            <p:nvPr/>
          </p:nvGrpSpPr>
          <p:grpSpPr>
            <a:xfrm>
              <a:off x="285840" y="785880"/>
              <a:ext cx="1493640" cy="1854360"/>
              <a:chOff x="285840" y="785880"/>
              <a:chExt cx="1493640" cy="1854360"/>
            </a:xfrm>
          </p:grpSpPr>
          <p:pic>
            <p:nvPicPr>
              <p:cNvPr id="188" name="Google Shape;188;p2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5840" y="1403280"/>
                <a:ext cx="561240" cy="619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" name="Google Shape;189;p27"/>
              <p:cNvSpPr/>
              <p:nvPr/>
            </p:nvSpPr>
            <p:spPr>
              <a:xfrm>
                <a:off x="847440" y="1557720"/>
                <a:ext cx="932040" cy="38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IoT Sensor Nodes</a:t>
                </a:r>
                <a:endParaRPr sz="1100" b="0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0" name="Google Shape;190;p2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27200" y="785880"/>
                <a:ext cx="561240" cy="6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2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86880" y="2021040"/>
                <a:ext cx="561240" cy="619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2" name="Google Shape;192;p27"/>
            <p:cNvSpPr/>
            <p:nvPr/>
          </p:nvSpPr>
          <p:spPr>
            <a:xfrm>
              <a:off x="2562480" y="1741320"/>
              <a:ext cx="3414600" cy="223056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strike="noStrike">
                  <a:solidFill>
                    <a:srgbClr val="604A7B"/>
                  </a:solidFill>
                  <a:latin typeface="Calibri"/>
                  <a:ea typeface="Calibri"/>
                  <a:cs typeface="Calibri"/>
                  <a:sym typeface="Calibri"/>
                </a:rPr>
                <a:t>Helium Hotspot Miner/Gateway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694600" y="2252160"/>
              <a:ext cx="1915560" cy="472680"/>
            </a:xfrm>
            <a:prstGeom prst="rect">
              <a:avLst/>
            </a:prstGeom>
            <a:solidFill>
              <a:srgbClr val="E5B8B7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Packet Forwarder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(Over LoRa)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703600" y="2802600"/>
              <a:ext cx="1915560" cy="1005120"/>
            </a:xfrm>
            <a:prstGeom prst="rect">
              <a:avLst/>
            </a:prstGeom>
            <a:solidFill>
              <a:srgbClr val="B6DDE7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Cellular Data Forwarder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(Over 4G/5G coverage)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006520" y="2311560"/>
              <a:ext cx="843840" cy="100512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Helium Miner Docker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4610160" y="2547720"/>
              <a:ext cx="396360" cy="1440"/>
            </a:xfrm>
            <a:prstGeom prst="straightConnector1">
              <a:avLst/>
            </a:prstGeom>
            <a:noFill/>
            <a:ln w="34900" cap="flat" cmpd="sng">
              <a:solidFill>
                <a:srgbClr val="4A7E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27"/>
            <p:cNvCxnSpPr/>
            <p:nvPr/>
          </p:nvCxnSpPr>
          <p:spPr>
            <a:xfrm>
              <a:off x="4610160" y="3021120"/>
              <a:ext cx="396360" cy="1080"/>
            </a:xfrm>
            <a:prstGeom prst="straightConnector1">
              <a:avLst/>
            </a:prstGeom>
            <a:noFill/>
            <a:ln w="34900" cap="flat" cmpd="sng">
              <a:solidFill>
                <a:srgbClr val="4A7E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8" name="Google Shape;198;p27"/>
            <p:cNvSpPr/>
            <p:nvPr/>
          </p:nvSpPr>
          <p:spPr>
            <a:xfrm>
              <a:off x="2874600" y="3277080"/>
              <a:ext cx="1519200" cy="472680"/>
            </a:xfrm>
            <a:prstGeom prst="rect">
              <a:avLst/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Magma 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Access Gateway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27"/>
            <p:cNvCxnSpPr/>
            <p:nvPr/>
          </p:nvCxnSpPr>
          <p:spPr>
            <a:xfrm rot="-5400000">
              <a:off x="1494000" y="3261960"/>
              <a:ext cx="753120" cy="750240"/>
            </a:xfrm>
            <a:prstGeom prst="bentConnector2">
              <a:avLst/>
            </a:prstGeom>
            <a:noFill/>
            <a:ln w="25550" cap="flat" cmpd="sng">
              <a:solidFill>
                <a:srgbClr val="4A7E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0" name="Google Shape;200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7360" y="2365560"/>
              <a:ext cx="857880" cy="2743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1" name="Google Shape;201;p27"/>
            <p:cNvCxnSpPr/>
            <p:nvPr/>
          </p:nvCxnSpPr>
          <p:spPr>
            <a:xfrm>
              <a:off x="2415600" y="2485800"/>
              <a:ext cx="280080" cy="1440"/>
            </a:xfrm>
            <a:prstGeom prst="straightConnector1">
              <a:avLst/>
            </a:prstGeom>
            <a:noFill/>
            <a:ln w="25550" cap="flat" cmpd="sng">
              <a:solidFill>
                <a:srgbClr val="4A7E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2" name="Google Shape;202;p27"/>
            <p:cNvGrpSpPr/>
            <p:nvPr/>
          </p:nvGrpSpPr>
          <p:grpSpPr>
            <a:xfrm>
              <a:off x="881640" y="4014360"/>
              <a:ext cx="1253520" cy="2129040"/>
              <a:chOff x="881640" y="4014360"/>
              <a:chExt cx="1253520" cy="2129040"/>
            </a:xfrm>
          </p:grpSpPr>
          <p:grpSp>
            <p:nvGrpSpPr>
              <p:cNvPr id="203" name="Google Shape;203;p27"/>
              <p:cNvGrpSpPr/>
              <p:nvPr/>
            </p:nvGrpSpPr>
            <p:grpSpPr>
              <a:xfrm>
                <a:off x="1717920" y="5594040"/>
                <a:ext cx="417240" cy="549360"/>
                <a:chOff x="1717920" y="5594040"/>
                <a:chExt cx="417240" cy="549360"/>
              </a:xfrm>
            </p:grpSpPr>
            <p:pic>
              <p:nvPicPr>
                <p:cNvPr id="204" name="Google Shape;204;p2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824840" y="5594040"/>
                  <a:ext cx="172080" cy="325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5" name="Google Shape;205;p27"/>
                <p:cNvSpPr/>
                <p:nvPr/>
              </p:nvSpPr>
              <p:spPr>
                <a:xfrm>
                  <a:off x="1717920" y="5970600"/>
                  <a:ext cx="417240" cy="17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000" tIns="45000" rIns="90000" bIns="45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50" b="0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UE</a:t>
                  </a:r>
                  <a:endParaRPr sz="1050" b="0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Google Shape;206;p27"/>
              <p:cNvGrpSpPr/>
              <p:nvPr/>
            </p:nvGrpSpPr>
            <p:grpSpPr>
              <a:xfrm>
                <a:off x="997200" y="4014360"/>
                <a:ext cx="995760" cy="1029960"/>
                <a:chOff x="997200" y="4014360"/>
                <a:chExt cx="995760" cy="1029960"/>
              </a:xfrm>
            </p:grpSpPr>
            <p:pic>
              <p:nvPicPr>
                <p:cNvPr id="207" name="Google Shape;207;p2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997200" y="4014360"/>
                  <a:ext cx="995760" cy="8827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8" name="Google Shape;208;p27"/>
                <p:cNvSpPr/>
                <p:nvPr/>
              </p:nvSpPr>
              <p:spPr>
                <a:xfrm>
                  <a:off x="997200" y="4897440"/>
                  <a:ext cx="995760" cy="146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000" tIns="45000" rIns="90000" bIns="45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50" b="0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CBRS Cell</a:t>
                  </a:r>
                  <a:endParaRPr sz="1050" b="0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9" name="Google Shape;209;p27"/>
              <p:cNvSpPr/>
              <p:nvPr/>
            </p:nvSpPr>
            <p:spPr>
              <a:xfrm>
                <a:off x="881640" y="5551200"/>
                <a:ext cx="782280" cy="20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0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CBRS Band</a:t>
                </a:r>
                <a:endParaRPr sz="1050" b="0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0" name="Google Shape;210;p2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-7008600">
                <a:off x="1134000" y="5162760"/>
                <a:ext cx="449280" cy="31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1" name="Google Shape;211;p27"/>
            <p:cNvGrpSpPr/>
            <p:nvPr/>
          </p:nvGrpSpPr>
          <p:grpSpPr>
            <a:xfrm>
              <a:off x="3071880" y="4541760"/>
              <a:ext cx="2169360" cy="1029960"/>
              <a:chOff x="3071880" y="4541760"/>
              <a:chExt cx="2169360" cy="1029960"/>
            </a:xfrm>
          </p:grpSpPr>
          <p:pic>
            <p:nvPicPr>
              <p:cNvPr id="212" name="Google Shape;212;p27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3071880" y="4541760"/>
                <a:ext cx="2169360" cy="10299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7"/>
              <p:cNvSpPr/>
              <p:nvPr/>
            </p:nvSpPr>
            <p:spPr>
              <a:xfrm>
                <a:off x="3356280" y="4841280"/>
                <a:ext cx="1351440" cy="343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Orchestrator</a:t>
                </a:r>
                <a:endParaRPr sz="1400" b="0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" name="Google Shape;214;p27"/>
            <p:cNvSpPr/>
            <p:nvPr/>
          </p:nvSpPr>
          <p:spPr>
            <a:xfrm>
              <a:off x="6553200" y="3200400"/>
              <a:ext cx="1351440" cy="343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Helium Network Server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Google Shape;215;p2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010200" y="2554560"/>
              <a:ext cx="295560" cy="282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245680" y="3119040"/>
              <a:ext cx="295560" cy="2829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27"/>
            <p:cNvCxnSpPr/>
            <p:nvPr/>
          </p:nvCxnSpPr>
          <p:spPr>
            <a:xfrm rot="10800000" flipH="1">
              <a:off x="2529720" y="3258360"/>
              <a:ext cx="162720" cy="2160"/>
            </a:xfrm>
            <a:prstGeom prst="straightConnector1">
              <a:avLst/>
            </a:prstGeom>
            <a:noFill/>
            <a:ln w="25550" cap="flat" cmpd="sng">
              <a:solidFill>
                <a:srgbClr val="4A7E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8" name="Google Shape;218;p2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00840" y="2855160"/>
              <a:ext cx="358200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723240" y="2049840"/>
              <a:ext cx="1049040" cy="11080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" name="Google Shape;220;p27"/>
            <p:cNvCxnSpPr/>
            <p:nvPr/>
          </p:nvCxnSpPr>
          <p:spPr>
            <a:xfrm>
              <a:off x="5834880" y="2846160"/>
              <a:ext cx="213480" cy="1800"/>
            </a:xfrm>
            <a:prstGeom prst="straightConnector1">
              <a:avLst/>
            </a:prstGeom>
            <a:noFill/>
            <a:ln w="25550" cap="flat" cmpd="sng">
              <a:solidFill>
                <a:srgbClr val="4A7E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1" name="Google Shape;221;p27"/>
            <p:cNvSpPr/>
            <p:nvPr/>
          </p:nvSpPr>
          <p:spPr>
            <a:xfrm>
              <a:off x="5932800" y="3121200"/>
              <a:ext cx="684360" cy="205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Internet </a:t>
              </a:r>
              <a:endParaRPr sz="12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7"/>
          <p:cNvSpPr/>
          <p:nvPr/>
        </p:nvSpPr>
        <p:spPr>
          <a:xfrm>
            <a:off x="6000840" y="4768560"/>
            <a:ext cx="1519200" cy="75852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Magma 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Federation Gateway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7"/>
          <p:cNvCxnSpPr/>
          <p:nvPr/>
        </p:nvCxnSpPr>
        <p:spPr>
          <a:xfrm>
            <a:off x="5241960" y="5143320"/>
            <a:ext cx="714240" cy="1440"/>
          </a:xfrm>
          <a:prstGeom prst="straightConnector1">
            <a:avLst/>
          </a:prstGeom>
          <a:noFill/>
          <a:ln w="2555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27"/>
          <p:cNvSpPr/>
          <p:nvPr/>
        </p:nvSpPr>
        <p:spPr>
          <a:xfrm>
            <a:off x="5129640" y="5214960"/>
            <a:ext cx="995760" cy="14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Mgmt+ Relay</a:t>
            </a:r>
            <a:endParaRPr sz="105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3857400" y="3857400"/>
            <a:ext cx="1800" cy="642960"/>
          </a:xfrm>
          <a:prstGeom prst="straightConnector1">
            <a:avLst/>
          </a:prstGeom>
          <a:noFill/>
          <a:ln w="2555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7"/>
          <p:cNvSpPr/>
          <p:nvPr/>
        </p:nvSpPr>
        <p:spPr>
          <a:xfrm>
            <a:off x="3790440" y="4214880"/>
            <a:ext cx="995760" cy="14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Mgmt+ Relay</a:t>
            </a:r>
            <a:endParaRPr sz="105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 b="1"/>
              <a:t>Future Work</a:t>
            </a:r>
            <a:endParaRPr sz="3000" b="1"/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746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Integration &amp; Testing of Magma 5GCN with 5G gNodeB/CPEs</a:t>
            </a:r>
            <a:endParaRPr sz="2300"/>
          </a:p>
          <a:p>
            <a:pPr marL="342900" lvl="0" indent="-3746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 Scale the Network with Multiple AGW, Base station</a:t>
            </a:r>
            <a:endParaRPr sz="2300"/>
          </a:p>
          <a:p>
            <a:pPr marL="342900" lvl="0" indent="-3746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Deployment of orchestrator in cloud instead of ku551</a:t>
            </a:r>
            <a:endParaRPr sz="2300"/>
          </a:p>
          <a:p>
            <a:pPr marL="342900" lvl="0" indent="-3746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Integration of Federation Gateway to the network.</a:t>
            </a:r>
            <a:endParaRPr sz="23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2438400" y="2581870"/>
            <a:ext cx="36307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400" b="1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/>
            </a:r>
            <a:br>
              <a:rPr lang="en-US" sz="2400"/>
            </a:br>
            <a:endParaRPr sz="2800" b="1"/>
          </a:p>
        </p:txBody>
      </p:sp>
      <p:sp>
        <p:nvSpPr>
          <p:cNvPr id="105" name="Google Shape;105;p15"/>
          <p:cNvSpPr txBox="1"/>
          <p:nvPr/>
        </p:nvSpPr>
        <p:spPr>
          <a:xfrm>
            <a:off x="1295400" y="914400"/>
            <a:ext cx="3581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57200" y="1524000"/>
            <a:ext cx="8153400" cy="6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 of Private Network using Magma Open-Source software</a:t>
            </a:r>
            <a:endParaRPr sz="2300"/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Magma Architecture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Magma Control , Data and Management plane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Magma software components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Magma software components Deployment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Bed</a:t>
            </a:r>
            <a:endParaRPr sz="2300"/>
          </a:p>
          <a:p>
            <a:pPr marL="914400" marR="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details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bed configuration</a:t>
            </a:r>
            <a:endParaRPr sz="2300"/>
          </a:p>
          <a:p>
            <a:pPr marL="914400" marR="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Set up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 and Results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Future work</a:t>
            </a:r>
            <a:endParaRPr sz="23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19500" y="1003175"/>
            <a:ext cx="8343600" cy="5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50" b="1"/>
              <a:t>Objective:</a:t>
            </a:r>
            <a:endParaRPr sz="2350"/>
          </a:p>
          <a:p>
            <a:pPr marL="342900" lvl="0" indent="-377825" algn="l" rtl="0">
              <a:spcBef>
                <a:spcPts val="36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Establishment of 4G/5G Transport Network using CBRS eNodeB &amp; Magma Core Network for Helium Hotspot Miner Applications</a:t>
            </a:r>
            <a:endParaRPr sz="235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/>
              <a:t>Need of Private Network using Magma Open-Source software:</a:t>
            </a:r>
            <a:endParaRPr sz="2200" b="1"/>
          </a:p>
          <a:p>
            <a:pPr marL="342900" lvl="0" indent="-368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To provide reliable, scalable network and Cost effective Solution</a:t>
            </a:r>
            <a:endParaRPr sz="2200"/>
          </a:p>
          <a:p>
            <a:pPr marL="342900" lvl="0" indent="-368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Independent of underlying radio technology and spectrum (4G/5G/WiFi)</a:t>
            </a:r>
            <a:endParaRPr sz="2200"/>
          </a:p>
          <a:p>
            <a:pPr marL="342900" lvl="0" indent="-368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To address the challenges of rural internet access</a:t>
            </a:r>
            <a:endParaRPr sz="2200"/>
          </a:p>
          <a:p>
            <a:pPr marL="342900" lvl="0" indent="-368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Compatible with existing 3GPP network</a:t>
            </a:r>
            <a:endParaRPr sz="2200"/>
          </a:p>
          <a:p>
            <a:pPr marL="342900" lvl="0" indent="-368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Stores configuration state centrally and runtime state at the edges.</a:t>
            </a:r>
            <a:endParaRPr sz="2200"/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7848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304800" y="838200"/>
            <a:ext cx="8229240" cy="51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Magma Architecture for 4G/5G Cellular Data Coverage </a:t>
            </a:r>
            <a:endParaRPr sz="2400" b="1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09600" y="5029200"/>
            <a:ext cx="51054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SGW	: Serving Gateway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PGW	: PDN Gateway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	: Mobility Management Entity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	: Mobile Switching Center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HSS	: Home Subscriber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PCRF	: Policy and Charging Rules Function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OCS	: Online Charging System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304800" y="838200"/>
            <a:ext cx="82293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Management,Control and Data plane</a:t>
            </a:r>
            <a:endParaRPr sz="2400" b="1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09600" y="5029200"/>
            <a:ext cx="510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50" y="1501500"/>
            <a:ext cx="8547476" cy="44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/>
              <a:t>Magma software components </a:t>
            </a:r>
            <a:endParaRPr sz="2400" b="1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1.Access Gateway (AGW)</a:t>
            </a:r>
            <a:endParaRPr sz="2200" b="1"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3429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47875"/>
            <a:ext cx="8130475" cy="42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/>
              <a:t>Magma software components </a:t>
            </a:r>
            <a:endParaRPr sz="2400" b="1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200" b="1"/>
              <a:t>2. Orchestrator(OR8Cr)</a:t>
            </a:r>
            <a:endParaRPr sz="2200"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3429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50" y="1934850"/>
            <a:ext cx="8053550" cy="462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5670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  <a:p>
            <a:pPr marL="9144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2"/>
          </p:nvPr>
        </p:nvSpPr>
        <p:spPr>
          <a:xfrm>
            <a:off x="457200" y="1031925"/>
            <a:ext cx="4380000" cy="509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 b="1"/>
              <a:t>3. Federation Gateway (FGW)</a:t>
            </a:r>
            <a:endParaRPr sz="23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 b="1"/>
          </a:p>
          <a:p>
            <a:pPr marL="457200" lvl="0" indent="-3683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FGW integrates Mobile Network Operator (MNO) with magma.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Core functionalities such as authentication, data plans, Policy enforcement , charging should be uniform.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FGW is proxy : one side, it speaks with protocols (s6a,SGs..)</a:t>
            </a: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other it side GRPC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625" y="1199500"/>
            <a:ext cx="3984349" cy="46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500" b="1"/>
              <a:t>Magma software components Deployment </a:t>
            </a:r>
            <a:endParaRPr sz="2500" b="1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3594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68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/>
              <a:t>Access Gateway (AGW) </a:t>
            </a:r>
            <a:r>
              <a:rPr lang="en-US" sz="2200"/>
              <a:t>was deployed using Vagrant       </a:t>
            </a:r>
            <a:endParaRPr sz="2200"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200"/>
          </a:p>
          <a:p>
            <a:pPr marL="342900" lvl="0" indent="-368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/>
              <a:t>Orchestrator(ORC8r) </a:t>
            </a:r>
            <a:r>
              <a:rPr lang="en-US" sz="2200"/>
              <a:t>was deployed using docker and its container was registered in docker hub account</a:t>
            </a:r>
            <a:endParaRPr sz="2200"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200"/>
          </a:p>
          <a:p>
            <a:pPr marL="342900" lvl="0" indent="-368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/>
              <a:t>Federation Gateway (FGW) </a:t>
            </a:r>
            <a:r>
              <a:rPr lang="en-US" sz="2200"/>
              <a:t>can also be deployed using docker.</a:t>
            </a:r>
            <a:endParaRPr sz="22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100" y="1524000"/>
            <a:ext cx="4577250" cy="11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975" y="2816300"/>
            <a:ext cx="4711500" cy="34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On-screen Show (4:3)</PresentationFormat>
  <Paragraphs>122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 </vt:lpstr>
      <vt:lpstr>PowerPoint Presentation</vt:lpstr>
      <vt:lpstr>PowerPoint Presentation</vt:lpstr>
      <vt:lpstr>PowerPoint Presentation</vt:lpstr>
      <vt:lpstr>Magma software components </vt:lpstr>
      <vt:lpstr>Magma software components </vt:lpstr>
      <vt:lpstr>PowerPoint Presentation</vt:lpstr>
      <vt:lpstr>Magma software components Deployment </vt:lpstr>
      <vt:lpstr>Test Bed Hardware Details </vt:lpstr>
      <vt:lpstr>Test Bed Configuration</vt:lpstr>
      <vt:lpstr>PowerPoint Presentation</vt:lpstr>
      <vt:lpstr>Test Cases &amp; Results</vt:lpstr>
      <vt:lpstr>PowerPoint Presentation</vt:lpstr>
      <vt:lpstr>Future Work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2023-07-18T08:47:14Z</dcterms:modified>
</cp:coreProperties>
</file>