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jclOzVZqNJPXk8Ya4WJ3AgmckY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bold.fntdata"/><Relationship Id="rId10" Type="http://schemas.openxmlformats.org/officeDocument/2006/relationships/slide" Target="slides/slide6.xml"/><Relationship Id="rId32" Type="http://schemas.openxmlformats.org/officeDocument/2006/relationships/font" Target="fonts/Roboto-regular.fntdata"/><Relationship Id="rId13" Type="http://schemas.openxmlformats.org/officeDocument/2006/relationships/slide" Target="slides/slide9.xml"/><Relationship Id="rId35" Type="http://schemas.openxmlformats.org/officeDocument/2006/relationships/font" Target="fonts/Roboto-boldItalic.fntdata"/><Relationship Id="rId12" Type="http://schemas.openxmlformats.org/officeDocument/2006/relationships/slide" Target="slides/slide8.xml"/><Relationship Id="rId34" Type="http://schemas.openxmlformats.org/officeDocument/2006/relationships/font" Target="fonts/Roboto-italic.fntdata"/><Relationship Id="rId15" Type="http://schemas.openxmlformats.org/officeDocument/2006/relationships/slide" Target="slides/slide11.xml"/><Relationship Id="rId14" Type="http://schemas.openxmlformats.org/officeDocument/2006/relationships/slide" Target="slides/slide10.xml"/><Relationship Id="rId36"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e829640ec7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1e829640ec7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e829640ec7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g1e829640ec7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7a7fce2e40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27a7fce2e40_0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82e5a7d76e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g282e5a7d76e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e829640ec7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g1e829640ec7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e829640ec7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g1e829640ec7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e829640ec7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1e829640ec7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e829640ec7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g1e829640ec7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82e5a7d76e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g282e5a7d76e_0_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e829640ec7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g1e829640ec7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ed2a238eb_1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g25ed2a238eb_1_2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e829640ec7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g1e829640ec7_0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e829640ec7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g1e829640ec7_0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e829640ec7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g1e829640ec7_0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e829640ec7_0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g1e829640ec7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82e5a7d76e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8" name="Google Shape;308;g282e5a7d76e_0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e829640ec7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g1e829640ec7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82e5a7d76e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6" name="Google Shape;326;g282e5a7d76e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82e5a7d76e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9" name="Google Shape;339;g282e5a7d76e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82e5a7d76e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g282e5a7d76e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e829640ec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g1e829640ec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82e5a7d76e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g282e5a7d76e_0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82e5a7d76e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g282e5a7d76e_0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82e5a7d76e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g282e5a7d76e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82e5a7d76e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g282e5a7d76e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82e5a7d76e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g282e5a7d76e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4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4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5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4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4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4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4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5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5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5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3"/>
          <p:cNvSpPr/>
          <p:nvPr>
            <p:ph idx="2" type="pic"/>
          </p:nvPr>
        </p:nvSpPr>
        <p:spPr>
          <a:xfrm>
            <a:off x="5183188" y="987425"/>
            <a:ext cx="6172200" cy="4873625"/>
          </a:xfrm>
          <a:prstGeom prst="rect">
            <a:avLst/>
          </a:prstGeom>
          <a:noFill/>
          <a:ln>
            <a:noFill/>
          </a:ln>
        </p:spPr>
      </p:sp>
      <p:sp>
        <p:nvSpPr>
          <p:cNvPr id="64" name="Google Shape;64;p5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slide" Target="/ppt/slides/slide4.xml"/><Relationship Id="rId5" Type="http://schemas.openxmlformats.org/officeDocument/2006/relationships/slide" Target="/ppt/slides/slide7.xml"/><Relationship Id="rId6" Type="http://schemas.openxmlformats.org/officeDocument/2006/relationships/slide" Target="/ppt/slides/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hyperlink" Target="http://php.net/manual/es/book.pdo.ph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E0F2"/>
            </a:gs>
            <a:gs pos="66000">
              <a:srgbClr val="F6F9FC"/>
            </a:gs>
            <a:gs pos="100000">
              <a:srgbClr val="F6F9FC"/>
            </a:gs>
          </a:gsLst>
          <a:lin ang="5400000" scaled="0"/>
        </a:gradFill>
      </p:bgPr>
    </p:bg>
    <p:spTree>
      <p:nvGrpSpPr>
        <p:cNvPr id="83" name="Shape 83"/>
        <p:cNvGrpSpPr/>
        <p:nvPr/>
      </p:nvGrpSpPr>
      <p:grpSpPr>
        <a:xfrm>
          <a:off x="0" y="0"/>
          <a:ext cx="0" cy="0"/>
          <a:chOff x="0" y="0"/>
          <a:chExt cx="0" cy="0"/>
        </a:xfrm>
      </p:grpSpPr>
      <p:sp>
        <p:nvSpPr>
          <p:cNvPr id="84" name="Google Shape;84;p1"/>
          <p:cNvSpPr txBox="1"/>
          <p:nvPr>
            <p:ph type="ctrTitle"/>
          </p:nvPr>
        </p:nvSpPr>
        <p:spPr>
          <a:xfrm>
            <a:off x="568960" y="2493963"/>
            <a:ext cx="1094232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s-ES"/>
              <a:t>PDO</a:t>
            </a:r>
            <a:endParaRPr/>
          </a:p>
        </p:txBody>
      </p:sp>
      <p:pic>
        <p:nvPicPr>
          <p:cNvPr id="85" name="Google Shape;85;p1"/>
          <p:cNvPicPr preferRelativeResize="0"/>
          <p:nvPr/>
        </p:nvPicPr>
        <p:blipFill rotWithShape="1">
          <a:blip r:embed="rId3">
            <a:alphaModFix/>
          </a:blip>
          <a:srcRect b="0" l="0" r="0" t="0"/>
          <a:stretch/>
        </p:blipFill>
        <p:spPr>
          <a:xfrm>
            <a:off x="10260012" y="5584825"/>
            <a:ext cx="1171575" cy="971550"/>
          </a:xfrm>
          <a:prstGeom prst="rect">
            <a:avLst/>
          </a:prstGeom>
          <a:noFill/>
          <a:ln>
            <a:noFill/>
          </a:ln>
        </p:spPr>
      </p:pic>
      <p:sp>
        <p:nvSpPr>
          <p:cNvPr id="86" name="Google Shape;86;p1"/>
          <p:cNvSpPr txBox="1"/>
          <p:nvPr/>
        </p:nvSpPr>
        <p:spPr>
          <a:xfrm>
            <a:off x="1371600" y="1430338"/>
            <a:ext cx="9144000" cy="588962"/>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CC0000"/>
              </a:buClr>
              <a:buSzPts val="2400"/>
              <a:buFont typeface="Arial"/>
              <a:buNone/>
            </a:pPr>
            <a:r>
              <a:rPr b="0" i="0" lang="es-ES" sz="2400" u="none" cap="none" strike="noStrike">
                <a:solidFill>
                  <a:srgbClr val="CC0000"/>
                </a:solidFill>
                <a:latin typeface="Calibri"/>
                <a:ea typeface="Calibri"/>
                <a:cs typeface="Calibri"/>
                <a:sym typeface="Calibri"/>
              </a:rPr>
              <a:t>UNIDAD </a:t>
            </a:r>
            <a:r>
              <a:rPr lang="es-ES" sz="2400">
                <a:solidFill>
                  <a:srgbClr val="CC0000"/>
                </a:solidFill>
                <a:latin typeface="Calibri"/>
                <a:ea typeface="Calibri"/>
                <a:cs typeface="Calibri"/>
                <a:sym typeface="Calibri"/>
              </a:rPr>
              <a:t>4</a:t>
            </a:r>
            <a:r>
              <a:rPr b="0" i="0" lang="es-ES" sz="2400" u="none" cap="none" strike="noStrike">
                <a:solidFill>
                  <a:srgbClr val="CC0000"/>
                </a:solidFill>
                <a:latin typeface="Calibri"/>
                <a:ea typeface="Calibri"/>
                <a:cs typeface="Calibri"/>
                <a:sym typeface="Calibri"/>
              </a:rPr>
              <a:t> </a:t>
            </a:r>
            <a:r>
              <a:rPr lang="es-ES" sz="2400">
                <a:solidFill>
                  <a:srgbClr val="CC0000"/>
                </a:solidFill>
                <a:latin typeface="Calibri"/>
                <a:ea typeface="Calibri"/>
                <a:cs typeface="Calibri"/>
                <a:sym typeface="Calibri"/>
              </a:rPr>
              <a:t>ACCESO A DATO</a:t>
            </a:r>
            <a:r>
              <a:rPr b="0" i="0" lang="es-ES" sz="2400" u="none" cap="none" strike="noStrike">
                <a:solidFill>
                  <a:srgbClr val="CC0000"/>
                </a:solidFill>
                <a:latin typeface="Calibri"/>
                <a:ea typeface="Calibri"/>
                <a:cs typeface="Calibri"/>
                <a:sym typeface="Calibri"/>
              </a:rPr>
              <a:t>S</a:t>
            </a:r>
            <a:endParaRPr b="0" i="0" sz="2400" u="none" cap="none" strike="noStrike">
              <a:solidFill>
                <a:srgbClr val="CC0000"/>
              </a:solidFill>
              <a:latin typeface="Calibri"/>
              <a:ea typeface="Calibri"/>
              <a:cs typeface="Calibri"/>
              <a:sym typeface="Calibri"/>
            </a:endParaRPr>
          </a:p>
        </p:txBody>
      </p:sp>
      <p:sp>
        <p:nvSpPr>
          <p:cNvPr id="87" name="Google Shape;87;p1"/>
          <p:cNvSpPr txBox="1"/>
          <p:nvPr/>
        </p:nvSpPr>
        <p:spPr>
          <a:xfrm>
            <a:off x="6664960" y="6279376"/>
            <a:ext cx="37005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Desarrollo de aplicaciones Web en entorno servidor</a:t>
            </a:r>
            <a:endParaRPr b="0" i="0" sz="1200" u="none" cap="none" strike="noStrike">
              <a:solidFill>
                <a:schemeClr val="dk1"/>
              </a:solidFill>
              <a:latin typeface="Arial"/>
              <a:ea typeface="Arial"/>
              <a:cs typeface="Arial"/>
              <a:sym typeface="Arial"/>
            </a:endParaRPr>
          </a:p>
        </p:txBody>
      </p:sp>
      <p:pic>
        <p:nvPicPr>
          <p:cNvPr id="88" name="Google Shape;88;p1"/>
          <p:cNvPicPr preferRelativeResize="0"/>
          <p:nvPr/>
        </p:nvPicPr>
        <p:blipFill rotWithShape="1">
          <a:blip r:embed="rId4">
            <a:alphaModFix/>
          </a:blip>
          <a:srcRect b="0" l="0" r="0" t="0"/>
          <a:stretch/>
        </p:blipFill>
        <p:spPr>
          <a:xfrm>
            <a:off x="5301932" y="2549526"/>
            <a:ext cx="1476375" cy="781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e829640ec7_0_9"/>
          <p:cNvSpPr txBox="1"/>
          <p:nvPr/>
        </p:nvSpPr>
        <p:spPr>
          <a:xfrm>
            <a:off x="219000" y="1260100"/>
            <a:ext cx="11368500" cy="1293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1000"/>
              </a:spcAft>
              <a:buNone/>
            </a:pPr>
            <a:r>
              <a:rPr lang="es-ES" sz="2600">
                <a:solidFill>
                  <a:schemeClr val="dk1"/>
                </a:solidFill>
                <a:highlight>
                  <a:srgbClr val="FFFFFF"/>
                </a:highlight>
              </a:rPr>
              <a:t>En el </a:t>
            </a:r>
            <a:r>
              <a:rPr b="1" lang="es-ES" sz="2600">
                <a:solidFill>
                  <a:srgbClr val="181818"/>
                </a:solidFill>
                <a:highlight>
                  <a:srgbClr val="FFFFFF"/>
                </a:highlight>
              </a:rPr>
              <a:t>DSN</a:t>
            </a:r>
            <a:r>
              <a:rPr lang="es-ES" sz="2600">
                <a:solidFill>
                  <a:srgbClr val="181818"/>
                </a:solidFill>
                <a:highlight>
                  <a:srgbClr val="FFFFFF"/>
                </a:highlight>
              </a:rPr>
              <a:t> </a:t>
            </a:r>
            <a:r>
              <a:rPr lang="es-ES" sz="2600">
                <a:solidFill>
                  <a:schemeClr val="dk1"/>
                </a:solidFill>
                <a:highlight>
                  <a:srgbClr val="FFFFFF"/>
                </a:highlight>
              </a:rPr>
              <a:t>se han de especificar en una cadena de texto el </a:t>
            </a:r>
            <a:r>
              <a:rPr b="1" lang="es-ES" sz="2600">
                <a:solidFill>
                  <a:srgbClr val="0070C0"/>
                </a:solidFill>
                <a:highlight>
                  <a:srgbClr val="FFFFFF"/>
                </a:highlight>
              </a:rPr>
              <a:t>tipo de base de datos</a:t>
            </a:r>
            <a:r>
              <a:rPr lang="es-ES" sz="2600">
                <a:solidFill>
                  <a:schemeClr val="dk1"/>
                </a:solidFill>
                <a:highlight>
                  <a:srgbClr val="FFFFFF"/>
                </a:highlight>
              </a:rPr>
              <a:t> (</a:t>
            </a:r>
            <a:r>
              <a:rPr i="1" lang="es-ES" sz="2600">
                <a:solidFill>
                  <a:srgbClr val="006400"/>
                </a:solidFill>
                <a:highlight>
                  <a:srgbClr val="FFFFFF"/>
                </a:highlight>
              </a:rPr>
              <a:t>mysql</a:t>
            </a:r>
            <a:r>
              <a:rPr lang="es-ES" sz="2600">
                <a:solidFill>
                  <a:schemeClr val="dk1"/>
                </a:solidFill>
                <a:highlight>
                  <a:srgbClr val="FFFFFF"/>
                </a:highlight>
              </a:rPr>
              <a:t>), el </a:t>
            </a:r>
            <a:r>
              <a:rPr b="1" lang="es-ES" sz="2600">
                <a:solidFill>
                  <a:srgbClr val="181818"/>
                </a:solidFill>
                <a:highlight>
                  <a:srgbClr val="FFFFFF"/>
                </a:highlight>
              </a:rPr>
              <a:t>host</a:t>
            </a:r>
            <a:r>
              <a:rPr lang="es-ES" sz="2600">
                <a:solidFill>
                  <a:srgbClr val="181818"/>
                </a:solidFill>
                <a:highlight>
                  <a:srgbClr val="FFFFFF"/>
                </a:highlight>
              </a:rPr>
              <a:t> </a:t>
            </a:r>
            <a:r>
              <a:rPr lang="es-ES" sz="2600">
                <a:solidFill>
                  <a:schemeClr val="dk1"/>
                </a:solidFill>
                <a:highlight>
                  <a:srgbClr val="FFFFFF"/>
                </a:highlight>
              </a:rPr>
              <a:t>(</a:t>
            </a:r>
            <a:r>
              <a:rPr i="1" lang="es-ES" sz="2600">
                <a:solidFill>
                  <a:srgbClr val="006400"/>
                </a:solidFill>
                <a:highlight>
                  <a:srgbClr val="FFFFFF"/>
                </a:highlight>
              </a:rPr>
              <a:t>localhost</a:t>
            </a:r>
            <a:r>
              <a:rPr lang="es-ES" sz="2600">
                <a:solidFill>
                  <a:schemeClr val="dk1"/>
                </a:solidFill>
                <a:highlight>
                  <a:srgbClr val="FFFFFF"/>
                </a:highlight>
              </a:rPr>
              <a:t>) y el </a:t>
            </a:r>
            <a:r>
              <a:rPr b="1" lang="es-ES" sz="2600">
                <a:solidFill>
                  <a:srgbClr val="181818"/>
                </a:solidFill>
                <a:highlight>
                  <a:srgbClr val="FFFFFF"/>
                </a:highlight>
              </a:rPr>
              <a:t>nombre de la base de datos </a:t>
            </a:r>
            <a:r>
              <a:rPr lang="es-ES" sz="2600">
                <a:solidFill>
                  <a:schemeClr val="dk1"/>
                </a:solidFill>
                <a:highlight>
                  <a:srgbClr val="FFFFFF"/>
                </a:highlight>
              </a:rPr>
              <a:t>(solo este primero es obligatorio)</a:t>
            </a:r>
            <a:endParaRPr sz="2600">
              <a:solidFill>
                <a:schemeClr val="dk1"/>
              </a:solidFill>
              <a:highlight>
                <a:srgbClr val="FFFFFF"/>
              </a:highlight>
            </a:endParaRPr>
          </a:p>
        </p:txBody>
      </p:sp>
      <p:pic>
        <p:nvPicPr>
          <p:cNvPr id="173" name="Google Shape;173;g1e829640ec7_0_9"/>
          <p:cNvPicPr preferRelativeResize="0"/>
          <p:nvPr/>
        </p:nvPicPr>
        <p:blipFill rotWithShape="1">
          <a:blip r:embed="rId3">
            <a:alphaModFix/>
          </a:blip>
          <a:srcRect b="0" l="0" r="0" t="0"/>
          <a:stretch/>
        </p:blipFill>
        <p:spPr>
          <a:xfrm>
            <a:off x="10769600" y="6007409"/>
            <a:ext cx="661987" cy="548965"/>
          </a:xfrm>
          <a:prstGeom prst="rect">
            <a:avLst/>
          </a:prstGeom>
          <a:noFill/>
          <a:ln>
            <a:noFill/>
          </a:ln>
        </p:spPr>
      </p:pic>
      <p:sp>
        <p:nvSpPr>
          <p:cNvPr id="174" name="Google Shape;174;g1e829640ec7_0_9"/>
          <p:cNvSpPr txBox="1"/>
          <p:nvPr/>
        </p:nvSpPr>
        <p:spPr>
          <a:xfrm>
            <a:off x="6959600" y="6286781"/>
            <a:ext cx="3700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Desarrollo de aplicaciones Web en entorno servidor</a:t>
            </a:r>
            <a:endParaRPr b="0" i="0" sz="1200" u="none" cap="none" strike="noStrike">
              <a:solidFill>
                <a:schemeClr val="dk1"/>
              </a:solidFill>
              <a:latin typeface="Arial"/>
              <a:ea typeface="Arial"/>
              <a:cs typeface="Arial"/>
              <a:sym typeface="Arial"/>
            </a:endParaRPr>
          </a:p>
        </p:txBody>
      </p:sp>
      <p:sp>
        <p:nvSpPr>
          <p:cNvPr id="175" name="Google Shape;175;g1e829640ec7_0_9"/>
          <p:cNvSpPr txBox="1"/>
          <p:nvPr>
            <p:ph type="ctrTitle"/>
          </p:nvPr>
        </p:nvSpPr>
        <p:spPr>
          <a:xfrm>
            <a:off x="-6" y="383752"/>
            <a:ext cx="11587500" cy="715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70C0"/>
              </a:buClr>
              <a:buSzPts val="3600"/>
              <a:buFont typeface="Arial"/>
              <a:buNone/>
            </a:pPr>
            <a:r>
              <a:rPr lang="es-ES" sz="3600">
                <a:solidFill>
                  <a:srgbClr val="0070C0"/>
                </a:solidFill>
                <a:latin typeface="Arial"/>
                <a:ea typeface="Arial"/>
                <a:cs typeface="Arial"/>
                <a:sym typeface="Arial"/>
              </a:rPr>
              <a:t>CONEXION CON LA BASE DE DATOS </a:t>
            </a:r>
            <a:endParaRPr sz="3600">
              <a:solidFill>
                <a:srgbClr val="0070C0"/>
              </a:solidFill>
              <a:latin typeface="Arial"/>
              <a:ea typeface="Arial"/>
              <a:cs typeface="Arial"/>
              <a:sym typeface="Arial"/>
            </a:endParaRPr>
          </a:p>
        </p:txBody>
      </p:sp>
      <p:sp>
        <p:nvSpPr>
          <p:cNvPr id="176" name="Google Shape;176;g1e829640ec7_0_9"/>
          <p:cNvSpPr txBox="1"/>
          <p:nvPr/>
        </p:nvSpPr>
        <p:spPr>
          <a:xfrm>
            <a:off x="8079225" y="0"/>
            <a:ext cx="4112700" cy="5889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CC0000"/>
              </a:buClr>
              <a:buSzPts val="2400"/>
              <a:buFont typeface="Arial"/>
              <a:buNone/>
            </a:pPr>
            <a:r>
              <a:rPr b="0" i="0" lang="es-ES" sz="2400" u="none" cap="none" strike="noStrike">
                <a:solidFill>
                  <a:srgbClr val="CC0000"/>
                </a:solidFill>
                <a:latin typeface="Calibri"/>
                <a:ea typeface="Calibri"/>
                <a:cs typeface="Calibri"/>
                <a:sym typeface="Calibri"/>
              </a:rPr>
              <a:t>UNIDAD </a:t>
            </a:r>
            <a:r>
              <a:rPr lang="es-ES" sz="2400">
                <a:solidFill>
                  <a:srgbClr val="CC0000"/>
                </a:solidFill>
                <a:latin typeface="Calibri"/>
                <a:ea typeface="Calibri"/>
                <a:cs typeface="Calibri"/>
                <a:sym typeface="Calibri"/>
              </a:rPr>
              <a:t>4</a:t>
            </a:r>
            <a:r>
              <a:rPr b="0" i="0" lang="es-ES" sz="2400" u="none" cap="none" strike="noStrike">
                <a:solidFill>
                  <a:srgbClr val="CC0000"/>
                </a:solidFill>
                <a:latin typeface="Calibri"/>
                <a:ea typeface="Calibri"/>
                <a:cs typeface="Calibri"/>
                <a:sym typeface="Calibri"/>
              </a:rPr>
              <a:t> </a:t>
            </a:r>
            <a:r>
              <a:rPr lang="es-ES" sz="2400">
                <a:solidFill>
                  <a:srgbClr val="CC0000"/>
                </a:solidFill>
                <a:latin typeface="Calibri"/>
                <a:ea typeface="Calibri"/>
                <a:cs typeface="Calibri"/>
                <a:sym typeface="Calibri"/>
              </a:rPr>
              <a:t>ACCESO A DATOS</a:t>
            </a:r>
            <a:endParaRPr b="0" i="0" sz="2400" u="none" cap="none" strike="noStrike">
              <a:solidFill>
                <a:srgbClr val="CC0000"/>
              </a:solidFill>
              <a:latin typeface="Calibri"/>
              <a:ea typeface="Calibri"/>
              <a:cs typeface="Calibri"/>
              <a:sym typeface="Calibri"/>
            </a:endParaRPr>
          </a:p>
        </p:txBody>
      </p:sp>
      <p:pic>
        <p:nvPicPr>
          <p:cNvPr id="177" name="Google Shape;177;g1e829640ec7_0_9"/>
          <p:cNvPicPr preferRelativeResize="0"/>
          <p:nvPr/>
        </p:nvPicPr>
        <p:blipFill>
          <a:blip r:embed="rId4">
            <a:alphaModFix/>
          </a:blip>
          <a:stretch>
            <a:fillRect/>
          </a:stretch>
        </p:blipFill>
        <p:spPr>
          <a:xfrm>
            <a:off x="733025" y="3028163"/>
            <a:ext cx="9696450" cy="695325"/>
          </a:xfrm>
          <a:prstGeom prst="rect">
            <a:avLst/>
          </a:prstGeom>
          <a:noFill/>
          <a:ln cap="flat" cmpd="sng" w="38100">
            <a:solidFill>
              <a:srgbClr val="089908"/>
            </a:solidFill>
            <a:prstDash val="solid"/>
            <a:round/>
            <a:headEnd len="sm" w="sm" type="none"/>
            <a:tailEnd len="sm" w="sm" type="none"/>
          </a:ln>
        </p:spPr>
      </p:pic>
      <p:sp>
        <p:nvSpPr>
          <p:cNvPr id="178" name="Google Shape;178;g1e829640ec7_0_9"/>
          <p:cNvSpPr txBox="1"/>
          <p:nvPr/>
        </p:nvSpPr>
        <p:spPr>
          <a:xfrm>
            <a:off x="219000" y="3996000"/>
            <a:ext cx="10429500" cy="2154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s-ES" sz="2600">
                <a:solidFill>
                  <a:srgbClr val="0070C0"/>
                </a:solidFill>
                <a:highlight>
                  <a:schemeClr val="lt1"/>
                </a:highlight>
              </a:rPr>
              <a:t>$mysql</a:t>
            </a:r>
            <a:r>
              <a:rPr lang="es-ES" sz="2600">
                <a:solidFill>
                  <a:schemeClr val="dk1"/>
                </a:solidFill>
                <a:highlight>
                  <a:schemeClr val="lt1"/>
                </a:highlight>
              </a:rPr>
              <a:t> </a:t>
            </a:r>
            <a:r>
              <a:rPr lang="es-ES" sz="2300">
                <a:solidFill>
                  <a:schemeClr val="dk1"/>
                </a:solidFill>
                <a:highlight>
                  <a:schemeClr val="lt1"/>
                </a:highlight>
              </a:rPr>
              <a:t>driver que se utilizará; en nuestro caso, MySqlData Source Name</a:t>
            </a:r>
            <a:endParaRPr sz="2300">
              <a:solidFill>
                <a:schemeClr val="dk1"/>
              </a:solidFill>
              <a:highlight>
                <a:schemeClr val="lt1"/>
              </a:highlight>
            </a:endParaRPr>
          </a:p>
          <a:p>
            <a:pPr indent="0" lvl="0" marL="457200" rtl="0" algn="l">
              <a:spcBef>
                <a:spcPts val="0"/>
              </a:spcBef>
              <a:spcAft>
                <a:spcPts val="0"/>
              </a:spcAft>
              <a:buNone/>
            </a:pPr>
            <a:r>
              <a:rPr b="1" lang="es-ES" sz="2600">
                <a:solidFill>
                  <a:srgbClr val="0070C0"/>
                </a:solidFill>
                <a:highlight>
                  <a:schemeClr val="lt1"/>
                </a:highlight>
              </a:rPr>
              <a:t>$DBHOST</a:t>
            </a:r>
            <a:r>
              <a:rPr lang="es-ES" sz="2600">
                <a:solidFill>
                  <a:schemeClr val="dk1"/>
                </a:solidFill>
                <a:highlight>
                  <a:schemeClr val="lt1"/>
                </a:highlight>
              </a:rPr>
              <a:t>: </a:t>
            </a:r>
            <a:r>
              <a:rPr lang="es-ES" sz="2400">
                <a:solidFill>
                  <a:schemeClr val="dk1"/>
                </a:solidFill>
                <a:highlight>
                  <a:schemeClr val="lt1"/>
                </a:highlight>
              </a:rPr>
              <a:t>dirección IPo Hostname de la BD del servidor</a:t>
            </a:r>
            <a:endParaRPr sz="2600">
              <a:solidFill>
                <a:schemeClr val="dk1"/>
              </a:solidFill>
              <a:highlight>
                <a:schemeClr val="lt1"/>
              </a:highlight>
            </a:endParaRPr>
          </a:p>
          <a:p>
            <a:pPr indent="0" lvl="0" marL="457200" rtl="0" algn="l">
              <a:spcBef>
                <a:spcPts val="0"/>
              </a:spcBef>
              <a:spcAft>
                <a:spcPts val="0"/>
              </a:spcAft>
              <a:buNone/>
            </a:pPr>
            <a:r>
              <a:rPr b="1" lang="es-ES" sz="2600">
                <a:solidFill>
                  <a:srgbClr val="0070C0"/>
                </a:solidFill>
                <a:highlight>
                  <a:schemeClr val="lt1"/>
                </a:highlight>
              </a:rPr>
              <a:t>$DBPORT</a:t>
            </a:r>
            <a:r>
              <a:rPr lang="es-ES" sz="2600">
                <a:solidFill>
                  <a:schemeClr val="dk1"/>
                </a:solidFill>
                <a:highlight>
                  <a:schemeClr val="lt1"/>
                </a:highlight>
              </a:rPr>
              <a:t>: </a:t>
            </a:r>
            <a:r>
              <a:rPr lang="es-ES" sz="2400">
                <a:solidFill>
                  <a:schemeClr val="dk1"/>
                </a:solidFill>
                <a:highlight>
                  <a:schemeClr val="lt1"/>
                </a:highlight>
              </a:rPr>
              <a:t>puerto de conexión. En MySql, por defecto es 3306. No es necesario ponerlo.</a:t>
            </a:r>
            <a:endParaRPr sz="2400">
              <a:solidFill>
                <a:schemeClr val="dk1"/>
              </a:solidFill>
              <a:highlight>
                <a:schemeClr val="lt1"/>
              </a:highlight>
            </a:endParaRPr>
          </a:p>
          <a:p>
            <a:pPr indent="0" lvl="0" marL="457200" rtl="0" algn="l">
              <a:spcBef>
                <a:spcPts val="0"/>
              </a:spcBef>
              <a:spcAft>
                <a:spcPts val="0"/>
              </a:spcAft>
              <a:buNone/>
            </a:pPr>
            <a:r>
              <a:rPr b="1" lang="es-ES" sz="2600">
                <a:solidFill>
                  <a:srgbClr val="0070C0"/>
                </a:solidFill>
                <a:highlight>
                  <a:schemeClr val="lt1"/>
                </a:highlight>
              </a:rPr>
              <a:t>$dbname</a:t>
            </a:r>
            <a:r>
              <a:rPr lang="es-ES" sz="2600">
                <a:solidFill>
                  <a:schemeClr val="dk1"/>
                </a:solidFill>
                <a:highlight>
                  <a:schemeClr val="lt1"/>
                </a:highlight>
              </a:rPr>
              <a:t>: </a:t>
            </a:r>
            <a:r>
              <a:rPr lang="es-ES" sz="2400">
                <a:solidFill>
                  <a:schemeClr val="dk1"/>
                </a:solidFill>
                <a:highlight>
                  <a:schemeClr val="lt1"/>
                </a:highlight>
              </a:rPr>
              <a:t>lnombre de la BD.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e829640ec7_0_26"/>
          <p:cNvSpPr txBox="1"/>
          <p:nvPr/>
        </p:nvSpPr>
        <p:spPr>
          <a:xfrm>
            <a:off x="728575" y="1260100"/>
            <a:ext cx="10858800" cy="892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1000"/>
              </a:spcAft>
              <a:buNone/>
            </a:pPr>
            <a:r>
              <a:rPr lang="es-ES" sz="2600">
                <a:solidFill>
                  <a:schemeClr val="dk1"/>
                </a:solidFill>
                <a:highlight>
                  <a:srgbClr val="FFFFFF"/>
                </a:highlight>
              </a:rPr>
              <a:t>En nuestro caso, como vamos a trabajar en local, deberíamos de escribir los siguientes datos:</a:t>
            </a:r>
            <a:endParaRPr sz="2600">
              <a:solidFill>
                <a:schemeClr val="dk1"/>
              </a:solidFill>
              <a:highlight>
                <a:srgbClr val="FFFFFF"/>
              </a:highlight>
            </a:endParaRPr>
          </a:p>
        </p:txBody>
      </p:sp>
      <p:pic>
        <p:nvPicPr>
          <p:cNvPr id="184" name="Google Shape;184;g1e829640ec7_0_26"/>
          <p:cNvPicPr preferRelativeResize="0"/>
          <p:nvPr/>
        </p:nvPicPr>
        <p:blipFill rotWithShape="1">
          <a:blip r:embed="rId3">
            <a:alphaModFix/>
          </a:blip>
          <a:srcRect b="0" l="0" r="0" t="0"/>
          <a:stretch/>
        </p:blipFill>
        <p:spPr>
          <a:xfrm>
            <a:off x="10769600" y="6007409"/>
            <a:ext cx="661987" cy="548965"/>
          </a:xfrm>
          <a:prstGeom prst="rect">
            <a:avLst/>
          </a:prstGeom>
          <a:noFill/>
          <a:ln>
            <a:noFill/>
          </a:ln>
        </p:spPr>
      </p:pic>
      <p:sp>
        <p:nvSpPr>
          <p:cNvPr id="185" name="Google Shape;185;g1e829640ec7_0_26"/>
          <p:cNvSpPr txBox="1"/>
          <p:nvPr/>
        </p:nvSpPr>
        <p:spPr>
          <a:xfrm>
            <a:off x="6959600" y="6286781"/>
            <a:ext cx="3700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Desarrollo de aplicaciones Web en entorno servidor</a:t>
            </a:r>
            <a:endParaRPr b="0" i="0" sz="1200" u="none" cap="none" strike="noStrike">
              <a:solidFill>
                <a:schemeClr val="dk1"/>
              </a:solidFill>
              <a:latin typeface="Arial"/>
              <a:ea typeface="Arial"/>
              <a:cs typeface="Arial"/>
              <a:sym typeface="Arial"/>
            </a:endParaRPr>
          </a:p>
        </p:txBody>
      </p:sp>
      <p:sp>
        <p:nvSpPr>
          <p:cNvPr id="186" name="Google Shape;186;g1e829640ec7_0_26"/>
          <p:cNvSpPr txBox="1"/>
          <p:nvPr>
            <p:ph type="ctrTitle"/>
          </p:nvPr>
        </p:nvSpPr>
        <p:spPr>
          <a:xfrm>
            <a:off x="-6" y="383752"/>
            <a:ext cx="11587500" cy="715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70C0"/>
              </a:buClr>
              <a:buSzPts val="3600"/>
              <a:buFont typeface="Arial"/>
              <a:buNone/>
            </a:pPr>
            <a:r>
              <a:rPr lang="es-ES" sz="3600">
                <a:solidFill>
                  <a:srgbClr val="0070C0"/>
                </a:solidFill>
                <a:latin typeface="Arial"/>
                <a:ea typeface="Arial"/>
                <a:cs typeface="Arial"/>
                <a:sym typeface="Arial"/>
              </a:rPr>
              <a:t>CONEXION CON LA BASE DE DATOS </a:t>
            </a:r>
            <a:endParaRPr sz="3600">
              <a:solidFill>
                <a:srgbClr val="0070C0"/>
              </a:solidFill>
              <a:latin typeface="Arial"/>
              <a:ea typeface="Arial"/>
              <a:cs typeface="Arial"/>
              <a:sym typeface="Arial"/>
            </a:endParaRPr>
          </a:p>
        </p:txBody>
      </p:sp>
      <p:sp>
        <p:nvSpPr>
          <p:cNvPr id="187" name="Google Shape;187;g1e829640ec7_0_26"/>
          <p:cNvSpPr txBox="1"/>
          <p:nvPr/>
        </p:nvSpPr>
        <p:spPr>
          <a:xfrm>
            <a:off x="8079225" y="0"/>
            <a:ext cx="4112700" cy="5889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CC0000"/>
              </a:buClr>
              <a:buSzPts val="2400"/>
              <a:buFont typeface="Arial"/>
              <a:buNone/>
            </a:pPr>
            <a:r>
              <a:rPr b="0" i="0" lang="es-ES" sz="2400" u="none" cap="none" strike="noStrike">
                <a:solidFill>
                  <a:srgbClr val="CC0000"/>
                </a:solidFill>
                <a:latin typeface="Calibri"/>
                <a:ea typeface="Calibri"/>
                <a:cs typeface="Calibri"/>
                <a:sym typeface="Calibri"/>
              </a:rPr>
              <a:t>UNIDAD </a:t>
            </a:r>
            <a:r>
              <a:rPr lang="es-ES" sz="2400">
                <a:solidFill>
                  <a:srgbClr val="CC0000"/>
                </a:solidFill>
                <a:latin typeface="Calibri"/>
                <a:ea typeface="Calibri"/>
                <a:cs typeface="Calibri"/>
                <a:sym typeface="Calibri"/>
              </a:rPr>
              <a:t>4</a:t>
            </a:r>
            <a:r>
              <a:rPr b="0" i="0" lang="es-ES" sz="2400" u="none" cap="none" strike="noStrike">
                <a:solidFill>
                  <a:srgbClr val="CC0000"/>
                </a:solidFill>
                <a:latin typeface="Calibri"/>
                <a:ea typeface="Calibri"/>
                <a:cs typeface="Calibri"/>
                <a:sym typeface="Calibri"/>
              </a:rPr>
              <a:t> </a:t>
            </a:r>
            <a:r>
              <a:rPr lang="es-ES" sz="2400">
                <a:solidFill>
                  <a:srgbClr val="CC0000"/>
                </a:solidFill>
                <a:latin typeface="Calibri"/>
                <a:ea typeface="Calibri"/>
                <a:cs typeface="Calibri"/>
                <a:sym typeface="Calibri"/>
              </a:rPr>
              <a:t>ACCESO A DATOS</a:t>
            </a:r>
            <a:endParaRPr b="0" i="0" sz="2400" u="none" cap="none" strike="noStrike">
              <a:solidFill>
                <a:srgbClr val="CC0000"/>
              </a:solidFill>
              <a:latin typeface="Calibri"/>
              <a:ea typeface="Calibri"/>
              <a:cs typeface="Calibri"/>
              <a:sym typeface="Calibri"/>
            </a:endParaRPr>
          </a:p>
        </p:txBody>
      </p:sp>
      <p:sp>
        <p:nvSpPr>
          <p:cNvPr id="188" name="Google Shape;188;g1e829640ec7_0_26"/>
          <p:cNvSpPr txBox="1"/>
          <p:nvPr/>
        </p:nvSpPr>
        <p:spPr>
          <a:xfrm>
            <a:off x="456325" y="2533175"/>
            <a:ext cx="4032000" cy="2722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ES" sz="2000">
                <a:solidFill>
                  <a:srgbClr val="93C47D"/>
                </a:solidFill>
              </a:rPr>
              <a:t>//Variables que utilizaremos</a:t>
            </a:r>
            <a:endParaRPr sz="2000">
              <a:solidFill>
                <a:srgbClr val="93C47D"/>
              </a:solidFill>
            </a:endParaRPr>
          </a:p>
          <a:p>
            <a:pPr indent="0" lvl="0" marL="0" rtl="0" algn="l">
              <a:spcBef>
                <a:spcPts val="0"/>
              </a:spcBef>
              <a:spcAft>
                <a:spcPts val="0"/>
              </a:spcAft>
              <a:buNone/>
            </a:pPr>
            <a:r>
              <a:rPr b="1" lang="es-ES" sz="2000">
                <a:solidFill>
                  <a:srgbClr val="3366BB"/>
                </a:solidFill>
              </a:rPr>
              <a:t>$hostDB </a:t>
            </a:r>
            <a:r>
              <a:rPr lang="es-ES" sz="2000"/>
              <a:t>= ‘127.0.0.1’;</a:t>
            </a:r>
            <a:endParaRPr sz="2000"/>
          </a:p>
          <a:p>
            <a:pPr indent="0" lvl="0" marL="0" rtl="0" algn="l">
              <a:spcBef>
                <a:spcPts val="1000"/>
              </a:spcBef>
              <a:spcAft>
                <a:spcPts val="0"/>
              </a:spcAft>
              <a:buNone/>
            </a:pPr>
            <a:r>
              <a:rPr lang="es-ES" sz="2000">
                <a:solidFill>
                  <a:srgbClr val="93C47D"/>
                </a:solidFill>
              </a:rPr>
              <a:t>//localhost</a:t>
            </a:r>
            <a:endParaRPr sz="2000">
              <a:solidFill>
                <a:srgbClr val="93C47D"/>
              </a:solidFill>
            </a:endParaRPr>
          </a:p>
          <a:p>
            <a:pPr indent="0" lvl="0" marL="0" rtl="0" algn="l">
              <a:spcBef>
                <a:spcPts val="0"/>
              </a:spcBef>
              <a:spcAft>
                <a:spcPts val="0"/>
              </a:spcAft>
              <a:buNone/>
            </a:pPr>
            <a:r>
              <a:rPr b="1" lang="es-ES" sz="2000">
                <a:solidFill>
                  <a:srgbClr val="A61C00"/>
                </a:solidFill>
              </a:rPr>
              <a:t>$nombreDB</a:t>
            </a:r>
            <a:r>
              <a:rPr lang="es-ES" sz="2000"/>
              <a:t> = ‘ejemplo_DB’</a:t>
            </a:r>
            <a:endParaRPr sz="2000"/>
          </a:p>
          <a:p>
            <a:pPr indent="0" lvl="0" marL="0" rtl="0" algn="l">
              <a:spcBef>
                <a:spcPts val="1000"/>
              </a:spcBef>
              <a:spcAft>
                <a:spcPts val="0"/>
              </a:spcAft>
              <a:buNone/>
            </a:pPr>
            <a:r>
              <a:rPr b="1" lang="es-ES" sz="2000">
                <a:solidFill>
                  <a:srgbClr val="38761D"/>
                </a:solidFill>
              </a:rPr>
              <a:t>$usuarioDB</a:t>
            </a:r>
            <a:r>
              <a:rPr lang="es-ES" sz="2000"/>
              <a:t> =’root’;</a:t>
            </a:r>
            <a:endParaRPr sz="2000"/>
          </a:p>
          <a:p>
            <a:pPr indent="0" lvl="0" marL="0" rtl="0" algn="l">
              <a:spcBef>
                <a:spcPts val="1000"/>
              </a:spcBef>
              <a:spcAft>
                <a:spcPts val="0"/>
              </a:spcAft>
              <a:buNone/>
            </a:pPr>
            <a:r>
              <a:rPr b="1" lang="es-ES" sz="2000">
                <a:solidFill>
                  <a:srgbClr val="674EA7"/>
                </a:solidFill>
              </a:rPr>
              <a:t>$contasenaDB</a:t>
            </a:r>
            <a:r>
              <a:rPr lang="es-ES" sz="2000"/>
              <a:t> = ‘’;</a:t>
            </a:r>
            <a:endParaRPr sz="2000"/>
          </a:p>
          <a:p>
            <a:pPr indent="0" lvl="0" marL="0" rtl="0" algn="l">
              <a:spcBef>
                <a:spcPts val="1000"/>
              </a:spcBef>
              <a:spcAft>
                <a:spcPts val="0"/>
              </a:spcAft>
              <a:buNone/>
            </a:pPr>
            <a:r>
              <a:t/>
            </a:r>
            <a:endParaRPr>
              <a:latin typeface="Calibri"/>
              <a:ea typeface="Calibri"/>
              <a:cs typeface="Calibri"/>
              <a:sym typeface="Calibri"/>
            </a:endParaRPr>
          </a:p>
        </p:txBody>
      </p:sp>
      <p:sp>
        <p:nvSpPr>
          <p:cNvPr id="189" name="Google Shape;189;g1e829640ec7_0_26"/>
          <p:cNvSpPr txBox="1"/>
          <p:nvPr/>
        </p:nvSpPr>
        <p:spPr>
          <a:xfrm>
            <a:off x="4890075" y="2458050"/>
            <a:ext cx="6541500" cy="3497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ES" sz="2000">
                <a:solidFill>
                  <a:srgbClr val="FF9900"/>
                </a:solidFill>
              </a:rPr>
              <a:t>try </a:t>
            </a:r>
            <a:r>
              <a:rPr b="1" lang="es-ES" sz="2000">
                <a:solidFill>
                  <a:srgbClr val="FF0000"/>
                </a:solidFill>
              </a:rPr>
              <a:t>{</a:t>
            </a:r>
            <a:endParaRPr b="1" sz="2000">
              <a:solidFill>
                <a:srgbClr val="FF0000"/>
              </a:solidFill>
            </a:endParaRPr>
          </a:p>
          <a:p>
            <a:pPr indent="457200" lvl="0" marL="0" rtl="0" algn="l">
              <a:spcBef>
                <a:spcPts val="0"/>
              </a:spcBef>
              <a:spcAft>
                <a:spcPts val="0"/>
              </a:spcAft>
              <a:buNone/>
            </a:pPr>
            <a:r>
              <a:rPr b="1" lang="es-ES" sz="2000">
                <a:solidFill>
                  <a:srgbClr val="3366BB"/>
                </a:solidFill>
              </a:rPr>
              <a:t>$hostPDO </a:t>
            </a:r>
            <a:r>
              <a:rPr lang="es-ES" sz="2000"/>
              <a:t>= </a:t>
            </a:r>
            <a:endParaRPr sz="2000"/>
          </a:p>
          <a:p>
            <a:pPr indent="457200" lvl="0" marL="457200" rtl="0" algn="l">
              <a:spcBef>
                <a:spcPts val="0"/>
              </a:spcBef>
              <a:spcAft>
                <a:spcPts val="0"/>
              </a:spcAft>
              <a:buNone/>
            </a:pPr>
            <a:r>
              <a:rPr lang="es-ES" sz="2000"/>
              <a:t>“mysql:host=</a:t>
            </a:r>
            <a:r>
              <a:rPr b="1" lang="es-ES" sz="2000">
                <a:solidFill>
                  <a:srgbClr val="3366BB"/>
                </a:solidFill>
              </a:rPr>
              <a:t>$hostDB</a:t>
            </a:r>
            <a:r>
              <a:rPr lang="es-ES" sz="2000"/>
              <a:t>;dbname=</a:t>
            </a:r>
            <a:r>
              <a:rPr b="1" lang="es-ES" sz="2000">
                <a:solidFill>
                  <a:srgbClr val="A61C00"/>
                </a:solidFill>
              </a:rPr>
              <a:t>$nombreDB</a:t>
            </a:r>
            <a:r>
              <a:rPr lang="es-ES" sz="2000">
                <a:solidFill>
                  <a:schemeClr val="dk1"/>
                </a:solidFill>
              </a:rPr>
              <a:t>;”;</a:t>
            </a:r>
            <a:endParaRPr sz="2000"/>
          </a:p>
          <a:p>
            <a:pPr indent="457200" lvl="0" marL="0" rtl="0" algn="l">
              <a:spcBef>
                <a:spcPts val="1000"/>
              </a:spcBef>
              <a:spcAft>
                <a:spcPts val="0"/>
              </a:spcAft>
              <a:buClr>
                <a:schemeClr val="dk1"/>
              </a:buClr>
              <a:buSzPts val="1100"/>
              <a:buFont typeface="Arial"/>
              <a:buNone/>
            </a:pPr>
            <a:r>
              <a:rPr lang="es-ES" sz="2000">
                <a:solidFill>
                  <a:schemeClr val="dk1"/>
                </a:solidFill>
              </a:rPr>
              <a:t>$miPDO = new PDO (</a:t>
            </a:r>
            <a:r>
              <a:rPr b="1" lang="es-ES" sz="2000">
                <a:solidFill>
                  <a:srgbClr val="3366BB"/>
                </a:solidFill>
              </a:rPr>
              <a:t>$hostPDO, </a:t>
            </a:r>
            <a:r>
              <a:rPr b="1" lang="es-ES" sz="2000">
                <a:solidFill>
                  <a:srgbClr val="38761D"/>
                </a:solidFill>
              </a:rPr>
              <a:t>$usuarioDB</a:t>
            </a:r>
            <a:r>
              <a:rPr lang="es-ES" sz="2000">
                <a:solidFill>
                  <a:schemeClr val="dk1"/>
                </a:solidFill>
              </a:rPr>
              <a:t> , </a:t>
            </a:r>
            <a:r>
              <a:rPr b="1" lang="es-ES" sz="2000">
                <a:solidFill>
                  <a:srgbClr val="674EA7"/>
                </a:solidFill>
              </a:rPr>
              <a:t>$contasenaDB);</a:t>
            </a:r>
            <a:endParaRPr sz="2000">
              <a:solidFill>
                <a:srgbClr val="93C47D"/>
              </a:solidFill>
            </a:endParaRPr>
          </a:p>
          <a:p>
            <a:pPr indent="0" lvl="0" marL="0" rtl="0" algn="l">
              <a:spcBef>
                <a:spcPts val="1000"/>
              </a:spcBef>
              <a:spcAft>
                <a:spcPts val="0"/>
              </a:spcAft>
              <a:buNone/>
            </a:pPr>
            <a:r>
              <a:rPr b="1" lang="es-ES" sz="2000">
                <a:solidFill>
                  <a:srgbClr val="FF0000"/>
                </a:solidFill>
              </a:rPr>
              <a:t>}</a:t>
            </a:r>
            <a:r>
              <a:rPr b="1" lang="es-ES" sz="2000">
                <a:solidFill>
                  <a:srgbClr val="A61C00"/>
                </a:solidFill>
              </a:rPr>
              <a:t> </a:t>
            </a:r>
            <a:r>
              <a:rPr b="1" lang="es-ES" sz="2000">
                <a:solidFill>
                  <a:srgbClr val="FF9900"/>
                </a:solidFill>
              </a:rPr>
              <a:t>catch</a:t>
            </a:r>
            <a:r>
              <a:rPr lang="es-ES" sz="2000">
                <a:solidFill>
                  <a:schemeClr val="dk1"/>
                </a:solidFill>
              </a:rPr>
              <a:t> (PDOException $e) </a:t>
            </a:r>
            <a:r>
              <a:rPr b="1" lang="es-ES" sz="2000">
                <a:solidFill>
                  <a:srgbClr val="FF0000"/>
                </a:solidFill>
              </a:rPr>
              <a:t>{</a:t>
            </a:r>
            <a:endParaRPr sz="2000">
              <a:solidFill>
                <a:schemeClr val="dk1"/>
              </a:solidFill>
            </a:endParaRPr>
          </a:p>
          <a:p>
            <a:pPr indent="0" lvl="0" marL="0" rtl="0" algn="l">
              <a:spcBef>
                <a:spcPts val="0"/>
              </a:spcBef>
              <a:spcAft>
                <a:spcPts val="0"/>
              </a:spcAft>
              <a:buNone/>
            </a:pPr>
            <a:r>
              <a:rPr lang="es-ES" sz="2000">
                <a:solidFill>
                  <a:schemeClr val="dk1"/>
                </a:solidFill>
              </a:rPr>
              <a:t>	echo “</a:t>
            </a:r>
            <a:r>
              <a:rPr i="1" lang="es-ES" sz="2000">
                <a:solidFill>
                  <a:srgbClr val="CC4125"/>
                </a:solidFill>
              </a:rPr>
              <a:t>No se ha podido conectar con la BD&lt;br&gt;</a:t>
            </a:r>
            <a:r>
              <a:rPr lang="es-ES" sz="2000">
                <a:solidFill>
                  <a:schemeClr val="dk1"/>
                </a:solidFill>
              </a:rPr>
              <a:t>”;</a:t>
            </a:r>
            <a:endParaRPr sz="2000">
              <a:solidFill>
                <a:schemeClr val="dk1"/>
              </a:solidFill>
            </a:endParaRPr>
          </a:p>
          <a:p>
            <a:pPr indent="0" lvl="0" marL="0" rtl="0" algn="l">
              <a:spcBef>
                <a:spcPts val="0"/>
              </a:spcBef>
              <a:spcAft>
                <a:spcPts val="0"/>
              </a:spcAft>
              <a:buNone/>
            </a:pPr>
            <a:r>
              <a:rPr lang="es-ES" sz="2000">
                <a:solidFill>
                  <a:schemeClr val="dk1"/>
                </a:solidFill>
              </a:rPr>
              <a:t>	exit;</a:t>
            </a:r>
            <a:endParaRPr sz="2000">
              <a:solidFill>
                <a:schemeClr val="dk1"/>
              </a:solidFill>
            </a:endParaRPr>
          </a:p>
          <a:p>
            <a:pPr indent="0" lvl="0" marL="0" rtl="0" algn="l">
              <a:spcBef>
                <a:spcPts val="1000"/>
              </a:spcBef>
              <a:spcAft>
                <a:spcPts val="0"/>
              </a:spcAft>
              <a:buClr>
                <a:schemeClr val="dk1"/>
              </a:buClr>
              <a:buSzPts val="1100"/>
              <a:buFont typeface="Arial"/>
              <a:buNone/>
            </a:pPr>
            <a:r>
              <a:rPr b="1" lang="es-ES" sz="2000">
                <a:solidFill>
                  <a:srgbClr val="FF0000"/>
                </a:solidFill>
              </a:rPr>
              <a:t>}</a:t>
            </a:r>
            <a:r>
              <a:rPr i="1" lang="es-ES" sz="1800">
                <a:solidFill>
                  <a:srgbClr val="408080"/>
                </a:solidFill>
                <a:highlight>
                  <a:srgbClr val="F8F9FA"/>
                </a:highlight>
              </a:rPr>
              <a:t>// Si todo va bien en $pdo tendremos el objeto que gestionará la conexión con la base de datos.</a:t>
            </a:r>
            <a:endParaRPr sz="1800">
              <a:solidFill>
                <a:schemeClr val="dk1"/>
              </a:solidFill>
            </a:endParaRPr>
          </a:p>
          <a:p>
            <a:pPr indent="0" lvl="0" marL="0" rtl="0" algn="l">
              <a:spcBef>
                <a:spcPts val="0"/>
              </a:spcBef>
              <a:spcAft>
                <a:spcPts val="0"/>
              </a:spcAft>
              <a:buNone/>
            </a:pPr>
            <a:r>
              <a:t/>
            </a:r>
            <a:endParaRPr b="1" sz="2000">
              <a:solidFill>
                <a:srgbClr val="A61C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g27a7fce2e40_0_147"/>
          <p:cNvPicPr preferRelativeResize="0"/>
          <p:nvPr/>
        </p:nvPicPr>
        <p:blipFill rotWithShape="1">
          <a:blip r:embed="rId3">
            <a:alphaModFix/>
          </a:blip>
          <a:srcRect b="0" l="0" r="0" t="0"/>
          <a:stretch/>
        </p:blipFill>
        <p:spPr>
          <a:xfrm>
            <a:off x="10769600" y="6007409"/>
            <a:ext cx="661987" cy="548965"/>
          </a:xfrm>
          <a:prstGeom prst="rect">
            <a:avLst/>
          </a:prstGeom>
          <a:noFill/>
          <a:ln>
            <a:noFill/>
          </a:ln>
        </p:spPr>
      </p:pic>
      <p:sp>
        <p:nvSpPr>
          <p:cNvPr id="195" name="Google Shape;195;g27a7fce2e40_0_147"/>
          <p:cNvSpPr txBox="1"/>
          <p:nvPr/>
        </p:nvSpPr>
        <p:spPr>
          <a:xfrm>
            <a:off x="6959600" y="6286781"/>
            <a:ext cx="3700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Desarrollo de aplicaciones Web en entorno servidor</a:t>
            </a:r>
            <a:endParaRPr b="0" i="0" sz="1200" u="none" cap="none" strike="noStrike">
              <a:solidFill>
                <a:schemeClr val="dk1"/>
              </a:solidFill>
              <a:latin typeface="Arial"/>
              <a:ea typeface="Arial"/>
              <a:cs typeface="Arial"/>
              <a:sym typeface="Arial"/>
            </a:endParaRPr>
          </a:p>
        </p:txBody>
      </p:sp>
      <p:sp>
        <p:nvSpPr>
          <p:cNvPr id="196" name="Google Shape;196;g27a7fce2e40_0_147"/>
          <p:cNvSpPr txBox="1"/>
          <p:nvPr/>
        </p:nvSpPr>
        <p:spPr>
          <a:xfrm>
            <a:off x="8079225" y="0"/>
            <a:ext cx="4112700" cy="5889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CC0000"/>
              </a:buClr>
              <a:buSzPts val="2400"/>
              <a:buFont typeface="Arial"/>
              <a:buNone/>
            </a:pPr>
            <a:r>
              <a:rPr b="0" i="0" lang="es-ES" sz="2400" u="none" cap="none" strike="noStrike">
                <a:solidFill>
                  <a:srgbClr val="CC0000"/>
                </a:solidFill>
                <a:latin typeface="Calibri"/>
                <a:ea typeface="Calibri"/>
                <a:cs typeface="Calibri"/>
                <a:sym typeface="Calibri"/>
              </a:rPr>
              <a:t>UNIDAD </a:t>
            </a:r>
            <a:r>
              <a:rPr lang="es-ES" sz="2400">
                <a:solidFill>
                  <a:srgbClr val="CC0000"/>
                </a:solidFill>
                <a:latin typeface="Calibri"/>
                <a:ea typeface="Calibri"/>
                <a:cs typeface="Calibri"/>
                <a:sym typeface="Calibri"/>
              </a:rPr>
              <a:t>4</a:t>
            </a:r>
            <a:r>
              <a:rPr b="0" i="0" lang="es-ES" sz="2400" u="none" cap="none" strike="noStrike">
                <a:solidFill>
                  <a:srgbClr val="CC0000"/>
                </a:solidFill>
                <a:latin typeface="Calibri"/>
                <a:ea typeface="Calibri"/>
                <a:cs typeface="Calibri"/>
                <a:sym typeface="Calibri"/>
              </a:rPr>
              <a:t> </a:t>
            </a:r>
            <a:r>
              <a:rPr lang="es-ES" sz="2400">
                <a:solidFill>
                  <a:srgbClr val="CC0000"/>
                </a:solidFill>
                <a:latin typeface="Calibri"/>
                <a:ea typeface="Calibri"/>
                <a:cs typeface="Calibri"/>
                <a:sym typeface="Calibri"/>
              </a:rPr>
              <a:t>ACCESO A DATOS</a:t>
            </a:r>
            <a:endParaRPr b="0" i="0" sz="2400" u="none" cap="none" strike="noStrike">
              <a:solidFill>
                <a:srgbClr val="CC0000"/>
              </a:solidFill>
              <a:latin typeface="Calibri"/>
              <a:ea typeface="Calibri"/>
              <a:cs typeface="Calibri"/>
              <a:sym typeface="Calibri"/>
            </a:endParaRPr>
          </a:p>
        </p:txBody>
      </p:sp>
      <p:sp>
        <p:nvSpPr>
          <p:cNvPr id="197" name="Google Shape;197;g27a7fce2e40_0_147"/>
          <p:cNvSpPr txBox="1"/>
          <p:nvPr>
            <p:ph type="ctrTitle"/>
          </p:nvPr>
        </p:nvSpPr>
        <p:spPr>
          <a:xfrm>
            <a:off x="-6" y="383752"/>
            <a:ext cx="11587500" cy="715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70C0"/>
              </a:buClr>
              <a:buSzPts val="3600"/>
              <a:buFont typeface="Arial"/>
              <a:buNone/>
            </a:pPr>
            <a:r>
              <a:rPr lang="es-ES" sz="3600">
                <a:solidFill>
                  <a:srgbClr val="0070C0"/>
                </a:solidFill>
                <a:latin typeface="Arial"/>
                <a:ea typeface="Arial"/>
                <a:cs typeface="Arial"/>
                <a:sym typeface="Arial"/>
              </a:rPr>
              <a:t>CONEXION CON LA BASE DE DATOS </a:t>
            </a:r>
            <a:endParaRPr sz="3600">
              <a:solidFill>
                <a:srgbClr val="0070C0"/>
              </a:solidFill>
              <a:latin typeface="Arial"/>
              <a:ea typeface="Arial"/>
              <a:cs typeface="Arial"/>
              <a:sym typeface="Arial"/>
            </a:endParaRPr>
          </a:p>
        </p:txBody>
      </p:sp>
      <p:sp>
        <p:nvSpPr>
          <p:cNvPr id="198" name="Google Shape;198;g27a7fce2e40_0_147"/>
          <p:cNvSpPr txBox="1"/>
          <p:nvPr/>
        </p:nvSpPr>
        <p:spPr>
          <a:xfrm>
            <a:off x="357675" y="5758450"/>
            <a:ext cx="11073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950">
                <a:solidFill>
                  <a:srgbClr val="404040"/>
                </a:solidFill>
                <a:highlight>
                  <a:srgbClr val="FFFFFF"/>
                </a:highlight>
              </a:rPr>
              <a:t>T</a:t>
            </a:r>
            <a:r>
              <a:rPr lang="es-ES" sz="1950">
                <a:solidFill>
                  <a:srgbClr val="404040"/>
                </a:solidFill>
                <a:highlight>
                  <a:srgbClr val="FFFFFF"/>
                </a:highlight>
              </a:rPr>
              <a:t>oma nota del bloque </a:t>
            </a:r>
            <a:r>
              <a:rPr b="1" lang="es-ES" sz="1950">
                <a:solidFill>
                  <a:srgbClr val="A64D79"/>
                </a:solidFill>
                <a:highlight>
                  <a:srgbClr val="FFFFFF"/>
                </a:highlight>
              </a:rPr>
              <a:t>try/catch</a:t>
            </a:r>
            <a:r>
              <a:rPr lang="es-ES" sz="1950">
                <a:solidFill>
                  <a:srgbClr val="404040"/>
                </a:solidFill>
                <a:highlight>
                  <a:srgbClr val="FFFFFF"/>
                </a:highlight>
              </a:rPr>
              <a:t> (siempre debes envolver tus operaciones con PDO en un try/catch y usar el mecanismo para las excepciones).</a:t>
            </a:r>
            <a:endParaRPr sz="2000"/>
          </a:p>
        </p:txBody>
      </p:sp>
      <p:grpSp>
        <p:nvGrpSpPr>
          <p:cNvPr id="199" name="Google Shape;199;g27a7fce2e40_0_147"/>
          <p:cNvGrpSpPr/>
          <p:nvPr/>
        </p:nvGrpSpPr>
        <p:grpSpPr>
          <a:xfrm>
            <a:off x="611773" y="1476900"/>
            <a:ext cx="9965977" cy="3904200"/>
            <a:chOff x="611773" y="1476900"/>
            <a:chExt cx="9965977" cy="3904200"/>
          </a:xfrm>
        </p:grpSpPr>
        <p:pic>
          <p:nvPicPr>
            <p:cNvPr id="200" name="Google Shape;200;g27a7fce2e40_0_147"/>
            <p:cNvPicPr preferRelativeResize="0"/>
            <p:nvPr/>
          </p:nvPicPr>
          <p:blipFill>
            <a:blip r:embed="rId4">
              <a:alphaModFix/>
            </a:blip>
            <a:stretch>
              <a:fillRect/>
            </a:stretch>
          </p:blipFill>
          <p:spPr>
            <a:xfrm>
              <a:off x="611773" y="1476900"/>
              <a:ext cx="9965976" cy="3904200"/>
            </a:xfrm>
            <a:prstGeom prst="rect">
              <a:avLst/>
            </a:prstGeom>
            <a:noFill/>
            <a:ln>
              <a:noFill/>
            </a:ln>
          </p:spPr>
        </p:pic>
        <p:sp>
          <p:nvSpPr>
            <p:cNvPr id="201" name="Google Shape;201;g27a7fce2e40_0_147"/>
            <p:cNvSpPr txBox="1"/>
            <p:nvPr/>
          </p:nvSpPr>
          <p:spPr>
            <a:xfrm>
              <a:off x="3823550" y="4355900"/>
              <a:ext cx="6754200" cy="346200"/>
            </a:xfrm>
            <a:prstGeom prst="rect">
              <a:avLst/>
            </a:prstGeom>
            <a:noFill/>
            <a:ln>
              <a:noFill/>
            </a:ln>
          </p:spPr>
          <p:txBody>
            <a:bodyPr anchorCtr="0" anchor="t" bIns="91425" lIns="91425" spcFirstLastPara="1" rIns="91425" wrap="square" tIns="91425">
              <a:spAutoFit/>
            </a:bodyPr>
            <a:lstStyle/>
            <a:p>
              <a:pPr indent="0" lvl="0" marL="0" marR="139700" rtl="0" algn="l">
                <a:lnSpc>
                  <a:spcPct val="130000"/>
                </a:lnSpc>
                <a:spcBef>
                  <a:spcPts val="0"/>
                </a:spcBef>
                <a:spcAft>
                  <a:spcPts val="0"/>
                </a:spcAft>
                <a:buNone/>
              </a:pPr>
              <a:r>
                <a:rPr i="1" lang="es-ES" sz="1050">
                  <a:solidFill>
                    <a:schemeClr val="lt1"/>
                  </a:solidFill>
                  <a:highlight>
                    <a:srgbClr val="333333"/>
                  </a:highlight>
                  <a:latin typeface="Courier New"/>
                  <a:ea typeface="Courier New"/>
                  <a:cs typeface="Courier New"/>
                  <a:sym typeface="Courier New"/>
                </a:rPr>
                <a:t>// Se recomienda activar esta opción para gestionar los errores con PDOException</a:t>
              </a:r>
              <a:endParaRPr i="1" sz="1050">
                <a:solidFill>
                  <a:schemeClr val="lt1"/>
                </a:solidFill>
                <a:highlight>
                  <a:srgbClr val="333333"/>
                </a:highlight>
                <a:latin typeface="Courier New"/>
                <a:ea typeface="Courier New"/>
                <a:cs typeface="Courier New"/>
                <a:sym typeface="Courier New"/>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g282e5a7d76e_0_106"/>
          <p:cNvPicPr preferRelativeResize="0"/>
          <p:nvPr/>
        </p:nvPicPr>
        <p:blipFill rotWithShape="1">
          <a:blip r:embed="rId3">
            <a:alphaModFix/>
          </a:blip>
          <a:srcRect b="0" l="0" r="0" t="0"/>
          <a:stretch/>
        </p:blipFill>
        <p:spPr>
          <a:xfrm>
            <a:off x="10769600" y="6007409"/>
            <a:ext cx="661987" cy="548965"/>
          </a:xfrm>
          <a:prstGeom prst="rect">
            <a:avLst/>
          </a:prstGeom>
          <a:noFill/>
          <a:ln>
            <a:noFill/>
          </a:ln>
        </p:spPr>
      </p:pic>
      <p:sp>
        <p:nvSpPr>
          <p:cNvPr id="207" name="Google Shape;207;g282e5a7d76e_0_106"/>
          <p:cNvSpPr txBox="1"/>
          <p:nvPr/>
        </p:nvSpPr>
        <p:spPr>
          <a:xfrm>
            <a:off x="6959600" y="6286781"/>
            <a:ext cx="3700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Desarrollo de aplicaciones Web en entorno servidor</a:t>
            </a:r>
            <a:endParaRPr b="0" i="0" sz="1200" u="none" cap="none" strike="noStrike">
              <a:solidFill>
                <a:schemeClr val="dk1"/>
              </a:solidFill>
              <a:latin typeface="Arial"/>
              <a:ea typeface="Arial"/>
              <a:cs typeface="Arial"/>
              <a:sym typeface="Arial"/>
            </a:endParaRPr>
          </a:p>
        </p:txBody>
      </p:sp>
      <p:sp>
        <p:nvSpPr>
          <p:cNvPr id="208" name="Google Shape;208;g282e5a7d76e_0_106"/>
          <p:cNvSpPr txBox="1"/>
          <p:nvPr/>
        </p:nvSpPr>
        <p:spPr>
          <a:xfrm>
            <a:off x="8079225" y="0"/>
            <a:ext cx="4112700" cy="5889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CC0000"/>
              </a:buClr>
              <a:buSzPts val="2400"/>
              <a:buFont typeface="Arial"/>
              <a:buNone/>
            </a:pPr>
            <a:r>
              <a:rPr b="0" i="0" lang="es-ES" sz="2400" u="none" cap="none" strike="noStrike">
                <a:solidFill>
                  <a:srgbClr val="CC0000"/>
                </a:solidFill>
                <a:latin typeface="Calibri"/>
                <a:ea typeface="Calibri"/>
                <a:cs typeface="Calibri"/>
                <a:sym typeface="Calibri"/>
              </a:rPr>
              <a:t>UNIDAD </a:t>
            </a:r>
            <a:r>
              <a:rPr lang="es-ES" sz="2400">
                <a:solidFill>
                  <a:srgbClr val="CC0000"/>
                </a:solidFill>
                <a:latin typeface="Calibri"/>
                <a:ea typeface="Calibri"/>
                <a:cs typeface="Calibri"/>
                <a:sym typeface="Calibri"/>
              </a:rPr>
              <a:t>4</a:t>
            </a:r>
            <a:r>
              <a:rPr b="0" i="0" lang="es-ES" sz="2400" u="none" cap="none" strike="noStrike">
                <a:solidFill>
                  <a:srgbClr val="CC0000"/>
                </a:solidFill>
                <a:latin typeface="Calibri"/>
                <a:ea typeface="Calibri"/>
                <a:cs typeface="Calibri"/>
                <a:sym typeface="Calibri"/>
              </a:rPr>
              <a:t> </a:t>
            </a:r>
            <a:r>
              <a:rPr lang="es-ES" sz="2400">
                <a:solidFill>
                  <a:srgbClr val="CC0000"/>
                </a:solidFill>
                <a:latin typeface="Calibri"/>
                <a:ea typeface="Calibri"/>
                <a:cs typeface="Calibri"/>
                <a:sym typeface="Calibri"/>
              </a:rPr>
              <a:t>ACCESO A DATOS</a:t>
            </a:r>
            <a:endParaRPr b="0" i="0" sz="2400" u="none" cap="none" strike="noStrike">
              <a:solidFill>
                <a:srgbClr val="CC0000"/>
              </a:solidFill>
              <a:latin typeface="Calibri"/>
              <a:ea typeface="Calibri"/>
              <a:cs typeface="Calibri"/>
              <a:sym typeface="Calibri"/>
            </a:endParaRPr>
          </a:p>
        </p:txBody>
      </p:sp>
      <p:sp>
        <p:nvSpPr>
          <p:cNvPr id="209" name="Google Shape;209;g282e5a7d76e_0_106"/>
          <p:cNvSpPr txBox="1"/>
          <p:nvPr>
            <p:ph type="ctrTitle"/>
          </p:nvPr>
        </p:nvSpPr>
        <p:spPr>
          <a:xfrm>
            <a:off x="637825" y="383750"/>
            <a:ext cx="10949700" cy="671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0070C0"/>
              </a:buClr>
              <a:buSzPts val="3600"/>
              <a:buFont typeface="Arial"/>
              <a:buNone/>
            </a:pPr>
            <a:r>
              <a:rPr lang="es-ES" sz="3188">
                <a:solidFill>
                  <a:srgbClr val="0070C0"/>
                </a:solidFill>
                <a:latin typeface="Arial"/>
                <a:ea typeface="Arial"/>
                <a:cs typeface="Arial"/>
                <a:sym typeface="Arial"/>
              </a:rPr>
              <a:t>CONEXION CON LA BASE DE DATOS</a:t>
            </a:r>
            <a:r>
              <a:rPr lang="es-ES" sz="3600">
                <a:solidFill>
                  <a:srgbClr val="0070C0"/>
                </a:solidFill>
                <a:latin typeface="Arial"/>
                <a:ea typeface="Arial"/>
                <a:cs typeface="Arial"/>
                <a:sym typeface="Arial"/>
              </a:rPr>
              <a:t>:EXCEPCIONES </a:t>
            </a:r>
            <a:endParaRPr sz="3600">
              <a:solidFill>
                <a:srgbClr val="0070C0"/>
              </a:solidFill>
              <a:latin typeface="Arial"/>
              <a:ea typeface="Arial"/>
              <a:cs typeface="Arial"/>
              <a:sym typeface="Arial"/>
            </a:endParaRPr>
          </a:p>
        </p:txBody>
      </p:sp>
      <p:sp>
        <p:nvSpPr>
          <p:cNvPr id="210" name="Google Shape;210;g282e5a7d76e_0_106"/>
          <p:cNvSpPr txBox="1"/>
          <p:nvPr/>
        </p:nvSpPr>
        <p:spPr>
          <a:xfrm>
            <a:off x="500100" y="1218913"/>
            <a:ext cx="10846200" cy="14520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lang="es-ES" sz="2400">
                <a:solidFill>
                  <a:srgbClr val="404040"/>
                </a:solidFill>
                <a:highlight>
                  <a:srgbClr val="FFFFFF"/>
                </a:highlight>
              </a:rPr>
              <a:t>La clase PDO </a:t>
            </a:r>
            <a:r>
              <a:rPr lang="es-ES" sz="2400">
                <a:solidFill>
                  <a:srgbClr val="404040"/>
                </a:solidFill>
                <a:highlight>
                  <a:srgbClr val="FFFFFF"/>
                </a:highlight>
              </a:rPr>
              <a:t>puede usar </a:t>
            </a:r>
            <a:r>
              <a:rPr b="1" lang="es-ES" sz="2400">
                <a:solidFill>
                  <a:srgbClr val="404040"/>
                </a:solidFill>
                <a:highlight>
                  <a:srgbClr val="FFFFFF"/>
                </a:highlight>
              </a:rPr>
              <a:t>excepciones </a:t>
            </a:r>
            <a:r>
              <a:rPr lang="es-ES" sz="2400">
                <a:solidFill>
                  <a:srgbClr val="404040"/>
                </a:solidFill>
                <a:highlight>
                  <a:srgbClr val="FFFFFF"/>
                </a:highlight>
              </a:rPr>
              <a:t>para gestionar errores</a:t>
            </a:r>
            <a:endParaRPr sz="2400">
              <a:solidFill>
                <a:srgbClr val="404040"/>
              </a:solidFill>
              <a:highlight>
                <a:srgbClr val="FFFFFF"/>
              </a:highlight>
            </a:endParaRPr>
          </a:p>
          <a:p>
            <a:pPr indent="0" lvl="0" marL="0" rtl="0" algn="l">
              <a:spcBef>
                <a:spcPts val="1000"/>
              </a:spcBef>
              <a:spcAft>
                <a:spcPts val="0"/>
              </a:spcAft>
              <a:buNone/>
            </a:pPr>
            <a:r>
              <a:rPr lang="es-ES" sz="2400">
                <a:solidFill>
                  <a:srgbClr val="404040"/>
                </a:solidFill>
                <a:highlight>
                  <a:srgbClr val="FFFFFF"/>
                </a:highlight>
              </a:rPr>
              <a:t>P</a:t>
            </a:r>
            <a:r>
              <a:rPr lang="es-ES" sz="2400">
                <a:solidFill>
                  <a:srgbClr val="404040"/>
                </a:solidFill>
                <a:highlight>
                  <a:srgbClr val="FFFFFF"/>
                </a:highlight>
              </a:rPr>
              <a:t>uede  trabajar en uno de tres modos de error configurando el atributo de modo de err</a:t>
            </a:r>
            <a:r>
              <a:rPr lang="es-ES" sz="2400">
                <a:solidFill>
                  <a:srgbClr val="404040"/>
                </a:solidFill>
                <a:highlight>
                  <a:srgbClr val="FFFFFF"/>
                </a:highlight>
              </a:rPr>
              <a:t>or PDO::ATTR_ERRMODE. Las posibilidades son</a:t>
            </a:r>
            <a:r>
              <a:rPr lang="es-ES" sz="2600">
                <a:solidFill>
                  <a:srgbClr val="404040"/>
                </a:solidFill>
                <a:highlight>
                  <a:srgbClr val="FFFFFF"/>
                </a:highlight>
              </a:rPr>
              <a:t>:</a:t>
            </a:r>
            <a:endParaRPr sz="2600"/>
          </a:p>
        </p:txBody>
      </p:sp>
      <p:sp>
        <p:nvSpPr>
          <p:cNvPr id="211" name="Google Shape;211;g282e5a7d76e_0_106"/>
          <p:cNvSpPr txBox="1"/>
          <p:nvPr/>
        </p:nvSpPr>
        <p:spPr>
          <a:xfrm>
            <a:off x="500100" y="2769113"/>
            <a:ext cx="10846200" cy="30168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Char char="●"/>
            </a:pPr>
            <a:r>
              <a:rPr lang="es-ES" sz="2400"/>
              <a:t>PDO::ERRMODE_SILENT. </a:t>
            </a:r>
            <a:r>
              <a:rPr lang="es-ES" sz="2200"/>
              <a:t>No se hace nada cuando ocurre un error. Es el comportamiento por defecto.</a:t>
            </a:r>
            <a:endParaRPr sz="2200"/>
          </a:p>
          <a:p>
            <a:pPr indent="-381000" lvl="0" marL="457200" rtl="0" algn="l">
              <a:spcBef>
                <a:spcPts val="0"/>
              </a:spcBef>
              <a:spcAft>
                <a:spcPts val="0"/>
              </a:spcAft>
              <a:buSzPts val="2400"/>
              <a:buChar char="●"/>
            </a:pPr>
            <a:r>
              <a:rPr lang="es-ES" sz="2400"/>
              <a:t>PDO::ERRMODE_WARNING.</a:t>
            </a:r>
            <a:r>
              <a:rPr lang="es-ES" sz="2400"/>
              <a:t> </a:t>
            </a:r>
            <a:r>
              <a:rPr lang="es-ES" sz="2200"/>
              <a:t>Emitirá una advertencia estándar de PHP y permitirá que el programa siga ejecutándose. Es útil para depurar</a:t>
            </a:r>
            <a:r>
              <a:rPr lang="es-ES" sz="2400"/>
              <a:t>.</a:t>
            </a:r>
            <a:endParaRPr sz="2400"/>
          </a:p>
          <a:p>
            <a:pPr indent="-381000" lvl="0" marL="457200" rtl="0" algn="l">
              <a:spcBef>
                <a:spcPts val="0"/>
              </a:spcBef>
              <a:spcAft>
                <a:spcPts val="0"/>
              </a:spcAft>
              <a:buSzPts val="2400"/>
              <a:buChar char="●"/>
            </a:pPr>
            <a:r>
              <a:rPr lang="es-ES" sz="2400"/>
              <a:t>PDO::ERRMODE_EXCEPTION. </a:t>
            </a:r>
            <a:r>
              <a:rPr lang="es-ES" sz="2200">
                <a:solidFill>
                  <a:schemeClr val="dk1"/>
                </a:solidFill>
                <a:highlight>
                  <a:srgbClr val="FFFFFF"/>
                </a:highlight>
              </a:rPr>
              <a:t>Este es el modo que deberías querer usar en la mayoría de las situaciones. Este dispara una excepción, permitiéndote gestionar errores y ocultar datos que pudieran ayudar a alguien a explotar tu sistema. </a:t>
            </a:r>
            <a:r>
              <a:rPr lang="es-ES" sz="2200">
                <a:solidFill>
                  <a:schemeClr val="dk1"/>
                </a:solidFill>
              </a:rPr>
              <a:t>.</a:t>
            </a:r>
            <a:endParaRPr sz="2200">
              <a:solidFill>
                <a:schemeClr val="dk1"/>
              </a:solidFill>
            </a:endParaRPr>
          </a:p>
        </p:txBody>
      </p:sp>
      <p:sp>
        <p:nvSpPr>
          <p:cNvPr id="212" name="Google Shape;212;g282e5a7d76e_0_106"/>
          <p:cNvSpPr txBox="1"/>
          <p:nvPr/>
        </p:nvSpPr>
        <p:spPr>
          <a:xfrm>
            <a:off x="637825" y="5884125"/>
            <a:ext cx="5316000" cy="8082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350">
                <a:solidFill>
                  <a:srgbClr val="404040"/>
                </a:solidFill>
                <a:latin typeface="Roboto"/>
                <a:ea typeface="Roboto"/>
                <a:cs typeface="Roboto"/>
                <a:sym typeface="Roboto"/>
              </a:rPr>
              <a:t>Independientemente del modo de error que establezcas, un error de conexión siempre producirá una excepción, y la creación de una conexión siempre debería estar contenida en un bloque try/catch.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E0F2"/>
            </a:gs>
            <a:gs pos="66000">
              <a:srgbClr val="F6F9FC"/>
            </a:gs>
            <a:gs pos="100000">
              <a:srgbClr val="F6F9FC"/>
            </a:gs>
          </a:gsLst>
          <a:lin ang="5400012" scaled="0"/>
        </a:gradFill>
      </p:bgPr>
    </p:bg>
    <p:spTree>
      <p:nvGrpSpPr>
        <p:cNvPr id="216" name="Shape 216"/>
        <p:cNvGrpSpPr/>
        <p:nvPr/>
      </p:nvGrpSpPr>
      <p:grpSpPr>
        <a:xfrm>
          <a:off x="0" y="0"/>
          <a:ext cx="0" cy="0"/>
          <a:chOff x="0" y="0"/>
          <a:chExt cx="0" cy="0"/>
        </a:xfrm>
      </p:grpSpPr>
      <p:sp>
        <p:nvSpPr>
          <p:cNvPr id="217" name="Google Shape;217;g1e829640ec7_0_40"/>
          <p:cNvSpPr txBox="1"/>
          <p:nvPr>
            <p:ph type="ctrTitle"/>
          </p:nvPr>
        </p:nvSpPr>
        <p:spPr>
          <a:xfrm>
            <a:off x="568950" y="2493969"/>
            <a:ext cx="10942200" cy="1154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s-ES"/>
              <a:t>CONSULTAS</a:t>
            </a:r>
            <a:endParaRPr/>
          </a:p>
        </p:txBody>
      </p:sp>
      <p:pic>
        <p:nvPicPr>
          <p:cNvPr id="218" name="Google Shape;218;g1e829640ec7_0_40"/>
          <p:cNvPicPr preferRelativeResize="0"/>
          <p:nvPr/>
        </p:nvPicPr>
        <p:blipFill rotWithShape="1">
          <a:blip r:embed="rId3">
            <a:alphaModFix/>
          </a:blip>
          <a:srcRect b="0" l="0" r="0" t="0"/>
          <a:stretch/>
        </p:blipFill>
        <p:spPr>
          <a:xfrm>
            <a:off x="10260012" y="5584825"/>
            <a:ext cx="1171575" cy="971550"/>
          </a:xfrm>
          <a:prstGeom prst="rect">
            <a:avLst/>
          </a:prstGeom>
          <a:noFill/>
          <a:ln>
            <a:noFill/>
          </a:ln>
        </p:spPr>
      </p:pic>
      <p:sp>
        <p:nvSpPr>
          <p:cNvPr id="219" name="Google Shape;219;g1e829640ec7_0_40"/>
          <p:cNvSpPr txBox="1"/>
          <p:nvPr/>
        </p:nvSpPr>
        <p:spPr>
          <a:xfrm>
            <a:off x="1371600" y="1430338"/>
            <a:ext cx="9144000" cy="5889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CC0000"/>
              </a:buClr>
              <a:buSzPts val="2400"/>
              <a:buFont typeface="Arial"/>
              <a:buNone/>
            </a:pPr>
            <a:r>
              <a:rPr b="0" i="0" lang="es-ES" sz="2400" u="none" cap="none" strike="noStrike">
                <a:solidFill>
                  <a:srgbClr val="CC0000"/>
                </a:solidFill>
                <a:latin typeface="Calibri"/>
                <a:ea typeface="Calibri"/>
                <a:cs typeface="Calibri"/>
                <a:sym typeface="Calibri"/>
              </a:rPr>
              <a:t>UNIDAD </a:t>
            </a:r>
            <a:r>
              <a:rPr lang="es-ES" sz="2400">
                <a:solidFill>
                  <a:srgbClr val="CC0000"/>
                </a:solidFill>
                <a:latin typeface="Calibri"/>
                <a:ea typeface="Calibri"/>
                <a:cs typeface="Calibri"/>
                <a:sym typeface="Calibri"/>
              </a:rPr>
              <a:t>4</a:t>
            </a:r>
            <a:r>
              <a:rPr b="0" i="0" lang="es-ES" sz="2400" u="none" cap="none" strike="noStrike">
                <a:solidFill>
                  <a:srgbClr val="CC0000"/>
                </a:solidFill>
                <a:latin typeface="Calibri"/>
                <a:ea typeface="Calibri"/>
                <a:cs typeface="Calibri"/>
                <a:sym typeface="Calibri"/>
              </a:rPr>
              <a:t> </a:t>
            </a:r>
            <a:r>
              <a:rPr lang="es-ES" sz="2400">
                <a:solidFill>
                  <a:srgbClr val="CC0000"/>
                </a:solidFill>
                <a:latin typeface="Calibri"/>
                <a:ea typeface="Calibri"/>
                <a:cs typeface="Calibri"/>
                <a:sym typeface="Calibri"/>
              </a:rPr>
              <a:t>ACCESO A DATO</a:t>
            </a:r>
            <a:r>
              <a:rPr b="0" i="0" lang="es-ES" sz="2400" u="none" cap="none" strike="noStrike">
                <a:solidFill>
                  <a:srgbClr val="CC0000"/>
                </a:solidFill>
                <a:latin typeface="Calibri"/>
                <a:ea typeface="Calibri"/>
                <a:cs typeface="Calibri"/>
                <a:sym typeface="Calibri"/>
              </a:rPr>
              <a:t>S</a:t>
            </a:r>
            <a:endParaRPr b="0" i="0" sz="2400" u="none" cap="none" strike="noStrike">
              <a:solidFill>
                <a:srgbClr val="CC0000"/>
              </a:solidFill>
              <a:latin typeface="Calibri"/>
              <a:ea typeface="Calibri"/>
              <a:cs typeface="Calibri"/>
              <a:sym typeface="Calibri"/>
            </a:endParaRPr>
          </a:p>
        </p:txBody>
      </p:sp>
      <p:sp>
        <p:nvSpPr>
          <p:cNvPr id="220" name="Google Shape;220;g1e829640ec7_0_40"/>
          <p:cNvSpPr txBox="1"/>
          <p:nvPr/>
        </p:nvSpPr>
        <p:spPr>
          <a:xfrm>
            <a:off x="6664960" y="6279376"/>
            <a:ext cx="3700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Desarrollo de aplicaciones Web en entorno servidor</a:t>
            </a:r>
            <a:endParaRPr b="0" i="0" sz="1200" u="none" cap="none" strike="noStrike">
              <a:solidFill>
                <a:schemeClr val="dk1"/>
              </a:solidFill>
              <a:latin typeface="Arial"/>
              <a:ea typeface="Arial"/>
              <a:cs typeface="Arial"/>
              <a:sym typeface="Arial"/>
            </a:endParaRPr>
          </a:p>
        </p:txBody>
      </p:sp>
      <p:pic>
        <p:nvPicPr>
          <p:cNvPr id="221" name="Google Shape;221;g1e829640ec7_0_40"/>
          <p:cNvPicPr preferRelativeResize="0"/>
          <p:nvPr/>
        </p:nvPicPr>
        <p:blipFill>
          <a:blip r:embed="rId4">
            <a:alphaModFix/>
          </a:blip>
          <a:stretch>
            <a:fillRect/>
          </a:stretch>
        </p:blipFill>
        <p:spPr>
          <a:xfrm>
            <a:off x="152400" y="3800478"/>
            <a:ext cx="3791275" cy="2839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g1e829640ec7_0_53"/>
          <p:cNvPicPr preferRelativeResize="0"/>
          <p:nvPr/>
        </p:nvPicPr>
        <p:blipFill rotWithShape="1">
          <a:blip r:embed="rId3">
            <a:alphaModFix/>
          </a:blip>
          <a:srcRect b="0" l="0" r="0" t="0"/>
          <a:stretch/>
        </p:blipFill>
        <p:spPr>
          <a:xfrm>
            <a:off x="10769600" y="6007409"/>
            <a:ext cx="661987" cy="548965"/>
          </a:xfrm>
          <a:prstGeom prst="rect">
            <a:avLst/>
          </a:prstGeom>
          <a:noFill/>
          <a:ln>
            <a:noFill/>
          </a:ln>
        </p:spPr>
      </p:pic>
      <p:sp>
        <p:nvSpPr>
          <p:cNvPr id="227" name="Google Shape;227;g1e829640ec7_0_53"/>
          <p:cNvSpPr txBox="1"/>
          <p:nvPr/>
        </p:nvSpPr>
        <p:spPr>
          <a:xfrm>
            <a:off x="6959600" y="6286781"/>
            <a:ext cx="3700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Desarrollo de aplicaciones Web en entorno servidor</a:t>
            </a:r>
            <a:endParaRPr b="0" i="0" sz="1200" u="none" cap="none" strike="noStrike">
              <a:solidFill>
                <a:schemeClr val="dk1"/>
              </a:solidFill>
              <a:latin typeface="Arial"/>
              <a:ea typeface="Arial"/>
              <a:cs typeface="Arial"/>
              <a:sym typeface="Arial"/>
            </a:endParaRPr>
          </a:p>
        </p:txBody>
      </p:sp>
      <p:sp>
        <p:nvSpPr>
          <p:cNvPr id="228" name="Google Shape;228;g1e829640ec7_0_53"/>
          <p:cNvSpPr txBox="1"/>
          <p:nvPr/>
        </p:nvSpPr>
        <p:spPr>
          <a:xfrm>
            <a:off x="8079225" y="0"/>
            <a:ext cx="4112700" cy="5889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CC0000"/>
              </a:buClr>
              <a:buSzPts val="2400"/>
              <a:buFont typeface="Arial"/>
              <a:buNone/>
            </a:pPr>
            <a:r>
              <a:rPr b="0" i="0" lang="es-ES" sz="2400" u="none" cap="none" strike="noStrike">
                <a:solidFill>
                  <a:srgbClr val="CC0000"/>
                </a:solidFill>
                <a:latin typeface="Calibri"/>
                <a:ea typeface="Calibri"/>
                <a:cs typeface="Calibri"/>
                <a:sym typeface="Calibri"/>
              </a:rPr>
              <a:t>UNIDAD </a:t>
            </a:r>
            <a:r>
              <a:rPr lang="es-ES" sz="2400">
                <a:solidFill>
                  <a:srgbClr val="CC0000"/>
                </a:solidFill>
                <a:latin typeface="Calibri"/>
                <a:ea typeface="Calibri"/>
                <a:cs typeface="Calibri"/>
                <a:sym typeface="Calibri"/>
              </a:rPr>
              <a:t>4</a:t>
            </a:r>
            <a:r>
              <a:rPr b="0" i="0" lang="es-ES" sz="2400" u="none" cap="none" strike="noStrike">
                <a:solidFill>
                  <a:srgbClr val="CC0000"/>
                </a:solidFill>
                <a:latin typeface="Calibri"/>
                <a:ea typeface="Calibri"/>
                <a:cs typeface="Calibri"/>
                <a:sym typeface="Calibri"/>
              </a:rPr>
              <a:t> </a:t>
            </a:r>
            <a:r>
              <a:rPr lang="es-ES" sz="2400">
                <a:solidFill>
                  <a:srgbClr val="CC0000"/>
                </a:solidFill>
                <a:latin typeface="Calibri"/>
                <a:ea typeface="Calibri"/>
                <a:cs typeface="Calibri"/>
                <a:sym typeface="Calibri"/>
              </a:rPr>
              <a:t>ACCESO A DATOS</a:t>
            </a:r>
            <a:endParaRPr b="0" i="0" sz="2400" u="none" cap="none" strike="noStrike">
              <a:solidFill>
                <a:srgbClr val="CC0000"/>
              </a:solidFill>
              <a:latin typeface="Calibri"/>
              <a:ea typeface="Calibri"/>
              <a:cs typeface="Calibri"/>
              <a:sym typeface="Calibri"/>
            </a:endParaRPr>
          </a:p>
        </p:txBody>
      </p:sp>
      <p:sp>
        <p:nvSpPr>
          <p:cNvPr id="229" name="Google Shape;229;g1e829640ec7_0_53"/>
          <p:cNvSpPr txBox="1"/>
          <p:nvPr>
            <p:ph type="ctrTitle"/>
          </p:nvPr>
        </p:nvSpPr>
        <p:spPr>
          <a:xfrm>
            <a:off x="987875" y="383750"/>
            <a:ext cx="10599600" cy="588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70C0"/>
              </a:buClr>
              <a:buSzPts val="3600"/>
              <a:buFont typeface="Arial"/>
              <a:buNone/>
            </a:pPr>
            <a:r>
              <a:rPr lang="es-ES" sz="3600">
                <a:solidFill>
                  <a:srgbClr val="0070C0"/>
                </a:solidFill>
                <a:latin typeface="Arial"/>
                <a:ea typeface="Arial"/>
                <a:cs typeface="Arial"/>
                <a:sym typeface="Arial"/>
              </a:rPr>
              <a:t>EJECUCION DE CONSULTAS</a:t>
            </a:r>
            <a:endParaRPr sz="3600">
              <a:solidFill>
                <a:srgbClr val="0070C0"/>
              </a:solidFill>
              <a:latin typeface="Arial"/>
              <a:ea typeface="Arial"/>
              <a:cs typeface="Arial"/>
              <a:sym typeface="Arial"/>
            </a:endParaRPr>
          </a:p>
        </p:txBody>
      </p:sp>
      <p:sp>
        <p:nvSpPr>
          <p:cNvPr id="230" name="Google Shape;230;g1e829640ec7_0_53"/>
          <p:cNvSpPr txBox="1"/>
          <p:nvPr/>
        </p:nvSpPr>
        <p:spPr>
          <a:xfrm>
            <a:off x="642675" y="1256675"/>
            <a:ext cx="11073900" cy="237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600">
                <a:solidFill>
                  <a:schemeClr val="dk1"/>
                </a:solidFill>
                <a:highlight>
                  <a:srgbClr val="FFFFFF"/>
                </a:highlight>
              </a:rPr>
              <a:t>PDO ofrece varias opciones para realizar consultas</a:t>
            </a:r>
            <a:endParaRPr sz="2600">
              <a:solidFill>
                <a:schemeClr val="dk1"/>
              </a:solidFill>
              <a:highlight>
                <a:srgbClr val="FFFFFF"/>
              </a:highlight>
            </a:endParaRPr>
          </a:p>
          <a:p>
            <a:pPr indent="0" lvl="0" marL="457200" rtl="0" algn="l">
              <a:spcBef>
                <a:spcPts val="1000"/>
              </a:spcBef>
              <a:spcAft>
                <a:spcPts val="0"/>
              </a:spcAft>
              <a:buNone/>
            </a:pPr>
            <a:r>
              <a:rPr b="1" lang="es-ES" sz="3200">
                <a:solidFill>
                  <a:schemeClr val="dk1"/>
                </a:solidFill>
                <a:highlight>
                  <a:srgbClr val="FFFFFF"/>
                </a:highlight>
              </a:rPr>
              <a:t>query </a:t>
            </a:r>
            <a:endParaRPr b="1" sz="3200">
              <a:solidFill>
                <a:schemeClr val="dk1"/>
              </a:solidFill>
              <a:highlight>
                <a:srgbClr val="FFFFFF"/>
              </a:highlight>
            </a:endParaRPr>
          </a:p>
          <a:p>
            <a:pPr indent="-438150" lvl="1" marL="914400" rtl="0" algn="l">
              <a:spcBef>
                <a:spcPts val="1000"/>
              </a:spcBef>
              <a:spcAft>
                <a:spcPts val="0"/>
              </a:spcAft>
              <a:buClr>
                <a:schemeClr val="dk1"/>
              </a:buClr>
              <a:buSzPts val="3300"/>
              <a:buFont typeface="Noto Sans Symbols"/>
              <a:buChar char="○"/>
            </a:pPr>
            <a:r>
              <a:rPr lang="es-ES" sz="2600">
                <a:solidFill>
                  <a:schemeClr val="dk1"/>
                </a:solidFill>
                <a:highlight>
                  <a:srgbClr val="FFFFFF"/>
                </a:highlight>
              </a:rPr>
              <a:t>Ejecuta directamente una consulta</a:t>
            </a:r>
            <a:endParaRPr sz="2600">
              <a:solidFill>
                <a:schemeClr val="dk1"/>
              </a:solidFill>
              <a:highlight>
                <a:srgbClr val="FFFFFF"/>
              </a:highlight>
            </a:endParaRPr>
          </a:p>
          <a:p>
            <a:pPr indent="-393700" lvl="1" marL="914400" rtl="0" algn="l">
              <a:spcBef>
                <a:spcPts val="1000"/>
              </a:spcBef>
              <a:spcAft>
                <a:spcPts val="1000"/>
              </a:spcAft>
              <a:buClr>
                <a:schemeClr val="dk1"/>
              </a:buClr>
              <a:buSzPts val="2600"/>
              <a:buChar char="○"/>
            </a:pPr>
            <a:r>
              <a:rPr lang="es-ES" sz="2600">
                <a:solidFill>
                  <a:schemeClr val="dk1"/>
                </a:solidFill>
                <a:highlight>
                  <a:srgbClr val="FFFFFF"/>
                </a:highlight>
              </a:rPr>
              <a:t>Se utiliza con consultas simples y sin parámetros</a:t>
            </a:r>
            <a:endParaRPr sz="2600">
              <a:solidFill>
                <a:schemeClr val="dk1"/>
              </a:solidFill>
              <a:highlight>
                <a:srgbClr val="FFFFFF"/>
              </a:highlight>
            </a:endParaRPr>
          </a:p>
        </p:txBody>
      </p:sp>
      <p:sp>
        <p:nvSpPr>
          <p:cNvPr id="231" name="Google Shape;231;g1e829640ec7_0_53"/>
          <p:cNvSpPr txBox="1"/>
          <p:nvPr/>
        </p:nvSpPr>
        <p:spPr>
          <a:xfrm>
            <a:off x="1104550" y="4446425"/>
            <a:ext cx="8750700" cy="1020900"/>
          </a:xfrm>
          <a:prstGeom prst="rect">
            <a:avLst/>
          </a:prstGeom>
          <a:gradFill>
            <a:gsLst>
              <a:gs pos="0">
                <a:srgbClr val="CCE0F2"/>
              </a:gs>
              <a:gs pos="66000">
                <a:srgbClr val="F6F9FC"/>
              </a:gs>
              <a:gs pos="100000">
                <a:srgbClr val="F6F9FC"/>
              </a:gs>
            </a:gsLst>
            <a:lin ang="5400700" scaled="0"/>
          </a:gradFill>
          <a:ln cap="flat" cmpd="sng" w="38100">
            <a:solidFill>
              <a:srgbClr val="0064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s-ES" sz="2300">
                <a:solidFill>
                  <a:srgbClr val="0070C0"/>
                </a:solidFill>
              </a:rPr>
              <a:t>$sql</a:t>
            </a:r>
            <a:r>
              <a:rPr lang="es-ES" sz="2300"/>
              <a:t> = “SELECT * FROM libros WHERE categoria = ‘Históricos’”;</a:t>
            </a:r>
            <a:endParaRPr sz="2300"/>
          </a:p>
          <a:p>
            <a:pPr indent="0" lvl="0" marL="0" rtl="0" algn="l">
              <a:spcBef>
                <a:spcPts val="1000"/>
              </a:spcBef>
              <a:spcAft>
                <a:spcPts val="0"/>
              </a:spcAft>
              <a:buNone/>
            </a:pPr>
            <a:r>
              <a:rPr b="1" lang="es-ES" sz="2300">
                <a:solidFill>
                  <a:srgbClr val="0070C0"/>
                </a:solidFill>
              </a:rPr>
              <a:t>$resultado</a:t>
            </a:r>
            <a:r>
              <a:rPr lang="es-ES" sz="2300"/>
              <a:t> = </a:t>
            </a:r>
            <a:r>
              <a:rPr b="1" lang="es-ES" sz="2300">
                <a:solidFill>
                  <a:srgbClr val="0070C0"/>
                </a:solidFill>
              </a:rPr>
              <a:t>$pdo</a:t>
            </a:r>
            <a:r>
              <a:rPr lang="es-ES" sz="2300"/>
              <a:t>-&gt;</a:t>
            </a:r>
            <a:r>
              <a:rPr b="1" lang="es-ES" sz="2300">
                <a:solidFill>
                  <a:srgbClr val="FF9900"/>
                </a:solidFill>
              </a:rPr>
              <a:t>query</a:t>
            </a:r>
            <a:r>
              <a:rPr lang="es-ES" sz="2300"/>
              <a:t>(</a:t>
            </a:r>
            <a:r>
              <a:rPr b="1" lang="es-ES" sz="2300">
                <a:solidFill>
                  <a:srgbClr val="0070C0"/>
                </a:solidFill>
              </a:rPr>
              <a:t>$sql</a:t>
            </a:r>
            <a:r>
              <a:rPr lang="es-ES" sz="2300"/>
              <a:t>);</a:t>
            </a:r>
            <a:endParaRPr sz="2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g1e829640ec7_0_63"/>
          <p:cNvPicPr preferRelativeResize="0"/>
          <p:nvPr/>
        </p:nvPicPr>
        <p:blipFill rotWithShape="1">
          <a:blip r:embed="rId3">
            <a:alphaModFix/>
          </a:blip>
          <a:srcRect b="0" l="0" r="0" t="0"/>
          <a:stretch/>
        </p:blipFill>
        <p:spPr>
          <a:xfrm>
            <a:off x="10769600" y="6007409"/>
            <a:ext cx="661987" cy="548965"/>
          </a:xfrm>
          <a:prstGeom prst="rect">
            <a:avLst/>
          </a:prstGeom>
          <a:noFill/>
          <a:ln>
            <a:noFill/>
          </a:ln>
        </p:spPr>
      </p:pic>
      <p:sp>
        <p:nvSpPr>
          <p:cNvPr id="237" name="Google Shape;237;g1e829640ec7_0_63"/>
          <p:cNvSpPr txBox="1"/>
          <p:nvPr/>
        </p:nvSpPr>
        <p:spPr>
          <a:xfrm>
            <a:off x="6959600" y="6286781"/>
            <a:ext cx="3700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Desarrollo de aplicaciones Web en entorno servidor</a:t>
            </a:r>
            <a:endParaRPr b="0" i="0" sz="1200" u="none" cap="none" strike="noStrike">
              <a:solidFill>
                <a:schemeClr val="dk1"/>
              </a:solidFill>
              <a:latin typeface="Arial"/>
              <a:ea typeface="Arial"/>
              <a:cs typeface="Arial"/>
              <a:sym typeface="Arial"/>
            </a:endParaRPr>
          </a:p>
        </p:txBody>
      </p:sp>
      <p:sp>
        <p:nvSpPr>
          <p:cNvPr id="238" name="Google Shape;238;g1e829640ec7_0_63"/>
          <p:cNvSpPr txBox="1"/>
          <p:nvPr/>
        </p:nvSpPr>
        <p:spPr>
          <a:xfrm>
            <a:off x="8079225" y="0"/>
            <a:ext cx="4112700" cy="5889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CC0000"/>
              </a:buClr>
              <a:buSzPts val="2400"/>
              <a:buFont typeface="Arial"/>
              <a:buNone/>
            </a:pPr>
            <a:r>
              <a:rPr b="0" i="0" lang="es-ES" sz="2400" u="none" cap="none" strike="noStrike">
                <a:solidFill>
                  <a:srgbClr val="CC0000"/>
                </a:solidFill>
                <a:latin typeface="Calibri"/>
                <a:ea typeface="Calibri"/>
                <a:cs typeface="Calibri"/>
                <a:sym typeface="Calibri"/>
              </a:rPr>
              <a:t>UNIDAD </a:t>
            </a:r>
            <a:r>
              <a:rPr lang="es-ES" sz="2400">
                <a:solidFill>
                  <a:srgbClr val="CC0000"/>
                </a:solidFill>
                <a:latin typeface="Calibri"/>
                <a:ea typeface="Calibri"/>
                <a:cs typeface="Calibri"/>
                <a:sym typeface="Calibri"/>
              </a:rPr>
              <a:t>4</a:t>
            </a:r>
            <a:r>
              <a:rPr b="0" i="0" lang="es-ES" sz="2400" u="none" cap="none" strike="noStrike">
                <a:solidFill>
                  <a:srgbClr val="CC0000"/>
                </a:solidFill>
                <a:latin typeface="Calibri"/>
                <a:ea typeface="Calibri"/>
                <a:cs typeface="Calibri"/>
                <a:sym typeface="Calibri"/>
              </a:rPr>
              <a:t> </a:t>
            </a:r>
            <a:r>
              <a:rPr lang="es-ES" sz="2400">
                <a:solidFill>
                  <a:srgbClr val="CC0000"/>
                </a:solidFill>
                <a:latin typeface="Calibri"/>
                <a:ea typeface="Calibri"/>
                <a:cs typeface="Calibri"/>
                <a:sym typeface="Calibri"/>
              </a:rPr>
              <a:t>ACCESO A DATOS</a:t>
            </a:r>
            <a:endParaRPr b="0" i="0" sz="2400" u="none" cap="none" strike="noStrike">
              <a:solidFill>
                <a:srgbClr val="CC0000"/>
              </a:solidFill>
              <a:latin typeface="Calibri"/>
              <a:ea typeface="Calibri"/>
              <a:cs typeface="Calibri"/>
              <a:sym typeface="Calibri"/>
            </a:endParaRPr>
          </a:p>
        </p:txBody>
      </p:sp>
      <p:sp>
        <p:nvSpPr>
          <p:cNvPr id="239" name="Google Shape;239;g1e829640ec7_0_63"/>
          <p:cNvSpPr txBox="1"/>
          <p:nvPr>
            <p:ph type="ctrTitle"/>
          </p:nvPr>
        </p:nvSpPr>
        <p:spPr>
          <a:xfrm>
            <a:off x="987875" y="383750"/>
            <a:ext cx="10599600" cy="588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70C0"/>
              </a:buClr>
              <a:buSzPts val="3600"/>
              <a:buFont typeface="Arial"/>
              <a:buNone/>
            </a:pPr>
            <a:r>
              <a:rPr lang="es-ES" sz="3600">
                <a:solidFill>
                  <a:srgbClr val="0070C0"/>
                </a:solidFill>
                <a:latin typeface="Arial"/>
                <a:ea typeface="Arial"/>
                <a:cs typeface="Arial"/>
                <a:sym typeface="Arial"/>
              </a:rPr>
              <a:t>EJECUCION DE CONSULTAS - prepare execute</a:t>
            </a:r>
            <a:endParaRPr sz="3600">
              <a:solidFill>
                <a:srgbClr val="0070C0"/>
              </a:solidFill>
              <a:latin typeface="Arial"/>
              <a:ea typeface="Arial"/>
              <a:cs typeface="Arial"/>
              <a:sym typeface="Arial"/>
            </a:endParaRPr>
          </a:p>
        </p:txBody>
      </p:sp>
      <p:sp>
        <p:nvSpPr>
          <p:cNvPr id="240" name="Google Shape;240;g1e829640ec7_0_63"/>
          <p:cNvSpPr txBox="1"/>
          <p:nvPr/>
        </p:nvSpPr>
        <p:spPr>
          <a:xfrm>
            <a:off x="521150" y="1256675"/>
            <a:ext cx="11460300" cy="484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600">
                <a:solidFill>
                  <a:schemeClr val="dk1"/>
                </a:solidFill>
                <a:highlight>
                  <a:srgbClr val="FFFFFF"/>
                </a:highlight>
              </a:rPr>
              <a:t>PDO ofrece varias opciones para realizar consultas</a:t>
            </a:r>
            <a:endParaRPr sz="2600">
              <a:solidFill>
                <a:schemeClr val="dk1"/>
              </a:solidFill>
              <a:highlight>
                <a:srgbClr val="FFFFFF"/>
              </a:highlight>
            </a:endParaRPr>
          </a:p>
          <a:p>
            <a:pPr indent="0" lvl="0" marL="457200" rtl="0" algn="l">
              <a:spcBef>
                <a:spcPts val="1000"/>
              </a:spcBef>
              <a:spcAft>
                <a:spcPts val="0"/>
              </a:spcAft>
              <a:buNone/>
            </a:pPr>
            <a:r>
              <a:rPr b="1" lang="es-ES" sz="3200">
                <a:solidFill>
                  <a:schemeClr val="dk1"/>
                </a:solidFill>
                <a:highlight>
                  <a:srgbClr val="FFFFFF"/>
                </a:highlight>
              </a:rPr>
              <a:t>prepare</a:t>
            </a:r>
            <a:endParaRPr b="1" sz="3200">
              <a:solidFill>
                <a:schemeClr val="dk1"/>
              </a:solidFill>
              <a:highlight>
                <a:srgbClr val="FFFFFF"/>
              </a:highlight>
            </a:endParaRPr>
          </a:p>
          <a:p>
            <a:pPr indent="-438150" lvl="1" marL="809999" rtl="0" algn="l">
              <a:spcBef>
                <a:spcPts val="1000"/>
              </a:spcBef>
              <a:spcAft>
                <a:spcPts val="0"/>
              </a:spcAft>
              <a:buClr>
                <a:schemeClr val="dk1"/>
              </a:buClr>
              <a:buSzPts val="3300"/>
              <a:buFont typeface="Noto Sans Symbols"/>
              <a:buChar char="○"/>
            </a:pPr>
            <a:r>
              <a:rPr lang="es-ES" sz="2600">
                <a:solidFill>
                  <a:schemeClr val="dk1"/>
                </a:solidFill>
                <a:highlight>
                  <a:srgbClr val="FFFFFF"/>
                </a:highlight>
              </a:rPr>
              <a:t>Utilizaremos para preparar una consulta para ejecutarla posteriormente con los parámetros señalados.</a:t>
            </a:r>
            <a:endParaRPr sz="2600">
              <a:solidFill>
                <a:schemeClr val="dk1"/>
              </a:solidFill>
              <a:highlight>
                <a:srgbClr val="FFFFFF"/>
              </a:highlight>
            </a:endParaRPr>
          </a:p>
          <a:p>
            <a:pPr indent="-393700" lvl="1" marL="809999" rtl="0" algn="l">
              <a:spcBef>
                <a:spcPts val="1000"/>
              </a:spcBef>
              <a:spcAft>
                <a:spcPts val="0"/>
              </a:spcAft>
              <a:buClr>
                <a:schemeClr val="dk1"/>
              </a:buClr>
              <a:buSzPts val="2600"/>
              <a:buChar char="○"/>
            </a:pPr>
            <a:r>
              <a:rPr lang="es-ES" sz="2600">
                <a:solidFill>
                  <a:schemeClr val="dk1"/>
                </a:solidFill>
                <a:highlight>
                  <a:srgbClr val="FFFFFF"/>
                </a:highlight>
              </a:rPr>
              <a:t>podemos utilizarlo tantas veces como queramos con los mismos parámetros u otros parámetros diferentes</a:t>
            </a:r>
            <a:endParaRPr sz="2600">
              <a:solidFill>
                <a:schemeClr val="dk1"/>
              </a:solidFill>
              <a:highlight>
                <a:srgbClr val="FFFFFF"/>
              </a:highlight>
            </a:endParaRPr>
          </a:p>
          <a:p>
            <a:pPr indent="-393700" lvl="1" marL="914400" rtl="0" algn="l">
              <a:spcBef>
                <a:spcPts val="1000"/>
              </a:spcBef>
              <a:spcAft>
                <a:spcPts val="0"/>
              </a:spcAft>
              <a:buClr>
                <a:schemeClr val="dk1"/>
              </a:buClr>
              <a:buSzPts val="2600"/>
              <a:buChar char="○"/>
            </a:pPr>
            <a:r>
              <a:rPr lang="es-ES" sz="2600">
                <a:solidFill>
                  <a:schemeClr val="dk1"/>
                </a:solidFill>
                <a:highlight>
                  <a:srgbClr val="FFFFFF"/>
                </a:highlight>
              </a:rPr>
              <a:t>Prepara la consulta pero no la ejecuta.</a:t>
            </a:r>
            <a:endParaRPr sz="2600">
              <a:solidFill>
                <a:schemeClr val="dk1"/>
              </a:solidFill>
              <a:highlight>
                <a:srgbClr val="FFFFFF"/>
              </a:highlight>
            </a:endParaRPr>
          </a:p>
          <a:p>
            <a:pPr indent="0" lvl="0" marL="450000" rtl="0" algn="l">
              <a:spcBef>
                <a:spcPts val="1000"/>
              </a:spcBef>
              <a:spcAft>
                <a:spcPts val="0"/>
              </a:spcAft>
              <a:buNone/>
            </a:pPr>
            <a:r>
              <a:rPr b="1" lang="es-ES" sz="3200">
                <a:solidFill>
                  <a:schemeClr val="dk1"/>
                </a:solidFill>
                <a:highlight>
                  <a:srgbClr val="FFFFFF"/>
                </a:highlight>
              </a:rPr>
              <a:t>execute</a:t>
            </a:r>
            <a:r>
              <a:rPr lang="es-ES" sz="2600">
                <a:solidFill>
                  <a:schemeClr val="dk1"/>
                </a:solidFill>
                <a:highlight>
                  <a:srgbClr val="FFFFFF"/>
                </a:highlight>
              </a:rPr>
              <a:t> </a:t>
            </a:r>
            <a:endParaRPr sz="2600">
              <a:solidFill>
                <a:schemeClr val="dk1"/>
              </a:solidFill>
              <a:highlight>
                <a:srgbClr val="FFFFFF"/>
              </a:highlight>
            </a:endParaRPr>
          </a:p>
          <a:p>
            <a:pPr indent="-393700" lvl="1" marL="914400" rtl="0" algn="l">
              <a:spcBef>
                <a:spcPts val="1000"/>
              </a:spcBef>
              <a:spcAft>
                <a:spcPts val="1000"/>
              </a:spcAft>
              <a:buClr>
                <a:schemeClr val="dk1"/>
              </a:buClr>
              <a:buSzPts val="2600"/>
              <a:buChar char="○"/>
            </a:pPr>
            <a:r>
              <a:rPr lang="es-ES" sz="2600">
                <a:solidFill>
                  <a:schemeClr val="dk1"/>
                </a:solidFill>
                <a:highlight>
                  <a:srgbClr val="FFFFFF"/>
                </a:highlight>
              </a:rPr>
              <a:t>Para ejecutar una consulta previamente preparada con prepare</a:t>
            </a:r>
            <a:endParaRPr sz="2600">
              <a:solidFill>
                <a:schemeClr val="dk1"/>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g1e829640ec7_0_73"/>
          <p:cNvPicPr preferRelativeResize="0"/>
          <p:nvPr/>
        </p:nvPicPr>
        <p:blipFill rotWithShape="1">
          <a:blip r:embed="rId3">
            <a:alphaModFix/>
          </a:blip>
          <a:srcRect b="0" l="0" r="0" t="0"/>
          <a:stretch/>
        </p:blipFill>
        <p:spPr>
          <a:xfrm>
            <a:off x="10769600" y="6007409"/>
            <a:ext cx="661987" cy="548965"/>
          </a:xfrm>
          <a:prstGeom prst="rect">
            <a:avLst/>
          </a:prstGeom>
          <a:noFill/>
          <a:ln>
            <a:noFill/>
          </a:ln>
        </p:spPr>
      </p:pic>
      <p:sp>
        <p:nvSpPr>
          <p:cNvPr id="246" name="Google Shape;246;g1e829640ec7_0_73"/>
          <p:cNvSpPr txBox="1"/>
          <p:nvPr/>
        </p:nvSpPr>
        <p:spPr>
          <a:xfrm>
            <a:off x="6959600" y="6286781"/>
            <a:ext cx="3700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Desarrollo de aplicaciones Web en entorno servidor</a:t>
            </a:r>
            <a:endParaRPr b="0" i="0" sz="1200" u="none" cap="none" strike="noStrike">
              <a:solidFill>
                <a:schemeClr val="dk1"/>
              </a:solidFill>
              <a:latin typeface="Arial"/>
              <a:ea typeface="Arial"/>
              <a:cs typeface="Arial"/>
              <a:sym typeface="Arial"/>
            </a:endParaRPr>
          </a:p>
        </p:txBody>
      </p:sp>
      <p:sp>
        <p:nvSpPr>
          <p:cNvPr id="247" name="Google Shape;247;g1e829640ec7_0_73"/>
          <p:cNvSpPr txBox="1"/>
          <p:nvPr/>
        </p:nvSpPr>
        <p:spPr>
          <a:xfrm>
            <a:off x="8079225" y="0"/>
            <a:ext cx="4112700" cy="5889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CC0000"/>
              </a:buClr>
              <a:buSzPts val="2400"/>
              <a:buFont typeface="Arial"/>
              <a:buNone/>
            </a:pPr>
            <a:r>
              <a:rPr b="0" i="0" lang="es-ES" sz="2400" u="none" cap="none" strike="noStrike">
                <a:solidFill>
                  <a:srgbClr val="CC0000"/>
                </a:solidFill>
                <a:latin typeface="Calibri"/>
                <a:ea typeface="Calibri"/>
                <a:cs typeface="Calibri"/>
                <a:sym typeface="Calibri"/>
              </a:rPr>
              <a:t>UNIDAD </a:t>
            </a:r>
            <a:r>
              <a:rPr lang="es-ES" sz="2400">
                <a:solidFill>
                  <a:srgbClr val="CC0000"/>
                </a:solidFill>
                <a:latin typeface="Calibri"/>
                <a:ea typeface="Calibri"/>
                <a:cs typeface="Calibri"/>
                <a:sym typeface="Calibri"/>
              </a:rPr>
              <a:t>4</a:t>
            </a:r>
            <a:r>
              <a:rPr b="0" i="0" lang="es-ES" sz="2400" u="none" cap="none" strike="noStrike">
                <a:solidFill>
                  <a:srgbClr val="CC0000"/>
                </a:solidFill>
                <a:latin typeface="Calibri"/>
                <a:ea typeface="Calibri"/>
                <a:cs typeface="Calibri"/>
                <a:sym typeface="Calibri"/>
              </a:rPr>
              <a:t> </a:t>
            </a:r>
            <a:r>
              <a:rPr lang="es-ES" sz="2400">
                <a:solidFill>
                  <a:srgbClr val="CC0000"/>
                </a:solidFill>
                <a:latin typeface="Calibri"/>
                <a:ea typeface="Calibri"/>
                <a:cs typeface="Calibri"/>
                <a:sym typeface="Calibri"/>
              </a:rPr>
              <a:t>ACCESO A DATOS</a:t>
            </a:r>
            <a:endParaRPr b="0" i="0" sz="2400" u="none" cap="none" strike="noStrike">
              <a:solidFill>
                <a:srgbClr val="CC0000"/>
              </a:solidFill>
              <a:latin typeface="Calibri"/>
              <a:ea typeface="Calibri"/>
              <a:cs typeface="Calibri"/>
              <a:sym typeface="Calibri"/>
            </a:endParaRPr>
          </a:p>
        </p:txBody>
      </p:sp>
      <p:sp>
        <p:nvSpPr>
          <p:cNvPr id="248" name="Google Shape;248;g1e829640ec7_0_73"/>
          <p:cNvSpPr txBox="1"/>
          <p:nvPr>
            <p:ph type="ctrTitle"/>
          </p:nvPr>
        </p:nvSpPr>
        <p:spPr>
          <a:xfrm>
            <a:off x="987875" y="383750"/>
            <a:ext cx="10599600" cy="11253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70C0"/>
              </a:buClr>
              <a:buSzPts val="3600"/>
              <a:buFont typeface="Arial"/>
              <a:buNone/>
            </a:pPr>
            <a:r>
              <a:rPr lang="es-ES" sz="3600">
                <a:solidFill>
                  <a:srgbClr val="0070C0"/>
                </a:solidFill>
                <a:latin typeface="Arial"/>
                <a:ea typeface="Arial"/>
                <a:cs typeface="Arial"/>
                <a:sym typeface="Arial"/>
              </a:rPr>
              <a:t>EJECUCION DE CONSULTAS</a:t>
            </a:r>
            <a:endParaRPr sz="3600">
              <a:solidFill>
                <a:srgbClr val="0070C0"/>
              </a:solidFill>
              <a:latin typeface="Arial"/>
              <a:ea typeface="Arial"/>
              <a:cs typeface="Arial"/>
              <a:sym typeface="Arial"/>
            </a:endParaRPr>
          </a:p>
          <a:p>
            <a:pPr indent="0" lvl="0" marL="0" rtl="0" algn="ctr">
              <a:lnSpc>
                <a:spcPct val="90000"/>
              </a:lnSpc>
              <a:spcBef>
                <a:spcPts val="0"/>
              </a:spcBef>
              <a:spcAft>
                <a:spcPts val="0"/>
              </a:spcAft>
              <a:buClr>
                <a:srgbClr val="0070C0"/>
              </a:buClr>
              <a:buSzPts val="3600"/>
              <a:buFont typeface="Arial"/>
              <a:buNone/>
            </a:pPr>
            <a:r>
              <a:rPr lang="es-ES" sz="3600">
                <a:solidFill>
                  <a:srgbClr val="0070C0"/>
                </a:solidFill>
                <a:latin typeface="Arial"/>
                <a:ea typeface="Arial"/>
                <a:cs typeface="Arial"/>
                <a:sym typeface="Arial"/>
              </a:rPr>
              <a:t>prepare - execute</a:t>
            </a:r>
            <a:endParaRPr sz="3600">
              <a:solidFill>
                <a:srgbClr val="0070C0"/>
              </a:solidFill>
              <a:latin typeface="Arial"/>
              <a:ea typeface="Arial"/>
              <a:cs typeface="Arial"/>
              <a:sym typeface="Arial"/>
            </a:endParaRPr>
          </a:p>
        </p:txBody>
      </p:sp>
      <p:sp>
        <p:nvSpPr>
          <p:cNvPr id="249" name="Google Shape;249;g1e829640ec7_0_73"/>
          <p:cNvSpPr txBox="1"/>
          <p:nvPr/>
        </p:nvSpPr>
        <p:spPr>
          <a:xfrm>
            <a:off x="1130475" y="2089675"/>
            <a:ext cx="8750700" cy="1985700"/>
          </a:xfrm>
          <a:prstGeom prst="rect">
            <a:avLst/>
          </a:prstGeom>
          <a:gradFill>
            <a:gsLst>
              <a:gs pos="0">
                <a:srgbClr val="CCE0F2"/>
              </a:gs>
              <a:gs pos="66000">
                <a:srgbClr val="F6F9FC"/>
              </a:gs>
              <a:gs pos="100000">
                <a:srgbClr val="F6F9FC"/>
              </a:gs>
            </a:gsLst>
            <a:lin ang="5400700" scaled="0"/>
          </a:gradFill>
          <a:ln cap="flat" cmpd="sng" w="38100">
            <a:solidFill>
              <a:srgbClr val="0064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s-ES" sz="2300">
                <a:solidFill>
                  <a:srgbClr val="0070C0"/>
                </a:solidFill>
              </a:rPr>
              <a:t>$sql</a:t>
            </a:r>
            <a:r>
              <a:rPr lang="es-ES" sz="2300"/>
              <a:t> = “SELECT * FROM usuarios WHERE nombre= :nombre”;</a:t>
            </a:r>
            <a:endParaRPr sz="2300"/>
          </a:p>
          <a:p>
            <a:pPr indent="0" lvl="0" marL="0" rtl="0" algn="l">
              <a:spcBef>
                <a:spcPts val="1000"/>
              </a:spcBef>
              <a:spcAft>
                <a:spcPts val="0"/>
              </a:spcAft>
              <a:buNone/>
            </a:pPr>
            <a:r>
              <a:rPr b="1" lang="es-ES" sz="2300">
                <a:solidFill>
                  <a:srgbClr val="0070C0"/>
                </a:solidFill>
              </a:rPr>
              <a:t>$stmt</a:t>
            </a:r>
            <a:r>
              <a:rPr lang="es-ES" sz="2300"/>
              <a:t> = </a:t>
            </a:r>
            <a:r>
              <a:rPr b="1" lang="es-ES" sz="2300">
                <a:solidFill>
                  <a:srgbClr val="0070C0"/>
                </a:solidFill>
              </a:rPr>
              <a:t>$pdo</a:t>
            </a:r>
            <a:r>
              <a:rPr lang="es-ES" sz="2300"/>
              <a:t>-&gt;</a:t>
            </a:r>
            <a:r>
              <a:rPr b="1" lang="es-ES" sz="2300">
                <a:solidFill>
                  <a:srgbClr val="FF9900"/>
                </a:solidFill>
              </a:rPr>
              <a:t>prepare</a:t>
            </a:r>
            <a:r>
              <a:rPr lang="es-ES" sz="2300"/>
              <a:t>(</a:t>
            </a:r>
            <a:r>
              <a:rPr b="1" lang="es-ES" sz="2300">
                <a:solidFill>
                  <a:srgbClr val="0070C0"/>
                </a:solidFill>
              </a:rPr>
              <a:t>$sql</a:t>
            </a:r>
            <a:r>
              <a:rPr lang="es-ES" sz="2300"/>
              <a:t>);</a:t>
            </a:r>
            <a:endParaRPr sz="2300"/>
          </a:p>
          <a:p>
            <a:pPr indent="0" lvl="0" marL="0" rtl="0" algn="l">
              <a:spcBef>
                <a:spcPts val="1000"/>
              </a:spcBef>
              <a:spcAft>
                <a:spcPts val="0"/>
              </a:spcAft>
              <a:buClr>
                <a:schemeClr val="dk1"/>
              </a:buClr>
              <a:buSzPts val="1100"/>
              <a:buFont typeface="Arial"/>
              <a:buNone/>
            </a:pPr>
            <a:r>
              <a:rPr b="1" lang="es-ES" sz="2300">
                <a:solidFill>
                  <a:srgbClr val="0070C0"/>
                </a:solidFill>
              </a:rPr>
              <a:t>$stmt -&gt;bindParam(‘:nombre’, $nombre);</a:t>
            </a:r>
            <a:endParaRPr sz="2300"/>
          </a:p>
          <a:p>
            <a:pPr indent="0" lvl="0" marL="0" rtl="0" algn="l">
              <a:spcBef>
                <a:spcPts val="1000"/>
              </a:spcBef>
              <a:spcAft>
                <a:spcPts val="0"/>
              </a:spcAft>
              <a:buNone/>
            </a:pPr>
            <a:r>
              <a:rPr b="1" lang="es-ES" sz="2300">
                <a:solidFill>
                  <a:srgbClr val="0070C0"/>
                </a:solidFill>
              </a:rPr>
              <a:t>$stmt -&gt;</a:t>
            </a:r>
            <a:r>
              <a:rPr b="1" lang="es-ES" sz="2300">
                <a:solidFill>
                  <a:srgbClr val="FF9900"/>
                </a:solidFill>
              </a:rPr>
              <a:t>execute</a:t>
            </a:r>
            <a:r>
              <a:rPr lang="es-ES" sz="2300"/>
              <a:t>()</a:t>
            </a:r>
            <a:r>
              <a:rPr lang="es-ES" sz="2300"/>
              <a:t>;</a:t>
            </a:r>
            <a:endParaRPr sz="2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g282e5a7d76e_0_125"/>
          <p:cNvPicPr preferRelativeResize="0"/>
          <p:nvPr/>
        </p:nvPicPr>
        <p:blipFill rotWithShape="1">
          <a:blip r:embed="rId3">
            <a:alphaModFix/>
          </a:blip>
          <a:srcRect b="0" l="0" r="0" t="0"/>
          <a:stretch/>
        </p:blipFill>
        <p:spPr>
          <a:xfrm>
            <a:off x="10769600" y="6007409"/>
            <a:ext cx="661987" cy="548965"/>
          </a:xfrm>
          <a:prstGeom prst="rect">
            <a:avLst/>
          </a:prstGeom>
          <a:noFill/>
          <a:ln>
            <a:noFill/>
          </a:ln>
        </p:spPr>
      </p:pic>
      <p:sp>
        <p:nvSpPr>
          <p:cNvPr id="255" name="Google Shape;255;g282e5a7d76e_0_125"/>
          <p:cNvSpPr txBox="1"/>
          <p:nvPr/>
        </p:nvSpPr>
        <p:spPr>
          <a:xfrm>
            <a:off x="6959600" y="6286781"/>
            <a:ext cx="3700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Desarrollo de aplicaciones Web en entorno servidor</a:t>
            </a:r>
            <a:endParaRPr b="0" i="0" sz="1200" u="none" cap="none" strike="noStrike">
              <a:solidFill>
                <a:schemeClr val="dk1"/>
              </a:solidFill>
              <a:latin typeface="Arial"/>
              <a:ea typeface="Arial"/>
              <a:cs typeface="Arial"/>
              <a:sym typeface="Arial"/>
            </a:endParaRPr>
          </a:p>
        </p:txBody>
      </p:sp>
      <p:sp>
        <p:nvSpPr>
          <p:cNvPr id="256" name="Google Shape;256;g282e5a7d76e_0_125"/>
          <p:cNvSpPr txBox="1"/>
          <p:nvPr/>
        </p:nvSpPr>
        <p:spPr>
          <a:xfrm>
            <a:off x="8079225" y="0"/>
            <a:ext cx="4112700" cy="5889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CC0000"/>
              </a:buClr>
              <a:buSzPts val="2400"/>
              <a:buFont typeface="Arial"/>
              <a:buNone/>
            </a:pPr>
            <a:r>
              <a:rPr b="0" i="0" lang="es-ES" sz="2400" u="none" cap="none" strike="noStrike">
                <a:solidFill>
                  <a:srgbClr val="CC0000"/>
                </a:solidFill>
                <a:latin typeface="Calibri"/>
                <a:ea typeface="Calibri"/>
                <a:cs typeface="Calibri"/>
                <a:sym typeface="Calibri"/>
              </a:rPr>
              <a:t>UNIDAD </a:t>
            </a:r>
            <a:r>
              <a:rPr lang="es-ES" sz="2400">
                <a:solidFill>
                  <a:srgbClr val="CC0000"/>
                </a:solidFill>
                <a:latin typeface="Calibri"/>
                <a:ea typeface="Calibri"/>
                <a:cs typeface="Calibri"/>
                <a:sym typeface="Calibri"/>
              </a:rPr>
              <a:t>4</a:t>
            </a:r>
            <a:r>
              <a:rPr b="0" i="0" lang="es-ES" sz="2400" u="none" cap="none" strike="noStrike">
                <a:solidFill>
                  <a:srgbClr val="CC0000"/>
                </a:solidFill>
                <a:latin typeface="Calibri"/>
                <a:ea typeface="Calibri"/>
                <a:cs typeface="Calibri"/>
                <a:sym typeface="Calibri"/>
              </a:rPr>
              <a:t> </a:t>
            </a:r>
            <a:r>
              <a:rPr lang="es-ES" sz="2400">
                <a:solidFill>
                  <a:srgbClr val="CC0000"/>
                </a:solidFill>
                <a:latin typeface="Calibri"/>
                <a:ea typeface="Calibri"/>
                <a:cs typeface="Calibri"/>
                <a:sym typeface="Calibri"/>
              </a:rPr>
              <a:t>ACCESO A DATOS</a:t>
            </a:r>
            <a:endParaRPr b="0" i="0" sz="2400" u="none" cap="none" strike="noStrike">
              <a:solidFill>
                <a:srgbClr val="CC0000"/>
              </a:solidFill>
              <a:latin typeface="Calibri"/>
              <a:ea typeface="Calibri"/>
              <a:cs typeface="Calibri"/>
              <a:sym typeface="Calibri"/>
            </a:endParaRPr>
          </a:p>
        </p:txBody>
      </p:sp>
      <p:sp>
        <p:nvSpPr>
          <p:cNvPr id="257" name="Google Shape;257;g282e5a7d76e_0_125"/>
          <p:cNvSpPr txBox="1"/>
          <p:nvPr>
            <p:ph type="ctrTitle"/>
          </p:nvPr>
        </p:nvSpPr>
        <p:spPr>
          <a:xfrm>
            <a:off x="689700" y="246325"/>
            <a:ext cx="8324100" cy="588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70C0"/>
              </a:buClr>
              <a:buSzPts val="3600"/>
              <a:buFont typeface="Arial"/>
              <a:buNone/>
            </a:pPr>
            <a:r>
              <a:rPr lang="es-ES" sz="3600">
                <a:solidFill>
                  <a:srgbClr val="0070C0"/>
                </a:solidFill>
                <a:latin typeface="Arial"/>
                <a:ea typeface="Arial"/>
                <a:cs typeface="Arial"/>
                <a:sym typeface="Arial"/>
              </a:rPr>
              <a:t>EJECUCION DE CONSULTAS</a:t>
            </a:r>
            <a:endParaRPr sz="3600">
              <a:solidFill>
                <a:srgbClr val="0070C0"/>
              </a:solidFill>
              <a:latin typeface="Arial"/>
              <a:ea typeface="Arial"/>
              <a:cs typeface="Arial"/>
              <a:sym typeface="Arial"/>
            </a:endParaRPr>
          </a:p>
        </p:txBody>
      </p:sp>
      <p:sp>
        <p:nvSpPr>
          <p:cNvPr id="258" name="Google Shape;258;g282e5a7d76e_0_125"/>
          <p:cNvSpPr txBox="1"/>
          <p:nvPr/>
        </p:nvSpPr>
        <p:spPr>
          <a:xfrm>
            <a:off x="559050" y="792150"/>
            <a:ext cx="11073900" cy="551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600">
                <a:solidFill>
                  <a:schemeClr val="dk1"/>
                </a:solidFill>
                <a:highlight>
                  <a:srgbClr val="FFFFFF"/>
                </a:highlight>
              </a:rPr>
              <a:t>Para </a:t>
            </a:r>
            <a:r>
              <a:rPr b="1" lang="es-ES" sz="2600">
                <a:solidFill>
                  <a:schemeClr val="dk1"/>
                </a:solidFill>
                <a:highlight>
                  <a:srgbClr val="FFFFFF"/>
                </a:highlight>
              </a:rPr>
              <a:t>pasar parámetros a una consulta</a:t>
            </a:r>
            <a:r>
              <a:rPr lang="es-ES" sz="2600">
                <a:solidFill>
                  <a:schemeClr val="dk1"/>
                </a:solidFill>
                <a:highlight>
                  <a:srgbClr val="FFFFFF"/>
                </a:highlight>
              </a:rPr>
              <a:t> tenemos varios modos:</a:t>
            </a:r>
            <a:endParaRPr sz="2600">
              <a:solidFill>
                <a:schemeClr val="dk1"/>
              </a:solidFill>
              <a:highlight>
                <a:srgbClr val="FFFFFF"/>
              </a:highlight>
            </a:endParaRPr>
          </a:p>
          <a:p>
            <a:pPr indent="-393700" lvl="1" marL="540000" rtl="0" algn="l">
              <a:spcBef>
                <a:spcPts val="1000"/>
              </a:spcBef>
              <a:spcAft>
                <a:spcPts val="0"/>
              </a:spcAft>
              <a:buClr>
                <a:schemeClr val="dk1"/>
              </a:buClr>
              <a:buSzPts val="2600"/>
              <a:buChar char="○"/>
            </a:pPr>
            <a:r>
              <a:rPr b="1" lang="es-ES" sz="2600">
                <a:solidFill>
                  <a:schemeClr val="dk1"/>
                </a:solidFill>
                <a:highlight>
                  <a:srgbClr val="FFFFFF"/>
                </a:highlight>
              </a:rPr>
              <a:t>bindParam</a:t>
            </a:r>
            <a:r>
              <a:rPr lang="es-ES" sz="2600">
                <a:solidFill>
                  <a:schemeClr val="dk1"/>
                </a:solidFill>
                <a:highlight>
                  <a:srgbClr val="FFFFFF"/>
                </a:highlight>
              </a:rPr>
              <a:t>. </a:t>
            </a:r>
            <a:endParaRPr sz="2600">
              <a:solidFill>
                <a:schemeClr val="dk1"/>
              </a:solidFill>
              <a:highlight>
                <a:srgbClr val="FFFFFF"/>
              </a:highlight>
            </a:endParaRPr>
          </a:p>
          <a:p>
            <a:pPr indent="0" lvl="0" marL="630000" rtl="0" algn="l">
              <a:spcBef>
                <a:spcPts val="1000"/>
              </a:spcBef>
              <a:spcAft>
                <a:spcPts val="0"/>
              </a:spcAft>
              <a:buNone/>
            </a:pPr>
            <a:r>
              <a:rPr lang="es-ES" sz="2400">
                <a:solidFill>
                  <a:srgbClr val="040C28"/>
                </a:solidFill>
              </a:rPr>
              <a:t>S</a:t>
            </a:r>
            <a:r>
              <a:rPr lang="es-ES" sz="2400">
                <a:solidFill>
                  <a:srgbClr val="040C28"/>
                </a:solidFill>
              </a:rPr>
              <a:t>e vincula la variable al parámetro y en el momento de hacer el execute es cuando se asigna realmente el valor de la variable a ese parámetro</a:t>
            </a:r>
            <a:r>
              <a:rPr lang="es-ES" sz="2400">
                <a:solidFill>
                  <a:srgbClr val="4D5156"/>
                </a:solidFill>
                <a:highlight>
                  <a:srgbClr val="FFFFFF"/>
                </a:highlight>
              </a:rPr>
              <a:t>. </a:t>
            </a:r>
            <a:endParaRPr sz="2400">
              <a:solidFill>
                <a:srgbClr val="4D5156"/>
              </a:solidFill>
              <a:highlight>
                <a:srgbClr val="FFFFFF"/>
              </a:highlight>
            </a:endParaRPr>
          </a:p>
          <a:p>
            <a:pPr indent="0" lvl="0" marL="630000" rtl="0" algn="l">
              <a:spcBef>
                <a:spcPts val="1000"/>
              </a:spcBef>
              <a:spcAft>
                <a:spcPts val="0"/>
              </a:spcAft>
              <a:buNone/>
            </a:pPr>
            <a:r>
              <a:rPr lang="es-ES" sz="2400">
                <a:solidFill>
                  <a:schemeClr val="dk1"/>
                </a:solidFill>
                <a:highlight>
                  <a:srgbClr val="FFFFFF"/>
                </a:highlight>
              </a:rPr>
              <a:t>Al preparar la sentencia, si se modifica el valor de la variable, se le pasará el nuevo valor al ejecutar execute().</a:t>
            </a:r>
            <a:endParaRPr sz="2400">
              <a:solidFill>
                <a:schemeClr val="dk1"/>
              </a:solidFill>
              <a:highlight>
                <a:srgbClr val="FFFFFF"/>
              </a:highlight>
            </a:endParaRPr>
          </a:p>
          <a:p>
            <a:pPr indent="-393700" lvl="1" marL="540000" rtl="0" algn="l">
              <a:spcBef>
                <a:spcPts val="1000"/>
              </a:spcBef>
              <a:spcAft>
                <a:spcPts val="0"/>
              </a:spcAft>
              <a:buClr>
                <a:schemeClr val="dk1"/>
              </a:buClr>
              <a:buSzPts val="2600"/>
              <a:buChar char="○"/>
            </a:pPr>
            <a:r>
              <a:rPr b="1" lang="es-ES" sz="2600">
                <a:solidFill>
                  <a:schemeClr val="dk1"/>
                </a:solidFill>
                <a:highlight>
                  <a:srgbClr val="FFFFFF"/>
                </a:highlight>
              </a:rPr>
              <a:t>bindValue</a:t>
            </a:r>
            <a:endParaRPr b="1" sz="2600">
              <a:solidFill>
                <a:schemeClr val="dk1"/>
              </a:solidFill>
              <a:highlight>
                <a:srgbClr val="FFFFFF"/>
              </a:highlight>
            </a:endParaRPr>
          </a:p>
          <a:p>
            <a:pPr indent="0" lvl="0" marL="630000" rtl="0" algn="l">
              <a:spcBef>
                <a:spcPts val="1000"/>
              </a:spcBef>
              <a:spcAft>
                <a:spcPts val="0"/>
              </a:spcAft>
              <a:buNone/>
            </a:pPr>
            <a:r>
              <a:rPr lang="es-ES" sz="2400">
                <a:solidFill>
                  <a:schemeClr val="dk1"/>
                </a:solidFill>
                <a:highlight>
                  <a:srgbClr val="FFFFFF"/>
                </a:highlight>
              </a:rPr>
              <a:t>S</a:t>
            </a:r>
            <a:r>
              <a:rPr lang="es-ES" sz="2400">
                <a:solidFill>
                  <a:schemeClr val="dk1"/>
                </a:solidFill>
                <a:highlight>
                  <a:srgbClr val="FFFFFF"/>
                </a:highlight>
              </a:rPr>
              <a:t>e asigna el valor de la variable a ese parámetro justo en el momento de ejecutar la instrucción bindValue.Así,  aunque se cambie el valor de la variable, al ejecutar la instrucción execute() tendrá el mismo valor que tenía al llamar a bindValue.</a:t>
            </a:r>
            <a:endParaRPr sz="2400">
              <a:solidFill>
                <a:schemeClr val="dk1"/>
              </a:solidFill>
              <a:highlight>
                <a:srgbClr val="FFFFFF"/>
              </a:highlight>
            </a:endParaRPr>
          </a:p>
          <a:p>
            <a:pPr indent="-393700" lvl="1" marL="450000" rtl="0" algn="l">
              <a:spcBef>
                <a:spcPts val="1000"/>
              </a:spcBef>
              <a:spcAft>
                <a:spcPts val="1000"/>
              </a:spcAft>
              <a:buClr>
                <a:schemeClr val="dk1"/>
              </a:buClr>
              <a:buSzPts val="2600"/>
              <a:buChar char="○"/>
            </a:pPr>
            <a:r>
              <a:rPr lang="es-ES" sz="2600">
                <a:solidFill>
                  <a:schemeClr val="dk1"/>
                </a:solidFill>
                <a:highlight>
                  <a:srgbClr val="FFFFFF"/>
                </a:highlight>
              </a:rPr>
              <a:t>Pasando los parámetros a través de un </a:t>
            </a:r>
            <a:r>
              <a:rPr b="1" lang="es-ES" sz="2600">
                <a:solidFill>
                  <a:schemeClr val="dk1"/>
                </a:solidFill>
                <a:highlight>
                  <a:srgbClr val="FFFFFF"/>
                </a:highlight>
              </a:rPr>
              <a:t>array</a:t>
            </a:r>
            <a:endParaRPr b="1"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g1e829640ec7_0_92"/>
          <p:cNvPicPr preferRelativeResize="0"/>
          <p:nvPr/>
        </p:nvPicPr>
        <p:blipFill rotWithShape="1">
          <a:blip r:embed="rId3">
            <a:alphaModFix/>
          </a:blip>
          <a:srcRect b="0" l="0" r="0" t="0"/>
          <a:stretch/>
        </p:blipFill>
        <p:spPr>
          <a:xfrm>
            <a:off x="10769600" y="6007409"/>
            <a:ext cx="661987" cy="548965"/>
          </a:xfrm>
          <a:prstGeom prst="rect">
            <a:avLst/>
          </a:prstGeom>
          <a:noFill/>
          <a:ln>
            <a:noFill/>
          </a:ln>
        </p:spPr>
      </p:pic>
      <p:sp>
        <p:nvSpPr>
          <p:cNvPr id="264" name="Google Shape;264;g1e829640ec7_0_92"/>
          <p:cNvSpPr txBox="1"/>
          <p:nvPr/>
        </p:nvSpPr>
        <p:spPr>
          <a:xfrm>
            <a:off x="6959600" y="6286781"/>
            <a:ext cx="3700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Desarrollo de aplicaciones Web en entorno servidor</a:t>
            </a:r>
            <a:endParaRPr b="0" i="0" sz="1200" u="none" cap="none" strike="noStrike">
              <a:solidFill>
                <a:schemeClr val="dk1"/>
              </a:solidFill>
              <a:latin typeface="Arial"/>
              <a:ea typeface="Arial"/>
              <a:cs typeface="Arial"/>
              <a:sym typeface="Arial"/>
            </a:endParaRPr>
          </a:p>
        </p:txBody>
      </p:sp>
      <p:sp>
        <p:nvSpPr>
          <p:cNvPr id="265" name="Google Shape;265;g1e829640ec7_0_92"/>
          <p:cNvSpPr txBox="1"/>
          <p:nvPr/>
        </p:nvSpPr>
        <p:spPr>
          <a:xfrm>
            <a:off x="8079225" y="0"/>
            <a:ext cx="4112700" cy="5889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CC0000"/>
              </a:buClr>
              <a:buSzPts val="2400"/>
              <a:buFont typeface="Arial"/>
              <a:buNone/>
            </a:pPr>
            <a:r>
              <a:rPr b="0" i="0" lang="es-ES" sz="2400" u="none" cap="none" strike="noStrike">
                <a:solidFill>
                  <a:srgbClr val="CC0000"/>
                </a:solidFill>
                <a:latin typeface="Calibri"/>
                <a:ea typeface="Calibri"/>
                <a:cs typeface="Calibri"/>
                <a:sym typeface="Calibri"/>
              </a:rPr>
              <a:t>UNIDAD </a:t>
            </a:r>
            <a:r>
              <a:rPr lang="es-ES" sz="2400">
                <a:solidFill>
                  <a:srgbClr val="CC0000"/>
                </a:solidFill>
                <a:latin typeface="Calibri"/>
                <a:ea typeface="Calibri"/>
                <a:cs typeface="Calibri"/>
                <a:sym typeface="Calibri"/>
              </a:rPr>
              <a:t>4</a:t>
            </a:r>
            <a:r>
              <a:rPr b="0" i="0" lang="es-ES" sz="2400" u="none" cap="none" strike="noStrike">
                <a:solidFill>
                  <a:srgbClr val="CC0000"/>
                </a:solidFill>
                <a:latin typeface="Calibri"/>
                <a:ea typeface="Calibri"/>
                <a:cs typeface="Calibri"/>
                <a:sym typeface="Calibri"/>
              </a:rPr>
              <a:t> </a:t>
            </a:r>
            <a:r>
              <a:rPr lang="es-ES" sz="2400">
                <a:solidFill>
                  <a:srgbClr val="CC0000"/>
                </a:solidFill>
                <a:latin typeface="Calibri"/>
                <a:ea typeface="Calibri"/>
                <a:cs typeface="Calibri"/>
                <a:sym typeface="Calibri"/>
              </a:rPr>
              <a:t>ACCESO A DATOS</a:t>
            </a:r>
            <a:endParaRPr b="0" i="0" sz="2400" u="none" cap="none" strike="noStrike">
              <a:solidFill>
                <a:srgbClr val="CC0000"/>
              </a:solidFill>
              <a:latin typeface="Calibri"/>
              <a:ea typeface="Calibri"/>
              <a:cs typeface="Calibri"/>
              <a:sym typeface="Calibri"/>
            </a:endParaRPr>
          </a:p>
        </p:txBody>
      </p:sp>
      <p:sp>
        <p:nvSpPr>
          <p:cNvPr id="266" name="Google Shape;266;g1e829640ec7_0_92"/>
          <p:cNvSpPr txBox="1"/>
          <p:nvPr>
            <p:ph type="ctrTitle"/>
          </p:nvPr>
        </p:nvSpPr>
        <p:spPr>
          <a:xfrm>
            <a:off x="222975" y="588900"/>
            <a:ext cx="9705000" cy="588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70C0"/>
              </a:buClr>
              <a:buSzPts val="3600"/>
              <a:buFont typeface="Arial"/>
              <a:buNone/>
            </a:pPr>
            <a:r>
              <a:rPr lang="es-ES" sz="3600">
                <a:solidFill>
                  <a:srgbClr val="0070C0"/>
                </a:solidFill>
                <a:latin typeface="Arial"/>
                <a:ea typeface="Arial"/>
                <a:cs typeface="Arial"/>
                <a:sym typeface="Arial"/>
              </a:rPr>
              <a:t>EJECUCION DE CONSULTAS bindParam</a:t>
            </a:r>
            <a:endParaRPr sz="3600">
              <a:solidFill>
                <a:srgbClr val="0070C0"/>
              </a:solidFill>
              <a:latin typeface="Arial"/>
              <a:ea typeface="Arial"/>
              <a:cs typeface="Arial"/>
              <a:sym typeface="Arial"/>
            </a:endParaRPr>
          </a:p>
        </p:txBody>
      </p:sp>
      <p:sp>
        <p:nvSpPr>
          <p:cNvPr id="267" name="Google Shape;267;g1e829640ec7_0_92"/>
          <p:cNvSpPr txBox="1"/>
          <p:nvPr/>
        </p:nvSpPr>
        <p:spPr>
          <a:xfrm>
            <a:off x="793425" y="1882225"/>
            <a:ext cx="10034100" cy="2467800"/>
          </a:xfrm>
          <a:prstGeom prst="rect">
            <a:avLst/>
          </a:prstGeom>
          <a:gradFill>
            <a:gsLst>
              <a:gs pos="0">
                <a:srgbClr val="CCE0F2"/>
              </a:gs>
              <a:gs pos="66000">
                <a:srgbClr val="F6F9FC"/>
              </a:gs>
              <a:gs pos="100000">
                <a:srgbClr val="F6F9FC"/>
              </a:gs>
            </a:gsLst>
            <a:lin ang="5400700" scaled="0"/>
          </a:gradFill>
          <a:ln cap="flat" cmpd="sng" w="38100">
            <a:solidFill>
              <a:srgbClr val="0064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s-ES" sz="2300">
                <a:solidFill>
                  <a:srgbClr val="0070C0"/>
                </a:solidFill>
              </a:rPr>
              <a:t>$valor</a:t>
            </a:r>
            <a:r>
              <a:rPr lang="es-ES" sz="2300"/>
              <a:t> = “Valor inicial”;</a:t>
            </a:r>
            <a:endParaRPr sz="2300"/>
          </a:p>
          <a:p>
            <a:pPr indent="0" lvl="0" marL="0" rtl="0" algn="l">
              <a:spcBef>
                <a:spcPts val="1000"/>
              </a:spcBef>
              <a:spcAft>
                <a:spcPts val="0"/>
              </a:spcAft>
              <a:buNone/>
            </a:pPr>
            <a:r>
              <a:rPr b="1" lang="es-ES" sz="2300">
                <a:solidFill>
                  <a:srgbClr val="0070C0"/>
                </a:solidFill>
              </a:rPr>
              <a:t>$stmt</a:t>
            </a:r>
            <a:r>
              <a:rPr lang="es-ES" sz="2300"/>
              <a:t> = </a:t>
            </a:r>
            <a:r>
              <a:rPr b="1" lang="es-ES" sz="2300">
                <a:solidFill>
                  <a:srgbClr val="0070C0"/>
                </a:solidFill>
              </a:rPr>
              <a:t>$pdo</a:t>
            </a:r>
            <a:r>
              <a:rPr lang="es-ES" sz="2300"/>
              <a:t>-&gt;</a:t>
            </a:r>
            <a:r>
              <a:rPr b="1" lang="es-ES" sz="2300">
                <a:solidFill>
                  <a:srgbClr val="FF9900"/>
                </a:solidFill>
              </a:rPr>
              <a:t>prepare</a:t>
            </a:r>
            <a:r>
              <a:rPr lang="es-ES" sz="2300"/>
              <a:t>(“INSERT INTO tabla (columna) VALUES (:valor)”);</a:t>
            </a:r>
            <a:endParaRPr sz="2300"/>
          </a:p>
          <a:p>
            <a:pPr indent="0" lvl="0" marL="0" rtl="0" algn="l">
              <a:spcBef>
                <a:spcPts val="1000"/>
              </a:spcBef>
              <a:spcAft>
                <a:spcPts val="0"/>
              </a:spcAft>
              <a:buNone/>
            </a:pPr>
            <a:r>
              <a:rPr b="1" lang="es-ES" sz="2300">
                <a:solidFill>
                  <a:srgbClr val="0070C0"/>
                </a:solidFill>
              </a:rPr>
              <a:t>$stmt -&gt;bindParam(‘:valor, $valor);</a:t>
            </a:r>
            <a:endParaRPr b="1" sz="2300">
              <a:solidFill>
                <a:srgbClr val="0070C0"/>
              </a:solidFill>
            </a:endParaRPr>
          </a:p>
          <a:p>
            <a:pPr indent="0" lvl="0" marL="0" rtl="0" algn="l">
              <a:spcBef>
                <a:spcPts val="1000"/>
              </a:spcBef>
              <a:spcAft>
                <a:spcPts val="0"/>
              </a:spcAft>
              <a:buNone/>
            </a:pPr>
            <a:r>
              <a:rPr b="1" lang="es-ES" sz="2300">
                <a:solidFill>
                  <a:srgbClr val="0070C0"/>
                </a:solidFill>
              </a:rPr>
              <a:t>$valor</a:t>
            </a:r>
            <a:r>
              <a:rPr lang="es-ES" sz="2300">
                <a:solidFill>
                  <a:schemeClr val="dk1"/>
                </a:solidFill>
              </a:rPr>
              <a:t> = “Valor nuevo”; </a:t>
            </a:r>
            <a:r>
              <a:rPr lang="es-ES" sz="2000">
                <a:solidFill>
                  <a:srgbClr val="93C47D"/>
                </a:solidFill>
              </a:rPr>
              <a:t>//modificará el valor de la consulta preparada</a:t>
            </a:r>
            <a:endParaRPr b="1" sz="2300">
              <a:solidFill>
                <a:srgbClr val="0070C0"/>
              </a:solidFill>
            </a:endParaRPr>
          </a:p>
          <a:p>
            <a:pPr indent="0" lvl="0" marL="0" rtl="0" algn="l">
              <a:spcBef>
                <a:spcPts val="1000"/>
              </a:spcBef>
              <a:spcAft>
                <a:spcPts val="0"/>
              </a:spcAft>
              <a:buNone/>
            </a:pPr>
            <a:r>
              <a:rPr b="1" lang="es-ES" sz="2300">
                <a:solidFill>
                  <a:srgbClr val="0070C0"/>
                </a:solidFill>
              </a:rPr>
              <a:t>$stmt -&gt;</a:t>
            </a:r>
            <a:r>
              <a:rPr b="1" lang="es-ES" sz="2300">
                <a:solidFill>
                  <a:srgbClr val="FF9900"/>
                </a:solidFill>
              </a:rPr>
              <a:t>execute</a:t>
            </a:r>
            <a:r>
              <a:rPr lang="es-ES" sz="2300"/>
              <a:t>();</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E0F2"/>
            </a:gs>
            <a:gs pos="66000">
              <a:srgbClr val="F6F9FC"/>
            </a:gs>
            <a:gs pos="100000">
              <a:srgbClr val="F6F9FC"/>
            </a:gs>
          </a:gsLst>
          <a:lin ang="5400012" scaled="0"/>
        </a:gradFill>
      </p:bgPr>
    </p:bg>
    <p:spTree>
      <p:nvGrpSpPr>
        <p:cNvPr id="92" name="Shape 92"/>
        <p:cNvGrpSpPr/>
        <p:nvPr/>
      </p:nvGrpSpPr>
      <p:grpSpPr>
        <a:xfrm>
          <a:off x="0" y="0"/>
          <a:ext cx="0" cy="0"/>
          <a:chOff x="0" y="0"/>
          <a:chExt cx="0" cy="0"/>
        </a:xfrm>
      </p:grpSpPr>
      <p:sp>
        <p:nvSpPr>
          <p:cNvPr id="93" name="Google Shape;93;g25ed2a238eb_1_220"/>
          <p:cNvSpPr txBox="1"/>
          <p:nvPr>
            <p:ph type="ctrTitle"/>
          </p:nvPr>
        </p:nvSpPr>
        <p:spPr>
          <a:xfrm>
            <a:off x="489375" y="899567"/>
            <a:ext cx="10942200" cy="85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es-ES"/>
              <a:t>PROGRAMACIÓN WEB CON PHP</a:t>
            </a:r>
            <a:endParaRPr/>
          </a:p>
        </p:txBody>
      </p:sp>
      <p:pic>
        <p:nvPicPr>
          <p:cNvPr id="94" name="Google Shape;94;g25ed2a238eb_1_220"/>
          <p:cNvPicPr preferRelativeResize="0"/>
          <p:nvPr/>
        </p:nvPicPr>
        <p:blipFill rotWithShape="1">
          <a:blip r:embed="rId3">
            <a:alphaModFix/>
          </a:blip>
          <a:srcRect b="0" l="0" r="0" t="0"/>
          <a:stretch/>
        </p:blipFill>
        <p:spPr>
          <a:xfrm>
            <a:off x="10260012" y="5584825"/>
            <a:ext cx="1171575" cy="971550"/>
          </a:xfrm>
          <a:prstGeom prst="rect">
            <a:avLst/>
          </a:prstGeom>
          <a:noFill/>
          <a:ln>
            <a:noFill/>
          </a:ln>
        </p:spPr>
      </p:pic>
      <p:sp>
        <p:nvSpPr>
          <p:cNvPr id="95" name="Google Shape;95;g25ed2a238eb_1_220"/>
          <p:cNvSpPr txBox="1"/>
          <p:nvPr/>
        </p:nvSpPr>
        <p:spPr>
          <a:xfrm>
            <a:off x="1221450" y="310663"/>
            <a:ext cx="9144000" cy="5889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CC0000"/>
              </a:buClr>
              <a:buSzPts val="2400"/>
              <a:buFont typeface="Arial"/>
              <a:buNone/>
            </a:pPr>
            <a:r>
              <a:rPr b="0" i="0" lang="es-ES" sz="2400" u="none" cap="none" strike="noStrike">
                <a:solidFill>
                  <a:srgbClr val="CC0000"/>
                </a:solidFill>
                <a:latin typeface="Calibri"/>
                <a:ea typeface="Calibri"/>
                <a:cs typeface="Calibri"/>
                <a:sym typeface="Calibri"/>
              </a:rPr>
              <a:t>UNIDAD </a:t>
            </a:r>
            <a:r>
              <a:rPr lang="es-ES" sz="2400">
                <a:solidFill>
                  <a:srgbClr val="CC0000"/>
                </a:solidFill>
                <a:latin typeface="Calibri"/>
                <a:ea typeface="Calibri"/>
                <a:cs typeface="Calibri"/>
                <a:sym typeface="Calibri"/>
              </a:rPr>
              <a:t>4</a:t>
            </a:r>
            <a:r>
              <a:rPr b="0" i="0" lang="es-ES" sz="2400" u="none" cap="none" strike="noStrike">
                <a:solidFill>
                  <a:srgbClr val="CC0000"/>
                </a:solidFill>
                <a:latin typeface="Calibri"/>
                <a:ea typeface="Calibri"/>
                <a:cs typeface="Calibri"/>
                <a:sym typeface="Calibri"/>
              </a:rPr>
              <a:t> </a:t>
            </a:r>
            <a:r>
              <a:rPr lang="es-ES" sz="2400">
                <a:solidFill>
                  <a:srgbClr val="CC0000"/>
                </a:solidFill>
                <a:latin typeface="Calibri"/>
                <a:ea typeface="Calibri"/>
                <a:cs typeface="Calibri"/>
                <a:sym typeface="Calibri"/>
              </a:rPr>
              <a:t>ACCESO A DATOS</a:t>
            </a:r>
            <a:endParaRPr b="0" i="0" sz="2400" u="none" cap="none" strike="noStrike">
              <a:solidFill>
                <a:srgbClr val="CC0000"/>
              </a:solidFill>
              <a:latin typeface="Calibri"/>
              <a:ea typeface="Calibri"/>
              <a:cs typeface="Calibri"/>
              <a:sym typeface="Calibri"/>
            </a:endParaRPr>
          </a:p>
        </p:txBody>
      </p:sp>
      <p:sp>
        <p:nvSpPr>
          <p:cNvPr id="96" name="Google Shape;96;g25ed2a238eb_1_220"/>
          <p:cNvSpPr txBox="1"/>
          <p:nvPr/>
        </p:nvSpPr>
        <p:spPr>
          <a:xfrm>
            <a:off x="6664960" y="6279376"/>
            <a:ext cx="3700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Desarrollo de aplicaciones Web en entorno servidor</a:t>
            </a:r>
            <a:endParaRPr b="0" i="0" sz="1200" u="none" cap="none" strike="noStrike">
              <a:solidFill>
                <a:schemeClr val="dk1"/>
              </a:solidFill>
              <a:latin typeface="Arial"/>
              <a:ea typeface="Arial"/>
              <a:cs typeface="Arial"/>
              <a:sym typeface="Arial"/>
            </a:endParaRPr>
          </a:p>
        </p:txBody>
      </p:sp>
      <p:sp>
        <p:nvSpPr>
          <p:cNvPr id="97" name="Google Shape;97;g25ed2a238eb_1_220"/>
          <p:cNvSpPr txBox="1"/>
          <p:nvPr/>
        </p:nvSpPr>
        <p:spPr>
          <a:xfrm>
            <a:off x="814550" y="1853050"/>
            <a:ext cx="4968600" cy="187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s-ES" sz="2000" u="none" cap="none" strike="noStrike">
                <a:solidFill>
                  <a:srgbClr val="000000"/>
                </a:solidFill>
                <a:latin typeface="Arial"/>
                <a:ea typeface="Arial"/>
                <a:cs typeface="Arial"/>
                <a:sym typeface="Arial"/>
              </a:rPr>
              <a:t>1.- </a:t>
            </a:r>
            <a:r>
              <a:rPr b="0" i="0" lang="es-ES" sz="2000" u="sng" cap="none" strike="noStrike">
                <a:solidFill>
                  <a:schemeClr val="hlink"/>
                </a:solidFill>
                <a:latin typeface="Arial"/>
                <a:ea typeface="Arial"/>
                <a:cs typeface="Arial"/>
                <a:sym typeface="Arial"/>
                <a:hlinkClick action="ppaction://hlinkshowjump?jump=nextslide"/>
              </a:rPr>
              <a:t>INTRODUCCION</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000"/>
              <a:buFont typeface="Arial"/>
              <a:buNone/>
            </a:pPr>
            <a:r>
              <a:rPr b="0" i="0" lang="es-ES" sz="2000" u="none" cap="none" strike="noStrike">
                <a:solidFill>
                  <a:srgbClr val="000000"/>
                </a:solidFill>
                <a:latin typeface="Arial"/>
                <a:ea typeface="Arial"/>
                <a:cs typeface="Arial"/>
                <a:sym typeface="Arial"/>
              </a:rPr>
              <a:t>2.- </a:t>
            </a:r>
            <a:r>
              <a:rPr lang="es-ES" sz="2000" u="sng">
                <a:solidFill>
                  <a:schemeClr val="hlink"/>
                </a:solidFill>
                <a:hlinkClick action="ppaction://hlinksldjump" r:id="rId4"/>
              </a:rPr>
              <a:t>EXTENSIONES NATIVAS Y PDO</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000"/>
              <a:buFont typeface="Arial"/>
              <a:buNone/>
            </a:pPr>
            <a:r>
              <a:rPr b="0" i="0" lang="es-ES" sz="2000" u="none" cap="none" strike="noStrike">
                <a:solidFill>
                  <a:srgbClr val="000000"/>
                </a:solidFill>
                <a:latin typeface="Arial"/>
                <a:ea typeface="Arial"/>
                <a:cs typeface="Arial"/>
                <a:sym typeface="Arial"/>
              </a:rPr>
              <a:t>3.- </a:t>
            </a:r>
            <a:r>
              <a:rPr lang="es-ES" sz="2000" u="sng">
                <a:solidFill>
                  <a:schemeClr val="hlink"/>
                </a:solidFill>
                <a:hlinkClick action="ppaction://hlinksldjump" r:id="rId5"/>
              </a:rPr>
              <a:t>PDO</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000"/>
              <a:buFont typeface="Arial"/>
              <a:buNone/>
            </a:pPr>
            <a:r>
              <a:rPr b="0" i="0" lang="es-ES" sz="2000" u="none" cap="none" strike="noStrike">
                <a:solidFill>
                  <a:srgbClr val="000000"/>
                </a:solidFill>
                <a:latin typeface="Arial"/>
                <a:ea typeface="Arial"/>
                <a:cs typeface="Arial"/>
                <a:sym typeface="Arial"/>
              </a:rPr>
              <a:t>4.- </a:t>
            </a:r>
            <a:r>
              <a:rPr lang="es-ES" sz="2000" u="sng">
                <a:solidFill>
                  <a:schemeClr val="hlink"/>
                </a:solidFill>
                <a:hlinkClick action="ppaction://hlinksldjump" r:id="rId6"/>
              </a:rPr>
              <a:t>CONEXION CON LA BD</a:t>
            </a:r>
            <a:endParaRPr b="0" i="0" sz="2000" u="none" cap="none" strike="noStrike">
              <a:solidFill>
                <a:srgbClr val="000000"/>
              </a:solidFill>
              <a:latin typeface="Arial"/>
              <a:ea typeface="Arial"/>
              <a:cs typeface="Arial"/>
              <a:sym typeface="Arial"/>
            </a:endParaRPr>
          </a:p>
        </p:txBody>
      </p:sp>
      <p:sp>
        <p:nvSpPr>
          <p:cNvPr id="98" name="Google Shape;98;g25ed2a238eb_1_220"/>
          <p:cNvSpPr txBox="1"/>
          <p:nvPr/>
        </p:nvSpPr>
        <p:spPr>
          <a:xfrm>
            <a:off x="5066850" y="1853050"/>
            <a:ext cx="5141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g1e829640ec7_0_122"/>
          <p:cNvPicPr preferRelativeResize="0"/>
          <p:nvPr/>
        </p:nvPicPr>
        <p:blipFill rotWithShape="1">
          <a:blip r:embed="rId3">
            <a:alphaModFix/>
          </a:blip>
          <a:srcRect b="0" l="0" r="0" t="0"/>
          <a:stretch/>
        </p:blipFill>
        <p:spPr>
          <a:xfrm>
            <a:off x="10769600" y="6007409"/>
            <a:ext cx="661987" cy="548965"/>
          </a:xfrm>
          <a:prstGeom prst="rect">
            <a:avLst/>
          </a:prstGeom>
          <a:noFill/>
          <a:ln>
            <a:noFill/>
          </a:ln>
        </p:spPr>
      </p:pic>
      <p:sp>
        <p:nvSpPr>
          <p:cNvPr id="273" name="Google Shape;273;g1e829640ec7_0_122"/>
          <p:cNvSpPr txBox="1"/>
          <p:nvPr/>
        </p:nvSpPr>
        <p:spPr>
          <a:xfrm>
            <a:off x="6959600" y="6286781"/>
            <a:ext cx="3700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Desarrollo de aplicaciones Web en entorno servidor</a:t>
            </a:r>
            <a:endParaRPr b="0" i="0" sz="1200" u="none" cap="none" strike="noStrike">
              <a:solidFill>
                <a:schemeClr val="dk1"/>
              </a:solidFill>
              <a:latin typeface="Arial"/>
              <a:ea typeface="Arial"/>
              <a:cs typeface="Arial"/>
              <a:sym typeface="Arial"/>
            </a:endParaRPr>
          </a:p>
        </p:txBody>
      </p:sp>
      <p:sp>
        <p:nvSpPr>
          <p:cNvPr id="274" name="Google Shape;274;g1e829640ec7_0_122"/>
          <p:cNvSpPr txBox="1"/>
          <p:nvPr/>
        </p:nvSpPr>
        <p:spPr>
          <a:xfrm>
            <a:off x="8079225" y="0"/>
            <a:ext cx="4112700" cy="5889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CC0000"/>
              </a:buClr>
              <a:buSzPts val="2400"/>
              <a:buFont typeface="Arial"/>
              <a:buNone/>
            </a:pPr>
            <a:r>
              <a:rPr b="0" i="0" lang="es-ES" sz="2400" u="none" cap="none" strike="noStrike">
                <a:solidFill>
                  <a:srgbClr val="CC0000"/>
                </a:solidFill>
                <a:latin typeface="Calibri"/>
                <a:ea typeface="Calibri"/>
                <a:cs typeface="Calibri"/>
                <a:sym typeface="Calibri"/>
              </a:rPr>
              <a:t>UNIDAD </a:t>
            </a:r>
            <a:r>
              <a:rPr lang="es-ES" sz="2400">
                <a:solidFill>
                  <a:srgbClr val="CC0000"/>
                </a:solidFill>
                <a:latin typeface="Calibri"/>
                <a:ea typeface="Calibri"/>
                <a:cs typeface="Calibri"/>
                <a:sym typeface="Calibri"/>
              </a:rPr>
              <a:t>4</a:t>
            </a:r>
            <a:r>
              <a:rPr b="0" i="0" lang="es-ES" sz="2400" u="none" cap="none" strike="noStrike">
                <a:solidFill>
                  <a:srgbClr val="CC0000"/>
                </a:solidFill>
                <a:latin typeface="Calibri"/>
                <a:ea typeface="Calibri"/>
                <a:cs typeface="Calibri"/>
                <a:sym typeface="Calibri"/>
              </a:rPr>
              <a:t> </a:t>
            </a:r>
            <a:r>
              <a:rPr lang="es-ES" sz="2400">
                <a:solidFill>
                  <a:srgbClr val="CC0000"/>
                </a:solidFill>
                <a:latin typeface="Calibri"/>
                <a:ea typeface="Calibri"/>
                <a:cs typeface="Calibri"/>
                <a:sym typeface="Calibri"/>
              </a:rPr>
              <a:t>ACCESO A DATOS</a:t>
            </a:r>
            <a:endParaRPr b="0" i="0" sz="2400" u="none" cap="none" strike="noStrike">
              <a:solidFill>
                <a:srgbClr val="CC0000"/>
              </a:solidFill>
              <a:latin typeface="Calibri"/>
              <a:ea typeface="Calibri"/>
              <a:cs typeface="Calibri"/>
              <a:sym typeface="Calibri"/>
            </a:endParaRPr>
          </a:p>
        </p:txBody>
      </p:sp>
      <p:sp>
        <p:nvSpPr>
          <p:cNvPr id="275" name="Google Shape;275;g1e829640ec7_0_122"/>
          <p:cNvSpPr txBox="1"/>
          <p:nvPr>
            <p:ph type="ctrTitle"/>
          </p:nvPr>
        </p:nvSpPr>
        <p:spPr>
          <a:xfrm>
            <a:off x="222975" y="588900"/>
            <a:ext cx="9705000" cy="588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70C0"/>
              </a:buClr>
              <a:buSzPts val="3600"/>
              <a:buFont typeface="Arial"/>
              <a:buNone/>
            </a:pPr>
            <a:r>
              <a:rPr lang="es-ES" sz="3600">
                <a:solidFill>
                  <a:srgbClr val="0070C0"/>
                </a:solidFill>
                <a:latin typeface="Arial"/>
                <a:ea typeface="Arial"/>
                <a:cs typeface="Arial"/>
                <a:sym typeface="Arial"/>
              </a:rPr>
              <a:t>EJECUCION DE CONSULTAS bindValue</a:t>
            </a:r>
            <a:endParaRPr sz="3600">
              <a:solidFill>
                <a:srgbClr val="0070C0"/>
              </a:solidFill>
              <a:latin typeface="Arial"/>
              <a:ea typeface="Arial"/>
              <a:cs typeface="Arial"/>
              <a:sym typeface="Arial"/>
            </a:endParaRPr>
          </a:p>
        </p:txBody>
      </p:sp>
      <p:sp>
        <p:nvSpPr>
          <p:cNvPr id="276" name="Google Shape;276;g1e829640ec7_0_122"/>
          <p:cNvSpPr txBox="1"/>
          <p:nvPr/>
        </p:nvSpPr>
        <p:spPr>
          <a:xfrm>
            <a:off x="793425" y="2064250"/>
            <a:ext cx="10034100" cy="2467800"/>
          </a:xfrm>
          <a:prstGeom prst="rect">
            <a:avLst/>
          </a:prstGeom>
          <a:gradFill>
            <a:gsLst>
              <a:gs pos="0">
                <a:srgbClr val="CCE0F2"/>
              </a:gs>
              <a:gs pos="66000">
                <a:srgbClr val="F6F9FC"/>
              </a:gs>
              <a:gs pos="100000">
                <a:srgbClr val="F6F9FC"/>
              </a:gs>
            </a:gsLst>
            <a:lin ang="5400700" scaled="0"/>
          </a:gradFill>
          <a:ln cap="flat" cmpd="sng" w="38100">
            <a:solidFill>
              <a:srgbClr val="0064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s-ES" sz="2300">
                <a:solidFill>
                  <a:srgbClr val="0070C0"/>
                </a:solidFill>
              </a:rPr>
              <a:t>$valor</a:t>
            </a:r>
            <a:r>
              <a:rPr lang="es-ES" sz="2300"/>
              <a:t> = “Valor inicial”;</a:t>
            </a:r>
            <a:endParaRPr sz="2300"/>
          </a:p>
          <a:p>
            <a:pPr indent="0" lvl="0" marL="0" rtl="0" algn="l">
              <a:spcBef>
                <a:spcPts val="1000"/>
              </a:spcBef>
              <a:spcAft>
                <a:spcPts val="0"/>
              </a:spcAft>
              <a:buNone/>
            </a:pPr>
            <a:r>
              <a:rPr b="1" lang="es-ES" sz="2300">
                <a:solidFill>
                  <a:srgbClr val="0070C0"/>
                </a:solidFill>
              </a:rPr>
              <a:t>$stmt</a:t>
            </a:r>
            <a:r>
              <a:rPr lang="es-ES" sz="2300"/>
              <a:t> = </a:t>
            </a:r>
            <a:r>
              <a:rPr b="1" lang="es-ES" sz="2300">
                <a:solidFill>
                  <a:srgbClr val="0070C0"/>
                </a:solidFill>
              </a:rPr>
              <a:t>$pdo</a:t>
            </a:r>
            <a:r>
              <a:rPr lang="es-ES" sz="2300"/>
              <a:t>-&gt;</a:t>
            </a:r>
            <a:r>
              <a:rPr b="1" lang="es-ES" sz="2300">
                <a:solidFill>
                  <a:srgbClr val="FF9900"/>
                </a:solidFill>
              </a:rPr>
              <a:t>prepare</a:t>
            </a:r>
            <a:r>
              <a:rPr lang="es-ES" sz="2300"/>
              <a:t>(“INSERT INTO tabla (columna) VALUES (:valor)”);</a:t>
            </a:r>
            <a:endParaRPr sz="2300"/>
          </a:p>
          <a:p>
            <a:pPr indent="0" lvl="0" marL="0" rtl="0" algn="l">
              <a:spcBef>
                <a:spcPts val="1000"/>
              </a:spcBef>
              <a:spcAft>
                <a:spcPts val="0"/>
              </a:spcAft>
              <a:buNone/>
            </a:pPr>
            <a:r>
              <a:rPr b="1" lang="es-ES" sz="2300">
                <a:solidFill>
                  <a:srgbClr val="0070C0"/>
                </a:solidFill>
              </a:rPr>
              <a:t>$stmt -&gt;bindValue(‘:valor, $valor);</a:t>
            </a:r>
            <a:endParaRPr b="1" sz="2300">
              <a:solidFill>
                <a:srgbClr val="0070C0"/>
              </a:solidFill>
            </a:endParaRPr>
          </a:p>
          <a:p>
            <a:pPr indent="0" lvl="0" marL="0" rtl="0" algn="l">
              <a:spcBef>
                <a:spcPts val="1000"/>
              </a:spcBef>
              <a:spcAft>
                <a:spcPts val="0"/>
              </a:spcAft>
              <a:buNone/>
            </a:pPr>
            <a:r>
              <a:rPr b="1" lang="es-ES" sz="2300">
                <a:solidFill>
                  <a:srgbClr val="0070C0"/>
                </a:solidFill>
              </a:rPr>
              <a:t>$valor</a:t>
            </a:r>
            <a:r>
              <a:rPr lang="es-ES" sz="2300">
                <a:solidFill>
                  <a:schemeClr val="dk1"/>
                </a:solidFill>
              </a:rPr>
              <a:t> = “Valor nuevo”; </a:t>
            </a:r>
            <a:r>
              <a:rPr lang="es-ES" sz="2000">
                <a:solidFill>
                  <a:srgbClr val="93C47D"/>
                </a:solidFill>
              </a:rPr>
              <a:t>//</a:t>
            </a:r>
            <a:r>
              <a:rPr b="1" lang="es-ES" sz="2000">
                <a:solidFill>
                  <a:srgbClr val="6AA84F"/>
                </a:solidFill>
              </a:rPr>
              <a:t>NO</a:t>
            </a:r>
            <a:r>
              <a:rPr lang="es-ES" sz="2000">
                <a:solidFill>
                  <a:srgbClr val="93C47D"/>
                </a:solidFill>
              </a:rPr>
              <a:t> modificará el valor de la consulta preparada</a:t>
            </a:r>
            <a:endParaRPr b="1" sz="2300">
              <a:solidFill>
                <a:srgbClr val="0070C0"/>
              </a:solidFill>
            </a:endParaRPr>
          </a:p>
          <a:p>
            <a:pPr indent="0" lvl="0" marL="0" rtl="0" algn="l">
              <a:spcBef>
                <a:spcPts val="1000"/>
              </a:spcBef>
              <a:spcAft>
                <a:spcPts val="0"/>
              </a:spcAft>
              <a:buNone/>
            </a:pPr>
            <a:r>
              <a:rPr b="1" lang="es-ES" sz="2300">
                <a:solidFill>
                  <a:srgbClr val="0070C0"/>
                </a:solidFill>
              </a:rPr>
              <a:t>$stmt -&gt;</a:t>
            </a:r>
            <a:r>
              <a:rPr b="1" lang="es-ES" sz="2300">
                <a:solidFill>
                  <a:srgbClr val="FF9900"/>
                </a:solidFill>
              </a:rPr>
              <a:t>execute</a:t>
            </a:r>
            <a:r>
              <a:rPr lang="es-ES" sz="2300"/>
              <a:t>();</a:t>
            </a:r>
            <a:endParaRPr sz="2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g1e829640ec7_0_131"/>
          <p:cNvPicPr preferRelativeResize="0"/>
          <p:nvPr/>
        </p:nvPicPr>
        <p:blipFill rotWithShape="1">
          <a:blip r:embed="rId3">
            <a:alphaModFix/>
          </a:blip>
          <a:srcRect b="0" l="0" r="0" t="0"/>
          <a:stretch/>
        </p:blipFill>
        <p:spPr>
          <a:xfrm>
            <a:off x="10769600" y="6007409"/>
            <a:ext cx="661987" cy="548965"/>
          </a:xfrm>
          <a:prstGeom prst="rect">
            <a:avLst/>
          </a:prstGeom>
          <a:noFill/>
          <a:ln>
            <a:noFill/>
          </a:ln>
        </p:spPr>
      </p:pic>
      <p:sp>
        <p:nvSpPr>
          <p:cNvPr id="282" name="Google Shape;282;g1e829640ec7_0_131"/>
          <p:cNvSpPr txBox="1"/>
          <p:nvPr/>
        </p:nvSpPr>
        <p:spPr>
          <a:xfrm>
            <a:off x="6959600" y="6286781"/>
            <a:ext cx="3700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Desarrollo de aplicaciones Web en entorno servidor</a:t>
            </a:r>
            <a:endParaRPr b="0" i="0" sz="1200" u="none" cap="none" strike="noStrike">
              <a:solidFill>
                <a:schemeClr val="dk1"/>
              </a:solidFill>
              <a:latin typeface="Arial"/>
              <a:ea typeface="Arial"/>
              <a:cs typeface="Arial"/>
              <a:sym typeface="Arial"/>
            </a:endParaRPr>
          </a:p>
        </p:txBody>
      </p:sp>
      <p:sp>
        <p:nvSpPr>
          <p:cNvPr id="283" name="Google Shape;283;g1e829640ec7_0_131"/>
          <p:cNvSpPr txBox="1"/>
          <p:nvPr/>
        </p:nvSpPr>
        <p:spPr>
          <a:xfrm>
            <a:off x="8079225" y="0"/>
            <a:ext cx="4112700" cy="5889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CC0000"/>
              </a:buClr>
              <a:buSzPts val="2400"/>
              <a:buFont typeface="Arial"/>
              <a:buNone/>
            </a:pPr>
            <a:r>
              <a:rPr b="0" i="0" lang="es-ES" sz="2400" u="none" cap="none" strike="noStrike">
                <a:solidFill>
                  <a:srgbClr val="CC0000"/>
                </a:solidFill>
                <a:latin typeface="Calibri"/>
                <a:ea typeface="Calibri"/>
                <a:cs typeface="Calibri"/>
                <a:sym typeface="Calibri"/>
              </a:rPr>
              <a:t>UNIDAD </a:t>
            </a:r>
            <a:r>
              <a:rPr lang="es-ES" sz="2400">
                <a:solidFill>
                  <a:srgbClr val="CC0000"/>
                </a:solidFill>
                <a:latin typeface="Calibri"/>
                <a:ea typeface="Calibri"/>
                <a:cs typeface="Calibri"/>
                <a:sym typeface="Calibri"/>
              </a:rPr>
              <a:t>4</a:t>
            </a:r>
            <a:r>
              <a:rPr b="0" i="0" lang="es-ES" sz="2400" u="none" cap="none" strike="noStrike">
                <a:solidFill>
                  <a:srgbClr val="CC0000"/>
                </a:solidFill>
                <a:latin typeface="Calibri"/>
                <a:ea typeface="Calibri"/>
                <a:cs typeface="Calibri"/>
                <a:sym typeface="Calibri"/>
              </a:rPr>
              <a:t> </a:t>
            </a:r>
            <a:r>
              <a:rPr lang="es-ES" sz="2400">
                <a:solidFill>
                  <a:srgbClr val="CC0000"/>
                </a:solidFill>
                <a:latin typeface="Calibri"/>
                <a:ea typeface="Calibri"/>
                <a:cs typeface="Calibri"/>
                <a:sym typeface="Calibri"/>
              </a:rPr>
              <a:t>ACCESO A DATOS</a:t>
            </a:r>
            <a:endParaRPr b="0" i="0" sz="2400" u="none" cap="none" strike="noStrike">
              <a:solidFill>
                <a:srgbClr val="CC0000"/>
              </a:solidFill>
              <a:latin typeface="Calibri"/>
              <a:ea typeface="Calibri"/>
              <a:cs typeface="Calibri"/>
              <a:sym typeface="Calibri"/>
            </a:endParaRPr>
          </a:p>
        </p:txBody>
      </p:sp>
      <p:sp>
        <p:nvSpPr>
          <p:cNvPr id="284" name="Google Shape;284;g1e829640ec7_0_131"/>
          <p:cNvSpPr txBox="1"/>
          <p:nvPr>
            <p:ph type="ctrTitle"/>
          </p:nvPr>
        </p:nvSpPr>
        <p:spPr>
          <a:xfrm>
            <a:off x="222975" y="588900"/>
            <a:ext cx="9705000" cy="588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70C0"/>
              </a:buClr>
              <a:buSzPts val="3600"/>
              <a:buFont typeface="Arial"/>
              <a:buNone/>
            </a:pPr>
            <a:r>
              <a:rPr lang="es-ES" sz="3600">
                <a:solidFill>
                  <a:srgbClr val="0070C0"/>
                </a:solidFill>
                <a:latin typeface="Arial"/>
                <a:ea typeface="Arial"/>
                <a:cs typeface="Arial"/>
                <a:sym typeface="Arial"/>
              </a:rPr>
              <a:t>EJECUCION DE CONSULTAS - array</a:t>
            </a:r>
            <a:endParaRPr sz="3600">
              <a:solidFill>
                <a:srgbClr val="0070C0"/>
              </a:solidFill>
              <a:latin typeface="Arial"/>
              <a:ea typeface="Arial"/>
              <a:cs typeface="Arial"/>
              <a:sym typeface="Arial"/>
            </a:endParaRPr>
          </a:p>
        </p:txBody>
      </p:sp>
      <p:sp>
        <p:nvSpPr>
          <p:cNvPr id="285" name="Google Shape;285;g1e829640ec7_0_131"/>
          <p:cNvSpPr txBox="1"/>
          <p:nvPr/>
        </p:nvSpPr>
        <p:spPr>
          <a:xfrm>
            <a:off x="411400" y="1891675"/>
            <a:ext cx="10896000" cy="3786600"/>
          </a:xfrm>
          <a:prstGeom prst="rect">
            <a:avLst/>
          </a:prstGeom>
          <a:gradFill>
            <a:gsLst>
              <a:gs pos="0">
                <a:srgbClr val="CCE0F2"/>
              </a:gs>
              <a:gs pos="66000">
                <a:srgbClr val="F6F9FC"/>
              </a:gs>
              <a:gs pos="100000">
                <a:srgbClr val="F6F9FC"/>
              </a:gs>
            </a:gsLst>
            <a:lin ang="5400700" scaled="0"/>
          </a:gradFill>
          <a:ln cap="flat" cmpd="sng" w="38100">
            <a:solidFill>
              <a:srgbClr val="0064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s-ES" sz="2300">
                <a:solidFill>
                  <a:srgbClr val="0070C0"/>
                </a:solidFill>
              </a:rPr>
              <a:t>$stmt</a:t>
            </a:r>
            <a:r>
              <a:rPr lang="es-ES" sz="2300"/>
              <a:t> = </a:t>
            </a:r>
            <a:r>
              <a:rPr b="1" lang="es-ES" sz="2300">
                <a:solidFill>
                  <a:srgbClr val="0070C0"/>
                </a:solidFill>
              </a:rPr>
              <a:t>$pdo</a:t>
            </a:r>
            <a:r>
              <a:rPr lang="es-ES" sz="2300"/>
              <a:t>-&gt;</a:t>
            </a:r>
            <a:r>
              <a:rPr b="1" lang="es-ES" sz="2300">
                <a:solidFill>
                  <a:srgbClr val="FF9900"/>
                </a:solidFill>
              </a:rPr>
              <a:t>prepare</a:t>
            </a:r>
            <a:r>
              <a:rPr lang="es-ES" sz="2300"/>
              <a:t>(“INSERT INTO tabla (columna1, columna2, columna3) VALUES (:valor1, </a:t>
            </a:r>
            <a:r>
              <a:rPr lang="es-ES" sz="2300">
                <a:solidFill>
                  <a:schemeClr val="dk1"/>
                </a:solidFill>
              </a:rPr>
              <a:t>:valor2, :valor3</a:t>
            </a:r>
            <a:r>
              <a:rPr lang="es-ES" sz="2300"/>
              <a:t> )”);</a:t>
            </a:r>
            <a:endParaRPr sz="2300"/>
          </a:p>
          <a:p>
            <a:pPr indent="0" lvl="0" marL="0" rtl="0" algn="l">
              <a:spcBef>
                <a:spcPts val="1000"/>
              </a:spcBef>
              <a:spcAft>
                <a:spcPts val="0"/>
              </a:spcAft>
              <a:buNone/>
            </a:pPr>
            <a:r>
              <a:rPr b="1" lang="es-ES" sz="2300">
                <a:solidFill>
                  <a:srgbClr val="0070C0"/>
                </a:solidFill>
              </a:rPr>
              <a:t>$parámetros</a:t>
            </a:r>
            <a:r>
              <a:rPr b="1" lang="es-ES" sz="2300">
                <a:solidFill>
                  <a:srgbClr val="0070C0"/>
                </a:solidFill>
              </a:rPr>
              <a:t> </a:t>
            </a:r>
            <a:r>
              <a:rPr lang="es-ES" sz="2300">
                <a:solidFill>
                  <a:schemeClr val="dk1"/>
                </a:solidFill>
              </a:rPr>
              <a:t>= [ </a:t>
            </a:r>
            <a:endParaRPr sz="2300">
              <a:solidFill>
                <a:schemeClr val="dk1"/>
              </a:solidFill>
            </a:endParaRPr>
          </a:p>
          <a:p>
            <a:pPr indent="457200" lvl="0" marL="0" rtl="0" algn="l">
              <a:spcBef>
                <a:spcPts val="1000"/>
              </a:spcBef>
              <a:spcAft>
                <a:spcPts val="0"/>
              </a:spcAft>
              <a:buNone/>
            </a:pPr>
            <a:r>
              <a:rPr b="1" lang="es-ES" sz="2300">
                <a:solidFill>
                  <a:srgbClr val="0070C0"/>
                </a:solidFill>
              </a:rPr>
              <a:t>‘:valor1’ -&gt; </a:t>
            </a:r>
            <a:r>
              <a:rPr lang="es-ES" sz="2300">
                <a:solidFill>
                  <a:schemeClr val="dk1"/>
                </a:solidFill>
              </a:rPr>
              <a:t>“valor1”,</a:t>
            </a:r>
            <a:endParaRPr sz="2300">
              <a:solidFill>
                <a:schemeClr val="dk1"/>
              </a:solidFill>
            </a:endParaRPr>
          </a:p>
          <a:p>
            <a:pPr indent="457200" lvl="0" marL="0" rtl="0" algn="l">
              <a:spcBef>
                <a:spcPts val="1000"/>
              </a:spcBef>
              <a:spcAft>
                <a:spcPts val="0"/>
              </a:spcAft>
              <a:buNone/>
            </a:pPr>
            <a:r>
              <a:rPr b="1" lang="es-ES" sz="2300">
                <a:solidFill>
                  <a:srgbClr val="0070C0"/>
                </a:solidFill>
              </a:rPr>
              <a:t>‘:valor2’ -&gt; </a:t>
            </a:r>
            <a:r>
              <a:rPr lang="es-ES" sz="2300">
                <a:solidFill>
                  <a:schemeClr val="dk1"/>
                </a:solidFill>
              </a:rPr>
              <a:t>“valor2”,</a:t>
            </a:r>
            <a:endParaRPr sz="2300">
              <a:solidFill>
                <a:schemeClr val="dk1"/>
              </a:solidFill>
            </a:endParaRPr>
          </a:p>
          <a:p>
            <a:pPr indent="457200" lvl="0" marL="0" rtl="0" algn="l">
              <a:spcBef>
                <a:spcPts val="1000"/>
              </a:spcBef>
              <a:spcAft>
                <a:spcPts val="0"/>
              </a:spcAft>
              <a:buNone/>
            </a:pPr>
            <a:r>
              <a:rPr b="1" lang="es-ES" sz="2300">
                <a:solidFill>
                  <a:srgbClr val="0070C0"/>
                </a:solidFill>
              </a:rPr>
              <a:t>‘:valor3’ -&gt; </a:t>
            </a:r>
            <a:r>
              <a:rPr lang="es-ES" sz="2300">
                <a:solidFill>
                  <a:schemeClr val="dk1"/>
                </a:solidFill>
              </a:rPr>
              <a:t>“valor3”,</a:t>
            </a:r>
            <a:endParaRPr sz="2300">
              <a:solidFill>
                <a:schemeClr val="dk1"/>
              </a:solidFill>
            </a:endParaRPr>
          </a:p>
          <a:p>
            <a:pPr indent="457200" lvl="0" marL="0" rtl="0" algn="l">
              <a:spcBef>
                <a:spcPts val="1000"/>
              </a:spcBef>
              <a:spcAft>
                <a:spcPts val="0"/>
              </a:spcAft>
              <a:buNone/>
            </a:pPr>
            <a:r>
              <a:rPr lang="es-ES" sz="2300">
                <a:solidFill>
                  <a:schemeClr val="dk1"/>
                </a:solidFill>
              </a:rPr>
              <a:t>];</a:t>
            </a:r>
            <a:endParaRPr sz="2300">
              <a:solidFill>
                <a:schemeClr val="dk1"/>
              </a:solidFill>
            </a:endParaRPr>
          </a:p>
          <a:p>
            <a:pPr indent="0" lvl="0" marL="0" rtl="0" algn="l">
              <a:spcBef>
                <a:spcPts val="1000"/>
              </a:spcBef>
              <a:spcAft>
                <a:spcPts val="0"/>
              </a:spcAft>
              <a:buNone/>
            </a:pPr>
            <a:r>
              <a:rPr b="1" lang="es-ES" sz="2300">
                <a:solidFill>
                  <a:srgbClr val="0070C0"/>
                </a:solidFill>
              </a:rPr>
              <a:t>$stmt -&gt;</a:t>
            </a:r>
            <a:r>
              <a:rPr b="1" lang="es-ES" sz="2300">
                <a:solidFill>
                  <a:srgbClr val="FF9900"/>
                </a:solidFill>
              </a:rPr>
              <a:t>execute</a:t>
            </a:r>
            <a:r>
              <a:rPr lang="es-ES" sz="2300"/>
              <a:t>(</a:t>
            </a:r>
            <a:r>
              <a:rPr b="1" lang="es-ES" sz="2300">
                <a:solidFill>
                  <a:srgbClr val="0070C0"/>
                </a:solidFill>
              </a:rPr>
              <a:t>$parámetros</a:t>
            </a:r>
            <a:r>
              <a:rPr lang="es-ES" sz="2300"/>
              <a:t>);</a:t>
            </a:r>
            <a:endParaRPr sz="2300"/>
          </a:p>
        </p:txBody>
      </p:sp>
      <p:sp>
        <p:nvSpPr>
          <p:cNvPr id="286" name="Google Shape;286;g1e829640ec7_0_131"/>
          <p:cNvSpPr txBox="1"/>
          <p:nvPr/>
        </p:nvSpPr>
        <p:spPr>
          <a:xfrm>
            <a:off x="663750" y="1262700"/>
            <a:ext cx="9781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400"/>
              <a:t>Le pasaremos directamente un array asociativo a execute()</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g1e829640ec7_0_141"/>
          <p:cNvPicPr preferRelativeResize="0"/>
          <p:nvPr/>
        </p:nvPicPr>
        <p:blipFill rotWithShape="1">
          <a:blip r:embed="rId3">
            <a:alphaModFix/>
          </a:blip>
          <a:srcRect b="0" l="0" r="0" t="0"/>
          <a:stretch/>
        </p:blipFill>
        <p:spPr>
          <a:xfrm>
            <a:off x="10769600" y="6007409"/>
            <a:ext cx="661987" cy="548965"/>
          </a:xfrm>
          <a:prstGeom prst="rect">
            <a:avLst/>
          </a:prstGeom>
          <a:noFill/>
          <a:ln>
            <a:noFill/>
          </a:ln>
        </p:spPr>
      </p:pic>
      <p:sp>
        <p:nvSpPr>
          <p:cNvPr id="292" name="Google Shape;292;g1e829640ec7_0_141"/>
          <p:cNvSpPr txBox="1"/>
          <p:nvPr/>
        </p:nvSpPr>
        <p:spPr>
          <a:xfrm>
            <a:off x="6959600" y="6286781"/>
            <a:ext cx="3700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Desarrollo de aplicaciones Web en entorno servidor</a:t>
            </a:r>
            <a:endParaRPr b="0" i="0" sz="1200" u="none" cap="none" strike="noStrike">
              <a:solidFill>
                <a:schemeClr val="dk1"/>
              </a:solidFill>
              <a:latin typeface="Arial"/>
              <a:ea typeface="Arial"/>
              <a:cs typeface="Arial"/>
              <a:sym typeface="Arial"/>
            </a:endParaRPr>
          </a:p>
        </p:txBody>
      </p:sp>
      <p:sp>
        <p:nvSpPr>
          <p:cNvPr id="293" name="Google Shape;293;g1e829640ec7_0_141"/>
          <p:cNvSpPr txBox="1"/>
          <p:nvPr/>
        </p:nvSpPr>
        <p:spPr>
          <a:xfrm>
            <a:off x="8079225" y="0"/>
            <a:ext cx="4112700" cy="5889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CC0000"/>
              </a:buClr>
              <a:buSzPts val="2400"/>
              <a:buFont typeface="Arial"/>
              <a:buNone/>
            </a:pPr>
            <a:r>
              <a:rPr b="0" i="0" lang="es-ES" sz="2400" u="none" cap="none" strike="noStrike">
                <a:solidFill>
                  <a:srgbClr val="CC0000"/>
                </a:solidFill>
                <a:latin typeface="Calibri"/>
                <a:ea typeface="Calibri"/>
                <a:cs typeface="Calibri"/>
                <a:sym typeface="Calibri"/>
              </a:rPr>
              <a:t>UNIDAD </a:t>
            </a:r>
            <a:r>
              <a:rPr lang="es-ES" sz="2400">
                <a:solidFill>
                  <a:srgbClr val="CC0000"/>
                </a:solidFill>
                <a:latin typeface="Calibri"/>
                <a:ea typeface="Calibri"/>
                <a:cs typeface="Calibri"/>
                <a:sym typeface="Calibri"/>
              </a:rPr>
              <a:t>4</a:t>
            </a:r>
            <a:r>
              <a:rPr b="0" i="0" lang="es-ES" sz="2400" u="none" cap="none" strike="noStrike">
                <a:solidFill>
                  <a:srgbClr val="CC0000"/>
                </a:solidFill>
                <a:latin typeface="Calibri"/>
                <a:ea typeface="Calibri"/>
                <a:cs typeface="Calibri"/>
                <a:sym typeface="Calibri"/>
              </a:rPr>
              <a:t> </a:t>
            </a:r>
            <a:r>
              <a:rPr lang="es-ES" sz="2400">
                <a:solidFill>
                  <a:srgbClr val="CC0000"/>
                </a:solidFill>
                <a:latin typeface="Calibri"/>
                <a:ea typeface="Calibri"/>
                <a:cs typeface="Calibri"/>
                <a:sym typeface="Calibri"/>
              </a:rPr>
              <a:t>ACCESO A DATOS</a:t>
            </a:r>
            <a:endParaRPr b="0" i="0" sz="2400" u="none" cap="none" strike="noStrike">
              <a:solidFill>
                <a:srgbClr val="CC0000"/>
              </a:solidFill>
              <a:latin typeface="Calibri"/>
              <a:ea typeface="Calibri"/>
              <a:cs typeface="Calibri"/>
              <a:sym typeface="Calibri"/>
            </a:endParaRPr>
          </a:p>
        </p:txBody>
      </p:sp>
      <p:sp>
        <p:nvSpPr>
          <p:cNvPr id="294" name="Google Shape;294;g1e829640ec7_0_141"/>
          <p:cNvSpPr txBox="1"/>
          <p:nvPr>
            <p:ph type="ctrTitle"/>
          </p:nvPr>
        </p:nvSpPr>
        <p:spPr>
          <a:xfrm>
            <a:off x="222975" y="588900"/>
            <a:ext cx="9705000" cy="588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70C0"/>
              </a:buClr>
              <a:buSzPts val="3600"/>
              <a:buFont typeface="Arial"/>
              <a:buNone/>
            </a:pPr>
            <a:r>
              <a:rPr lang="es-ES" sz="3600">
                <a:solidFill>
                  <a:srgbClr val="0070C0"/>
                </a:solidFill>
                <a:latin typeface="Arial"/>
                <a:ea typeface="Arial"/>
                <a:cs typeface="Arial"/>
                <a:sym typeface="Arial"/>
              </a:rPr>
              <a:t>EJECUCION DE CONSULTAS - array</a:t>
            </a:r>
            <a:endParaRPr sz="3600">
              <a:solidFill>
                <a:srgbClr val="0070C0"/>
              </a:solidFill>
              <a:latin typeface="Arial"/>
              <a:ea typeface="Arial"/>
              <a:cs typeface="Arial"/>
              <a:sym typeface="Arial"/>
            </a:endParaRPr>
          </a:p>
        </p:txBody>
      </p:sp>
      <p:sp>
        <p:nvSpPr>
          <p:cNvPr id="295" name="Google Shape;295;g1e829640ec7_0_141"/>
          <p:cNvSpPr txBox="1"/>
          <p:nvPr/>
        </p:nvSpPr>
        <p:spPr>
          <a:xfrm>
            <a:off x="663750" y="1262700"/>
            <a:ext cx="9781800" cy="335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400"/>
              <a:t>PDO ofrece dos métodos para conocer los resultados de la consulta:</a:t>
            </a:r>
            <a:endParaRPr sz="2400"/>
          </a:p>
          <a:p>
            <a:pPr indent="0" lvl="0" marL="450000" rtl="0" algn="l">
              <a:spcBef>
                <a:spcPts val="0"/>
              </a:spcBef>
              <a:spcAft>
                <a:spcPts val="0"/>
              </a:spcAft>
              <a:buNone/>
            </a:pPr>
            <a:r>
              <a:rPr b="1" lang="es-ES" sz="2600"/>
              <a:t>fetch </a:t>
            </a:r>
            <a:endParaRPr b="1" sz="2600"/>
          </a:p>
          <a:p>
            <a:pPr indent="-393700" lvl="1" marL="1371600" rtl="0" algn="l">
              <a:spcBef>
                <a:spcPts val="0"/>
              </a:spcBef>
              <a:spcAft>
                <a:spcPts val="0"/>
              </a:spcAft>
              <a:buSzPts val="2600"/>
              <a:buChar char="○"/>
            </a:pPr>
            <a:r>
              <a:rPr lang="es-ES" sz="2400"/>
              <a:t>Captura el siguiente registro de los resultados. </a:t>
            </a:r>
            <a:endParaRPr sz="2400"/>
          </a:p>
          <a:p>
            <a:pPr indent="-393700" lvl="1" marL="1371600" rtl="0" algn="l">
              <a:spcBef>
                <a:spcPts val="0"/>
              </a:spcBef>
              <a:spcAft>
                <a:spcPts val="0"/>
              </a:spcAft>
              <a:buSzPts val="2600"/>
              <a:buChar char="○"/>
            </a:pPr>
            <a:r>
              <a:rPr lang="es-ES" sz="2400"/>
              <a:t>Los muestra de uno en uno. </a:t>
            </a:r>
            <a:endParaRPr sz="2400"/>
          </a:p>
          <a:p>
            <a:pPr indent="-393700" lvl="1" marL="1371600" rtl="0" algn="l">
              <a:spcBef>
                <a:spcPts val="0"/>
              </a:spcBef>
              <a:spcAft>
                <a:spcPts val="0"/>
              </a:spcAft>
              <a:buSzPts val="2600"/>
              <a:buChar char="○"/>
            </a:pPr>
            <a:r>
              <a:rPr lang="es-ES" sz="2400"/>
              <a:t>Cuando ya no quedan más, devuelve false</a:t>
            </a:r>
            <a:endParaRPr sz="2400"/>
          </a:p>
          <a:p>
            <a:pPr indent="0" lvl="0" marL="450000" rtl="0" algn="l">
              <a:spcBef>
                <a:spcPts val="0"/>
              </a:spcBef>
              <a:spcAft>
                <a:spcPts val="0"/>
              </a:spcAft>
              <a:buNone/>
            </a:pPr>
            <a:r>
              <a:t/>
            </a:r>
            <a:endParaRPr b="1" sz="2600"/>
          </a:p>
          <a:p>
            <a:pPr indent="0" lvl="0" marL="450000" rtl="0" algn="l">
              <a:spcBef>
                <a:spcPts val="0"/>
              </a:spcBef>
              <a:spcAft>
                <a:spcPts val="0"/>
              </a:spcAft>
              <a:buNone/>
            </a:pPr>
            <a:r>
              <a:rPr b="1" lang="es-ES" sz="2600"/>
              <a:t>fetchAll</a:t>
            </a:r>
            <a:endParaRPr sz="2400"/>
          </a:p>
          <a:p>
            <a:pPr indent="-393700" lvl="1" marL="1371600" rtl="0" algn="l">
              <a:spcBef>
                <a:spcPts val="0"/>
              </a:spcBef>
              <a:spcAft>
                <a:spcPts val="0"/>
              </a:spcAft>
              <a:buSzPts val="2600"/>
              <a:buChar char="○"/>
            </a:pPr>
            <a:r>
              <a:rPr lang="es-ES" sz="2400"/>
              <a:t>Captura en un array todos los registros del resultado </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g1e829640ec7_0_151"/>
          <p:cNvPicPr preferRelativeResize="0"/>
          <p:nvPr/>
        </p:nvPicPr>
        <p:blipFill rotWithShape="1">
          <a:blip r:embed="rId3">
            <a:alphaModFix/>
          </a:blip>
          <a:srcRect b="0" l="0" r="0" t="0"/>
          <a:stretch/>
        </p:blipFill>
        <p:spPr>
          <a:xfrm>
            <a:off x="10769600" y="6007409"/>
            <a:ext cx="661987" cy="548965"/>
          </a:xfrm>
          <a:prstGeom prst="rect">
            <a:avLst/>
          </a:prstGeom>
          <a:noFill/>
          <a:ln>
            <a:noFill/>
          </a:ln>
        </p:spPr>
      </p:pic>
      <p:sp>
        <p:nvSpPr>
          <p:cNvPr id="301" name="Google Shape;301;g1e829640ec7_0_151"/>
          <p:cNvSpPr txBox="1"/>
          <p:nvPr/>
        </p:nvSpPr>
        <p:spPr>
          <a:xfrm>
            <a:off x="6959600" y="6286781"/>
            <a:ext cx="3700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Desarrollo de aplicaciones Web en entorno servidor</a:t>
            </a:r>
            <a:endParaRPr b="0" i="0" sz="1200" u="none" cap="none" strike="noStrike">
              <a:solidFill>
                <a:schemeClr val="dk1"/>
              </a:solidFill>
              <a:latin typeface="Arial"/>
              <a:ea typeface="Arial"/>
              <a:cs typeface="Arial"/>
              <a:sym typeface="Arial"/>
            </a:endParaRPr>
          </a:p>
        </p:txBody>
      </p:sp>
      <p:sp>
        <p:nvSpPr>
          <p:cNvPr id="302" name="Google Shape;302;g1e829640ec7_0_151"/>
          <p:cNvSpPr txBox="1"/>
          <p:nvPr/>
        </p:nvSpPr>
        <p:spPr>
          <a:xfrm>
            <a:off x="8079225" y="0"/>
            <a:ext cx="4112700" cy="5889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CC0000"/>
              </a:buClr>
              <a:buSzPts val="2400"/>
              <a:buFont typeface="Arial"/>
              <a:buNone/>
            </a:pPr>
            <a:r>
              <a:rPr b="0" i="0" lang="es-ES" sz="2400" u="none" cap="none" strike="noStrike">
                <a:solidFill>
                  <a:srgbClr val="CC0000"/>
                </a:solidFill>
                <a:latin typeface="Calibri"/>
                <a:ea typeface="Calibri"/>
                <a:cs typeface="Calibri"/>
                <a:sym typeface="Calibri"/>
              </a:rPr>
              <a:t>UNIDAD </a:t>
            </a:r>
            <a:r>
              <a:rPr lang="es-ES" sz="2400">
                <a:solidFill>
                  <a:srgbClr val="CC0000"/>
                </a:solidFill>
                <a:latin typeface="Calibri"/>
                <a:ea typeface="Calibri"/>
                <a:cs typeface="Calibri"/>
                <a:sym typeface="Calibri"/>
              </a:rPr>
              <a:t>4</a:t>
            </a:r>
            <a:r>
              <a:rPr b="0" i="0" lang="es-ES" sz="2400" u="none" cap="none" strike="noStrike">
                <a:solidFill>
                  <a:srgbClr val="CC0000"/>
                </a:solidFill>
                <a:latin typeface="Calibri"/>
                <a:ea typeface="Calibri"/>
                <a:cs typeface="Calibri"/>
                <a:sym typeface="Calibri"/>
              </a:rPr>
              <a:t> </a:t>
            </a:r>
            <a:r>
              <a:rPr lang="es-ES" sz="2400">
                <a:solidFill>
                  <a:srgbClr val="CC0000"/>
                </a:solidFill>
                <a:latin typeface="Calibri"/>
                <a:ea typeface="Calibri"/>
                <a:cs typeface="Calibri"/>
                <a:sym typeface="Calibri"/>
              </a:rPr>
              <a:t>ACCESO A DATOS</a:t>
            </a:r>
            <a:endParaRPr b="0" i="0" sz="2400" u="none" cap="none" strike="noStrike">
              <a:solidFill>
                <a:srgbClr val="CC0000"/>
              </a:solidFill>
              <a:latin typeface="Calibri"/>
              <a:ea typeface="Calibri"/>
              <a:cs typeface="Calibri"/>
              <a:sym typeface="Calibri"/>
            </a:endParaRPr>
          </a:p>
        </p:txBody>
      </p:sp>
      <p:sp>
        <p:nvSpPr>
          <p:cNvPr id="303" name="Google Shape;303;g1e829640ec7_0_151"/>
          <p:cNvSpPr txBox="1"/>
          <p:nvPr>
            <p:ph type="ctrTitle"/>
          </p:nvPr>
        </p:nvSpPr>
        <p:spPr>
          <a:xfrm>
            <a:off x="222975" y="588900"/>
            <a:ext cx="9705000" cy="588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70C0"/>
              </a:buClr>
              <a:buSzPts val="3600"/>
              <a:buFont typeface="Arial"/>
              <a:buNone/>
            </a:pPr>
            <a:r>
              <a:rPr lang="es-ES" sz="3600">
                <a:solidFill>
                  <a:srgbClr val="0070C0"/>
                </a:solidFill>
                <a:latin typeface="Arial"/>
                <a:ea typeface="Arial"/>
                <a:cs typeface="Arial"/>
                <a:sym typeface="Arial"/>
              </a:rPr>
              <a:t>EJECUCION DE CONSULTAS - fetch</a:t>
            </a:r>
            <a:endParaRPr sz="3600">
              <a:solidFill>
                <a:srgbClr val="0070C0"/>
              </a:solidFill>
              <a:latin typeface="Arial"/>
              <a:ea typeface="Arial"/>
              <a:cs typeface="Arial"/>
              <a:sym typeface="Arial"/>
            </a:endParaRPr>
          </a:p>
        </p:txBody>
      </p:sp>
      <p:sp>
        <p:nvSpPr>
          <p:cNvPr id="304" name="Google Shape;304;g1e829640ec7_0_151"/>
          <p:cNvSpPr txBox="1"/>
          <p:nvPr/>
        </p:nvSpPr>
        <p:spPr>
          <a:xfrm>
            <a:off x="773325" y="1387950"/>
            <a:ext cx="10378500" cy="2083200"/>
          </a:xfrm>
          <a:prstGeom prst="rect">
            <a:avLst/>
          </a:prstGeom>
          <a:gradFill>
            <a:gsLst>
              <a:gs pos="0">
                <a:srgbClr val="CCE0F2"/>
              </a:gs>
              <a:gs pos="66000">
                <a:srgbClr val="F6F9FC"/>
              </a:gs>
              <a:gs pos="100000">
                <a:srgbClr val="F6F9FC"/>
              </a:gs>
            </a:gsLst>
            <a:lin ang="5400700" scaled="0"/>
          </a:gradFill>
          <a:ln cap="flat" cmpd="sng" w="38100">
            <a:solidFill>
              <a:srgbClr val="0064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s-ES" sz="2300">
                <a:solidFill>
                  <a:srgbClr val="0070C0"/>
                </a:solidFill>
              </a:rPr>
              <a:t>$stmt</a:t>
            </a:r>
            <a:r>
              <a:rPr lang="es-ES" sz="2300"/>
              <a:t> = </a:t>
            </a:r>
            <a:r>
              <a:rPr b="1" lang="es-ES" sz="2300">
                <a:solidFill>
                  <a:srgbClr val="0070C0"/>
                </a:solidFill>
              </a:rPr>
              <a:t>$pdo</a:t>
            </a:r>
            <a:r>
              <a:rPr lang="es-ES" sz="2300"/>
              <a:t>-&gt;</a:t>
            </a:r>
            <a:r>
              <a:rPr b="1" lang="es-ES" sz="2300">
                <a:solidFill>
                  <a:srgbClr val="FF9900"/>
                </a:solidFill>
              </a:rPr>
              <a:t>prepare</a:t>
            </a:r>
            <a:r>
              <a:rPr lang="es-ES" sz="2300"/>
              <a:t>(“SELECT nombre, edad FROM personas”);</a:t>
            </a:r>
            <a:endParaRPr sz="2300"/>
          </a:p>
          <a:p>
            <a:pPr indent="0" lvl="0" marL="0" rtl="0" algn="l">
              <a:spcBef>
                <a:spcPts val="1000"/>
              </a:spcBef>
              <a:spcAft>
                <a:spcPts val="0"/>
              </a:spcAft>
              <a:buNone/>
            </a:pPr>
            <a:r>
              <a:rPr b="1" lang="es-ES" sz="2300">
                <a:solidFill>
                  <a:srgbClr val="0070C0"/>
                </a:solidFill>
              </a:rPr>
              <a:t>$stmt -&gt;</a:t>
            </a:r>
            <a:r>
              <a:rPr b="1" lang="es-ES" sz="2300">
                <a:solidFill>
                  <a:srgbClr val="FF9900"/>
                </a:solidFill>
              </a:rPr>
              <a:t>execute</a:t>
            </a:r>
            <a:r>
              <a:rPr lang="es-ES" sz="2300">
                <a:solidFill>
                  <a:schemeClr val="dk1"/>
                </a:solidFill>
              </a:rPr>
              <a:t>();</a:t>
            </a:r>
            <a:endParaRPr sz="2300">
              <a:solidFill>
                <a:schemeClr val="dk1"/>
              </a:solidFill>
            </a:endParaRPr>
          </a:p>
          <a:p>
            <a:pPr indent="0" lvl="0" marL="0" rtl="0" algn="l">
              <a:spcBef>
                <a:spcPts val="0"/>
              </a:spcBef>
              <a:spcAft>
                <a:spcPts val="0"/>
              </a:spcAft>
              <a:buNone/>
            </a:pPr>
            <a:r>
              <a:rPr b="1" lang="es-ES" sz="2300">
                <a:solidFill>
                  <a:srgbClr val="FF00FF"/>
                </a:solidFill>
              </a:rPr>
              <a:t>while </a:t>
            </a:r>
            <a:r>
              <a:rPr lang="es-ES" sz="2300">
                <a:solidFill>
                  <a:schemeClr val="dk1"/>
                </a:solidFill>
              </a:rPr>
              <a:t>(fila = </a:t>
            </a:r>
            <a:r>
              <a:rPr b="1" lang="es-ES" sz="2300">
                <a:solidFill>
                  <a:srgbClr val="0070C0"/>
                </a:solidFill>
              </a:rPr>
              <a:t>$stmt -&gt;fetch() ) </a:t>
            </a:r>
            <a:r>
              <a:rPr b="1" lang="es-ES" sz="2300">
                <a:solidFill>
                  <a:srgbClr val="FF0000"/>
                </a:solidFill>
              </a:rPr>
              <a:t>{</a:t>
            </a:r>
            <a:endParaRPr b="1" sz="2300">
              <a:solidFill>
                <a:srgbClr val="FF0000"/>
              </a:solidFill>
            </a:endParaRPr>
          </a:p>
          <a:p>
            <a:pPr indent="0" lvl="0" marL="0" rtl="0" algn="l">
              <a:spcBef>
                <a:spcPts val="0"/>
              </a:spcBef>
              <a:spcAft>
                <a:spcPts val="0"/>
              </a:spcAft>
              <a:buClr>
                <a:schemeClr val="dk1"/>
              </a:buClr>
              <a:buSzPts val="1100"/>
              <a:buFont typeface="Arial"/>
              <a:buNone/>
            </a:pPr>
            <a:r>
              <a:rPr b="1" lang="es-ES" sz="2300">
                <a:solidFill>
                  <a:srgbClr val="0070C0"/>
                </a:solidFill>
              </a:rPr>
              <a:t>	echo </a:t>
            </a:r>
            <a:r>
              <a:rPr lang="es-ES" sz="2300">
                <a:solidFill>
                  <a:schemeClr val="dk1"/>
                </a:solidFill>
              </a:rPr>
              <a:t>“Nombre: “</a:t>
            </a:r>
            <a:r>
              <a:rPr b="1" lang="es-ES" sz="2300">
                <a:solidFill>
                  <a:srgbClr val="0070C0"/>
                </a:solidFill>
              </a:rPr>
              <a:t> . $fila [</a:t>
            </a:r>
            <a:r>
              <a:rPr lang="es-ES" sz="2300">
                <a:solidFill>
                  <a:schemeClr val="dk1"/>
                </a:solidFill>
              </a:rPr>
              <a:t>‘nombre’</a:t>
            </a:r>
            <a:r>
              <a:rPr b="1" lang="es-ES" sz="2300">
                <a:solidFill>
                  <a:srgbClr val="0070C0"/>
                </a:solidFill>
              </a:rPr>
              <a:t> ] </a:t>
            </a:r>
            <a:r>
              <a:rPr lang="es-ES" sz="2300">
                <a:solidFill>
                  <a:schemeClr val="dk1"/>
                </a:solidFill>
              </a:rPr>
              <a:t>. “, Edad: “ .</a:t>
            </a:r>
            <a:r>
              <a:rPr b="1" lang="es-ES" sz="2300">
                <a:solidFill>
                  <a:srgbClr val="0070C0"/>
                </a:solidFill>
              </a:rPr>
              <a:t> $fila [</a:t>
            </a:r>
            <a:r>
              <a:rPr lang="es-ES" sz="2300">
                <a:solidFill>
                  <a:schemeClr val="dk1"/>
                </a:solidFill>
              </a:rPr>
              <a:t>‘edad</a:t>
            </a:r>
            <a:r>
              <a:rPr b="1" lang="es-ES" sz="2300">
                <a:solidFill>
                  <a:srgbClr val="0070C0"/>
                </a:solidFill>
              </a:rPr>
              <a:t>’ ] </a:t>
            </a:r>
            <a:r>
              <a:rPr lang="es-ES" sz="2300">
                <a:solidFill>
                  <a:schemeClr val="dk1"/>
                </a:solidFill>
              </a:rPr>
              <a:t>. “&lt;br&gt;”;</a:t>
            </a:r>
            <a:endParaRPr sz="2300">
              <a:solidFill>
                <a:schemeClr val="dk1"/>
              </a:solidFill>
            </a:endParaRPr>
          </a:p>
          <a:p>
            <a:pPr indent="0" lvl="0" marL="0" rtl="0" algn="l">
              <a:spcBef>
                <a:spcPts val="0"/>
              </a:spcBef>
              <a:spcAft>
                <a:spcPts val="1000"/>
              </a:spcAft>
              <a:buNone/>
            </a:pPr>
            <a:r>
              <a:rPr b="1" lang="es-ES" sz="2300">
                <a:solidFill>
                  <a:srgbClr val="FF0000"/>
                </a:solidFill>
              </a:rPr>
              <a:t>}</a:t>
            </a:r>
            <a:endParaRPr sz="2300"/>
          </a:p>
        </p:txBody>
      </p:sp>
      <p:sp>
        <p:nvSpPr>
          <p:cNvPr id="305" name="Google Shape;305;g1e829640ec7_0_151"/>
          <p:cNvSpPr txBox="1"/>
          <p:nvPr/>
        </p:nvSpPr>
        <p:spPr>
          <a:xfrm>
            <a:off x="705350" y="3697675"/>
            <a:ext cx="10378500" cy="2437200"/>
          </a:xfrm>
          <a:prstGeom prst="rect">
            <a:avLst/>
          </a:prstGeom>
          <a:gradFill>
            <a:gsLst>
              <a:gs pos="0">
                <a:srgbClr val="CCE0F2"/>
              </a:gs>
              <a:gs pos="66000">
                <a:srgbClr val="F6F9FC"/>
              </a:gs>
              <a:gs pos="100000">
                <a:srgbClr val="F6F9FC"/>
              </a:gs>
            </a:gsLst>
            <a:lin ang="5400700" scaled="0"/>
          </a:gradFill>
          <a:ln cap="flat" cmpd="sng" w="38100">
            <a:solidFill>
              <a:srgbClr val="0064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s-ES" sz="2300">
                <a:solidFill>
                  <a:srgbClr val="0070C0"/>
                </a:solidFill>
              </a:rPr>
              <a:t>$stmt</a:t>
            </a:r>
            <a:r>
              <a:rPr lang="es-ES" sz="2300"/>
              <a:t> = </a:t>
            </a:r>
            <a:r>
              <a:rPr b="1" lang="es-ES" sz="2300">
                <a:solidFill>
                  <a:srgbClr val="0070C0"/>
                </a:solidFill>
              </a:rPr>
              <a:t>$pdo</a:t>
            </a:r>
            <a:r>
              <a:rPr lang="es-ES" sz="2300"/>
              <a:t>-&gt;</a:t>
            </a:r>
            <a:r>
              <a:rPr b="1" lang="es-ES" sz="2300">
                <a:solidFill>
                  <a:srgbClr val="FF9900"/>
                </a:solidFill>
              </a:rPr>
              <a:t>prepare</a:t>
            </a:r>
            <a:r>
              <a:rPr lang="es-ES" sz="2300"/>
              <a:t>(“SELECT nombre, edad FROM personas”);</a:t>
            </a:r>
            <a:endParaRPr sz="2300"/>
          </a:p>
          <a:p>
            <a:pPr indent="0" lvl="0" marL="0" rtl="0" algn="l">
              <a:spcBef>
                <a:spcPts val="1000"/>
              </a:spcBef>
              <a:spcAft>
                <a:spcPts val="0"/>
              </a:spcAft>
              <a:buNone/>
            </a:pPr>
            <a:r>
              <a:rPr b="1" lang="es-ES" sz="2300">
                <a:solidFill>
                  <a:srgbClr val="0070C0"/>
                </a:solidFill>
              </a:rPr>
              <a:t>$stmt -&gt;</a:t>
            </a:r>
            <a:r>
              <a:rPr b="1" lang="es-ES" sz="2300">
                <a:solidFill>
                  <a:srgbClr val="FF9900"/>
                </a:solidFill>
              </a:rPr>
              <a:t>execute</a:t>
            </a:r>
            <a:r>
              <a:rPr lang="es-ES" sz="2300">
                <a:solidFill>
                  <a:schemeClr val="dk1"/>
                </a:solidFill>
              </a:rPr>
              <a:t>();</a:t>
            </a:r>
            <a:endParaRPr sz="2300">
              <a:solidFill>
                <a:schemeClr val="dk1"/>
              </a:solidFill>
            </a:endParaRPr>
          </a:p>
          <a:p>
            <a:pPr indent="0" lvl="0" marL="0" rtl="0" algn="l">
              <a:spcBef>
                <a:spcPts val="0"/>
              </a:spcBef>
              <a:spcAft>
                <a:spcPts val="0"/>
              </a:spcAft>
              <a:buNone/>
            </a:pPr>
            <a:r>
              <a:rPr b="1" lang="es-ES" sz="2300">
                <a:solidFill>
                  <a:srgbClr val="0070C0"/>
                </a:solidFill>
              </a:rPr>
              <a:t>$resultados</a:t>
            </a:r>
            <a:r>
              <a:rPr lang="es-ES" sz="2300">
                <a:solidFill>
                  <a:schemeClr val="dk1"/>
                </a:solidFill>
              </a:rPr>
              <a:t> = </a:t>
            </a:r>
            <a:r>
              <a:rPr b="1" lang="es-ES" sz="2300">
                <a:solidFill>
                  <a:srgbClr val="0070C0"/>
                </a:solidFill>
              </a:rPr>
              <a:t>$stmt -&gt;fetchAll();</a:t>
            </a:r>
            <a:endParaRPr sz="2300">
              <a:solidFill>
                <a:schemeClr val="dk1"/>
              </a:solidFill>
            </a:endParaRPr>
          </a:p>
          <a:p>
            <a:pPr indent="0" lvl="0" marL="0" rtl="0" algn="l">
              <a:spcBef>
                <a:spcPts val="0"/>
              </a:spcBef>
              <a:spcAft>
                <a:spcPts val="0"/>
              </a:spcAft>
              <a:buNone/>
            </a:pPr>
            <a:r>
              <a:rPr b="1" lang="es-ES" sz="2300">
                <a:solidFill>
                  <a:srgbClr val="FF00FF"/>
                </a:solidFill>
              </a:rPr>
              <a:t>foreach </a:t>
            </a:r>
            <a:r>
              <a:rPr lang="es-ES" sz="2300">
                <a:solidFill>
                  <a:schemeClr val="dk1"/>
                </a:solidFill>
              </a:rPr>
              <a:t>(</a:t>
            </a:r>
            <a:r>
              <a:rPr b="1" lang="es-ES" sz="2300">
                <a:solidFill>
                  <a:srgbClr val="0070C0"/>
                </a:solidFill>
              </a:rPr>
              <a:t>$resultados </a:t>
            </a:r>
            <a:r>
              <a:rPr lang="es-ES" sz="2300">
                <a:solidFill>
                  <a:schemeClr val="dk1"/>
                </a:solidFill>
              </a:rPr>
              <a:t>as fila </a:t>
            </a:r>
            <a:r>
              <a:rPr b="1" lang="es-ES" sz="2300">
                <a:solidFill>
                  <a:srgbClr val="0070C0"/>
                </a:solidFill>
              </a:rPr>
              <a:t>) </a:t>
            </a:r>
            <a:r>
              <a:rPr b="1" lang="es-ES" sz="2300">
                <a:solidFill>
                  <a:srgbClr val="FF0000"/>
                </a:solidFill>
              </a:rPr>
              <a:t>{</a:t>
            </a:r>
            <a:endParaRPr b="1" sz="2300">
              <a:solidFill>
                <a:srgbClr val="FF0000"/>
              </a:solidFill>
            </a:endParaRPr>
          </a:p>
          <a:p>
            <a:pPr indent="0" lvl="0" marL="0" rtl="0" algn="l">
              <a:spcBef>
                <a:spcPts val="0"/>
              </a:spcBef>
              <a:spcAft>
                <a:spcPts val="0"/>
              </a:spcAft>
              <a:buNone/>
            </a:pPr>
            <a:r>
              <a:rPr b="1" lang="es-ES" sz="2300">
                <a:solidFill>
                  <a:srgbClr val="0070C0"/>
                </a:solidFill>
              </a:rPr>
              <a:t>	echo </a:t>
            </a:r>
            <a:r>
              <a:rPr lang="es-ES" sz="2300">
                <a:solidFill>
                  <a:schemeClr val="dk1"/>
                </a:solidFill>
              </a:rPr>
              <a:t>“Nombre: “</a:t>
            </a:r>
            <a:r>
              <a:rPr b="1" lang="es-ES" sz="2300">
                <a:solidFill>
                  <a:srgbClr val="0070C0"/>
                </a:solidFill>
              </a:rPr>
              <a:t> . $fila [</a:t>
            </a:r>
            <a:r>
              <a:rPr lang="es-ES" sz="2300">
                <a:solidFill>
                  <a:schemeClr val="dk1"/>
                </a:solidFill>
              </a:rPr>
              <a:t>‘nombre’</a:t>
            </a:r>
            <a:r>
              <a:rPr b="1" lang="es-ES" sz="2300">
                <a:solidFill>
                  <a:srgbClr val="0070C0"/>
                </a:solidFill>
              </a:rPr>
              <a:t> ] </a:t>
            </a:r>
            <a:r>
              <a:rPr lang="es-ES" sz="2300">
                <a:solidFill>
                  <a:schemeClr val="dk1"/>
                </a:solidFill>
              </a:rPr>
              <a:t>. “, Edad: “ .</a:t>
            </a:r>
            <a:r>
              <a:rPr b="1" lang="es-ES" sz="2300">
                <a:solidFill>
                  <a:srgbClr val="0070C0"/>
                </a:solidFill>
              </a:rPr>
              <a:t> $fila [</a:t>
            </a:r>
            <a:r>
              <a:rPr lang="es-ES" sz="2300">
                <a:solidFill>
                  <a:schemeClr val="dk1"/>
                </a:solidFill>
              </a:rPr>
              <a:t>‘edad</a:t>
            </a:r>
            <a:r>
              <a:rPr b="1" lang="es-ES" sz="2300">
                <a:solidFill>
                  <a:srgbClr val="0070C0"/>
                </a:solidFill>
              </a:rPr>
              <a:t>’ ] </a:t>
            </a:r>
            <a:r>
              <a:rPr lang="es-ES" sz="2300">
                <a:solidFill>
                  <a:schemeClr val="dk1"/>
                </a:solidFill>
              </a:rPr>
              <a:t>. “&lt;br&gt;”;</a:t>
            </a:r>
            <a:endParaRPr sz="2300">
              <a:solidFill>
                <a:schemeClr val="dk1"/>
              </a:solidFill>
            </a:endParaRPr>
          </a:p>
          <a:p>
            <a:pPr indent="0" lvl="0" marL="0" rtl="0" algn="l">
              <a:spcBef>
                <a:spcPts val="0"/>
              </a:spcBef>
              <a:spcAft>
                <a:spcPts val="1000"/>
              </a:spcAft>
              <a:buNone/>
            </a:pPr>
            <a:r>
              <a:rPr b="1" lang="es-ES" sz="2300">
                <a:solidFill>
                  <a:srgbClr val="FF0000"/>
                </a:solidFill>
              </a:rPr>
              <a:t>}</a:t>
            </a:r>
            <a:endParaRPr sz="23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g282e5a7d76e_0_140"/>
          <p:cNvPicPr preferRelativeResize="0"/>
          <p:nvPr/>
        </p:nvPicPr>
        <p:blipFill rotWithShape="1">
          <a:blip r:embed="rId3">
            <a:alphaModFix/>
          </a:blip>
          <a:srcRect b="0" l="0" r="0" t="0"/>
          <a:stretch/>
        </p:blipFill>
        <p:spPr>
          <a:xfrm>
            <a:off x="10769600" y="6007409"/>
            <a:ext cx="661987" cy="548965"/>
          </a:xfrm>
          <a:prstGeom prst="rect">
            <a:avLst/>
          </a:prstGeom>
          <a:noFill/>
          <a:ln>
            <a:noFill/>
          </a:ln>
        </p:spPr>
      </p:pic>
      <p:sp>
        <p:nvSpPr>
          <p:cNvPr id="311" name="Google Shape;311;g282e5a7d76e_0_140"/>
          <p:cNvSpPr txBox="1"/>
          <p:nvPr/>
        </p:nvSpPr>
        <p:spPr>
          <a:xfrm>
            <a:off x="6959600" y="6286781"/>
            <a:ext cx="3700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Desarrollo de aplicaciones Web en entorno servidor</a:t>
            </a:r>
            <a:endParaRPr b="0" i="0" sz="1200" u="none" cap="none" strike="noStrike">
              <a:solidFill>
                <a:schemeClr val="dk1"/>
              </a:solidFill>
              <a:latin typeface="Arial"/>
              <a:ea typeface="Arial"/>
              <a:cs typeface="Arial"/>
              <a:sym typeface="Arial"/>
            </a:endParaRPr>
          </a:p>
        </p:txBody>
      </p:sp>
      <p:sp>
        <p:nvSpPr>
          <p:cNvPr id="312" name="Google Shape;312;g282e5a7d76e_0_140"/>
          <p:cNvSpPr txBox="1"/>
          <p:nvPr/>
        </p:nvSpPr>
        <p:spPr>
          <a:xfrm>
            <a:off x="8079225" y="0"/>
            <a:ext cx="4112700" cy="5889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CC0000"/>
              </a:buClr>
              <a:buSzPts val="2400"/>
              <a:buFont typeface="Arial"/>
              <a:buNone/>
            </a:pPr>
            <a:r>
              <a:rPr b="0" i="0" lang="es-ES" sz="2400" u="none" cap="none" strike="noStrike">
                <a:solidFill>
                  <a:srgbClr val="CC0000"/>
                </a:solidFill>
                <a:latin typeface="Calibri"/>
                <a:ea typeface="Calibri"/>
                <a:cs typeface="Calibri"/>
                <a:sym typeface="Calibri"/>
              </a:rPr>
              <a:t>UNIDAD </a:t>
            </a:r>
            <a:r>
              <a:rPr lang="es-ES" sz="2400">
                <a:solidFill>
                  <a:srgbClr val="CC0000"/>
                </a:solidFill>
                <a:latin typeface="Calibri"/>
                <a:ea typeface="Calibri"/>
                <a:cs typeface="Calibri"/>
                <a:sym typeface="Calibri"/>
              </a:rPr>
              <a:t>4</a:t>
            </a:r>
            <a:r>
              <a:rPr b="0" i="0" lang="es-ES" sz="2400" u="none" cap="none" strike="noStrike">
                <a:solidFill>
                  <a:srgbClr val="CC0000"/>
                </a:solidFill>
                <a:latin typeface="Calibri"/>
                <a:ea typeface="Calibri"/>
                <a:cs typeface="Calibri"/>
                <a:sym typeface="Calibri"/>
              </a:rPr>
              <a:t> </a:t>
            </a:r>
            <a:r>
              <a:rPr lang="es-ES" sz="2400">
                <a:solidFill>
                  <a:srgbClr val="CC0000"/>
                </a:solidFill>
                <a:latin typeface="Calibri"/>
                <a:ea typeface="Calibri"/>
                <a:cs typeface="Calibri"/>
                <a:sym typeface="Calibri"/>
              </a:rPr>
              <a:t>ACCESO A DATOS</a:t>
            </a:r>
            <a:endParaRPr b="0" i="0" sz="2400" u="none" cap="none" strike="noStrike">
              <a:solidFill>
                <a:srgbClr val="CC0000"/>
              </a:solidFill>
              <a:latin typeface="Calibri"/>
              <a:ea typeface="Calibri"/>
              <a:cs typeface="Calibri"/>
              <a:sym typeface="Calibri"/>
            </a:endParaRPr>
          </a:p>
        </p:txBody>
      </p:sp>
      <p:sp>
        <p:nvSpPr>
          <p:cNvPr id="313" name="Google Shape;313;g282e5a7d76e_0_140"/>
          <p:cNvSpPr txBox="1"/>
          <p:nvPr>
            <p:ph type="ctrTitle"/>
          </p:nvPr>
        </p:nvSpPr>
        <p:spPr>
          <a:xfrm>
            <a:off x="987875" y="383750"/>
            <a:ext cx="10599600" cy="1138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70C0"/>
              </a:buClr>
              <a:buSzPts val="3600"/>
              <a:buFont typeface="Arial"/>
              <a:buNone/>
            </a:pPr>
            <a:r>
              <a:rPr lang="es-ES" sz="3600">
                <a:solidFill>
                  <a:srgbClr val="0070C0"/>
                </a:solidFill>
                <a:latin typeface="Arial"/>
                <a:ea typeface="Arial"/>
                <a:cs typeface="Arial"/>
                <a:sym typeface="Arial"/>
              </a:rPr>
              <a:t>INSERCION Y MODIFICACION</a:t>
            </a:r>
            <a:endParaRPr sz="3600">
              <a:solidFill>
                <a:srgbClr val="0070C0"/>
              </a:solidFill>
              <a:latin typeface="Arial"/>
              <a:ea typeface="Arial"/>
              <a:cs typeface="Arial"/>
              <a:sym typeface="Arial"/>
            </a:endParaRPr>
          </a:p>
        </p:txBody>
      </p:sp>
      <p:sp>
        <p:nvSpPr>
          <p:cNvPr id="314" name="Google Shape;314;g282e5a7d76e_0_140"/>
          <p:cNvSpPr txBox="1"/>
          <p:nvPr/>
        </p:nvSpPr>
        <p:spPr>
          <a:xfrm>
            <a:off x="642675" y="1995625"/>
            <a:ext cx="11073900" cy="3565800"/>
          </a:xfrm>
          <a:prstGeom prst="rect">
            <a:avLst/>
          </a:prstGeom>
          <a:noFill/>
          <a:ln>
            <a:noFill/>
          </a:ln>
        </p:spPr>
        <p:txBody>
          <a:bodyPr anchorCtr="0" anchor="t" bIns="91425" lIns="91425" spcFirstLastPara="1" rIns="91425" wrap="square" tIns="91425">
            <a:spAutoFit/>
          </a:bodyPr>
          <a:lstStyle/>
          <a:p>
            <a:pPr indent="-438150" lvl="0" marL="457200" rtl="0" algn="l">
              <a:spcBef>
                <a:spcPts val="0"/>
              </a:spcBef>
              <a:spcAft>
                <a:spcPts val="0"/>
              </a:spcAft>
              <a:buClr>
                <a:schemeClr val="dk1"/>
              </a:buClr>
              <a:buSzPts val="3300"/>
              <a:buFont typeface="Noto Sans Symbols"/>
              <a:buChar char="✔"/>
            </a:pPr>
            <a:r>
              <a:rPr lang="es-ES" sz="2600">
                <a:solidFill>
                  <a:schemeClr val="dk1"/>
                </a:solidFill>
                <a:highlight>
                  <a:srgbClr val="FFFFFF"/>
                </a:highlight>
              </a:rPr>
              <a:t>La inserción de datos nuevos, o la actualización de datos existentes, es una de las operaciones más comunes en las bases de datos.. </a:t>
            </a:r>
            <a:endParaRPr sz="2600">
              <a:solidFill>
                <a:schemeClr val="dk1"/>
              </a:solidFill>
              <a:highlight>
                <a:srgbClr val="FFFFFF"/>
              </a:highlight>
            </a:endParaRPr>
          </a:p>
          <a:p>
            <a:pPr indent="-438150" lvl="0" marL="457200" rtl="0" algn="l">
              <a:spcBef>
                <a:spcPts val="1000"/>
              </a:spcBef>
              <a:spcAft>
                <a:spcPts val="0"/>
              </a:spcAft>
              <a:buClr>
                <a:schemeClr val="dk1"/>
              </a:buClr>
              <a:buSzPts val="3300"/>
              <a:buFont typeface="Noto Sans Symbols"/>
              <a:buChar char="✔"/>
            </a:pPr>
            <a:r>
              <a:rPr lang="es-ES" sz="2600">
                <a:solidFill>
                  <a:schemeClr val="dk1"/>
                </a:solidFill>
                <a:highlight>
                  <a:srgbClr val="FFFFFF"/>
                </a:highlight>
              </a:rPr>
              <a:t>Mediante el uso de PDO, normalmente este es un proceso de dos pasos.</a:t>
            </a:r>
            <a:endParaRPr sz="1100">
              <a:solidFill>
                <a:schemeClr val="dk1"/>
              </a:solidFill>
              <a:highlight>
                <a:srgbClr val="FFFFFF"/>
              </a:highlight>
            </a:endParaRPr>
          </a:p>
          <a:p>
            <a:pPr indent="-438150" lvl="0" marL="457200" rtl="0" algn="l">
              <a:spcBef>
                <a:spcPts val="1000"/>
              </a:spcBef>
              <a:spcAft>
                <a:spcPts val="1000"/>
              </a:spcAft>
              <a:buClr>
                <a:schemeClr val="dk1"/>
              </a:buClr>
              <a:buSzPts val="3300"/>
              <a:buFont typeface="Noto Sans Symbols"/>
              <a:buChar char="✔"/>
            </a:pPr>
            <a:r>
              <a:rPr lang="es-ES" sz="2600">
                <a:solidFill>
                  <a:schemeClr val="dk1"/>
                </a:solidFill>
                <a:highlight>
                  <a:srgbClr val="FFFFFF"/>
                </a:highlight>
              </a:rPr>
              <a:t>Todo lo cubierto en esta sección se aplica igualmente tanto a las operaciones UPDATE (actualizar) como a las operaciones INSERT (insertar).</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g1e829640ec7_0_108"/>
          <p:cNvPicPr preferRelativeResize="0"/>
          <p:nvPr/>
        </p:nvPicPr>
        <p:blipFill rotWithShape="1">
          <a:blip r:embed="rId3">
            <a:alphaModFix/>
          </a:blip>
          <a:srcRect b="0" l="0" r="0" t="0"/>
          <a:stretch/>
        </p:blipFill>
        <p:spPr>
          <a:xfrm>
            <a:off x="10769600" y="6007409"/>
            <a:ext cx="661987" cy="548965"/>
          </a:xfrm>
          <a:prstGeom prst="rect">
            <a:avLst/>
          </a:prstGeom>
          <a:noFill/>
          <a:ln>
            <a:noFill/>
          </a:ln>
        </p:spPr>
      </p:pic>
      <p:sp>
        <p:nvSpPr>
          <p:cNvPr id="320" name="Google Shape;320;g1e829640ec7_0_108"/>
          <p:cNvSpPr txBox="1"/>
          <p:nvPr/>
        </p:nvSpPr>
        <p:spPr>
          <a:xfrm>
            <a:off x="6959600" y="6286781"/>
            <a:ext cx="3700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Desarrollo de aplicaciones Web en entorno servidor</a:t>
            </a:r>
            <a:endParaRPr b="0" i="0" sz="1200" u="none" cap="none" strike="noStrike">
              <a:solidFill>
                <a:schemeClr val="dk1"/>
              </a:solidFill>
              <a:latin typeface="Arial"/>
              <a:ea typeface="Arial"/>
              <a:cs typeface="Arial"/>
              <a:sym typeface="Arial"/>
            </a:endParaRPr>
          </a:p>
        </p:txBody>
      </p:sp>
      <p:sp>
        <p:nvSpPr>
          <p:cNvPr id="321" name="Google Shape;321;g1e829640ec7_0_108"/>
          <p:cNvSpPr txBox="1"/>
          <p:nvPr/>
        </p:nvSpPr>
        <p:spPr>
          <a:xfrm>
            <a:off x="8079225" y="0"/>
            <a:ext cx="4112700" cy="5889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CC0000"/>
              </a:buClr>
              <a:buSzPts val="2400"/>
              <a:buFont typeface="Arial"/>
              <a:buNone/>
            </a:pPr>
            <a:r>
              <a:rPr b="0" i="0" lang="es-ES" sz="2400" u="none" cap="none" strike="noStrike">
                <a:solidFill>
                  <a:srgbClr val="CC0000"/>
                </a:solidFill>
                <a:latin typeface="Calibri"/>
                <a:ea typeface="Calibri"/>
                <a:cs typeface="Calibri"/>
                <a:sym typeface="Calibri"/>
              </a:rPr>
              <a:t>UNIDAD </a:t>
            </a:r>
            <a:r>
              <a:rPr lang="es-ES" sz="2400">
                <a:solidFill>
                  <a:srgbClr val="CC0000"/>
                </a:solidFill>
                <a:latin typeface="Calibri"/>
                <a:ea typeface="Calibri"/>
                <a:cs typeface="Calibri"/>
                <a:sym typeface="Calibri"/>
              </a:rPr>
              <a:t>4</a:t>
            </a:r>
            <a:r>
              <a:rPr b="0" i="0" lang="es-ES" sz="2400" u="none" cap="none" strike="noStrike">
                <a:solidFill>
                  <a:srgbClr val="CC0000"/>
                </a:solidFill>
                <a:latin typeface="Calibri"/>
                <a:ea typeface="Calibri"/>
                <a:cs typeface="Calibri"/>
                <a:sym typeface="Calibri"/>
              </a:rPr>
              <a:t> </a:t>
            </a:r>
            <a:r>
              <a:rPr lang="es-ES" sz="2400">
                <a:solidFill>
                  <a:srgbClr val="CC0000"/>
                </a:solidFill>
                <a:latin typeface="Calibri"/>
                <a:ea typeface="Calibri"/>
                <a:cs typeface="Calibri"/>
                <a:sym typeface="Calibri"/>
              </a:rPr>
              <a:t>ACCESO A DATOS</a:t>
            </a:r>
            <a:endParaRPr b="0" i="0" sz="2400" u="none" cap="none" strike="noStrike">
              <a:solidFill>
                <a:srgbClr val="CC0000"/>
              </a:solidFill>
              <a:latin typeface="Calibri"/>
              <a:ea typeface="Calibri"/>
              <a:cs typeface="Calibri"/>
              <a:sym typeface="Calibri"/>
            </a:endParaRPr>
          </a:p>
        </p:txBody>
      </p:sp>
      <p:sp>
        <p:nvSpPr>
          <p:cNvPr id="322" name="Google Shape;322;g1e829640ec7_0_108"/>
          <p:cNvSpPr txBox="1"/>
          <p:nvPr>
            <p:ph type="ctrTitle"/>
          </p:nvPr>
        </p:nvSpPr>
        <p:spPr>
          <a:xfrm>
            <a:off x="987875" y="383750"/>
            <a:ext cx="10599600" cy="1138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70C0"/>
              </a:buClr>
              <a:buSzPts val="3600"/>
              <a:buFont typeface="Arial"/>
              <a:buNone/>
            </a:pPr>
            <a:r>
              <a:rPr lang="es-ES" sz="3600">
                <a:solidFill>
                  <a:srgbClr val="0070C0"/>
                </a:solidFill>
                <a:latin typeface="Arial"/>
                <a:ea typeface="Arial"/>
                <a:cs typeface="Arial"/>
                <a:sym typeface="Arial"/>
              </a:rPr>
              <a:t>INSERCION Y MODIFICACION</a:t>
            </a:r>
            <a:endParaRPr sz="3600">
              <a:solidFill>
                <a:srgbClr val="0070C0"/>
              </a:solidFill>
              <a:latin typeface="Arial"/>
              <a:ea typeface="Arial"/>
              <a:cs typeface="Arial"/>
              <a:sym typeface="Arial"/>
            </a:endParaRPr>
          </a:p>
        </p:txBody>
      </p:sp>
      <p:sp>
        <p:nvSpPr>
          <p:cNvPr id="323" name="Google Shape;323;g1e829640ec7_0_108"/>
          <p:cNvSpPr txBox="1"/>
          <p:nvPr/>
        </p:nvSpPr>
        <p:spPr>
          <a:xfrm>
            <a:off x="1050075" y="2424300"/>
            <a:ext cx="84294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400">
                <a:solidFill>
                  <a:srgbClr val="404040"/>
                </a:solidFill>
                <a:highlight>
                  <a:srgbClr val="FFFFFF"/>
                </a:highlight>
              </a:rPr>
              <a:t>También podrías llevar a cabo la misma operación usando el método exec() con una llamada menos. En la mayoría de las situaciones es conveniente usar el método más largo, con el fin de aprovechar las sentencias preparadas. Incluso si solamente lo vas a usar una vez, el uso de sentencias preparadas te ayudará a protegerte de los ataques de inyección SQL.</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g282e5a7d76e_0_76"/>
          <p:cNvPicPr preferRelativeResize="0"/>
          <p:nvPr/>
        </p:nvPicPr>
        <p:blipFill rotWithShape="1">
          <a:blip r:embed="rId3">
            <a:alphaModFix/>
          </a:blip>
          <a:srcRect b="0" l="0" r="0" t="0"/>
          <a:stretch/>
        </p:blipFill>
        <p:spPr>
          <a:xfrm>
            <a:off x="10769600" y="6007409"/>
            <a:ext cx="661987" cy="548965"/>
          </a:xfrm>
          <a:prstGeom prst="rect">
            <a:avLst/>
          </a:prstGeom>
          <a:noFill/>
          <a:ln>
            <a:noFill/>
          </a:ln>
        </p:spPr>
      </p:pic>
      <p:sp>
        <p:nvSpPr>
          <p:cNvPr id="329" name="Google Shape;329;g282e5a7d76e_0_76"/>
          <p:cNvSpPr txBox="1"/>
          <p:nvPr/>
        </p:nvSpPr>
        <p:spPr>
          <a:xfrm>
            <a:off x="6959600" y="6286781"/>
            <a:ext cx="3700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Desarrollo de aplicaciones Web en entorno servidor</a:t>
            </a:r>
            <a:endParaRPr b="0" i="0" sz="1200" u="none" cap="none" strike="noStrike">
              <a:solidFill>
                <a:schemeClr val="dk1"/>
              </a:solidFill>
              <a:latin typeface="Arial"/>
              <a:ea typeface="Arial"/>
              <a:cs typeface="Arial"/>
              <a:sym typeface="Arial"/>
            </a:endParaRPr>
          </a:p>
        </p:txBody>
      </p:sp>
      <p:sp>
        <p:nvSpPr>
          <p:cNvPr id="330" name="Google Shape;330;g282e5a7d76e_0_76"/>
          <p:cNvSpPr txBox="1"/>
          <p:nvPr/>
        </p:nvSpPr>
        <p:spPr>
          <a:xfrm>
            <a:off x="8079225" y="0"/>
            <a:ext cx="4112700" cy="5889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CC0000"/>
              </a:buClr>
              <a:buSzPts val="2400"/>
              <a:buFont typeface="Arial"/>
              <a:buNone/>
            </a:pPr>
            <a:r>
              <a:rPr b="0" i="0" lang="es-ES" sz="2400" u="none" cap="none" strike="noStrike">
                <a:solidFill>
                  <a:srgbClr val="CC0000"/>
                </a:solidFill>
                <a:latin typeface="Calibri"/>
                <a:ea typeface="Calibri"/>
                <a:cs typeface="Calibri"/>
                <a:sym typeface="Calibri"/>
              </a:rPr>
              <a:t>UNIDAD </a:t>
            </a:r>
            <a:r>
              <a:rPr lang="es-ES" sz="2400">
                <a:solidFill>
                  <a:srgbClr val="CC0000"/>
                </a:solidFill>
                <a:latin typeface="Calibri"/>
                <a:ea typeface="Calibri"/>
                <a:cs typeface="Calibri"/>
                <a:sym typeface="Calibri"/>
              </a:rPr>
              <a:t>4</a:t>
            </a:r>
            <a:r>
              <a:rPr b="0" i="0" lang="es-ES" sz="2400" u="none" cap="none" strike="noStrike">
                <a:solidFill>
                  <a:srgbClr val="CC0000"/>
                </a:solidFill>
                <a:latin typeface="Calibri"/>
                <a:ea typeface="Calibri"/>
                <a:cs typeface="Calibri"/>
                <a:sym typeface="Calibri"/>
              </a:rPr>
              <a:t> </a:t>
            </a:r>
            <a:r>
              <a:rPr lang="es-ES" sz="2400">
                <a:solidFill>
                  <a:srgbClr val="CC0000"/>
                </a:solidFill>
                <a:latin typeface="Calibri"/>
                <a:ea typeface="Calibri"/>
                <a:cs typeface="Calibri"/>
                <a:sym typeface="Calibri"/>
              </a:rPr>
              <a:t>ACCESO A DATOS</a:t>
            </a:r>
            <a:endParaRPr b="0" i="0" sz="2400" u="none" cap="none" strike="noStrike">
              <a:solidFill>
                <a:srgbClr val="CC0000"/>
              </a:solidFill>
              <a:latin typeface="Calibri"/>
              <a:ea typeface="Calibri"/>
              <a:cs typeface="Calibri"/>
              <a:sym typeface="Calibri"/>
            </a:endParaRPr>
          </a:p>
        </p:txBody>
      </p:sp>
      <p:sp>
        <p:nvSpPr>
          <p:cNvPr id="331" name="Google Shape;331;g282e5a7d76e_0_76"/>
          <p:cNvSpPr txBox="1"/>
          <p:nvPr>
            <p:ph type="ctrTitle"/>
          </p:nvPr>
        </p:nvSpPr>
        <p:spPr>
          <a:xfrm>
            <a:off x="-6" y="383752"/>
            <a:ext cx="11587500" cy="715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70C0"/>
              </a:buClr>
              <a:buSzPts val="3600"/>
              <a:buFont typeface="Arial"/>
              <a:buNone/>
            </a:pPr>
            <a:r>
              <a:rPr lang="es-ES" sz="3600">
                <a:solidFill>
                  <a:srgbClr val="0070C0"/>
                </a:solidFill>
                <a:latin typeface="Arial"/>
                <a:ea typeface="Arial"/>
                <a:cs typeface="Arial"/>
                <a:sym typeface="Arial"/>
              </a:rPr>
              <a:t>CONEXION CON LA BASE DE DATOS </a:t>
            </a:r>
            <a:endParaRPr sz="3600">
              <a:solidFill>
                <a:srgbClr val="0070C0"/>
              </a:solidFill>
              <a:latin typeface="Arial"/>
              <a:ea typeface="Arial"/>
              <a:cs typeface="Arial"/>
              <a:sym typeface="Arial"/>
            </a:endParaRPr>
          </a:p>
        </p:txBody>
      </p:sp>
      <p:sp>
        <p:nvSpPr>
          <p:cNvPr id="332" name="Google Shape;332;g282e5a7d76e_0_76"/>
          <p:cNvSpPr txBox="1"/>
          <p:nvPr/>
        </p:nvSpPr>
        <p:spPr>
          <a:xfrm>
            <a:off x="357675" y="5758450"/>
            <a:ext cx="11073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950">
                <a:solidFill>
                  <a:srgbClr val="404040"/>
                </a:solidFill>
                <a:highlight>
                  <a:srgbClr val="FFFFFF"/>
                </a:highlight>
              </a:rPr>
              <a:t>Toma nota del bloque </a:t>
            </a:r>
            <a:r>
              <a:rPr b="1" lang="es-ES" sz="1950">
                <a:solidFill>
                  <a:srgbClr val="A64D79"/>
                </a:solidFill>
                <a:highlight>
                  <a:srgbClr val="FFFFFF"/>
                </a:highlight>
              </a:rPr>
              <a:t>try/catch</a:t>
            </a:r>
            <a:r>
              <a:rPr lang="es-ES" sz="1950">
                <a:solidFill>
                  <a:srgbClr val="404040"/>
                </a:solidFill>
                <a:highlight>
                  <a:srgbClr val="FFFFFF"/>
                </a:highlight>
              </a:rPr>
              <a:t> (siempre debes envolver tus operaciones con PDO en un try/catch y usar el mecanismo para las excepciones).</a:t>
            </a:r>
            <a:endParaRPr sz="2000"/>
          </a:p>
        </p:txBody>
      </p:sp>
      <p:pic>
        <p:nvPicPr>
          <p:cNvPr id="333" name="Google Shape;333;g282e5a7d76e_0_76"/>
          <p:cNvPicPr preferRelativeResize="0"/>
          <p:nvPr/>
        </p:nvPicPr>
        <p:blipFill>
          <a:blip r:embed="rId4">
            <a:alphaModFix/>
          </a:blip>
          <a:stretch>
            <a:fillRect/>
          </a:stretch>
        </p:blipFill>
        <p:spPr>
          <a:xfrm>
            <a:off x="152400" y="1251952"/>
            <a:ext cx="11887201" cy="1184095"/>
          </a:xfrm>
          <a:prstGeom prst="rect">
            <a:avLst/>
          </a:prstGeom>
          <a:noFill/>
          <a:ln>
            <a:noFill/>
          </a:ln>
        </p:spPr>
      </p:pic>
      <p:sp>
        <p:nvSpPr>
          <p:cNvPr id="334" name="Google Shape;334;g282e5a7d76e_0_76"/>
          <p:cNvSpPr txBox="1"/>
          <p:nvPr/>
        </p:nvSpPr>
        <p:spPr>
          <a:xfrm>
            <a:off x="347550" y="2865875"/>
            <a:ext cx="10892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t>Una vez establecida la conexión, puedes utilizar el método getAttribute para obtener información del</a:t>
            </a:r>
            <a:endParaRPr/>
          </a:p>
          <a:p>
            <a:pPr indent="0" lvl="0" marL="0" rtl="0" algn="l">
              <a:spcBef>
                <a:spcPts val="0"/>
              </a:spcBef>
              <a:spcAft>
                <a:spcPts val="0"/>
              </a:spcAft>
              <a:buNone/>
            </a:pPr>
            <a:r>
              <a:rPr lang="es-ES"/>
              <a:t>estado de la conexión y setAttribute para modificar algunos parámetros que afectan a la misma.</a:t>
            </a:r>
            <a:endParaRPr/>
          </a:p>
        </p:txBody>
      </p:sp>
      <p:pic>
        <p:nvPicPr>
          <p:cNvPr id="335" name="Google Shape;335;g282e5a7d76e_0_76"/>
          <p:cNvPicPr preferRelativeResize="0"/>
          <p:nvPr/>
        </p:nvPicPr>
        <p:blipFill>
          <a:blip r:embed="rId5">
            <a:alphaModFix/>
          </a:blip>
          <a:stretch>
            <a:fillRect/>
          </a:stretch>
        </p:blipFill>
        <p:spPr>
          <a:xfrm>
            <a:off x="152400" y="3633875"/>
            <a:ext cx="5667375" cy="1104900"/>
          </a:xfrm>
          <a:prstGeom prst="rect">
            <a:avLst/>
          </a:prstGeom>
          <a:noFill/>
          <a:ln>
            <a:noFill/>
          </a:ln>
        </p:spPr>
      </p:pic>
      <p:sp>
        <p:nvSpPr>
          <p:cNvPr id="336" name="Google Shape;336;g282e5a7d76e_0_76"/>
          <p:cNvSpPr txBox="1"/>
          <p:nvPr/>
        </p:nvSpPr>
        <p:spPr>
          <a:xfrm>
            <a:off x="907500" y="4667075"/>
            <a:ext cx="3000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350">
                <a:solidFill>
                  <a:srgbClr val="404040"/>
                </a:solidFill>
                <a:highlight>
                  <a:srgbClr val="FFFFFF"/>
                </a:highlight>
                <a:latin typeface="Roboto"/>
                <a:ea typeface="Roboto"/>
                <a:cs typeface="Roboto"/>
                <a:sym typeface="Roboto"/>
              </a:rPr>
              <a:t>$DBH significa "manejador de la base de datos"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g282e5a7d76e_0_93"/>
          <p:cNvPicPr preferRelativeResize="0"/>
          <p:nvPr/>
        </p:nvPicPr>
        <p:blipFill rotWithShape="1">
          <a:blip r:embed="rId3">
            <a:alphaModFix/>
          </a:blip>
          <a:srcRect b="0" l="0" r="0" t="0"/>
          <a:stretch/>
        </p:blipFill>
        <p:spPr>
          <a:xfrm>
            <a:off x="10769600" y="6007409"/>
            <a:ext cx="661987" cy="548965"/>
          </a:xfrm>
          <a:prstGeom prst="rect">
            <a:avLst/>
          </a:prstGeom>
          <a:noFill/>
          <a:ln>
            <a:noFill/>
          </a:ln>
        </p:spPr>
      </p:pic>
      <p:sp>
        <p:nvSpPr>
          <p:cNvPr id="342" name="Google Shape;342;g282e5a7d76e_0_93"/>
          <p:cNvSpPr txBox="1"/>
          <p:nvPr/>
        </p:nvSpPr>
        <p:spPr>
          <a:xfrm>
            <a:off x="6959600" y="6286781"/>
            <a:ext cx="3700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Desarrollo de aplicaciones Web en entorno servidor</a:t>
            </a:r>
            <a:endParaRPr b="0" i="0" sz="1200" u="none" cap="none" strike="noStrike">
              <a:solidFill>
                <a:schemeClr val="dk1"/>
              </a:solidFill>
              <a:latin typeface="Arial"/>
              <a:ea typeface="Arial"/>
              <a:cs typeface="Arial"/>
              <a:sym typeface="Arial"/>
            </a:endParaRPr>
          </a:p>
        </p:txBody>
      </p:sp>
      <p:sp>
        <p:nvSpPr>
          <p:cNvPr id="343" name="Google Shape;343;g282e5a7d76e_0_93"/>
          <p:cNvSpPr txBox="1"/>
          <p:nvPr/>
        </p:nvSpPr>
        <p:spPr>
          <a:xfrm>
            <a:off x="8079225" y="0"/>
            <a:ext cx="4112700" cy="5889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CC0000"/>
              </a:buClr>
              <a:buSzPts val="2400"/>
              <a:buFont typeface="Arial"/>
              <a:buNone/>
            </a:pPr>
            <a:r>
              <a:rPr b="0" i="0" lang="es-ES" sz="2400" u="none" cap="none" strike="noStrike">
                <a:solidFill>
                  <a:srgbClr val="CC0000"/>
                </a:solidFill>
                <a:latin typeface="Calibri"/>
                <a:ea typeface="Calibri"/>
                <a:cs typeface="Calibri"/>
                <a:sym typeface="Calibri"/>
              </a:rPr>
              <a:t>UNIDAD </a:t>
            </a:r>
            <a:r>
              <a:rPr lang="es-ES" sz="2400">
                <a:solidFill>
                  <a:srgbClr val="CC0000"/>
                </a:solidFill>
                <a:latin typeface="Calibri"/>
                <a:ea typeface="Calibri"/>
                <a:cs typeface="Calibri"/>
                <a:sym typeface="Calibri"/>
              </a:rPr>
              <a:t>4</a:t>
            </a:r>
            <a:r>
              <a:rPr b="0" i="0" lang="es-ES" sz="2400" u="none" cap="none" strike="noStrike">
                <a:solidFill>
                  <a:srgbClr val="CC0000"/>
                </a:solidFill>
                <a:latin typeface="Calibri"/>
                <a:ea typeface="Calibri"/>
                <a:cs typeface="Calibri"/>
                <a:sym typeface="Calibri"/>
              </a:rPr>
              <a:t> </a:t>
            </a:r>
            <a:r>
              <a:rPr lang="es-ES" sz="2400">
                <a:solidFill>
                  <a:srgbClr val="CC0000"/>
                </a:solidFill>
                <a:latin typeface="Calibri"/>
                <a:ea typeface="Calibri"/>
                <a:cs typeface="Calibri"/>
                <a:sym typeface="Calibri"/>
              </a:rPr>
              <a:t>ACCESO A DATOS</a:t>
            </a:r>
            <a:endParaRPr b="0" i="0" sz="2400" u="none" cap="none" strike="noStrike">
              <a:solidFill>
                <a:srgbClr val="CC0000"/>
              </a:solidFill>
              <a:latin typeface="Calibri"/>
              <a:ea typeface="Calibri"/>
              <a:cs typeface="Calibri"/>
              <a:sym typeface="Calibri"/>
            </a:endParaRPr>
          </a:p>
        </p:txBody>
      </p:sp>
      <p:sp>
        <p:nvSpPr>
          <p:cNvPr id="344" name="Google Shape;344;g282e5a7d76e_0_93"/>
          <p:cNvSpPr txBox="1"/>
          <p:nvPr>
            <p:ph type="ctrTitle"/>
          </p:nvPr>
        </p:nvSpPr>
        <p:spPr>
          <a:xfrm>
            <a:off x="-6" y="383752"/>
            <a:ext cx="11587500" cy="715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70C0"/>
              </a:buClr>
              <a:buSzPts val="3600"/>
              <a:buFont typeface="Arial"/>
              <a:buNone/>
            </a:pPr>
            <a:r>
              <a:rPr lang="es-ES" sz="3600">
                <a:solidFill>
                  <a:srgbClr val="0070C0"/>
                </a:solidFill>
                <a:latin typeface="Arial"/>
                <a:ea typeface="Arial"/>
                <a:cs typeface="Arial"/>
                <a:sym typeface="Arial"/>
              </a:rPr>
              <a:t>CONEXION CON LA BASE DE DATOS </a:t>
            </a:r>
            <a:endParaRPr sz="3600">
              <a:solidFill>
                <a:srgbClr val="0070C0"/>
              </a:solidFill>
              <a:latin typeface="Arial"/>
              <a:ea typeface="Arial"/>
              <a:cs typeface="Arial"/>
              <a:sym typeface="Arial"/>
            </a:endParaRPr>
          </a:p>
        </p:txBody>
      </p:sp>
      <p:pic>
        <p:nvPicPr>
          <p:cNvPr id="345" name="Google Shape;345;g282e5a7d76e_0_93"/>
          <p:cNvPicPr preferRelativeResize="0"/>
          <p:nvPr/>
        </p:nvPicPr>
        <p:blipFill>
          <a:blip r:embed="rId4">
            <a:alphaModFix/>
          </a:blip>
          <a:stretch>
            <a:fillRect/>
          </a:stretch>
        </p:blipFill>
        <p:spPr>
          <a:xfrm>
            <a:off x="152400" y="1251952"/>
            <a:ext cx="8496300" cy="1428750"/>
          </a:xfrm>
          <a:prstGeom prst="rect">
            <a:avLst/>
          </a:prstGeom>
          <a:noFill/>
          <a:ln>
            <a:noFill/>
          </a:ln>
        </p:spPr>
      </p:pic>
      <p:pic>
        <p:nvPicPr>
          <p:cNvPr id="346" name="Google Shape;346;g282e5a7d76e_0_93"/>
          <p:cNvPicPr preferRelativeResize="0"/>
          <p:nvPr/>
        </p:nvPicPr>
        <p:blipFill>
          <a:blip r:embed="rId5">
            <a:alphaModFix/>
          </a:blip>
          <a:stretch>
            <a:fillRect/>
          </a:stretch>
        </p:blipFill>
        <p:spPr>
          <a:xfrm>
            <a:off x="152400" y="2833102"/>
            <a:ext cx="11887204" cy="19945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82e5a7d76e_0_46"/>
          <p:cNvSpPr txBox="1"/>
          <p:nvPr/>
        </p:nvSpPr>
        <p:spPr>
          <a:xfrm>
            <a:off x="219000" y="975425"/>
            <a:ext cx="11736600" cy="4448400"/>
          </a:xfrm>
          <a:prstGeom prst="rect">
            <a:avLst/>
          </a:prstGeom>
          <a:noFill/>
          <a:ln>
            <a:noFill/>
          </a:ln>
        </p:spPr>
        <p:txBody>
          <a:bodyPr anchorCtr="0" anchor="t" bIns="45700" lIns="91425" spcFirstLastPara="1" rIns="91425" wrap="square" tIns="45700">
            <a:spAutoFit/>
          </a:bodyPr>
          <a:lstStyle/>
          <a:p>
            <a:pPr indent="-406400" lvl="0" marL="457200" rtl="0" algn="l">
              <a:spcBef>
                <a:spcPts val="0"/>
              </a:spcBef>
              <a:spcAft>
                <a:spcPts val="0"/>
              </a:spcAft>
              <a:buClr>
                <a:schemeClr val="dk1"/>
              </a:buClr>
              <a:buSzPts val="2800"/>
              <a:buFont typeface="Noto Sans Symbols"/>
              <a:buChar char="✔"/>
            </a:pPr>
            <a:r>
              <a:rPr lang="es-ES" sz="2600">
                <a:solidFill>
                  <a:schemeClr val="dk1"/>
                </a:solidFill>
                <a:highlight>
                  <a:srgbClr val="FFFFFF"/>
                </a:highlight>
              </a:rPr>
              <a:t>Una de las aplicaciones más frecuentes de PHP es generar una interfaz web para acceder y gestionar la información almacenada en una base de datos. </a:t>
            </a:r>
            <a:endParaRPr sz="2600">
              <a:solidFill>
                <a:schemeClr val="dk1"/>
              </a:solidFill>
              <a:highlight>
                <a:srgbClr val="FFFFFF"/>
              </a:highlight>
            </a:endParaRPr>
          </a:p>
          <a:p>
            <a:pPr indent="-406400" lvl="0" marL="457200" rtl="0" algn="l">
              <a:spcBef>
                <a:spcPts val="1800"/>
              </a:spcBef>
              <a:spcAft>
                <a:spcPts val="0"/>
              </a:spcAft>
              <a:buClr>
                <a:schemeClr val="dk1"/>
              </a:buClr>
              <a:buSzPts val="2800"/>
              <a:buFont typeface="Noto Sans Symbols"/>
              <a:buChar char="✔"/>
            </a:pPr>
            <a:r>
              <a:rPr lang="es-ES" sz="2600">
                <a:solidFill>
                  <a:schemeClr val="dk1"/>
                </a:solidFill>
                <a:highlight>
                  <a:srgbClr val="FFFFFF"/>
                </a:highlight>
              </a:rPr>
              <a:t>Usando PHP podemos mostrar en una página web información extraída de la base de datos, o enviar sentencias al gestor de la base de datos para que elimine o actualice algunos registros.</a:t>
            </a:r>
            <a:endParaRPr sz="2600">
              <a:solidFill>
                <a:schemeClr val="dk1"/>
              </a:solidFill>
              <a:highlight>
                <a:srgbClr val="FFFFFF"/>
              </a:highlight>
            </a:endParaRPr>
          </a:p>
          <a:p>
            <a:pPr indent="-406400" lvl="0" marL="457200" rtl="0" algn="l">
              <a:spcBef>
                <a:spcPts val="1800"/>
              </a:spcBef>
              <a:spcAft>
                <a:spcPts val="0"/>
              </a:spcAft>
              <a:buClr>
                <a:schemeClr val="dk1"/>
              </a:buClr>
              <a:buSzPts val="2800"/>
              <a:buFont typeface="Noto Sans Symbols"/>
              <a:buChar char="✔"/>
            </a:pPr>
            <a:r>
              <a:rPr lang="es-ES" sz="2600">
                <a:solidFill>
                  <a:schemeClr val="dk1"/>
                </a:solidFill>
                <a:highlight>
                  <a:srgbClr val="FFFFFF"/>
                </a:highlight>
              </a:rPr>
              <a:t>PHP soporta más de 15 sistemas gestores de bases de datos: SQLite, Oracle, SQL Server, PostgreSQL, IBM DB2, MySQL, etc. </a:t>
            </a:r>
            <a:endParaRPr sz="2600">
              <a:solidFill>
                <a:schemeClr val="dk1"/>
              </a:solidFill>
              <a:highlight>
                <a:srgbClr val="FFFFFF"/>
              </a:highlight>
            </a:endParaRPr>
          </a:p>
          <a:p>
            <a:pPr indent="0" lvl="0" marL="0" rtl="0" algn="l">
              <a:spcBef>
                <a:spcPts val="1800"/>
              </a:spcBef>
              <a:spcAft>
                <a:spcPts val="1000"/>
              </a:spcAft>
              <a:buNone/>
            </a:pPr>
            <a:r>
              <a:rPr lang="es-ES" sz="2400">
                <a:solidFill>
                  <a:schemeClr val="dk1"/>
                </a:solidFill>
                <a:highlight>
                  <a:srgbClr val="FFFFFF"/>
                </a:highlight>
              </a:rPr>
              <a:t> </a:t>
            </a:r>
            <a:endParaRPr sz="2400">
              <a:solidFill>
                <a:schemeClr val="dk1"/>
              </a:solidFill>
              <a:highlight>
                <a:srgbClr val="FFFFFF"/>
              </a:highlight>
            </a:endParaRPr>
          </a:p>
        </p:txBody>
      </p:sp>
      <p:pic>
        <p:nvPicPr>
          <p:cNvPr id="104" name="Google Shape;104;g282e5a7d76e_0_46"/>
          <p:cNvPicPr preferRelativeResize="0"/>
          <p:nvPr/>
        </p:nvPicPr>
        <p:blipFill rotWithShape="1">
          <a:blip r:embed="rId3">
            <a:alphaModFix/>
          </a:blip>
          <a:srcRect b="0" l="0" r="0" t="0"/>
          <a:stretch/>
        </p:blipFill>
        <p:spPr>
          <a:xfrm>
            <a:off x="10769600" y="6007409"/>
            <a:ext cx="661987" cy="548965"/>
          </a:xfrm>
          <a:prstGeom prst="rect">
            <a:avLst/>
          </a:prstGeom>
          <a:noFill/>
          <a:ln>
            <a:noFill/>
          </a:ln>
        </p:spPr>
      </p:pic>
      <p:sp>
        <p:nvSpPr>
          <p:cNvPr id="105" name="Google Shape;105;g282e5a7d76e_0_46"/>
          <p:cNvSpPr txBox="1"/>
          <p:nvPr/>
        </p:nvSpPr>
        <p:spPr>
          <a:xfrm>
            <a:off x="6959600" y="6286781"/>
            <a:ext cx="3700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Desarrollo de aplicaciones Web en entorno servidor</a:t>
            </a:r>
            <a:endParaRPr b="0" i="0" sz="1200" u="none" cap="none" strike="noStrike">
              <a:solidFill>
                <a:schemeClr val="dk1"/>
              </a:solidFill>
              <a:latin typeface="Arial"/>
              <a:ea typeface="Arial"/>
              <a:cs typeface="Arial"/>
              <a:sym typeface="Arial"/>
            </a:endParaRPr>
          </a:p>
        </p:txBody>
      </p:sp>
      <p:sp>
        <p:nvSpPr>
          <p:cNvPr id="106" name="Google Shape;106;g282e5a7d76e_0_46"/>
          <p:cNvSpPr txBox="1"/>
          <p:nvPr>
            <p:ph type="ctrTitle"/>
          </p:nvPr>
        </p:nvSpPr>
        <p:spPr>
          <a:xfrm>
            <a:off x="-6" y="161077"/>
            <a:ext cx="11587500" cy="715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70C0"/>
              </a:buClr>
              <a:buSzPts val="3600"/>
              <a:buFont typeface="Arial"/>
              <a:buNone/>
            </a:pPr>
            <a:r>
              <a:rPr lang="es-ES" sz="3600">
                <a:solidFill>
                  <a:srgbClr val="0070C0"/>
                </a:solidFill>
                <a:latin typeface="Arial"/>
                <a:ea typeface="Arial"/>
                <a:cs typeface="Arial"/>
                <a:sym typeface="Arial"/>
              </a:rPr>
              <a:t>ACCESO A DATOS </a:t>
            </a:r>
            <a:endParaRPr sz="3600">
              <a:solidFill>
                <a:srgbClr val="0070C0"/>
              </a:solidFill>
              <a:latin typeface="Arial"/>
              <a:ea typeface="Arial"/>
              <a:cs typeface="Arial"/>
              <a:sym typeface="Arial"/>
            </a:endParaRPr>
          </a:p>
        </p:txBody>
      </p:sp>
      <p:sp>
        <p:nvSpPr>
          <p:cNvPr id="107" name="Google Shape;107;g282e5a7d76e_0_46"/>
          <p:cNvSpPr txBox="1"/>
          <p:nvPr/>
        </p:nvSpPr>
        <p:spPr>
          <a:xfrm>
            <a:off x="8079225" y="0"/>
            <a:ext cx="4112700" cy="5889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CC0000"/>
              </a:buClr>
              <a:buSzPts val="2400"/>
              <a:buFont typeface="Arial"/>
              <a:buNone/>
            </a:pPr>
            <a:r>
              <a:rPr b="0" i="0" lang="es-ES" sz="2400" u="none" cap="none" strike="noStrike">
                <a:solidFill>
                  <a:srgbClr val="CC0000"/>
                </a:solidFill>
                <a:latin typeface="Calibri"/>
                <a:ea typeface="Calibri"/>
                <a:cs typeface="Calibri"/>
                <a:sym typeface="Calibri"/>
              </a:rPr>
              <a:t>UNIDAD </a:t>
            </a:r>
            <a:r>
              <a:rPr lang="es-ES" sz="2400">
                <a:solidFill>
                  <a:srgbClr val="CC0000"/>
                </a:solidFill>
                <a:latin typeface="Calibri"/>
                <a:ea typeface="Calibri"/>
                <a:cs typeface="Calibri"/>
                <a:sym typeface="Calibri"/>
              </a:rPr>
              <a:t>4</a:t>
            </a:r>
            <a:r>
              <a:rPr b="0" i="0" lang="es-ES" sz="2400" u="none" cap="none" strike="noStrike">
                <a:solidFill>
                  <a:srgbClr val="CC0000"/>
                </a:solidFill>
                <a:latin typeface="Calibri"/>
                <a:ea typeface="Calibri"/>
                <a:cs typeface="Calibri"/>
                <a:sym typeface="Calibri"/>
              </a:rPr>
              <a:t> </a:t>
            </a:r>
            <a:r>
              <a:rPr lang="es-ES" sz="2400">
                <a:solidFill>
                  <a:srgbClr val="CC0000"/>
                </a:solidFill>
                <a:latin typeface="Calibri"/>
                <a:ea typeface="Calibri"/>
                <a:cs typeface="Calibri"/>
                <a:sym typeface="Calibri"/>
              </a:rPr>
              <a:t>ACCESO A DATOS</a:t>
            </a:r>
            <a:endParaRPr b="0" i="0" sz="2400" u="none" cap="none" strike="noStrike">
              <a:solidFill>
                <a:srgbClr val="CC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e829640ec7_0_0"/>
          <p:cNvSpPr txBox="1"/>
          <p:nvPr/>
        </p:nvSpPr>
        <p:spPr>
          <a:xfrm>
            <a:off x="547075" y="975425"/>
            <a:ext cx="11408400" cy="3396600"/>
          </a:xfrm>
          <a:prstGeom prst="rect">
            <a:avLst/>
          </a:prstGeom>
          <a:noFill/>
          <a:ln>
            <a:noFill/>
          </a:ln>
        </p:spPr>
        <p:txBody>
          <a:bodyPr anchorCtr="0" anchor="t" bIns="45700" lIns="91425" spcFirstLastPara="1" rIns="91425" wrap="square" tIns="45700">
            <a:spAutoFit/>
          </a:bodyPr>
          <a:lstStyle/>
          <a:p>
            <a:pPr indent="-393700" lvl="0" marL="457200" rtl="0" algn="l">
              <a:spcBef>
                <a:spcPts val="0"/>
              </a:spcBef>
              <a:spcAft>
                <a:spcPts val="0"/>
              </a:spcAft>
              <a:buClr>
                <a:schemeClr val="dk1"/>
              </a:buClr>
              <a:buSzPts val="2600"/>
              <a:buFont typeface="Noto Sans Symbols"/>
              <a:buChar char="✔"/>
            </a:pPr>
            <a:r>
              <a:rPr lang="es-ES" sz="2400">
                <a:solidFill>
                  <a:schemeClr val="dk1"/>
                </a:solidFill>
                <a:highlight>
                  <a:srgbClr val="FFFFFF"/>
                </a:highlight>
              </a:rPr>
              <a:t>Hasta la versión 5 de PHP, el acceso a las bases de datos se hacía utilizando extensiones específicas para cada sistema gestor de base de datos (</a:t>
            </a:r>
            <a:r>
              <a:rPr b="1" lang="es-ES" sz="2400">
                <a:solidFill>
                  <a:schemeClr val="dk1"/>
                </a:solidFill>
                <a:highlight>
                  <a:srgbClr val="FFFFFF"/>
                </a:highlight>
              </a:rPr>
              <a:t>extensiones nativas</a:t>
            </a:r>
            <a:r>
              <a:rPr lang="es-ES" sz="2400">
                <a:solidFill>
                  <a:schemeClr val="dk1"/>
                </a:solidFill>
                <a:highlight>
                  <a:srgbClr val="FFFFFF"/>
                </a:highlight>
              </a:rPr>
              <a:t>). </a:t>
            </a:r>
            <a:endParaRPr sz="2400">
              <a:solidFill>
                <a:schemeClr val="dk1"/>
              </a:solidFill>
              <a:highlight>
                <a:srgbClr val="FFFFFF"/>
              </a:highlight>
            </a:endParaRPr>
          </a:p>
          <a:p>
            <a:pPr indent="-393700" lvl="0" marL="457200" rtl="0" algn="l">
              <a:spcBef>
                <a:spcPts val="1000"/>
              </a:spcBef>
              <a:spcAft>
                <a:spcPts val="0"/>
              </a:spcAft>
              <a:buClr>
                <a:schemeClr val="dk1"/>
              </a:buClr>
              <a:buSzPts val="2600"/>
              <a:buFont typeface="Noto Sans Symbols"/>
              <a:buChar char="✔"/>
            </a:pPr>
            <a:r>
              <a:rPr lang="es-ES" sz="2400">
                <a:solidFill>
                  <a:schemeClr val="dk1"/>
                </a:solidFill>
                <a:highlight>
                  <a:srgbClr val="FFFFFF"/>
                </a:highlight>
              </a:rPr>
              <a:t>Es decir, que si queríamos acceder a una base de datos de PostgreSQL, deberíamos instalar y utilizar la extensión de ese gestor en concreto. Las funciones y objetos a utilizar eran distintos para cada extensión.</a:t>
            </a:r>
            <a:endParaRPr>
              <a:solidFill>
                <a:schemeClr val="dk1"/>
              </a:solidFill>
              <a:highlight>
                <a:srgbClr val="FFFFFF"/>
              </a:highlight>
            </a:endParaRPr>
          </a:p>
          <a:p>
            <a:pPr indent="-393700" lvl="0" marL="457200" rtl="0" algn="l">
              <a:spcBef>
                <a:spcPts val="1000"/>
              </a:spcBef>
              <a:spcAft>
                <a:spcPts val="1000"/>
              </a:spcAft>
              <a:buClr>
                <a:schemeClr val="dk1"/>
              </a:buClr>
              <a:buSzPts val="2600"/>
              <a:buFont typeface="Noto Sans Symbols"/>
              <a:buChar char="✔"/>
            </a:pPr>
            <a:r>
              <a:rPr lang="es-ES" sz="2400">
                <a:solidFill>
                  <a:schemeClr val="dk1"/>
                </a:solidFill>
                <a:highlight>
                  <a:srgbClr val="FFFFFF"/>
                </a:highlight>
              </a:rPr>
              <a:t>A partir de la versión 5 de PHP se introdujo en el lenguaje una extensión para acceder de una forma común a distintos sistemas gestores: PDO. </a:t>
            </a:r>
            <a:endParaRPr sz="2400">
              <a:solidFill>
                <a:schemeClr val="dk1"/>
              </a:solidFill>
              <a:highlight>
                <a:srgbClr val="FFFFFF"/>
              </a:highlight>
            </a:endParaRPr>
          </a:p>
        </p:txBody>
      </p:sp>
      <p:pic>
        <p:nvPicPr>
          <p:cNvPr id="113" name="Google Shape;113;g1e829640ec7_0_0"/>
          <p:cNvPicPr preferRelativeResize="0"/>
          <p:nvPr/>
        </p:nvPicPr>
        <p:blipFill rotWithShape="1">
          <a:blip r:embed="rId3">
            <a:alphaModFix/>
          </a:blip>
          <a:srcRect b="0" l="0" r="0" t="0"/>
          <a:stretch/>
        </p:blipFill>
        <p:spPr>
          <a:xfrm>
            <a:off x="10769600" y="6007409"/>
            <a:ext cx="661987" cy="548965"/>
          </a:xfrm>
          <a:prstGeom prst="rect">
            <a:avLst/>
          </a:prstGeom>
          <a:noFill/>
          <a:ln>
            <a:noFill/>
          </a:ln>
        </p:spPr>
      </p:pic>
      <p:sp>
        <p:nvSpPr>
          <p:cNvPr id="114" name="Google Shape;114;g1e829640ec7_0_0"/>
          <p:cNvSpPr txBox="1"/>
          <p:nvPr/>
        </p:nvSpPr>
        <p:spPr>
          <a:xfrm>
            <a:off x="6959600" y="6286781"/>
            <a:ext cx="3700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Desarrollo de aplicaciones Web en entorno servidor</a:t>
            </a:r>
            <a:endParaRPr b="0" i="0" sz="1200" u="none" cap="none" strike="noStrike">
              <a:solidFill>
                <a:schemeClr val="dk1"/>
              </a:solidFill>
              <a:latin typeface="Arial"/>
              <a:ea typeface="Arial"/>
              <a:cs typeface="Arial"/>
              <a:sym typeface="Arial"/>
            </a:endParaRPr>
          </a:p>
        </p:txBody>
      </p:sp>
      <p:sp>
        <p:nvSpPr>
          <p:cNvPr id="115" name="Google Shape;115;g1e829640ec7_0_0"/>
          <p:cNvSpPr txBox="1"/>
          <p:nvPr>
            <p:ph type="ctrTitle"/>
          </p:nvPr>
        </p:nvSpPr>
        <p:spPr>
          <a:xfrm>
            <a:off x="-6" y="161077"/>
            <a:ext cx="11587500" cy="715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70C0"/>
              </a:buClr>
              <a:buSzPts val="3600"/>
              <a:buFont typeface="Arial"/>
              <a:buNone/>
            </a:pPr>
            <a:r>
              <a:rPr lang="es-ES" sz="3600">
                <a:solidFill>
                  <a:srgbClr val="0070C0"/>
                </a:solidFill>
                <a:latin typeface="Arial"/>
                <a:ea typeface="Arial"/>
                <a:cs typeface="Arial"/>
                <a:sym typeface="Arial"/>
              </a:rPr>
              <a:t>ACCESO A DATOS </a:t>
            </a:r>
            <a:endParaRPr sz="3600">
              <a:solidFill>
                <a:srgbClr val="0070C0"/>
              </a:solidFill>
              <a:latin typeface="Arial"/>
              <a:ea typeface="Arial"/>
              <a:cs typeface="Arial"/>
              <a:sym typeface="Arial"/>
            </a:endParaRPr>
          </a:p>
        </p:txBody>
      </p:sp>
      <p:sp>
        <p:nvSpPr>
          <p:cNvPr id="116" name="Google Shape;116;g1e829640ec7_0_0"/>
          <p:cNvSpPr txBox="1"/>
          <p:nvPr/>
        </p:nvSpPr>
        <p:spPr>
          <a:xfrm>
            <a:off x="8079225" y="0"/>
            <a:ext cx="4112700" cy="5889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CC0000"/>
              </a:buClr>
              <a:buSzPts val="2400"/>
              <a:buFont typeface="Arial"/>
              <a:buNone/>
            </a:pPr>
            <a:r>
              <a:rPr b="0" i="0" lang="es-ES" sz="2400" u="none" cap="none" strike="noStrike">
                <a:solidFill>
                  <a:srgbClr val="CC0000"/>
                </a:solidFill>
                <a:latin typeface="Calibri"/>
                <a:ea typeface="Calibri"/>
                <a:cs typeface="Calibri"/>
                <a:sym typeface="Calibri"/>
              </a:rPr>
              <a:t>UNIDAD </a:t>
            </a:r>
            <a:r>
              <a:rPr lang="es-ES" sz="2400">
                <a:solidFill>
                  <a:srgbClr val="CC0000"/>
                </a:solidFill>
                <a:latin typeface="Calibri"/>
                <a:ea typeface="Calibri"/>
                <a:cs typeface="Calibri"/>
                <a:sym typeface="Calibri"/>
              </a:rPr>
              <a:t>4</a:t>
            </a:r>
            <a:r>
              <a:rPr b="0" i="0" lang="es-ES" sz="2400" u="none" cap="none" strike="noStrike">
                <a:solidFill>
                  <a:srgbClr val="CC0000"/>
                </a:solidFill>
                <a:latin typeface="Calibri"/>
                <a:ea typeface="Calibri"/>
                <a:cs typeface="Calibri"/>
                <a:sym typeface="Calibri"/>
              </a:rPr>
              <a:t> </a:t>
            </a:r>
            <a:r>
              <a:rPr lang="es-ES" sz="2400">
                <a:solidFill>
                  <a:srgbClr val="CC0000"/>
                </a:solidFill>
                <a:latin typeface="Calibri"/>
                <a:ea typeface="Calibri"/>
                <a:cs typeface="Calibri"/>
                <a:sym typeface="Calibri"/>
              </a:rPr>
              <a:t>ACCESO A DATOS</a:t>
            </a:r>
            <a:endParaRPr b="0" i="0" sz="2400" u="none" cap="none" strike="noStrike">
              <a:solidFill>
                <a:srgbClr val="CC0000"/>
              </a:solidFill>
              <a:latin typeface="Calibri"/>
              <a:ea typeface="Calibri"/>
              <a:cs typeface="Calibri"/>
              <a:sym typeface="Calibri"/>
            </a:endParaRPr>
          </a:p>
        </p:txBody>
      </p:sp>
      <p:sp>
        <p:nvSpPr>
          <p:cNvPr id="117" name="Google Shape;117;g1e829640ec7_0_0"/>
          <p:cNvSpPr txBox="1"/>
          <p:nvPr/>
        </p:nvSpPr>
        <p:spPr>
          <a:xfrm>
            <a:off x="1011175" y="5255325"/>
            <a:ext cx="4358400" cy="45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1750" u="sng">
                <a:solidFill>
                  <a:srgbClr val="3366BB"/>
                </a:solidFill>
                <a:highlight>
                  <a:srgbClr val="FFFFFF"/>
                </a:highlight>
                <a:hlinkClick r:id="rId4">
                  <a:extLst>
                    <a:ext uri="{A12FA001-AC4F-418D-AE19-62706E023703}">
                      <ahyp:hlinkClr val="tx"/>
                    </a:ext>
                  </a:extLst>
                </a:hlinkClick>
              </a:rPr>
              <a:t>http://php.net/manual/es/book.pdo.php</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82e5a7d76e_0_148"/>
          <p:cNvSpPr txBox="1"/>
          <p:nvPr/>
        </p:nvSpPr>
        <p:spPr>
          <a:xfrm>
            <a:off x="219000" y="975425"/>
            <a:ext cx="11736600" cy="4443300"/>
          </a:xfrm>
          <a:prstGeom prst="rect">
            <a:avLst/>
          </a:prstGeom>
          <a:noFill/>
          <a:ln>
            <a:noFill/>
          </a:ln>
        </p:spPr>
        <p:txBody>
          <a:bodyPr anchorCtr="0" anchor="t" bIns="45700" lIns="91425" spcFirstLastPara="1" rIns="91425" wrap="square" tIns="45700">
            <a:spAutoFit/>
          </a:bodyPr>
          <a:lstStyle/>
          <a:p>
            <a:pPr indent="-317500" lvl="0" marL="342900" marR="0" rtl="0" algn="l">
              <a:lnSpc>
                <a:spcPct val="100000"/>
              </a:lnSpc>
              <a:spcBef>
                <a:spcPts val="0"/>
              </a:spcBef>
              <a:spcAft>
                <a:spcPts val="0"/>
              </a:spcAft>
              <a:buClr>
                <a:schemeClr val="dk1"/>
              </a:buClr>
              <a:buSzPts val="2400"/>
              <a:buFont typeface="Noto Sans Symbols"/>
              <a:buChar char="✔"/>
            </a:pPr>
            <a:r>
              <a:rPr lang="es-ES" sz="2400">
                <a:solidFill>
                  <a:schemeClr val="dk1"/>
                </a:solidFill>
                <a:highlight>
                  <a:srgbClr val="FFFFFF"/>
                </a:highlight>
              </a:rPr>
              <a:t>Existen, por tanto,  dos formas de </a:t>
            </a:r>
            <a:r>
              <a:rPr b="1" lang="es-ES" sz="2400">
                <a:solidFill>
                  <a:schemeClr val="dk1"/>
                </a:solidFill>
                <a:highlight>
                  <a:srgbClr val="FFFFFF"/>
                </a:highlight>
              </a:rPr>
              <a:t>comunicarse con una base de datos PHP</a:t>
            </a:r>
            <a:endParaRPr b="1" sz="2400">
              <a:solidFill>
                <a:schemeClr val="dk1"/>
              </a:solidFill>
              <a:highlight>
                <a:srgbClr val="FFFFFF"/>
              </a:highlight>
            </a:endParaRPr>
          </a:p>
          <a:p>
            <a:pPr indent="-381000" lvl="1" marL="914400" marR="0" rtl="0" algn="l">
              <a:lnSpc>
                <a:spcPct val="100000"/>
              </a:lnSpc>
              <a:spcBef>
                <a:spcPts val="1000"/>
              </a:spcBef>
              <a:spcAft>
                <a:spcPts val="0"/>
              </a:spcAft>
              <a:buClr>
                <a:schemeClr val="dk1"/>
              </a:buClr>
              <a:buSzPts val="2400"/>
              <a:buChar char="○"/>
            </a:pPr>
            <a:r>
              <a:rPr lang="es-ES" sz="2400">
                <a:solidFill>
                  <a:schemeClr val="dk1"/>
                </a:solidFill>
                <a:highlight>
                  <a:srgbClr val="FFFFFF"/>
                </a:highlight>
              </a:rPr>
              <a:t>utilizar una </a:t>
            </a:r>
            <a:r>
              <a:rPr lang="es-ES" sz="2400" u="sng">
                <a:solidFill>
                  <a:schemeClr val="dk1"/>
                </a:solidFill>
                <a:highlight>
                  <a:srgbClr val="FFFFFF"/>
                </a:highlight>
              </a:rPr>
              <a:t>extensión nativa</a:t>
            </a:r>
            <a:r>
              <a:rPr lang="es-ES" sz="2400">
                <a:solidFill>
                  <a:schemeClr val="dk1"/>
                </a:solidFill>
                <a:highlight>
                  <a:srgbClr val="FFFFFF"/>
                </a:highlight>
              </a:rPr>
              <a:t> programada para un SGBD concreto, o </a:t>
            </a:r>
            <a:endParaRPr sz="2400">
              <a:solidFill>
                <a:schemeClr val="dk1"/>
              </a:solidFill>
              <a:highlight>
                <a:srgbClr val="FFFFFF"/>
              </a:highlight>
            </a:endParaRPr>
          </a:p>
          <a:p>
            <a:pPr indent="-381000" lvl="1" marL="914400" marR="0" rtl="0" algn="l">
              <a:lnSpc>
                <a:spcPct val="100000"/>
              </a:lnSpc>
              <a:spcBef>
                <a:spcPts val="0"/>
              </a:spcBef>
              <a:spcAft>
                <a:spcPts val="0"/>
              </a:spcAft>
              <a:buClr>
                <a:schemeClr val="dk1"/>
              </a:buClr>
              <a:buSzPts val="2400"/>
              <a:buChar char="○"/>
            </a:pPr>
            <a:r>
              <a:rPr lang="es-ES" sz="2400">
                <a:solidFill>
                  <a:schemeClr val="dk1"/>
                </a:solidFill>
                <a:highlight>
                  <a:srgbClr val="FFFFFF"/>
                </a:highlight>
              </a:rPr>
              <a:t>utilizar una </a:t>
            </a:r>
            <a:r>
              <a:rPr lang="es-ES" sz="2400" u="sng">
                <a:solidFill>
                  <a:schemeClr val="dk1"/>
                </a:solidFill>
                <a:highlight>
                  <a:srgbClr val="FFFFFF"/>
                </a:highlight>
              </a:rPr>
              <a:t>extensión que soporte varios tipos </a:t>
            </a:r>
            <a:r>
              <a:rPr lang="es-ES" sz="2400">
                <a:solidFill>
                  <a:schemeClr val="dk1"/>
                </a:solidFill>
                <a:highlight>
                  <a:srgbClr val="FFFFFF"/>
                </a:highlight>
              </a:rPr>
              <a:t>de bases de datos.</a:t>
            </a:r>
            <a:endParaRPr sz="2400">
              <a:solidFill>
                <a:schemeClr val="dk1"/>
              </a:solidFill>
              <a:highlight>
                <a:srgbClr val="FFFFFF"/>
              </a:highlight>
            </a:endParaRPr>
          </a:p>
          <a:p>
            <a:pPr indent="-317500" lvl="0" marL="342900" marR="0" rtl="0" algn="just">
              <a:lnSpc>
                <a:spcPct val="100000"/>
              </a:lnSpc>
              <a:spcBef>
                <a:spcPts val="1000"/>
              </a:spcBef>
              <a:spcAft>
                <a:spcPts val="0"/>
              </a:spcAft>
              <a:buClr>
                <a:schemeClr val="dk1"/>
              </a:buClr>
              <a:buSzPts val="2400"/>
              <a:buFont typeface="Noto Sans Symbols"/>
              <a:buChar char="✔"/>
            </a:pPr>
            <a:r>
              <a:rPr lang="es-ES" sz="2400">
                <a:solidFill>
                  <a:schemeClr val="dk1"/>
                </a:solidFill>
                <a:highlight>
                  <a:srgbClr val="FFFFFF"/>
                </a:highlight>
              </a:rPr>
              <a:t>Si utilizas una extensión nativa, tendrás acceso a todas las características del motor de BBDD, y reduce los tiempos de espera en la ejecución de sentencias.</a:t>
            </a:r>
            <a:endParaRPr sz="2400">
              <a:solidFill>
                <a:schemeClr val="dk1"/>
              </a:solidFill>
              <a:highlight>
                <a:srgbClr val="FFFFFF"/>
              </a:highlight>
            </a:endParaRPr>
          </a:p>
          <a:p>
            <a:pPr indent="-323850" lvl="0" marL="342900" marR="0" rtl="0" algn="just">
              <a:lnSpc>
                <a:spcPct val="100000"/>
              </a:lnSpc>
              <a:spcBef>
                <a:spcPts val="1000"/>
              </a:spcBef>
              <a:spcAft>
                <a:spcPts val="0"/>
              </a:spcAft>
              <a:buClr>
                <a:schemeClr val="dk1"/>
              </a:buClr>
              <a:buSzPts val="2500"/>
              <a:buChar char="✔"/>
            </a:pPr>
            <a:r>
              <a:rPr lang="es-ES" sz="2400">
                <a:solidFill>
                  <a:schemeClr val="dk1"/>
                </a:solidFill>
                <a:highlight>
                  <a:srgbClr val="FFFFFF"/>
                </a:highlight>
              </a:rPr>
              <a:t>Sin embargo, si en el futuro tienes que cambiar el SGBD por otro distinto, tendrás que volver a programar gran parte del código de la misma. </a:t>
            </a:r>
            <a:endParaRPr sz="2400">
              <a:solidFill>
                <a:schemeClr val="dk1"/>
              </a:solidFill>
              <a:highlight>
                <a:srgbClr val="FFFFFF"/>
              </a:highlight>
            </a:endParaRPr>
          </a:p>
          <a:p>
            <a:pPr indent="-374650" lvl="0" marL="457200" rtl="0" algn="l">
              <a:spcBef>
                <a:spcPts val="1000"/>
              </a:spcBef>
              <a:spcAft>
                <a:spcPts val="0"/>
              </a:spcAft>
              <a:buClr>
                <a:schemeClr val="dk1"/>
              </a:buClr>
              <a:buSzPts val="2300"/>
              <a:buChar char="✔"/>
            </a:pPr>
            <a:r>
              <a:rPr lang="es-ES" sz="2300">
                <a:solidFill>
                  <a:schemeClr val="dk1"/>
                </a:solidFill>
                <a:highlight>
                  <a:srgbClr val="FFFFFF"/>
                </a:highlight>
              </a:rPr>
              <a:t>Si optas por una extensión que soporte varios tipos de BD y  necesitas cambiar el servidor de BD, las modificaciones que deberás realizar en tu código serán mínimas.</a:t>
            </a:r>
            <a:endParaRPr sz="2300">
              <a:solidFill>
                <a:schemeClr val="dk1"/>
              </a:solidFill>
              <a:highlight>
                <a:srgbClr val="FFFFFF"/>
              </a:highlight>
            </a:endParaRPr>
          </a:p>
          <a:p>
            <a:pPr indent="-393700" lvl="0" marL="457200" rtl="0" algn="l">
              <a:spcBef>
                <a:spcPts val="1000"/>
              </a:spcBef>
              <a:spcAft>
                <a:spcPts val="1000"/>
              </a:spcAft>
              <a:buClr>
                <a:schemeClr val="dk1"/>
              </a:buClr>
              <a:buSzPts val="2600"/>
              <a:buFont typeface="Noto Sans Symbols"/>
              <a:buChar char="✔"/>
            </a:pPr>
            <a:r>
              <a:rPr lang="es-ES" sz="2400">
                <a:solidFill>
                  <a:schemeClr val="dk1"/>
                </a:solidFill>
                <a:highlight>
                  <a:srgbClr val="FFFFFF"/>
                </a:highlight>
              </a:rPr>
              <a:t>Facilita la portabilidad de las aplicaciones.</a:t>
            </a:r>
            <a:endParaRPr sz="2500">
              <a:solidFill>
                <a:schemeClr val="dk1"/>
              </a:solidFill>
              <a:highlight>
                <a:srgbClr val="FFFFFF"/>
              </a:highlight>
            </a:endParaRPr>
          </a:p>
        </p:txBody>
      </p:sp>
      <p:pic>
        <p:nvPicPr>
          <p:cNvPr id="123" name="Google Shape;123;g282e5a7d76e_0_148"/>
          <p:cNvPicPr preferRelativeResize="0"/>
          <p:nvPr/>
        </p:nvPicPr>
        <p:blipFill rotWithShape="1">
          <a:blip r:embed="rId3">
            <a:alphaModFix/>
          </a:blip>
          <a:srcRect b="0" l="0" r="0" t="0"/>
          <a:stretch/>
        </p:blipFill>
        <p:spPr>
          <a:xfrm>
            <a:off x="10769600" y="6007409"/>
            <a:ext cx="661987" cy="548965"/>
          </a:xfrm>
          <a:prstGeom prst="rect">
            <a:avLst/>
          </a:prstGeom>
          <a:noFill/>
          <a:ln>
            <a:noFill/>
          </a:ln>
        </p:spPr>
      </p:pic>
      <p:sp>
        <p:nvSpPr>
          <p:cNvPr id="124" name="Google Shape;124;g282e5a7d76e_0_148"/>
          <p:cNvSpPr txBox="1"/>
          <p:nvPr/>
        </p:nvSpPr>
        <p:spPr>
          <a:xfrm>
            <a:off x="6959600" y="6286781"/>
            <a:ext cx="3700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Desarrollo de aplicaciones Web en entorno servidor</a:t>
            </a:r>
            <a:endParaRPr b="0" i="0" sz="1200" u="none" cap="none" strike="noStrike">
              <a:solidFill>
                <a:schemeClr val="dk1"/>
              </a:solidFill>
              <a:latin typeface="Arial"/>
              <a:ea typeface="Arial"/>
              <a:cs typeface="Arial"/>
              <a:sym typeface="Arial"/>
            </a:endParaRPr>
          </a:p>
        </p:txBody>
      </p:sp>
      <p:sp>
        <p:nvSpPr>
          <p:cNvPr id="125" name="Google Shape;125;g282e5a7d76e_0_148"/>
          <p:cNvSpPr txBox="1"/>
          <p:nvPr>
            <p:ph type="ctrTitle"/>
          </p:nvPr>
        </p:nvSpPr>
        <p:spPr>
          <a:xfrm>
            <a:off x="-6" y="161077"/>
            <a:ext cx="11587500" cy="715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70C0"/>
              </a:buClr>
              <a:buSzPts val="3600"/>
              <a:buFont typeface="Arial"/>
              <a:buNone/>
            </a:pPr>
            <a:r>
              <a:rPr lang="es-ES" sz="3600">
                <a:solidFill>
                  <a:srgbClr val="0070C0"/>
                </a:solidFill>
                <a:latin typeface="Arial"/>
                <a:ea typeface="Arial"/>
                <a:cs typeface="Arial"/>
                <a:sym typeface="Arial"/>
              </a:rPr>
              <a:t>ACCESO A DATOS </a:t>
            </a:r>
            <a:endParaRPr sz="3600">
              <a:solidFill>
                <a:srgbClr val="0070C0"/>
              </a:solidFill>
              <a:latin typeface="Arial"/>
              <a:ea typeface="Arial"/>
              <a:cs typeface="Arial"/>
              <a:sym typeface="Arial"/>
            </a:endParaRPr>
          </a:p>
        </p:txBody>
      </p:sp>
      <p:sp>
        <p:nvSpPr>
          <p:cNvPr id="126" name="Google Shape;126;g282e5a7d76e_0_148"/>
          <p:cNvSpPr txBox="1"/>
          <p:nvPr/>
        </p:nvSpPr>
        <p:spPr>
          <a:xfrm>
            <a:off x="219000" y="5517275"/>
            <a:ext cx="7806900" cy="554100"/>
          </a:xfrm>
          <a:prstGeom prst="rect">
            <a:avLst/>
          </a:prstGeom>
          <a:solidFill>
            <a:srgbClr val="FFE599"/>
          </a:solid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s-ES" sz="1200">
                <a:solidFill>
                  <a:schemeClr val="dk1"/>
                </a:solidFill>
              </a:rPr>
              <a:t>La portabilidad entre bases de datos no es absoluta debido por ejemplo a las diferencias entre diferentes bases de datos en aspectos como la forma de conectarse o la sintaxis del lenguaje de definición de datos</a:t>
            </a:r>
            <a:endParaRPr sz="1200"/>
          </a:p>
        </p:txBody>
      </p:sp>
      <p:sp>
        <p:nvSpPr>
          <p:cNvPr id="127" name="Google Shape;127;g282e5a7d76e_0_148"/>
          <p:cNvSpPr txBox="1"/>
          <p:nvPr/>
        </p:nvSpPr>
        <p:spPr>
          <a:xfrm>
            <a:off x="8079225" y="0"/>
            <a:ext cx="4112700" cy="5889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CC0000"/>
              </a:buClr>
              <a:buSzPts val="2400"/>
              <a:buFont typeface="Arial"/>
              <a:buNone/>
            </a:pPr>
            <a:r>
              <a:rPr b="0" i="0" lang="es-ES" sz="2400" u="none" cap="none" strike="noStrike">
                <a:solidFill>
                  <a:srgbClr val="CC0000"/>
                </a:solidFill>
                <a:latin typeface="Calibri"/>
                <a:ea typeface="Calibri"/>
                <a:cs typeface="Calibri"/>
                <a:sym typeface="Calibri"/>
              </a:rPr>
              <a:t>UNIDAD </a:t>
            </a:r>
            <a:r>
              <a:rPr lang="es-ES" sz="2400">
                <a:solidFill>
                  <a:srgbClr val="CC0000"/>
                </a:solidFill>
                <a:latin typeface="Calibri"/>
                <a:ea typeface="Calibri"/>
                <a:cs typeface="Calibri"/>
                <a:sym typeface="Calibri"/>
              </a:rPr>
              <a:t>4</a:t>
            </a:r>
            <a:r>
              <a:rPr b="0" i="0" lang="es-ES" sz="2400" u="none" cap="none" strike="noStrike">
                <a:solidFill>
                  <a:srgbClr val="CC0000"/>
                </a:solidFill>
                <a:latin typeface="Calibri"/>
                <a:ea typeface="Calibri"/>
                <a:cs typeface="Calibri"/>
                <a:sym typeface="Calibri"/>
              </a:rPr>
              <a:t> </a:t>
            </a:r>
            <a:r>
              <a:rPr lang="es-ES" sz="2400">
                <a:solidFill>
                  <a:srgbClr val="CC0000"/>
                </a:solidFill>
                <a:latin typeface="Calibri"/>
                <a:ea typeface="Calibri"/>
                <a:cs typeface="Calibri"/>
                <a:sym typeface="Calibri"/>
              </a:rPr>
              <a:t>ACCESO A DATOS</a:t>
            </a:r>
            <a:endParaRPr b="0" i="0" sz="2400" u="none" cap="none" strike="noStrike">
              <a:solidFill>
                <a:srgbClr val="CC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82e5a7d76e_0_158"/>
          <p:cNvSpPr txBox="1"/>
          <p:nvPr/>
        </p:nvSpPr>
        <p:spPr>
          <a:xfrm>
            <a:off x="219000" y="2608738"/>
            <a:ext cx="11368500" cy="2621700"/>
          </a:xfrm>
          <a:prstGeom prst="rect">
            <a:avLst/>
          </a:prstGeom>
          <a:noFill/>
          <a:ln>
            <a:noFill/>
          </a:ln>
        </p:spPr>
        <p:txBody>
          <a:bodyPr anchorCtr="0" anchor="t" bIns="45700" lIns="91425" spcFirstLastPara="1" rIns="91425" wrap="square" tIns="45700">
            <a:spAutoFit/>
          </a:bodyPr>
          <a:lstStyle/>
          <a:p>
            <a:pPr indent="-330200" lvl="0" marL="342900" marR="0" rtl="0" algn="l">
              <a:lnSpc>
                <a:spcPct val="100000"/>
              </a:lnSpc>
              <a:spcBef>
                <a:spcPts val="0"/>
              </a:spcBef>
              <a:spcAft>
                <a:spcPts val="0"/>
              </a:spcAft>
              <a:buClr>
                <a:schemeClr val="dk1"/>
              </a:buClr>
              <a:buSzPts val="2600"/>
              <a:buFont typeface="Noto Sans Symbols"/>
              <a:buChar char="✔"/>
            </a:pPr>
            <a:r>
              <a:rPr lang="es-ES" sz="2600">
                <a:solidFill>
                  <a:schemeClr val="dk1"/>
                </a:solidFill>
                <a:highlight>
                  <a:srgbClr val="FFFFFF"/>
                </a:highlight>
              </a:rPr>
              <a:t>Si optas por una extensión nativa y vas a programar una aplicación que utilice como SGBD MySQL, la extensión </a:t>
            </a:r>
            <a:r>
              <a:rPr b="1" lang="es-ES" sz="2600">
                <a:solidFill>
                  <a:schemeClr val="dk1"/>
                </a:solidFill>
                <a:highlight>
                  <a:srgbClr val="FFFFFF"/>
                </a:highlight>
              </a:rPr>
              <a:t>nativa </a:t>
            </a:r>
            <a:r>
              <a:rPr b="1" lang="es-ES" sz="2600">
                <a:solidFill>
                  <a:srgbClr val="0070C0"/>
                </a:solidFill>
                <a:highlight>
                  <a:srgbClr val="FFFFFF"/>
                </a:highlight>
              </a:rPr>
              <a:t>MySQLi</a:t>
            </a:r>
            <a:r>
              <a:rPr lang="es-ES" sz="2600">
                <a:solidFill>
                  <a:schemeClr val="dk1"/>
                </a:solidFill>
                <a:highlight>
                  <a:srgbClr val="FFFFFF"/>
                </a:highlight>
              </a:rPr>
              <a:t> es una buena opción. </a:t>
            </a:r>
            <a:endParaRPr sz="2500">
              <a:solidFill>
                <a:schemeClr val="dk1"/>
              </a:solidFill>
              <a:highlight>
                <a:srgbClr val="FFFFFF"/>
              </a:highlight>
            </a:endParaRPr>
          </a:p>
          <a:p>
            <a:pPr indent="-393700" lvl="0" marL="457200" rtl="0" algn="l">
              <a:spcBef>
                <a:spcPts val="1000"/>
              </a:spcBef>
              <a:spcAft>
                <a:spcPts val="1000"/>
              </a:spcAft>
              <a:buClr>
                <a:schemeClr val="dk1"/>
              </a:buClr>
              <a:buSzPts val="2600"/>
              <a:buFont typeface="Noto Sans Symbols"/>
              <a:buChar char="✔"/>
            </a:pPr>
            <a:r>
              <a:rPr lang="es-ES" sz="2600">
                <a:solidFill>
                  <a:schemeClr val="dk1"/>
                </a:solidFill>
                <a:highlight>
                  <a:srgbClr val="FFFFFF"/>
                </a:highlight>
              </a:rPr>
              <a:t>Entre las </a:t>
            </a:r>
            <a:r>
              <a:rPr b="1" lang="es-ES" sz="2600">
                <a:solidFill>
                  <a:schemeClr val="dk1"/>
                </a:solidFill>
                <a:highlight>
                  <a:srgbClr val="FFFFFF"/>
                </a:highlight>
              </a:rPr>
              <a:t>extensiones que soporten varios tipos de datos</a:t>
            </a:r>
            <a:r>
              <a:rPr lang="es-ES" sz="2600">
                <a:solidFill>
                  <a:schemeClr val="dk1"/>
                </a:solidFill>
                <a:highlight>
                  <a:srgbClr val="FFFFFF"/>
                </a:highlight>
              </a:rPr>
              <a:t>,  la más recomendable en la actualidad es </a:t>
            </a:r>
            <a:r>
              <a:rPr b="1" lang="es-ES" sz="2600">
                <a:solidFill>
                  <a:srgbClr val="0070C0"/>
                </a:solidFill>
                <a:highlight>
                  <a:srgbClr val="FFFFFF"/>
                </a:highlight>
              </a:rPr>
              <a:t>PDO</a:t>
            </a:r>
            <a:r>
              <a:rPr lang="es-ES" sz="2600">
                <a:solidFill>
                  <a:schemeClr val="dk1"/>
                </a:solidFill>
                <a:highlight>
                  <a:srgbClr val="FFFFFF"/>
                </a:highlight>
              </a:rPr>
              <a:t>, y es la extensión que utilizaremos nosotros.</a:t>
            </a:r>
            <a:endParaRPr sz="2600">
              <a:solidFill>
                <a:schemeClr val="dk1"/>
              </a:solidFill>
              <a:highlight>
                <a:srgbClr val="FFFFFF"/>
              </a:highlight>
            </a:endParaRPr>
          </a:p>
        </p:txBody>
      </p:sp>
      <p:pic>
        <p:nvPicPr>
          <p:cNvPr id="133" name="Google Shape;133;g282e5a7d76e_0_158"/>
          <p:cNvPicPr preferRelativeResize="0"/>
          <p:nvPr/>
        </p:nvPicPr>
        <p:blipFill rotWithShape="1">
          <a:blip r:embed="rId3">
            <a:alphaModFix/>
          </a:blip>
          <a:srcRect b="0" l="0" r="0" t="0"/>
          <a:stretch/>
        </p:blipFill>
        <p:spPr>
          <a:xfrm>
            <a:off x="10769600" y="6007409"/>
            <a:ext cx="661987" cy="548965"/>
          </a:xfrm>
          <a:prstGeom prst="rect">
            <a:avLst/>
          </a:prstGeom>
          <a:noFill/>
          <a:ln>
            <a:noFill/>
          </a:ln>
        </p:spPr>
      </p:pic>
      <p:sp>
        <p:nvSpPr>
          <p:cNvPr id="134" name="Google Shape;134;g282e5a7d76e_0_158"/>
          <p:cNvSpPr txBox="1"/>
          <p:nvPr/>
        </p:nvSpPr>
        <p:spPr>
          <a:xfrm>
            <a:off x="6959600" y="6286781"/>
            <a:ext cx="3700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Desarrollo de aplicaciones Web en entorno servidor</a:t>
            </a:r>
            <a:endParaRPr b="0" i="0" sz="1200" u="none" cap="none" strike="noStrike">
              <a:solidFill>
                <a:schemeClr val="dk1"/>
              </a:solidFill>
              <a:latin typeface="Arial"/>
              <a:ea typeface="Arial"/>
              <a:cs typeface="Arial"/>
              <a:sym typeface="Arial"/>
            </a:endParaRPr>
          </a:p>
        </p:txBody>
      </p:sp>
      <p:sp>
        <p:nvSpPr>
          <p:cNvPr id="135" name="Google Shape;135;g282e5a7d76e_0_158"/>
          <p:cNvSpPr txBox="1"/>
          <p:nvPr>
            <p:ph type="ctrTitle"/>
          </p:nvPr>
        </p:nvSpPr>
        <p:spPr>
          <a:xfrm>
            <a:off x="106323" y="105075"/>
            <a:ext cx="7903200" cy="715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70C0"/>
              </a:buClr>
              <a:buSzPts val="3600"/>
              <a:buFont typeface="Arial"/>
              <a:buNone/>
            </a:pPr>
            <a:r>
              <a:rPr lang="es-ES" sz="3600">
                <a:solidFill>
                  <a:srgbClr val="0070C0"/>
                </a:solidFill>
                <a:latin typeface="Arial"/>
                <a:ea typeface="Arial"/>
                <a:cs typeface="Arial"/>
                <a:sym typeface="Arial"/>
              </a:rPr>
              <a:t>ACCESO A DATOS </a:t>
            </a:r>
            <a:endParaRPr sz="3600">
              <a:solidFill>
                <a:srgbClr val="0070C0"/>
              </a:solidFill>
              <a:latin typeface="Arial"/>
              <a:ea typeface="Arial"/>
              <a:cs typeface="Arial"/>
              <a:sym typeface="Arial"/>
            </a:endParaRPr>
          </a:p>
        </p:txBody>
      </p:sp>
      <p:pic>
        <p:nvPicPr>
          <p:cNvPr id="136" name="Google Shape;136;g282e5a7d76e_0_158"/>
          <p:cNvPicPr preferRelativeResize="0"/>
          <p:nvPr/>
        </p:nvPicPr>
        <p:blipFill>
          <a:blip r:embed="rId4">
            <a:alphaModFix/>
          </a:blip>
          <a:stretch>
            <a:fillRect/>
          </a:stretch>
        </p:blipFill>
        <p:spPr>
          <a:xfrm>
            <a:off x="893825" y="5462488"/>
            <a:ext cx="4059325" cy="946671"/>
          </a:xfrm>
          <a:prstGeom prst="rect">
            <a:avLst/>
          </a:prstGeom>
          <a:noFill/>
          <a:ln>
            <a:noFill/>
          </a:ln>
        </p:spPr>
      </p:pic>
      <p:sp>
        <p:nvSpPr>
          <p:cNvPr id="137" name="Google Shape;137;g282e5a7d76e_0_158"/>
          <p:cNvSpPr txBox="1"/>
          <p:nvPr/>
        </p:nvSpPr>
        <p:spPr>
          <a:xfrm>
            <a:off x="8079300" y="168525"/>
            <a:ext cx="4112700" cy="5889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CC0000"/>
              </a:buClr>
              <a:buSzPts val="2400"/>
              <a:buFont typeface="Arial"/>
              <a:buNone/>
            </a:pPr>
            <a:r>
              <a:rPr b="0" i="0" lang="es-ES" sz="2400" u="none" cap="none" strike="noStrike">
                <a:solidFill>
                  <a:srgbClr val="CC0000"/>
                </a:solidFill>
                <a:latin typeface="Calibri"/>
                <a:ea typeface="Calibri"/>
                <a:cs typeface="Calibri"/>
                <a:sym typeface="Calibri"/>
              </a:rPr>
              <a:t>UNIDAD </a:t>
            </a:r>
            <a:r>
              <a:rPr lang="es-ES" sz="2400">
                <a:solidFill>
                  <a:srgbClr val="CC0000"/>
                </a:solidFill>
                <a:latin typeface="Calibri"/>
                <a:ea typeface="Calibri"/>
                <a:cs typeface="Calibri"/>
                <a:sym typeface="Calibri"/>
              </a:rPr>
              <a:t>4</a:t>
            </a:r>
            <a:r>
              <a:rPr b="0" i="0" lang="es-ES" sz="2400" u="none" cap="none" strike="noStrike">
                <a:solidFill>
                  <a:srgbClr val="CC0000"/>
                </a:solidFill>
                <a:latin typeface="Calibri"/>
                <a:ea typeface="Calibri"/>
                <a:cs typeface="Calibri"/>
                <a:sym typeface="Calibri"/>
              </a:rPr>
              <a:t> </a:t>
            </a:r>
            <a:r>
              <a:rPr lang="es-ES" sz="2400">
                <a:solidFill>
                  <a:srgbClr val="CC0000"/>
                </a:solidFill>
                <a:latin typeface="Calibri"/>
                <a:ea typeface="Calibri"/>
                <a:cs typeface="Calibri"/>
                <a:sym typeface="Calibri"/>
              </a:rPr>
              <a:t>ACCESO A DATOS</a:t>
            </a:r>
            <a:endParaRPr b="0" i="0" sz="2400" u="none" cap="none" strike="noStrike">
              <a:solidFill>
                <a:srgbClr val="CC0000"/>
              </a:solidFill>
              <a:latin typeface="Calibri"/>
              <a:ea typeface="Calibri"/>
              <a:cs typeface="Calibri"/>
              <a:sym typeface="Calibri"/>
            </a:endParaRPr>
          </a:p>
        </p:txBody>
      </p:sp>
      <p:pic>
        <p:nvPicPr>
          <p:cNvPr id="138" name="Google Shape;138;g282e5a7d76e_0_158"/>
          <p:cNvPicPr preferRelativeResize="0"/>
          <p:nvPr/>
        </p:nvPicPr>
        <p:blipFill>
          <a:blip r:embed="rId5">
            <a:alphaModFix/>
          </a:blip>
          <a:stretch>
            <a:fillRect/>
          </a:stretch>
        </p:blipFill>
        <p:spPr>
          <a:xfrm>
            <a:off x="8222425" y="757425"/>
            <a:ext cx="2819400" cy="1619250"/>
          </a:xfrm>
          <a:prstGeom prst="rect">
            <a:avLst/>
          </a:prstGeom>
          <a:noFill/>
          <a:ln>
            <a:noFill/>
          </a:ln>
        </p:spPr>
      </p:pic>
      <p:sp>
        <p:nvSpPr>
          <p:cNvPr id="139" name="Google Shape;139;g282e5a7d76e_0_158"/>
          <p:cNvSpPr txBox="1"/>
          <p:nvPr/>
        </p:nvSpPr>
        <p:spPr>
          <a:xfrm>
            <a:off x="219000" y="959325"/>
            <a:ext cx="6680400" cy="1385400"/>
          </a:xfrm>
          <a:prstGeom prst="rect">
            <a:avLst/>
          </a:prstGeom>
          <a:noFill/>
          <a:ln>
            <a:noFill/>
          </a:ln>
        </p:spPr>
        <p:txBody>
          <a:bodyPr anchorCtr="0" anchor="t" bIns="91425" lIns="91425" spcFirstLastPara="1" rIns="91425" wrap="square" tIns="91425">
            <a:spAutoFit/>
          </a:bodyPr>
          <a:lstStyle/>
          <a:p>
            <a:pPr indent="-330200" lvl="0" marL="342900" rtl="0" algn="l">
              <a:spcBef>
                <a:spcPts val="0"/>
              </a:spcBef>
              <a:spcAft>
                <a:spcPts val="1000"/>
              </a:spcAft>
              <a:buClr>
                <a:schemeClr val="dk1"/>
              </a:buClr>
              <a:buSzPts val="2600"/>
              <a:buFont typeface="Noto Sans Symbols"/>
              <a:buChar char="✔"/>
            </a:pPr>
            <a:r>
              <a:rPr lang="es-ES" sz="2600">
                <a:solidFill>
                  <a:schemeClr val="dk1"/>
                </a:solidFill>
                <a:highlight>
                  <a:schemeClr val="lt1"/>
                </a:highlight>
              </a:rPr>
              <a:t>Por eso, antes de comenzar el desarrollo, es muy importante revisar las características específicas del proyecto.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82e5a7d76e_0_22"/>
          <p:cNvSpPr txBox="1"/>
          <p:nvPr/>
        </p:nvSpPr>
        <p:spPr>
          <a:xfrm>
            <a:off x="219000" y="1117500"/>
            <a:ext cx="11368500" cy="4587000"/>
          </a:xfrm>
          <a:prstGeom prst="rect">
            <a:avLst/>
          </a:prstGeom>
          <a:noFill/>
          <a:ln>
            <a:noFill/>
          </a:ln>
        </p:spPr>
        <p:txBody>
          <a:bodyPr anchorCtr="0" anchor="t" bIns="45700" lIns="91425" spcFirstLastPara="1" rIns="91425" wrap="square" tIns="45700">
            <a:spAutoFit/>
          </a:bodyPr>
          <a:lstStyle/>
          <a:p>
            <a:pPr indent="-393700" lvl="0" marL="457200" rtl="0" algn="l">
              <a:spcBef>
                <a:spcPts val="0"/>
              </a:spcBef>
              <a:spcAft>
                <a:spcPts val="0"/>
              </a:spcAft>
              <a:buClr>
                <a:schemeClr val="dk1"/>
              </a:buClr>
              <a:buSzPts val="2600"/>
              <a:buChar char="✔"/>
            </a:pPr>
            <a:r>
              <a:rPr lang="es-ES" sz="2600">
                <a:solidFill>
                  <a:schemeClr val="dk1"/>
                </a:solidFill>
                <a:highlight>
                  <a:srgbClr val="FFFFFF"/>
                </a:highlight>
              </a:rPr>
              <a:t>La extensión PDO (PHP Data Objects) permite acceder a distintas bases de datos (</a:t>
            </a:r>
            <a:r>
              <a:rPr lang="es-ES" sz="2000">
                <a:solidFill>
                  <a:schemeClr val="dk1"/>
                </a:solidFill>
                <a:highlight>
                  <a:srgbClr val="FFFFFF"/>
                </a:highlight>
              </a:rPr>
              <a:t>MySQL/MariaBD, PostgreSQL, Oracle, MS SQL Server, SQLite, Firebird, DB2, Informix, etc</a:t>
            </a:r>
            <a:r>
              <a:rPr lang="es-ES" sz="2600">
                <a:solidFill>
                  <a:schemeClr val="dk1"/>
                </a:solidFill>
                <a:highlight>
                  <a:srgbClr val="FFFFFF"/>
                </a:highlight>
              </a:rPr>
              <a:t>.) de una forma uniforme.</a:t>
            </a:r>
            <a:r>
              <a:rPr lang="es-ES" sz="1200">
                <a:solidFill>
                  <a:schemeClr val="dk1"/>
                </a:solidFill>
                <a:highlight>
                  <a:srgbClr val="FFFFFF"/>
                </a:highlight>
                <a:latin typeface="Verdana"/>
                <a:ea typeface="Verdana"/>
                <a:cs typeface="Verdana"/>
                <a:sym typeface="Verdana"/>
              </a:rPr>
              <a:t>con un controlador específico (</a:t>
            </a:r>
            <a:r>
              <a:rPr b="1" lang="es-ES" sz="1200">
                <a:solidFill>
                  <a:srgbClr val="8B0000"/>
                </a:solidFill>
                <a:highlight>
                  <a:srgbClr val="FFFFFF"/>
                </a:highlight>
                <a:latin typeface="Verdana"/>
                <a:ea typeface="Verdana"/>
                <a:cs typeface="Verdana"/>
                <a:sym typeface="Verdana"/>
              </a:rPr>
              <a:t>MySQL</a:t>
            </a:r>
            <a:r>
              <a:rPr lang="es-ES" sz="1200">
                <a:solidFill>
                  <a:schemeClr val="dk1"/>
                </a:solidFill>
                <a:highlight>
                  <a:srgbClr val="FFFFFF"/>
                </a:highlight>
                <a:latin typeface="Verdana"/>
                <a:ea typeface="Verdana"/>
                <a:cs typeface="Verdana"/>
                <a:sym typeface="Verdana"/>
              </a:rPr>
              <a:t>, </a:t>
            </a:r>
            <a:r>
              <a:rPr b="1" lang="es-ES" sz="1200">
                <a:solidFill>
                  <a:srgbClr val="8B0000"/>
                </a:solidFill>
                <a:highlight>
                  <a:srgbClr val="FFFFFF"/>
                </a:highlight>
                <a:latin typeface="Verdana"/>
                <a:ea typeface="Verdana"/>
                <a:cs typeface="Verdana"/>
                <a:sym typeface="Verdana"/>
              </a:rPr>
              <a:t>SQLite</a:t>
            </a:r>
            <a:r>
              <a:rPr lang="es-ES" sz="1200">
                <a:solidFill>
                  <a:schemeClr val="dk1"/>
                </a:solidFill>
                <a:highlight>
                  <a:srgbClr val="FFFFFF"/>
                </a:highlight>
                <a:latin typeface="Verdana"/>
                <a:ea typeface="Verdana"/>
                <a:cs typeface="Verdana"/>
                <a:sym typeface="Verdana"/>
              </a:rPr>
              <a:t>, </a:t>
            </a:r>
            <a:r>
              <a:rPr b="1" lang="es-ES" sz="1200">
                <a:solidFill>
                  <a:srgbClr val="8B0000"/>
                </a:solidFill>
                <a:highlight>
                  <a:srgbClr val="FFFFFF"/>
                </a:highlight>
                <a:latin typeface="Verdana"/>
                <a:ea typeface="Verdana"/>
                <a:cs typeface="Verdana"/>
                <a:sym typeface="Verdana"/>
              </a:rPr>
              <a:t>Oracle</a:t>
            </a:r>
            <a:r>
              <a:rPr lang="es-ES" sz="1200">
                <a:solidFill>
                  <a:schemeClr val="dk1"/>
                </a:solidFill>
                <a:highlight>
                  <a:srgbClr val="FFFFFF"/>
                </a:highlight>
                <a:latin typeface="Verdana"/>
                <a:ea typeface="Verdana"/>
                <a:cs typeface="Verdana"/>
                <a:sym typeface="Verdana"/>
              </a:rPr>
              <a:t>...) mediante el cual se conecta.</a:t>
            </a:r>
            <a:endParaRPr sz="2600">
              <a:solidFill>
                <a:schemeClr val="dk1"/>
              </a:solidFill>
              <a:highlight>
                <a:srgbClr val="FFFFFF"/>
              </a:highlight>
            </a:endParaRPr>
          </a:p>
          <a:p>
            <a:pPr indent="-438150" lvl="0" marL="457200" rtl="0" algn="l">
              <a:spcBef>
                <a:spcPts val="1000"/>
              </a:spcBef>
              <a:spcAft>
                <a:spcPts val="0"/>
              </a:spcAft>
              <a:buClr>
                <a:schemeClr val="dk1"/>
              </a:buClr>
              <a:buSzPts val="3300"/>
              <a:buFont typeface="Noto Sans Symbols"/>
              <a:buChar char="✔"/>
            </a:pPr>
            <a:r>
              <a:rPr lang="es-ES" sz="2600">
                <a:solidFill>
                  <a:schemeClr val="dk1"/>
                </a:solidFill>
                <a:highlight>
                  <a:srgbClr val="FFFFFF"/>
                </a:highlight>
              </a:rPr>
              <a:t>PDO es una biblioteca de PHP orientada a objetos, pero se puede utilizar sin problemas en un programa no orientado a objetos. </a:t>
            </a:r>
            <a:endParaRPr sz="2600">
              <a:solidFill>
                <a:schemeClr val="dk1"/>
              </a:solidFill>
              <a:highlight>
                <a:srgbClr val="FFFFFF"/>
              </a:highlight>
            </a:endParaRPr>
          </a:p>
          <a:p>
            <a:pPr indent="-438150" lvl="0" marL="457200" rtl="0" algn="l">
              <a:spcBef>
                <a:spcPts val="1000"/>
              </a:spcBef>
              <a:spcAft>
                <a:spcPts val="0"/>
              </a:spcAft>
              <a:buClr>
                <a:schemeClr val="dk1"/>
              </a:buClr>
              <a:buSzPts val="3300"/>
              <a:buFont typeface="Noto Sans Symbols"/>
              <a:buChar char="✔"/>
            </a:pPr>
            <a:r>
              <a:rPr lang="es-ES" sz="2600">
                <a:solidFill>
                  <a:schemeClr val="dk1"/>
                </a:solidFill>
                <a:highlight>
                  <a:srgbClr val="FFFFFF"/>
                </a:highlight>
              </a:rPr>
              <a:t>Tan solo será necesario utilizar la notación propia de la orientación orientada a objetos al manipular el objeto PDO.</a:t>
            </a:r>
            <a:endParaRPr sz="1100">
              <a:solidFill>
                <a:schemeClr val="dk1"/>
              </a:solidFill>
              <a:highlight>
                <a:srgbClr val="FFFFFF"/>
              </a:highlight>
            </a:endParaRPr>
          </a:p>
          <a:p>
            <a:pPr indent="-438150" lvl="0" marL="457200" rtl="0" algn="l">
              <a:spcBef>
                <a:spcPts val="1000"/>
              </a:spcBef>
              <a:spcAft>
                <a:spcPts val="1000"/>
              </a:spcAft>
              <a:buClr>
                <a:schemeClr val="dk1"/>
              </a:buClr>
              <a:buSzPts val="3300"/>
              <a:buFont typeface="Noto Sans Symbols"/>
              <a:buChar char="✔"/>
            </a:pPr>
            <a:r>
              <a:rPr lang="es-ES" sz="2600">
                <a:solidFill>
                  <a:schemeClr val="dk1"/>
                </a:solidFill>
                <a:highlight>
                  <a:srgbClr val="FFFFFF"/>
                </a:highlight>
              </a:rPr>
              <a:t>Tienes que emplear los objetos que ofrece, con sus métodos y propiedades. </a:t>
            </a:r>
            <a:endParaRPr sz="2000">
              <a:solidFill>
                <a:schemeClr val="dk1"/>
              </a:solidFill>
            </a:endParaRPr>
          </a:p>
        </p:txBody>
      </p:sp>
      <p:pic>
        <p:nvPicPr>
          <p:cNvPr id="145" name="Google Shape;145;g282e5a7d76e_0_22"/>
          <p:cNvPicPr preferRelativeResize="0"/>
          <p:nvPr/>
        </p:nvPicPr>
        <p:blipFill rotWithShape="1">
          <a:blip r:embed="rId3">
            <a:alphaModFix/>
          </a:blip>
          <a:srcRect b="0" l="0" r="0" t="0"/>
          <a:stretch/>
        </p:blipFill>
        <p:spPr>
          <a:xfrm>
            <a:off x="10769600" y="6007409"/>
            <a:ext cx="661987" cy="548965"/>
          </a:xfrm>
          <a:prstGeom prst="rect">
            <a:avLst/>
          </a:prstGeom>
          <a:noFill/>
          <a:ln>
            <a:noFill/>
          </a:ln>
        </p:spPr>
      </p:pic>
      <p:sp>
        <p:nvSpPr>
          <p:cNvPr id="146" name="Google Shape;146;g282e5a7d76e_0_22"/>
          <p:cNvSpPr txBox="1"/>
          <p:nvPr/>
        </p:nvSpPr>
        <p:spPr>
          <a:xfrm>
            <a:off x="6959600" y="6286781"/>
            <a:ext cx="3700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Desarrollo de aplicaciones Web en entorno servidor</a:t>
            </a:r>
            <a:endParaRPr b="0" i="0" sz="1200" u="none" cap="none" strike="noStrike">
              <a:solidFill>
                <a:schemeClr val="dk1"/>
              </a:solidFill>
              <a:latin typeface="Arial"/>
              <a:ea typeface="Arial"/>
              <a:cs typeface="Arial"/>
              <a:sym typeface="Arial"/>
            </a:endParaRPr>
          </a:p>
        </p:txBody>
      </p:sp>
      <p:sp>
        <p:nvSpPr>
          <p:cNvPr id="147" name="Google Shape;147;g282e5a7d76e_0_22"/>
          <p:cNvSpPr txBox="1"/>
          <p:nvPr>
            <p:ph type="ctrTitle"/>
          </p:nvPr>
        </p:nvSpPr>
        <p:spPr>
          <a:xfrm>
            <a:off x="-6" y="383752"/>
            <a:ext cx="11587500" cy="715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70C0"/>
              </a:buClr>
              <a:buSzPts val="3600"/>
              <a:buFont typeface="Arial"/>
              <a:buNone/>
            </a:pPr>
            <a:r>
              <a:rPr lang="es-ES" sz="3600">
                <a:solidFill>
                  <a:srgbClr val="0070C0"/>
                </a:solidFill>
                <a:latin typeface="Arial"/>
                <a:ea typeface="Arial"/>
                <a:cs typeface="Arial"/>
                <a:sym typeface="Arial"/>
              </a:rPr>
              <a:t>ACCESO A DATOS </a:t>
            </a:r>
            <a:endParaRPr sz="3600">
              <a:solidFill>
                <a:srgbClr val="0070C0"/>
              </a:solidFill>
              <a:latin typeface="Arial"/>
              <a:ea typeface="Arial"/>
              <a:cs typeface="Arial"/>
              <a:sym typeface="Arial"/>
            </a:endParaRPr>
          </a:p>
        </p:txBody>
      </p:sp>
      <p:sp>
        <p:nvSpPr>
          <p:cNvPr id="148" name="Google Shape;148;g282e5a7d76e_0_22"/>
          <p:cNvSpPr txBox="1"/>
          <p:nvPr/>
        </p:nvSpPr>
        <p:spPr>
          <a:xfrm>
            <a:off x="8079225" y="0"/>
            <a:ext cx="4112700" cy="5889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CC0000"/>
              </a:buClr>
              <a:buSzPts val="2400"/>
              <a:buFont typeface="Arial"/>
              <a:buNone/>
            </a:pPr>
            <a:r>
              <a:rPr b="0" i="0" lang="es-ES" sz="2400" u="none" cap="none" strike="noStrike">
                <a:solidFill>
                  <a:srgbClr val="CC0000"/>
                </a:solidFill>
                <a:latin typeface="Calibri"/>
                <a:ea typeface="Calibri"/>
                <a:cs typeface="Calibri"/>
                <a:sym typeface="Calibri"/>
              </a:rPr>
              <a:t>UNIDAD </a:t>
            </a:r>
            <a:r>
              <a:rPr lang="es-ES" sz="2400">
                <a:solidFill>
                  <a:srgbClr val="CC0000"/>
                </a:solidFill>
                <a:latin typeface="Calibri"/>
                <a:ea typeface="Calibri"/>
                <a:cs typeface="Calibri"/>
                <a:sym typeface="Calibri"/>
              </a:rPr>
              <a:t>4</a:t>
            </a:r>
            <a:r>
              <a:rPr b="0" i="0" lang="es-ES" sz="2400" u="none" cap="none" strike="noStrike">
                <a:solidFill>
                  <a:srgbClr val="CC0000"/>
                </a:solidFill>
                <a:latin typeface="Calibri"/>
                <a:ea typeface="Calibri"/>
                <a:cs typeface="Calibri"/>
                <a:sym typeface="Calibri"/>
              </a:rPr>
              <a:t> </a:t>
            </a:r>
            <a:r>
              <a:rPr lang="es-ES" sz="2400">
                <a:solidFill>
                  <a:srgbClr val="CC0000"/>
                </a:solidFill>
                <a:latin typeface="Calibri"/>
                <a:ea typeface="Calibri"/>
                <a:cs typeface="Calibri"/>
                <a:sym typeface="Calibri"/>
              </a:rPr>
              <a:t>ACCESO A DATOS</a:t>
            </a:r>
            <a:endParaRPr b="0" i="0" sz="2400" u="none" cap="none" strike="noStrike">
              <a:solidFill>
                <a:srgbClr val="CC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82e5a7d76e_0_12"/>
          <p:cNvSpPr txBox="1"/>
          <p:nvPr/>
        </p:nvSpPr>
        <p:spPr>
          <a:xfrm>
            <a:off x="219000" y="1386913"/>
            <a:ext cx="11368500" cy="446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ES" sz="2600">
                <a:solidFill>
                  <a:schemeClr val="dk1"/>
                </a:solidFill>
                <a:highlight>
                  <a:srgbClr val="FFFFFF"/>
                </a:highlight>
              </a:rPr>
              <a:t>Podrás realizar acciones sobre las bases de datos como:</a:t>
            </a:r>
            <a:endParaRPr sz="2600">
              <a:solidFill>
                <a:schemeClr val="dk1"/>
              </a:solidFill>
              <a:highlight>
                <a:srgbClr val="FFFFFF"/>
              </a:highlight>
            </a:endParaRPr>
          </a:p>
          <a:p>
            <a:pPr indent="-393700" lvl="1" marL="914400" marR="0" rtl="0" algn="l">
              <a:lnSpc>
                <a:spcPct val="100000"/>
              </a:lnSpc>
              <a:spcBef>
                <a:spcPts val="1000"/>
              </a:spcBef>
              <a:spcAft>
                <a:spcPts val="0"/>
              </a:spcAft>
              <a:buClr>
                <a:schemeClr val="dk1"/>
              </a:buClr>
              <a:buSzPts val="2600"/>
              <a:buFont typeface="Noto Sans Symbols"/>
              <a:buChar char="○"/>
            </a:pPr>
            <a:r>
              <a:rPr lang="es-ES" sz="2600">
                <a:solidFill>
                  <a:schemeClr val="dk1"/>
                </a:solidFill>
                <a:highlight>
                  <a:srgbClr val="FFFFFF"/>
                </a:highlight>
              </a:rPr>
              <a:t>Establecer conexiones.</a:t>
            </a:r>
            <a:endParaRPr sz="2600">
              <a:solidFill>
                <a:schemeClr val="dk1"/>
              </a:solidFill>
              <a:highlight>
                <a:srgbClr val="FFFFFF"/>
              </a:highlight>
            </a:endParaRPr>
          </a:p>
          <a:p>
            <a:pPr indent="-393700" lvl="1" marL="914400" marR="0" rtl="0" algn="l">
              <a:lnSpc>
                <a:spcPct val="100000"/>
              </a:lnSpc>
              <a:spcBef>
                <a:spcPts val="1000"/>
              </a:spcBef>
              <a:spcAft>
                <a:spcPts val="0"/>
              </a:spcAft>
              <a:buClr>
                <a:schemeClr val="dk1"/>
              </a:buClr>
              <a:buSzPts val="2600"/>
              <a:buFont typeface="Noto Sans Symbols"/>
              <a:buChar char="○"/>
            </a:pPr>
            <a:r>
              <a:rPr lang="es-ES" sz="2600">
                <a:solidFill>
                  <a:schemeClr val="dk1"/>
                </a:solidFill>
                <a:highlight>
                  <a:srgbClr val="FFFFFF"/>
                </a:highlight>
              </a:rPr>
              <a:t>Ejecutar sentencias SQL.</a:t>
            </a:r>
            <a:endParaRPr sz="2600">
              <a:solidFill>
                <a:schemeClr val="dk1"/>
              </a:solidFill>
              <a:highlight>
                <a:srgbClr val="FFFFFF"/>
              </a:highlight>
            </a:endParaRPr>
          </a:p>
          <a:p>
            <a:pPr indent="-393700" lvl="1" marL="914400" marR="0" rtl="0" algn="l">
              <a:lnSpc>
                <a:spcPct val="100000"/>
              </a:lnSpc>
              <a:spcBef>
                <a:spcPts val="1000"/>
              </a:spcBef>
              <a:spcAft>
                <a:spcPts val="0"/>
              </a:spcAft>
              <a:buClr>
                <a:schemeClr val="dk1"/>
              </a:buClr>
              <a:buSzPts val="2600"/>
              <a:buFont typeface="Noto Sans Symbols"/>
              <a:buChar char="○"/>
            </a:pPr>
            <a:r>
              <a:rPr lang="es-ES" sz="2600">
                <a:solidFill>
                  <a:schemeClr val="dk1"/>
                </a:solidFill>
                <a:highlight>
                  <a:srgbClr val="FFFFFF"/>
                </a:highlight>
              </a:rPr>
              <a:t>Obtener los registros afectados o devueltos por una sentencia SQL.</a:t>
            </a:r>
            <a:endParaRPr sz="2600">
              <a:solidFill>
                <a:schemeClr val="dk1"/>
              </a:solidFill>
              <a:highlight>
                <a:srgbClr val="FFFFFF"/>
              </a:highlight>
            </a:endParaRPr>
          </a:p>
          <a:p>
            <a:pPr indent="-393700" lvl="1" marL="914400" marR="0" rtl="0" algn="l">
              <a:lnSpc>
                <a:spcPct val="100000"/>
              </a:lnSpc>
              <a:spcBef>
                <a:spcPts val="1000"/>
              </a:spcBef>
              <a:spcAft>
                <a:spcPts val="0"/>
              </a:spcAft>
              <a:buClr>
                <a:schemeClr val="dk1"/>
              </a:buClr>
              <a:buSzPts val="2600"/>
              <a:buFont typeface="Noto Sans Symbols"/>
              <a:buChar char="○"/>
            </a:pPr>
            <a:r>
              <a:rPr lang="es-ES" sz="2600">
                <a:solidFill>
                  <a:schemeClr val="dk1"/>
                </a:solidFill>
                <a:highlight>
                  <a:srgbClr val="FFFFFF"/>
                </a:highlight>
              </a:rPr>
              <a:t>Emplear transacciones.</a:t>
            </a:r>
            <a:endParaRPr sz="2600">
              <a:solidFill>
                <a:schemeClr val="dk1"/>
              </a:solidFill>
              <a:highlight>
                <a:srgbClr val="FFFFFF"/>
              </a:highlight>
            </a:endParaRPr>
          </a:p>
          <a:p>
            <a:pPr indent="-393700" lvl="1" marL="914400" marR="0" rtl="0" algn="l">
              <a:lnSpc>
                <a:spcPct val="100000"/>
              </a:lnSpc>
              <a:spcBef>
                <a:spcPts val="1000"/>
              </a:spcBef>
              <a:spcAft>
                <a:spcPts val="0"/>
              </a:spcAft>
              <a:buClr>
                <a:schemeClr val="dk1"/>
              </a:buClr>
              <a:buSzPts val="2600"/>
              <a:buFont typeface="Noto Sans Symbols"/>
              <a:buChar char="○"/>
            </a:pPr>
            <a:r>
              <a:rPr lang="es-ES" sz="2600">
                <a:solidFill>
                  <a:schemeClr val="dk1"/>
                </a:solidFill>
                <a:highlight>
                  <a:srgbClr val="FFFFFF"/>
                </a:highlight>
              </a:rPr>
              <a:t>Ejecutar procedimientos almacenados.</a:t>
            </a:r>
            <a:endParaRPr sz="2600">
              <a:solidFill>
                <a:schemeClr val="dk1"/>
              </a:solidFill>
              <a:highlight>
                <a:srgbClr val="FFFFFF"/>
              </a:highlight>
            </a:endParaRPr>
          </a:p>
          <a:p>
            <a:pPr indent="-393700" lvl="1" marL="914400" marR="0" rtl="0" algn="l">
              <a:lnSpc>
                <a:spcPct val="100000"/>
              </a:lnSpc>
              <a:spcBef>
                <a:spcPts val="1000"/>
              </a:spcBef>
              <a:spcAft>
                <a:spcPts val="0"/>
              </a:spcAft>
              <a:buClr>
                <a:schemeClr val="dk1"/>
              </a:buClr>
              <a:buSzPts val="2600"/>
              <a:buFont typeface="Noto Sans Symbols"/>
              <a:buChar char="○"/>
            </a:pPr>
            <a:r>
              <a:rPr lang="es-ES" sz="2600">
                <a:solidFill>
                  <a:schemeClr val="dk1"/>
                </a:solidFill>
                <a:highlight>
                  <a:srgbClr val="FFFFFF"/>
                </a:highlight>
              </a:rPr>
              <a:t>Gestionar los errores que se produzcan durante la conexión o en el establecimiento</a:t>
            </a:r>
            <a:endParaRPr sz="2600">
              <a:solidFill>
                <a:schemeClr val="dk1"/>
              </a:solidFill>
              <a:highlight>
                <a:srgbClr val="FFFFFF"/>
              </a:highlight>
            </a:endParaRPr>
          </a:p>
          <a:p>
            <a:pPr indent="0" lvl="0" marL="457200" marR="0" rtl="0" algn="l">
              <a:lnSpc>
                <a:spcPct val="100000"/>
              </a:lnSpc>
              <a:spcBef>
                <a:spcPts val="0"/>
              </a:spcBef>
              <a:spcAft>
                <a:spcPts val="0"/>
              </a:spcAft>
              <a:buNone/>
            </a:pPr>
            <a:r>
              <a:t/>
            </a:r>
            <a:endParaRPr b="0" i="0" sz="2600" u="none" cap="none" strike="noStrike">
              <a:solidFill>
                <a:schemeClr val="dk1"/>
              </a:solidFill>
              <a:latin typeface="Arial"/>
              <a:ea typeface="Arial"/>
              <a:cs typeface="Arial"/>
              <a:sym typeface="Arial"/>
            </a:endParaRPr>
          </a:p>
        </p:txBody>
      </p:sp>
      <p:pic>
        <p:nvPicPr>
          <p:cNvPr id="154" name="Google Shape;154;g282e5a7d76e_0_12"/>
          <p:cNvPicPr preferRelativeResize="0"/>
          <p:nvPr/>
        </p:nvPicPr>
        <p:blipFill rotWithShape="1">
          <a:blip r:embed="rId3">
            <a:alphaModFix/>
          </a:blip>
          <a:srcRect b="0" l="0" r="0" t="0"/>
          <a:stretch/>
        </p:blipFill>
        <p:spPr>
          <a:xfrm>
            <a:off x="10769600" y="6007409"/>
            <a:ext cx="661987" cy="548965"/>
          </a:xfrm>
          <a:prstGeom prst="rect">
            <a:avLst/>
          </a:prstGeom>
          <a:noFill/>
          <a:ln>
            <a:noFill/>
          </a:ln>
        </p:spPr>
      </p:pic>
      <p:sp>
        <p:nvSpPr>
          <p:cNvPr id="155" name="Google Shape;155;g282e5a7d76e_0_12"/>
          <p:cNvSpPr txBox="1"/>
          <p:nvPr/>
        </p:nvSpPr>
        <p:spPr>
          <a:xfrm>
            <a:off x="6959600" y="6286781"/>
            <a:ext cx="3700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Desarrollo de aplicaciones Web en entorno servidor</a:t>
            </a:r>
            <a:endParaRPr b="0" i="0" sz="1200" u="none" cap="none" strike="noStrike">
              <a:solidFill>
                <a:schemeClr val="dk1"/>
              </a:solidFill>
              <a:latin typeface="Arial"/>
              <a:ea typeface="Arial"/>
              <a:cs typeface="Arial"/>
              <a:sym typeface="Arial"/>
            </a:endParaRPr>
          </a:p>
        </p:txBody>
      </p:sp>
      <p:sp>
        <p:nvSpPr>
          <p:cNvPr id="156" name="Google Shape;156;g282e5a7d76e_0_12"/>
          <p:cNvSpPr txBox="1"/>
          <p:nvPr>
            <p:ph type="ctrTitle"/>
          </p:nvPr>
        </p:nvSpPr>
        <p:spPr>
          <a:xfrm>
            <a:off x="-6" y="383752"/>
            <a:ext cx="11587500" cy="715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70C0"/>
              </a:buClr>
              <a:buSzPts val="3600"/>
              <a:buFont typeface="Arial"/>
              <a:buNone/>
            </a:pPr>
            <a:r>
              <a:rPr lang="es-ES" sz="3600">
                <a:solidFill>
                  <a:srgbClr val="0070C0"/>
                </a:solidFill>
                <a:latin typeface="Arial"/>
                <a:ea typeface="Arial"/>
                <a:cs typeface="Arial"/>
                <a:sym typeface="Arial"/>
              </a:rPr>
              <a:t>ACCESO A DATOS </a:t>
            </a:r>
            <a:endParaRPr sz="3600">
              <a:solidFill>
                <a:srgbClr val="0070C0"/>
              </a:solidFill>
              <a:latin typeface="Arial"/>
              <a:ea typeface="Arial"/>
              <a:cs typeface="Arial"/>
              <a:sym typeface="Arial"/>
            </a:endParaRPr>
          </a:p>
        </p:txBody>
      </p:sp>
      <p:sp>
        <p:nvSpPr>
          <p:cNvPr id="157" name="Google Shape;157;g282e5a7d76e_0_12"/>
          <p:cNvSpPr txBox="1"/>
          <p:nvPr/>
        </p:nvSpPr>
        <p:spPr>
          <a:xfrm>
            <a:off x="8079225" y="0"/>
            <a:ext cx="4112700" cy="5889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CC0000"/>
              </a:buClr>
              <a:buSzPts val="2400"/>
              <a:buFont typeface="Arial"/>
              <a:buNone/>
            </a:pPr>
            <a:r>
              <a:rPr b="0" i="0" lang="es-ES" sz="2400" u="none" cap="none" strike="noStrike">
                <a:solidFill>
                  <a:srgbClr val="CC0000"/>
                </a:solidFill>
                <a:latin typeface="Calibri"/>
                <a:ea typeface="Calibri"/>
                <a:cs typeface="Calibri"/>
                <a:sym typeface="Calibri"/>
              </a:rPr>
              <a:t>UNIDAD </a:t>
            </a:r>
            <a:r>
              <a:rPr lang="es-ES" sz="2400">
                <a:solidFill>
                  <a:srgbClr val="CC0000"/>
                </a:solidFill>
                <a:latin typeface="Calibri"/>
                <a:ea typeface="Calibri"/>
                <a:cs typeface="Calibri"/>
                <a:sym typeface="Calibri"/>
              </a:rPr>
              <a:t>4</a:t>
            </a:r>
            <a:r>
              <a:rPr b="0" i="0" lang="es-ES" sz="2400" u="none" cap="none" strike="noStrike">
                <a:solidFill>
                  <a:srgbClr val="CC0000"/>
                </a:solidFill>
                <a:latin typeface="Calibri"/>
                <a:ea typeface="Calibri"/>
                <a:cs typeface="Calibri"/>
                <a:sym typeface="Calibri"/>
              </a:rPr>
              <a:t> </a:t>
            </a:r>
            <a:r>
              <a:rPr lang="es-ES" sz="2400">
                <a:solidFill>
                  <a:srgbClr val="CC0000"/>
                </a:solidFill>
                <a:latin typeface="Calibri"/>
                <a:ea typeface="Calibri"/>
                <a:cs typeface="Calibri"/>
                <a:sym typeface="Calibri"/>
              </a:rPr>
              <a:t>ACCESO A DATOS</a:t>
            </a:r>
            <a:endParaRPr b="0" i="0" sz="2400" u="none" cap="none" strike="noStrike">
              <a:solidFill>
                <a:srgbClr val="CC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82e5a7d76e_0_30"/>
          <p:cNvSpPr txBox="1"/>
          <p:nvPr/>
        </p:nvSpPr>
        <p:spPr>
          <a:xfrm>
            <a:off x="219000" y="1099550"/>
            <a:ext cx="11368500" cy="5228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2600">
                <a:solidFill>
                  <a:schemeClr val="dk1"/>
                </a:solidFill>
                <a:highlight>
                  <a:srgbClr val="FFFFFF"/>
                </a:highlight>
              </a:rPr>
              <a:t>Para trabajar con una base de datos, primero debemos de comenzar por conectarnos a la base de datos</a:t>
            </a:r>
            <a:endParaRPr sz="2600">
              <a:solidFill>
                <a:schemeClr val="dk1"/>
              </a:solidFill>
              <a:highlight>
                <a:srgbClr val="FFFFFF"/>
              </a:highlight>
            </a:endParaRPr>
          </a:p>
          <a:p>
            <a:pPr indent="0" lvl="0" marL="0" rtl="0" algn="l">
              <a:spcBef>
                <a:spcPts val="1000"/>
              </a:spcBef>
              <a:spcAft>
                <a:spcPts val="0"/>
              </a:spcAft>
              <a:buNone/>
            </a:pPr>
            <a:r>
              <a:rPr lang="es-ES" sz="2600">
                <a:solidFill>
                  <a:schemeClr val="dk1"/>
                </a:solidFill>
                <a:highlight>
                  <a:srgbClr val="FFFFFF"/>
                </a:highlight>
              </a:rPr>
              <a:t>Para ello crearemos un objeto PDO con los siguientes parámetros:</a:t>
            </a:r>
            <a:endParaRPr sz="4100">
              <a:solidFill>
                <a:schemeClr val="dk1"/>
              </a:solidFill>
              <a:highlight>
                <a:srgbClr val="FFFFFF"/>
              </a:highlight>
            </a:endParaRPr>
          </a:p>
          <a:p>
            <a:pPr indent="0" lvl="0" marL="457200" rtl="0" algn="l">
              <a:spcBef>
                <a:spcPts val="1000"/>
              </a:spcBef>
              <a:spcAft>
                <a:spcPts val="0"/>
              </a:spcAft>
              <a:buNone/>
            </a:pPr>
            <a:r>
              <a:rPr lang="es-ES" sz="2000">
                <a:solidFill>
                  <a:srgbClr val="6A9955"/>
                </a:solidFill>
              </a:rPr>
              <a:t>// CONEXIÓN CON LA BASE DE DATOS</a:t>
            </a:r>
            <a:endParaRPr sz="2000">
              <a:solidFill>
                <a:srgbClr val="FFFFFF"/>
              </a:solidFill>
            </a:endParaRPr>
          </a:p>
          <a:p>
            <a:pPr indent="0" lvl="0" marL="457200" rtl="0" algn="l">
              <a:spcBef>
                <a:spcPts val="1000"/>
              </a:spcBef>
              <a:spcAft>
                <a:spcPts val="0"/>
              </a:spcAft>
              <a:buNone/>
            </a:pPr>
            <a:r>
              <a:rPr lang="es-ES" sz="2000">
                <a:solidFill>
                  <a:srgbClr val="9CDCFE"/>
                </a:solidFill>
              </a:rPr>
              <a:t>$pdo</a:t>
            </a:r>
            <a:r>
              <a:rPr lang="es-ES" sz="2000">
                <a:solidFill>
                  <a:srgbClr val="FFFFFF"/>
                </a:solidFill>
              </a:rPr>
              <a:t> </a:t>
            </a:r>
            <a:r>
              <a:rPr lang="es-ES" sz="2000">
                <a:solidFill>
                  <a:schemeClr val="dk1"/>
                </a:solidFill>
              </a:rPr>
              <a:t>=</a:t>
            </a:r>
            <a:r>
              <a:rPr lang="es-ES" sz="2000">
                <a:solidFill>
                  <a:srgbClr val="FFFFFF"/>
                </a:solidFill>
              </a:rPr>
              <a:t> </a:t>
            </a:r>
            <a:r>
              <a:rPr lang="es-ES" sz="2000">
                <a:solidFill>
                  <a:srgbClr val="C586C0"/>
                </a:solidFill>
              </a:rPr>
              <a:t>new</a:t>
            </a:r>
            <a:r>
              <a:rPr lang="es-ES" sz="2000">
                <a:solidFill>
                  <a:srgbClr val="FFFFFF"/>
                </a:solidFill>
              </a:rPr>
              <a:t> </a:t>
            </a:r>
            <a:r>
              <a:rPr lang="es-ES" sz="2000">
                <a:solidFill>
                  <a:schemeClr val="dk1"/>
                </a:solidFill>
              </a:rPr>
              <a:t>PDO(</a:t>
            </a:r>
            <a:r>
              <a:rPr lang="es-ES" sz="2000">
                <a:solidFill>
                  <a:srgbClr val="CE9178"/>
                </a:solidFill>
              </a:rPr>
              <a:t>"</a:t>
            </a:r>
            <a:r>
              <a:rPr i="1" lang="es-ES" sz="2000">
                <a:solidFill>
                  <a:srgbClr val="CE9178"/>
                </a:solidFill>
              </a:rPr>
              <a:t>informacion-para-la-conexion</a:t>
            </a:r>
            <a:r>
              <a:rPr lang="es-ES" sz="2000">
                <a:solidFill>
                  <a:srgbClr val="CE9178"/>
                </a:solidFill>
              </a:rPr>
              <a:t>"</a:t>
            </a:r>
            <a:r>
              <a:rPr lang="es-ES" sz="2000">
                <a:solidFill>
                  <a:schemeClr val="dk1"/>
                </a:solidFill>
              </a:rPr>
              <a:t>);</a:t>
            </a:r>
            <a:endParaRPr sz="2000">
              <a:solidFill>
                <a:schemeClr val="dk1"/>
              </a:solidFill>
            </a:endParaRPr>
          </a:p>
          <a:p>
            <a:pPr indent="0" lvl="0" marL="457200" rtl="0" algn="l">
              <a:spcBef>
                <a:spcPts val="1000"/>
              </a:spcBef>
              <a:spcAft>
                <a:spcPts val="0"/>
              </a:spcAft>
              <a:buNone/>
            </a:pPr>
            <a:r>
              <a:rPr lang="es-ES" sz="2000">
                <a:solidFill>
                  <a:srgbClr val="9CDCFE"/>
                </a:solidFill>
              </a:rPr>
              <a:t>$pdo</a:t>
            </a:r>
            <a:r>
              <a:rPr lang="es-ES" sz="2000">
                <a:solidFill>
                  <a:schemeClr val="lt1"/>
                </a:solidFill>
              </a:rPr>
              <a:t> </a:t>
            </a:r>
            <a:r>
              <a:rPr lang="es-ES" sz="2000">
                <a:solidFill>
                  <a:schemeClr val="dk1"/>
                </a:solidFill>
              </a:rPr>
              <a:t>=</a:t>
            </a:r>
            <a:r>
              <a:rPr lang="es-ES" sz="2000">
                <a:solidFill>
                  <a:schemeClr val="lt1"/>
                </a:solidFill>
              </a:rPr>
              <a:t> </a:t>
            </a:r>
            <a:r>
              <a:rPr lang="es-ES" sz="2000">
                <a:solidFill>
                  <a:srgbClr val="C586C0"/>
                </a:solidFill>
              </a:rPr>
              <a:t>new</a:t>
            </a:r>
            <a:r>
              <a:rPr lang="es-ES" sz="2000">
                <a:solidFill>
                  <a:schemeClr val="lt1"/>
                </a:solidFill>
              </a:rPr>
              <a:t> </a:t>
            </a:r>
            <a:r>
              <a:rPr lang="es-ES" sz="2000">
                <a:solidFill>
                  <a:schemeClr val="dk1"/>
                </a:solidFill>
              </a:rPr>
              <a:t>PDO(</a:t>
            </a:r>
            <a:r>
              <a:rPr b="1" lang="es-ES" sz="2000">
                <a:solidFill>
                  <a:srgbClr val="0070C0"/>
                </a:solidFill>
              </a:rPr>
              <a:t>$dsn</a:t>
            </a:r>
            <a:r>
              <a:rPr lang="es-ES" sz="2000">
                <a:solidFill>
                  <a:srgbClr val="CE9178"/>
                </a:solidFill>
              </a:rPr>
              <a:t>, </a:t>
            </a:r>
            <a:r>
              <a:rPr b="1" lang="es-ES" sz="2000">
                <a:solidFill>
                  <a:srgbClr val="0070C0"/>
                </a:solidFill>
              </a:rPr>
              <a:t>$username</a:t>
            </a:r>
            <a:r>
              <a:rPr lang="es-ES" sz="2000">
                <a:solidFill>
                  <a:srgbClr val="CE9178"/>
                </a:solidFill>
              </a:rPr>
              <a:t>, </a:t>
            </a:r>
            <a:r>
              <a:rPr b="1" lang="es-ES" sz="2000">
                <a:solidFill>
                  <a:srgbClr val="0070C0"/>
                </a:solidFill>
              </a:rPr>
              <a:t>$password</a:t>
            </a:r>
            <a:r>
              <a:rPr lang="es-ES" sz="2000">
                <a:solidFill>
                  <a:srgbClr val="CE9178"/>
                </a:solidFill>
              </a:rPr>
              <a:t>, </a:t>
            </a:r>
            <a:r>
              <a:rPr b="1" lang="es-ES" sz="2000">
                <a:solidFill>
                  <a:srgbClr val="0070C0"/>
                </a:solidFill>
              </a:rPr>
              <a:t>$options</a:t>
            </a:r>
            <a:r>
              <a:rPr lang="es-ES" sz="2000">
                <a:solidFill>
                  <a:schemeClr val="dk1"/>
                </a:solidFill>
              </a:rPr>
              <a:t>);</a:t>
            </a:r>
            <a:endParaRPr sz="2000">
              <a:solidFill>
                <a:schemeClr val="dk1"/>
              </a:solidFill>
            </a:endParaRPr>
          </a:p>
          <a:p>
            <a:pPr indent="0" lvl="0" marL="457200" rtl="0" algn="l">
              <a:spcBef>
                <a:spcPts val="1000"/>
              </a:spcBef>
              <a:spcAft>
                <a:spcPts val="0"/>
              </a:spcAft>
              <a:buNone/>
            </a:pPr>
            <a:r>
              <a:rPr lang="es-ES" sz="2600">
                <a:solidFill>
                  <a:schemeClr val="dk1"/>
                </a:solidFill>
                <a:highlight>
                  <a:srgbClr val="FFFFFF"/>
                </a:highlight>
              </a:rPr>
              <a:t>	</a:t>
            </a:r>
            <a:endParaRPr sz="2600">
              <a:solidFill>
                <a:schemeClr val="dk1"/>
              </a:solidFill>
              <a:highlight>
                <a:srgbClr val="FFFFFF"/>
              </a:highlight>
            </a:endParaRPr>
          </a:p>
          <a:p>
            <a:pPr indent="0" lvl="0" marL="457200" rtl="0" algn="l">
              <a:spcBef>
                <a:spcPts val="0"/>
              </a:spcBef>
              <a:spcAft>
                <a:spcPts val="0"/>
              </a:spcAft>
              <a:buNone/>
            </a:pPr>
            <a:r>
              <a:rPr b="1" lang="es-ES" sz="2600">
                <a:solidFill>
                  <a:srgbClr val="0070C0"/>
                </a:solidFill>
                <a:highlight>
                  <a:srgbClr val="FFFFFF"/>
                </a:highlight>
              </a:rPr>
              <a:t>$dsn</a:t>
            </a:r>
            <a:r>
              <a:rPr lang="es-ES" sz="2600">
                <a:solidFill>
                  <a:schemeClr val="dk1"/>
                </a:solidFill>
                <a:highlight>
                  <a:srgbClr val="FFFFFF"/>
                </a:highlight>
              </a:rPr>
              <a:t> </a:t>
            </a:r>
            <a:r>
              <a:rPr lang="es-ES" sz="2400">
                <a:solidFill>
                  <a:schemeClr val="dk1"/>
                </a:solidFill>
                <a:highlight>
                  <a:srgbClr val="FFFFFF"/>
                </a:highlight>
              </a:rPr>
              <a:t>Data Source Name</a:t>
            </a:r>
            <a:endParaRPr sz="2400">
              <a:solidFill>
                <a:schemeClr val="dk1"/>
              </a:solidFill>
              <a:highlight>
                <a:srgbClr val="FFFFFF"/>
              </a:highlight>
            </a:endParaRPr>
          </a:p>
          <a:p>
            <a:pPr indent="0" lvl="0" marL="457200" rtl="0" algn="l">
              <a:spcBef>
                <a:spcPts val="0"/>
              </a:spcBef>
              <a:spcAft>
                <a:spcPts val="0"/>
              </a:spcAft>
              <a:buNone/>
            </a:pPr>
            <a:r>
              <a:rPr b="1" lang="es-ES" sz="2600">
                <a:solidFill>
                  <a:srgbClr val="0070C0"/>
                </a:solidFill>
                <a:highlight>
                  <a:srgbClr val="FFFFFF"/>
                </a:highlight>
              </a:rPr>
              <a:t>$username</a:t>
            </a:r>
            <a:r>
              <a:rPr lang="es-ES" sz="2600">
                <a:solidFill>
                  <a:schemeClr val="dk1"/>
                </a:solidFill>
                <a:highlight>
                  <a:srgbClr val="FFFFFF"/>
                </a:highlight>
              </a:rPr>
              <a:t>: </a:t>
            </a:r>
            <a:r>
              <a:rPr lang="es-ES" sz="2400">
                <a:solidFill>
                  <a:schemeClr val="dk1"/>
                </a:solidFill>
                <a:highlight>
                  <a:srgbClr val="FFFFFF"/>
                </a:highlight>
              </a:rPr>
              <a:t>usuario de la BD  </a:t>
            </a:r>
            <a:r>
              <a:rPr lang="es-ES" sz="2400">
                <a:solidFill>
                  <a:schemeClr val="dk1"/>
                </a:solidFill>
                <a:highlight>
                  <a:schemeClr val="lt1"/>
                </a:highlight>
              </a:rPr>
              <a:t>con permisos para establecer la conexió</a:t>
            </a:r>
            <a:r>
              <a:rPr lang="es-ES" sz="2600">
                <a:solidFill>
                  <a:schemeClr val="dk1"/>
                </a:solidFill>
                <a:highlight>
                  <a:schemeClr val="lt1"/>
                </a:highlight>
              </a:rPr>
              <a:t>n</a:t>
            </a:r>
            <a:endParaRPr sz="2600">
              <a:solidFill>
                <a:schemeClr val="dk1"/>
              </a:solidFill>
              <a:highlight>
                <a:srgbClr val="FFFFFF"/>
              </a:highlight>
            </a:endParaRPr>
          </a:p>
          <a:p>
            <a:pPr indent="0" lvl="0" marL="457200" rtl="0" algn="l">
              <a:spcBef>
                <a:spcPts val="0"/>
              </a:spcBef>
              <a:spcAft>
                <a:spcPts val="0"/>
              </a:spcAft>
              <a:buNone/>
            </a:pPr>
            <a:r>
              <a:rPr b="1" lang="es-ES" sz="2600">
                <a:solidFill>
                  <a:srgbClr val="0070C0"/>
                </a:solidFill>
                <a:highlight>
                  <a:srgbClr val="FFFFFF"/>
                </a:highlight>
              </a:rPr>
              <a:t>$password</a:t>
            </a:r>
            <a:r>
              <a:rPr lang="es-ES" sz="2600">
                <a:solidFill>
                  <a:schemeClr val="dk1"/>
                </a:solidFill>
                <a:highlight>
                  <a:srgbClr val="FFFFFF"/>
                </a:highlight>
              </a:rPr>
              <a:t>: </a:t>
            </a:r>
            <a:r>
              <a:rPr lang="es-ES" sz="2400">
                <a:solidFill>
                  <a:schemeClr val="dk1"/>
                </a:solidFill>
                <a:highlight>
                  <a:srgbClr val="FFFFFF"/>
                </a:highlight>
              </a:rPr>
              <a:t>contraseña de la BD</a:t>
            </a:r>
            <a:endParaRPr sz="2400">
              <a:solidFill>
                <a:schemeClr val="dk1"/>
              </a:solidFill>
              <a:highlight>
                <a:srgbClr val="FFFFFF"/>
              </a:highlight>
            </a:endParaRPr>
          </a:p>
          <a:p>
            <a:pPr indent="0" lvl="0" marL="457200" rtl="0" algn="l">
              <a:spcBef>
                <a:spcPts val="0"/>
              </a:spcBef>
              <a:spcAft>
                <a:spcPts val="0"/>
              </a:spcAft>
              <a:buNone/>
            </a:pPr>
            <a:r>
              <a:rPr b="1" lang="es-ES" sz="2600">
                <a:solidFill>
                  <a:srgbClr val="0070C0"/>
                </a:solidFill>
                <a:highlight>
                  <a:srgbClr val="FFFFFF"/>
                </a:highlight>
              </a:rPr>
              <a:t>$options</a:t>
            </a:r>
            <a:r>
              <a:rPr lang="es-ES" sz="2600">
                <a:solidFill>
                  <a:schemeClr val="dk1"/>
                </a:solidFill>
                <a:highlight>
                  <a:srgbClr val="FFFFFF"/>
                </a:highlight>
              </a:rPr>
              <a:t>: </a:t>
            </a:r>
            <a:r>
              <a:rPr lang="es-ES" sz="2400">
                <a:solidFill>
                  <a:schemeClr val="dk1"/>
                </a:solidFill>
                <a:highlight>
                  <a:srgbClr val="FFFFFF"/>
                </a:highlight>
              </a:rPr>
              <a:t>lista de parámetros adicionales que pueda necesitar la conexión </a:t>
            </a:r>
            <a:r>
              <a:rPr lang="es-ES" sz="2400">
                <a:solidFill>
                  <a:schemeClr val="dk1"/>
                </a:solidFill>
                <a:highlight>
                  <a:schemeClr val="lt1"/>
                </a:highlight>
              </a:rPr>
              <a:t>almacenadas en forma de array</a:t>
            </a:r>
            <a:r>
              <a:rPr lang="es-ES" sz="2400">
                <a:solidFill>
                  <a:schemeClr val="dk1"/>
                </a:solidFill>
                <a:highlight>
                  <a:srgbClr val="FFFFFF"/>
                </a:highlight>
              </a:rPr>
              <a:t>.</a:t>
            </a:r>
            <a:endParaRPr sz="2400">
              <a:solidFill>
                <a:schemeClr val="dk1"/>
              </a:solidFill>
              <a:highlight>
                <a:srgbClr val="FFFFFF"/>
              </a:highlight>
            </a:endParaRPr>
          </a:p>
        </p:txBody>
      </p:sp>
      <p:pic>
        <p:nvPicPr>
          <p:cNvPr id="163" name="Google Shape;163;g282e5a7d76e_0_30"/>
          <p:cNvPicPr preferRelativeResize="0"/>
          <p:nvPr/>
        </p:nvPicPr>
        <p:blipFill rotWithShape="1">
          <a:blip r:embed="rId3">
            <a:alphaModFix/>
          </a:blip>
          <a:srcRect b="0" l="0" r="0" t="0"/>
          <a:stretch/>
        </p:blipFill>
        <p:spPr>
          <a:xfrm>
            <a:off x="10769600" y="6007409"/>
            <a:ext cx="661987" cy="548965"/>
          </a:xfrm>
          <a:prstGeom prst="rect">
            <a:avLst/>
          </a:prstGeom>
          <a:noFill/>
          <a:ln>
            <a:noFill/>
          </a:ln>
        </p:spPr>
      </p:pic>
      <p:sp>
        <p:nvSpPr>
          <p:cNvPr id="164" name="Google Shape;164;g282e5a7d76e_0_30"/>
          <p:cNvSpPr txBox="1"/>
          <p:nvPr/>
        </p:nvSpPr>
        <p:spPr>
          <a:xfrm>
            <a:off x="6959600" y="6286781"/>
            <a:ext cx="3700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Desarrollo de aplicaciones Web en entorno servidor</a:t>
            </a:r>
            <a:endParaRPr b="0" i="0" sz="1200" u="none" cap="none" strike="noStrike">
              <a:solidFill>
                <a:schemeClr val="dk1"/>
              </a:solidFill>
              <a:latin typeface="Arial"/>
              <a:ea typeface="Arial"/>
              <a:cs typeface="Arial"/>
              <a:sym typeface="Arial"/>
            </a:endParaRPr>
          </a:p>
        </p:txBody>
      </p:sp>
      <p:sp>
        <p:nvSpPr>
          <p:cNvPr id="165" name="Google Shape;165;g282e5a7d76e_0_30"/>
          <p:cNvSpPr txBox="1"/>
          <p:nvPr>
            <p:ph type="ctrTitle"/>
          </p:nvPr>
        </p:nvSpPr>
        <p:spPr>
          <a:xfrm>
            <a:off x="-6" y="383752"/>
            <a:ext cx="11587500" cy="715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70C0"/>
              </a:buClr>
              <a:buSzPts val="3600"/>
              <a:buFont typeface="Arial"/>
              <a:buNone/>
            </a:pPr>
            <a:r>
              <a:rPr lang="es-ES" sz="3600">
                <a:solidFill>
                  <a:srgbClr val="0070C0"/>
                </a:solidFill>
                <a:latin typeface="Arial"/>
                <a:ea typeface="Arial"/>
                <a:cs typeface="Arial"/>
                <a:sym typeface="Arial"/>
              </a:rPr>
              <a:t>CONEXION CON LA BASE DE</a:t>
            </a:r>
            <a:r>
              <a:rPr lang="es-ES" sz="3600">
                <a:solidFill>
                  <a:srgbClr val="0070C0"/>
                </a:solidFill>
                <a:latin typeface="Arial"/>
                <a:ea typeface="Arial"/>
                <a:cs typeface="Arial"/>
                <a:sym typeface="Arial"/>
              </a:rPr>
              <a:t> DATOS </a:t>
            </a:r>
            <a:endParaRPr sz="3600">
              <a:solidFill>
                <a:srgbClr val="0070C0"/>
              </a:solidFill>
              <a:latin typeface="Arial"/>
              <a:ea typeface="Arial"/>
              <a:cs typeface="Arial"/>
              <a:sym typeface="Arial"/>
            </a:endParaRPr>
          </a:p>
        </p:txBody>
      </p:sp>
      <p:pic>
        <p:nvPicPr>
          <p:cNvPr id="166" name="Google Shape;166;g282e5a7d76e_0_30"/>
          <p:cNvPicPr preferRelativeResize="0"/>
          <p:nvPr/>
        </p:nvPicPr>
        <p:blipFill>
          <a:blip r:embed="rId4">
            <a:alphaModFix/>
          </a:blip>
          <a:stretch>
            <a:fillRect/>
          </a:stretch>
        </p:blipFill>
        <p:spPr>
          <a:xfrm>
            <a:off x="9096638" y="3280500"/>
            <a:ext cx="2714625" cy="1190625"/>
          </a:xfrm>
          <a:prstGeom prst="rect">
            <a:avLst/>
          </a:prstGeom>
          <a:noFill/>
          <a:ln>
            <a:noFill/>
          </a:ln>
        </p:spPr>
      </p:pic>
      <p:sp>
        <p:nvSpPr>
          <p:cNvPr id="167" name="Google Shape;167;g282e5a7d76e_0_30"/>
          <p:cNvSpPr txBox="1"/>
          <p:nvPr/>
        </p:nvSpPr>
        <p:spPr>
          <a:xfrm>
            <a:off x="8079225" y="0"/>
            <a:ext cx="4112700" cy="5889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CC0000"/>
              </a:buClr>
              <a:buSzPts val="2400"/>
              <a:buFont typeface="Arial"/>
              <a:buNone/>
            </a:pPr>
            <a:r>
              <a:rPr b="0" i="0" lang="es-ES" sz="2400" u="none" cap="none" strike="noStrike">
                <a:solidFill>
                  <a:srgbClr val="CC0000"/>
                </a:solidFill>
                <a:latin typeface="Calibri"/>
                <a:ea typeface="Calibri"/>
                <a:cs typeface="Calibri"/>
                <a:sym typeface="Calibri"/>
              </a:rPr>
              <a:t>UNIDAD </a:t>
            </a:r>
            <a:r>
              <a:rPr lang="es-ES" sz="2400">
                <a:solidFill>
                  <a:srgbClr val="CC0000"/>
                </a:solidFill>
                <a:latin typeface="Calibri"/>
                <a:ea typeface="Calibri"/>
                <a:cs typeface="Calibri"/>
                <a:sym typeface="Calibri"/>
              </a:rPr>
              <a:t>4</a:t>
            </a:r>
            <a:r>
              <a:rPr b="0" i="0" lang="es-ES" sz="2400" u="none" cap="none" strike="noStrike">
                <a:solidFill>
                  <a:srgbClr val="CC0000"/>
                </a:solidFill>
                <a:latin typeface="Calibri"/>
                <a:ea typeface="Calibri"/>
                <a:cs typeface="Calibri"/>
                <a:sym typeface="Calibri"/>
              </a:rPr>
              <a:t> </a:t>
            </a:r>
            <a:r>
              <a:rPr lang="es-ES" sz="2400">
                <a:solidFill>
                  <a:srgbClr val="CC0000"/>
                </a:solidFill>
                <a:latin typeface="Calibri"/>
                <a:ea typeface="Calibri"/>
                <a:cs typeface="Calibri"/>
                <a:sym typeface="Calibri"/>
              </a:rPr>
              <a:t>ACCESO A DATOS</a:t>
            </a:r>
            <a:endParaRPr b="0" i="0" sz="2400" u="none" cap="none" strike="noStrike">
              <a:solidFill>
                <a:srgbClr val="CC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2023-07-05T17:23:20Z</dcterms:created>
  <dc:creator>DPTO.INF</dc:creator>
</cp:coreProperties>
</file>