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88" r:id="rId2"/>
    <p:sldId id="291" r:id="rId3"/>
    <p:sldId id="269" r:id="rId4"/>
    <p:sldId id="258" r:id="rId5"/>
    <p:sldId id="265" r:id="rId6"/>
    <p:sldId id="267" r:id="rId7"/>
    <p:sldId id="270" r:id="rId8"/>
    <p:sldId id="271" r:id="rId9"/>
    <p:sldId id="273" r:id="rId10"/>
    <p:sldId id="272" r:id="rId11"/>
    <p:sldId id="290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79" r:id="rId21"/>
    <p:sldId id="283" r:id="rId22"/>
    <p:sldId id="284" r:id="rId23"/>
    <p:sldId id="285" r:id="rId24"/>
    <p:sldId id="275" r:id="rId25"/>
  </p:sldIdLst>
  <p:sldSz cx="12192000" cy="6858000"/>
  <p:notesSz cx="6858000" cy="9144000"/>
  <p:embeddedFontLst>
    <p:embeddedFont>
      <p:font typeface="Aptos Narrow" panose="020B0004020202020204" pitchFamily="34" charset="0"/>
      <p:regular r:id="rId27"/>
      <p:bold r:id="rId28"/>
      <p:italic r:id="rId29"/>
      <p:boldItalic r:id="rId30"/>
    </p:embeddedFont>
    <p:embeddedFont>
      <p:font typeface="Candara" panose="020E0502030303020204" pitchFamily="34" charset="0"/>
      <p:regular r:id="rId31"/>
      <p:bold r:id="rId32"/>
      <p:italic r:id="rId33"/>
      <p:boldItalic r:id="rId34"/>
    </p:embeddedFont>
    <p:embeddedFont>
      <p:font typeface="Corbel" panose="020B05030202040202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O4cZSmuOvsU0F1O8Z0nrhYML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Gain defines the information provided by the feature in identifying the target value. </a:t>
            </a:r>
          </a:p>
          <a:p>
            <a:r>
              <a:rPr lang="en-US" dirty="0"/>
              <a:t>Chi-square test is used to test the relationship between categorical value.</a:t>
            </a:r>
          </a:p>
          <a:p>
            <a:r>
              <a:rPr lang="en-US" dirty="0"/>
              <a:t>Fisher score selects the feature using their</a:t>
            </a:r>
            <a:r>
              <a:rPr lang="en-US" baseline="0" dirty="0"/>
              <a:t> scores. Higher score, better feature.</a:t>
            </a:r>
          </a:p>
          <a:p>
            <a:r>
              <a:rPr lang="en-US" baseline="0" dirty="0"/>
              <a:t>Regularization adds penalty to different parameters. The features with zero coefficients can be removed.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41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3391F-42B7-C26A-3D34-0577418A8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C84426-75A6-2711-9BB3-846CD454E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40B58-C200-FC9C-D3C9-7E789B9BB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https://colab.research.google.com/drive/11pL3tizdcsGKDsi8hC3dN3aDVaFyMobI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AB0B-59BC-C0E2-A021-AAB0D9C410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19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6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21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4.1100.pdf" TargetMode="External"/><Relationship Id="rId2" Type="http://schemas.openxmlformats.org/officeDocument/2006/relationships/hyperlink" Target="https://arxiv.org/pdf/1808.0537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treamlit.io/" TargetMode="External"/><Relationship Id="rId4" Type="http://schemas.openxmlformats.org/officeDocument/2006/relationships/hyperlink" Target="https://arxiv.org/abs/1712.0587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A86F5-F9A0-4AEA-C0D6-78CFEBD5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2881114"/>
          </a:xfrm>
        </p:spPr>
        <p:txBody>
          <a:bodyPr/>
          <a:lstStyle/>
          <a:p>
            <a:r>
              <a:rPr lang="en-US" dirty="0"/>
              <a:t>Building an </a:t>
            </a:r>
            <a:r>
              <a:rPr lang="en-US" dirty="0" err="1"/>
              <a:t>AutoML</a:t>
            </a:r>
            <a:r>
              <a:rPr lang="en-US" dirty="0"/>
              <a:t> model using Azure</a:t>
            </a:r>
          </a:p>
          <a:p>
            <a:r>
              <a:rPr lang="en-US" dirty="0"/>
              <a:t>Building ML Pipeline from scratch</a:t>
            </a:r>
          </a:p>
          <a:p>
            <a:r>
              <a:rPr lang="en-US" dirty="0"/>
              <a:t>Building a Rest API service using Flask</a:t>
            </a:r>
          </a:p>
          <a:p>
            <a:r>
              <a:rPr lang="en-US" dirty="0"/>
              <a:t>Build a webpage using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Creating a docker container for the ML pipeline</a:t>
            </a:r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663025-FA4C-A169-74D7-FA0302D0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MLOPS Workshop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5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219942"/>
          </a:xfrm>
        </p:spPr>
        <p:txBody>
          <a:bodyPr/>
          <a:lstStyle/>
          <a:p>
            <a:r>
              <a:rPr lang="en-US" dirty="0"/>
              <a:t>Quantization: Process to reduce the model size.</a:t>
            </a:r>
          </a:p>
          <a:p>
            <a:pPr lvl="1"/>
            <a:r>
              <a:rPr lang="en-US" dirty="0"/>
              <a:t>Converts weights into integer values</a:t>
            </a:r>
          </a:p>
          <a:p>
            <a:pPr lvl="1"/>
            <a:r>
              <a:rPr lang="en-US" dirty="0"/>
              <a:t>Helps reduce storage and computation</a:t>
            </a:r>
          </a:p>
          <a:p>
            <a:pPr lvl="1"/>
            <a:r>
              <a:rPr lang="en-US" dirty="0"/>
              <a:t>Effects the accuracy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MobileNet</a:t>
            </a:r>
            <a:r>
              <a:rPr lang="en-US" dirty="0"/>
              <a:t> V2, </a:t>
            </a:r>
            <a:r>
              <a:rPr lang="en-US" dirty="0" err="1"/>
              <a:t>TFLite</a:t>
            </a:r>
            <a:endParaRPr lang="en-US" dirty="0"/>
          </a:p>
          <a:p>
            <a:r>
              <a:rPr lang="en-US" dirty="0"/>
              <a:t>Pruning</a:t>
            </a:r>
          </a:p>
          <a:p>
            <a:pPr lvl="1"/>
            <a:r>
              <a:rPr lang="en-US" dirty="0"/>
              <a:t>Process to prune the synapses and neurons</a:t>
            </a:r>
          </a:p>
          <a:p>
            <a:pPr lvl="1"/>
            <a:r>
              <a:rPr lang="en-US" dirty="0"/>
              <a:t>Adding sparsity to the Neural Network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 Strategies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EDEF9-750B-22BC-AD42-01F20C920C62}"/>
              </a:ext>
            </a:extLst>
          </p:cNvPr>
          <p:cNvSpPr txBox="1"/>
          <p:nvPr/>
        </p:nvSpPr>
        <p:spPr>
          <a:xfrm>
            <a:off x="3047238" y="3275112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77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0E82-E645-0C5C-5CB3-68CC4AA88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812080-CE5B-364C-96B7-3A8DBE1B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5250993"/>
          </a:xfrm>
        </p:spPr>
        <p:txBody>
          <a:bodyPr/>
          <a:lstStyle/>
          <a:p>
            <a:r>
              <a:rPr lang="en-US" dirty="0"/>
              <a:t>Predict the fare price for the taxi ride. </a:t>
            </a:r>
          </a:p>
          <a:p>
            <a:r>
              <a:rPr lang="en-US" dirty="0"/>
              <a:t>Input columns: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pickup_community_area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trip_start_month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trip_start_hour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trip_start_day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trip_start_timestamp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pickup_latitude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pickup_longitude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dropoff_latitude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dropoff_longitude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trip_miles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pickup_census_tract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dropoff_census_tract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payment_type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company,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trip_seconds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dropoff_community_area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IN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tips</a:t>
            </a:r>
            <a:r>
              <a:rPr lang="en-IN" dirty="0"/>
              <a:t> </a:t>
            </a:r>
          </a:p>
          <a:p>
            <a:pPr>
              <a:buFontTx/>
              <a:buChar char="-"/>
            </a:pPr>
            <a:r>
              <a:rPr lang="en-IN" dirty="0"/>
              <a:t>Phase-1						Phase-2</a:t>
            </a:r>
          </a:p>
          <a:p>
            <a:pPr lvl="1"/>
            <a:r>
              <a:rPr lang="en-IN" dirty="0"/>
              <a:t>EDA						- Building a Rest API/</a:t>
            </a:r>
          </a:p>
          <a:p>
            <a:pPr lvl="1"/>
            <a:r>
              <a:rPr lang="en-IN" dirty="0"/>
              <a:t>Choosing the right model                     - Building an E2E application</a:t>
            </a:r>
          </a:p>
          <a:p>
            <a:pPr lvl="1"/>
            <a:r>
              <a:rPr lang="en-IN" dirty="0"/>
              <a:t>Hyper-parameter tuning			- Creating a container	</a:t>
            </a:r>
          </a:p>
          <a:p>
            <a:pPr lvl="1"/>
            <a:r>
              <a:rPr lang="en-IN" dirty="0"/>
              <a:t>Building the pipeline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E218F-7C84-06F3-F72A-EEA7D92D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90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What is model deployment?</a:t>
            </a:r>
            <a:endParaRPr/>
          </a:p>
        </p:txBody>
      </p:sp>
      <p:sp>
        <p:nvSpPr>
          <p:cNvPr id="322" name="Google Shape;322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To build an end-to-end product of the model which can take inputs and produce outputs/predictions.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Deploy the model in an app/web service/Rest API so that user can interact with the model.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Deployment makes the model available 24 x7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477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IN" b="1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Portability</a:t>
            </a: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 this refers to the ability of your software to be transferred from one machine or system to another. A portable model is one with a relatively low response time and one that can be rewritten with minimal effort.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IN" b="1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: this refers to how large your model can scale. A scalable model is one that doesn’t need to be redesigned to maintain its performance.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riteria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62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Huge data centers/servers – Maintenance cost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Cloud – Fully managed, comes with cost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Mobile/ Edge devices – Sitting on device/Rest API from server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Factors effect the choice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/>
              <a:t>Latency: Delay between user’s action and response. Minimal latency is the key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/>
              <a:t>Throughput: No of successful requests served in unit time. Maximizing throughput is the key.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/>
              <a:t>Cost: Cost of CPUs, GPUs, database. Minimize the cost.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IN"/>
              <a:t>Precision: Can we live with less precision ?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Where to deploy?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300" cy="4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One-off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Training vs running predictions</a:t>
            </a: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We don</a:t>
            </a:r>
            <a:r>
              <a:rPr lang="en-IN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 need to continuously </a:t>
            </a:r>
            <a:r>
              <a:rPr lang="en-IN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 a machine learning model in order for it to be deployed. Sometimes a model is only needed once or periodically. In this case, the model can simply be trained ad-hoc when it’s needed and pushed to production until it deteriorates enough to need some fixing.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Deployment methodologies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386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Batch prediction allows you to constantly have an up-to-date version of your model. </a:t>
            </a:r>
            <a:r>
              <a:rPr lang="en-IN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predictions can be run at a bulk</a:t>
            </a: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Deployment methodologies</a:t>
            </a:r>
            <a:endParaRPr/>
          </a:p>
        </p:txBody>
      </p:sp>
      <p:pic>
        <p:nvPicPr>
          <p:cNvPr id="347" name="Google Shape;347;p48" descr="https://i2.wp.com/mlinproduction.com/wp-content/uploads/2019/03/batch_inference.png?resize=480%2C370&amp;ssl=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4279" y="3093002"/>
            <a:ext cx="4572000" cy="352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4281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b="1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Real-time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b="0" i="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 some cases you’ll want a prediction in real-time, for example, to determine if a transaction is fraudulent or not. This is possible by using online machine learning models, like linear regression using stochastic gradient descent.</a:t>
            </a:r>
            <a:endParaRPr/>
          </a:p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br>
              <a:rPr lang="en-IN" b="0" i="0">
                <a:latin typeface="Content"/>
                <a:ea typeface="Content"/>
                <a:cs typeface="Content"/>
                <a:sym typeface="Content"/>
              </a:rPr>
            </a:br>
            <a:endParaRPr b="0" i="0">
              <a:latin typeface="Content"/>
              <a:ea typeface="Content"/>
              <a:cs typeface="Content"/>
              <a:sym typeface="Content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353" name="Google Shape;353;p49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Deployment methodologies</a:t>
            </a:r>
            <a:endParaRPr/>
          </a:p>
        </p:txBody>
      </p:sp>
      <p:pic>
        <p:nvPicPr>
          <p:cNvPr id="354" name="Google Shape;354;p49" descr="https://i0.wp.com/mlinproduction.com/wp-content/uploads/2019/03/online_inference-1.png?resize=400%2C300&amp;ssl=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1429" y="3902363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696191" y="1889676"/>
            <a:ext cx="10947400" cy="288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Feedback from users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When we observe data drifts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Changing behavioral patterns/seasonality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Create new data and retrain the system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/>
              <a:t>Automate this whole loop to CI/CD</a:t>
            </a: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Continuous Deployment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C860DC-0423-7303-18C0-C592E9F48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3281223"/>
          </a:xfrm>
        </p:spPr>
        <p:txBody>
          <a:bodyPr/>
          <a:lstStyle/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REST - Representational State Transfer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REST is an API type. It’s popular for mobile/web applications.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REST API treats text/image/video as a resource.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Requester (client) sends the request and responder (server) sends the response.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REST API provides guiding principles on how to use URLs and HTTP protocol to structure the API</a:t>
            </a:r>
          </a:p>
          <a:p>
            <a:pPr marL="25400" indent="0" algn="l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Features of REST API:</a:t>
            </a:r>
          </a:p>
          <a:p>
            <a:pPr algn="l"/>
            <a:endParaRPr lang="en-US" sz="1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25400" indent="0" algn="l"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- Statelessness: For client-server communication, stateless constraint enforces server not to understand client state. Helps in scalability.</a:t>
            </a:r>
          </a:p>
          <a:p>
            <a:pPr marL="25400" indent="0" algn="l"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- Cacheable: Caching enhances the performance of the client.</a:t>
            </a:r>
          </a:p>
          <a:p>
            <a:pPr marL="25400" indent="0" algn="l"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- Flexible: It is flexible with multiple data formats.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49181A-49FB-1B19-9B9F-2E664195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E11101-087C-F09E-2DC2-7EC1B69CA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3520440"/>
            <a:ext cx="70580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2841498" y="204978"/>
            <a:ext cx="7835467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</a:pPr>
            <a:r>
              <a:rPr lang="en-IN" sz="4800"/>
              <a:t>Machine learning Life cycle</a:t>
            </a:r>
            <a:endParaRPr sz="4800"/>
          </a:p>
        </p:txBody>
      </p:sp>
      <p:sp>
        <p:nvSpPr>
          <p:cNvPr id="265" name="Google Shape;265;p35"/>
          <p:cNvSpPr/>
          <p:nvPr/>
        </p:nvSpPr>
        <p:spPr>
          <a:xfrm>
            <a:off x="2523744" y="2003612"/>
            <a:ext cx="7313676" cy="41563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620051"/>
          </a:xfrm>
        </p:spPr>
        <p:txBody>
          <a:bodyPr/>
          <a:lstStyle/>
          <a:p>
            <a:r>
              <a:rPr lang="en-IN" dirty="0"/>
              <a:t>Docker is an open-source platform that enables the creation, deployment, and management of applications using containerization. It provides a standardized way to package software and its dependencies into a container, which can then be run on any system that has Docker installed.</a:t>
            </a:r>
          </a:p>
          <a:p>
            <a:r>
              <a:rPr lang="en-US" dirty="0"/>
              <a:t>Containerization is light-weighted form of virtualization that allows multiple isolated containers to run on a single machine each of them has its own file system, memory and networking.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06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112220"/>
          </a:xfrm>
        </p:spPr>
        <p:txBody>
          <a:bodyPr/>
          <a:lstStyle/>
          <a:p>
            <a:r>
              <a:rPr lang="en-US" sz="2400" b="1" dirty="0" err="1"/>
              <a:t>DockerFile</a:t>
            </a:r>
            <a:r>
              <a:rPr lang="en-US" sz="2400" b="1" dirty="0"/>
              <a:t>:</a:t>
            </a:r>
            <a:r>
              <a:rPr lang="en-US" sz="2400" dirty="0"/>
              <a:t> Text file that contains instructions to build </a:t>
            </a:r>
            <a:r>
              <a:rPr lang="en-US" sz="2400" dirty="0" err="1"/>
              <a:t>docker</a:t>
            </a:r>
            <a:r>
              <a:rPr lang="en-US" sz="2400" dirty="0"/>
              <a:t> image.</a:t>
            </a:r>
          </a:p>
          <a:p>
            <a:r>
              <a:rPr lang="en-US" sz="2400" b="1" dirty="0"/>
              <a:t>Docker Images: </a:t>
            </a:r>
            <a:r>
              <a:rPr lang="en-US" sz="2400" dirty="0"/>
              <a:t>Template which contains application code, dependencies, libraries, created from </a:t>
            </a:r>
            <a:r>
              <a:rPr lang="en-US" sz="2400" dirty="0" err="1"/>
              <a:t>docker</a:t>
            </a:r>
            <a:r>
              <a:rPr lang="en-US" sz="2400" dirty="0"/>
              <a:t> file.</a:t>
            </a:r>
          </a:p>
          <a:p>
            <a:r>
              <a:rPr lang="en-US" sz="2400" b="1" dirty="0"/>
              <a:t>Docker Containers: </a:t>
            </a:r>
            <a:r>
              <a:rPr lang="en-US" sz="2400" dirty="0"/>
              <a:t>Running instance of the image. Light-weighted, isolated and encapsulates application environment. They can be connected to networks, have storage.</a:t>
            </a:r>
            <a:endParaRPr lang="en-US" sz="2400" b="1" dirty="0"/>
          </a:p>
          <a:p>
            <a:r>
              <a:rPr lang="en-US" sz="2400" b="1" dirty="0"/>
              <a:t>Docker Engine:</a:t>
            </a:r>
            <a:r>
              <a:rPr lang="en-US" sz="2400" dirty="0"/>
              <a:t> Core component that provides runtime environment for containers. It manages lifetime of containers. Contains Docker Daemon and Docker client.</a:t>
            </a:r>
          </a:p>
          <a:p>
            <a:r>
              <a:rPr lang="en-US" sz="2400" b="1" dirty="0"/>
              <a:t>Docker Hub: </a:t>
            </a:r>
            <a:r>
              <a:rPr lang="en-US" sz="2400" dirty="0"/>
              <a:t>Public repository with </a:t>
            </a:r>
            <a:r>
              <a:rPr lang="en-US" sz="2400" dirty="0" err="1"/>
              <a:t>docker</a:t>
            </a:r>
            <a:r>
              <a:rPr lang="en-US" sz="2400" dirty="0"/>
              <a:t> images.  Push/pull requests.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54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5543381"/>
          </a:xfrm>
        </p:spPr>
        <p:txBody>
          <a:bodyPr/>
          <a:lstStyle/>
          <a:p>
            <a:r>
              <a:rPr lang="en-IN" sz="2800" dirty="0"/>
              <a:t>Docker build: Builds a Docker image from a Docker file.</a:t>
            </a:r>
          </a:p>
          <a:p>
            <a:r>
              <a:rPr lang="en-US" sz="2800" dirty="0"/>
              <a:t>Docker run: Creates and starts new container from image</a:t>
            </a:r>
          </a:p>
          <a:p>
            <a:r>
              <a:rPr lang="en-US" sz="2800" dirty="0"/>
              <a:t>Docker stop: Stops a running container</a:t>
            </a:r>
          </a:p>
          <a:p>
            <a:r>
              <a:rPr lang="en-US" sz="2800" dirty="0"/>
              <a:t>Docker </a:t>
            </a:r>
            <a:r>
              <a:rPr lang="en-US" sz="2800" dirty="0" err="1"/>
              <a:t>rm</a:t>
            </a:r>
            <a:r>
              <a:rPr lang="en-US" sz="2800" dirty="0"/>
              <a:t>: Removes one or more containers.</a:t>
            </a:r>
          </a:p>
          <a:p>
            <a:r>
              <a:rPr lang="en-US" sz="2800" dirty="0"/>
              <a:t>Docker </a:t>
            </a:r>
            <a:r>
              <a:rPr lang="en-US" sz="2800" dirty="0" err="1"/>
              <a:t>ps</a:t>
            </a:r>
            <a:r>
              <a:rPr lang="en-US" sz="2800" dirty="0"/>
              <a:t>: Lists running containers</a:t>
            </a:r>
          </a:p>
          <a:p>
            <a:r>
              <a:rPr lang="en-US" sz="2800" dirty="0"/>
              <a:t>Docker images: Lists available images</a:t>
            </a:r>
          </a:p>
          <a:p>
            <a:r>
              <a:rPr lang="en-US" sz="2800" dirty="0"/>
              <a:t>Docker pull: Pull a </a:t>
            </a:r>
            <a:r>
              <a:rPr lang="en-US" sz="2800" dirty="0" err="1"/>
              <a:t>docker</a:t>
            </a:r>
            <a:r>
              <a:rPr lang="en-US" sz="2800" dirty="0"/>
              <a:t> image from library</a:t>
            </a:r>
          </a:p>
          <a:p>
            <a:r>
              <a:rPr lang="en-US" sz="2800" dirty="0"/>
              <a:t>Docker push: Pushes an image to registry</a:t>
            </a:r>
          </a:p>
          <a:p>
            <a:r>
              <a:rPr lang="en-US" sz="2800" dirty="0"/>
              <a:t>Docker exec: Runs a command inside container</a:t>
            </a:r>
          </a:p>
          <a:p>
            <a:r>
              <a:rPr lang="en-US" sz="2800" dirty="0"/>
              <a:t>Docker-compose: Manages multi-container applications using YAML file.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33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1" y="3423009"/>
            <a:ext cx="4581813" cy="323467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5020161"/>
          </a:xfrm>
        </p:spPr>
        <p:txBody>
          <a:bodyPr/>
          <a:lstStyle/>
          <a:p>
            <a:r>
              <a:rPr lang="en-US" sz="2800" dirty="0"/>
              <a:t>Containers are an application centric method to deliver high-performing scalable infrastructure of any choice.</a:t>
            </a:r>
          </a:p>
          <a:p>
            <a:r>
              <a:rPr lang="en-US" sz="2800" dirty="0"/>
              <a:t>Container orchestrators group systems together to form clusters where containers deployment and management is automated at scale while meeting the requirements:</a:t>
            </a:r>
          </a:p>
          <a:p>
            <a:pPr lvl="1"/>
            <a:r>
              <a:rPr lang="en-US" sz="2400" dirty="0"/>
              <a:t>Fault tolerance</a:t>
            </a:r>
          </a:p>
          <a:p>
            <a:pPr lvl="1"/>
            <a:r>
              <a:rPr lang="en-US" sz="2400" dirty="0"/>
              <a:t>On-demand scalability</a:t>
            </a:r>
          </a:p>
          <a:p>
            <a:pPr lvl="1"/>
            <a:r>
              <a:rPr lang="en-US" sz="2400" dirty="0"/>
              <a:t>Optimal resource usage</a:t>
            </a:r>
          </a:p>
          <a:p>
            <a:pPr lvl="1"/>
            <a:r>
              <a:rPr lang="en-US" sz="2400" dirty="0"/>
              <a:t>Auto-discovery of service</a:t>
            </a:r>
          </a:p>
          <a:p>
            <a:pPr lvl="1"/>
            <a:r>
              <a:rPr lang="en-US" sz="2400" dirty="0"/>
              <a:t>Accessibility from outside</a:t>
            </a:r>
          </a:p>
          <a:p>
            <a:pPr lvl="1"/>
            <a:r>
              <a:rPr lang="en-US" sz="2400" dirty="0"/>
              <a:t>Seamless updates/rollback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211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3881388"/>
          </a:xfrm>
        </p:spPr>
        <p:txBody>
          <a:bodyPr/>
          <a:lstStyle/>
          <a:p>
            <a:r>
              <a:rPr lang="en-US" dirty="0"/>
              <a:t>Neural Architecture Survey </a:t>
            </a:r>
            <a:r>
              <a:rPr lang="en-US" dirty="0">
                <a:hlinkClick r:id="rId2"/>
              </a:rPr>
              <a:t>https://arxiv.org/pdf/1808.05377.pdf</a:t>
            </a:r>
            <a:endParaRPr lang="en-US" dirty="0"/>
          </a:p>
          <a:p>
            <a:r>
              <a:rPr lang="en-US" dirty="0"/>
              <a:t>Principal Component Analysis</a:t>
            </a:r>
          </a:p>
          <a:p>
            <a:pPr marL="25400" indent="0">
              <a:buNone/>
            </a:pPr>
            <a:r>
              <a:rPr lang="en-IN" dirty="0">
                <a:hlinkClick r:id="rId3"/>
              </a:rPr>
              <a:t>https://arxiv.org/pdf/1404.1100.pdf</a:t>
            </a:r>
            <a:r>
              <a:rPr lang="en-IN" dirty="0"/>
              <a:t> </a:t>
            </a:r>
          </a:p>
          <a:p>
            <a:r>
              <a:rPr lang="en-US" dirty="0"/>
              <a:t>Quantization</a:t>
            </a:r>
          </a:p>
          <a:p>
            <a:pPr marL="25400" indent="0">
              <a:buNone/>
            </a:pPr>
            <a:r>
              <a:rPr lang="en-IN" dirty="0">
                <a:hlinkClick r:id="rId4"/>
              </a:rPr>
              <a:t>https://arxiv.org/abs/1712.05877</a:t>
            </a:r>
            <a:endParaRPr lang="en-IN" dirty="0"/>
          </a:p>
          <a:p>
            <a:pPr marL="482600" lvl="1" indent="0">
              <a:buNone/>
            </a:pPr>
            <a:r>
              <a:rPr lang="en-IN" dirty="0" err="1"/>
              <a:t>Streamlit</a:t>
            </a:r>
            <a:r>
              <a:rPr lang="en-IN"/>
              <a:t> </a:t>
            </a:r>
            <a:r>
              <a:rPr lang="en-IN">
                <a:hlinkClick r:id="rId5"/>
              </a:rPr>
              <a:t>https://docs.streamlit.io/</a:t>
            </a:r>
            <a:r>
              <a:rPr lang="en-IN"/>
              <a:t>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69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3111946"/>
          </a:xfrm>
        </p:spPr>
        <p:txBody>
          <a:bodyPr/>
          <a:lstStyle/>
          <a:p>
            <a:r>
              <a:rPr lang="en-US" dirty="0"/>
              <a:t>Technique for automating the ANN design to achieve better performance</a:t>
            </a:r>
          </a:p>
          <a:p>
            <a:pPr lvl="1"/>
            <a:r>
              <a:rPr lang="en-US" dirty="0"/>
              <a:t>Trained parameters (weights)</a:t>
            </a:r>
          </a:p>
          <a:p>
            <a:pPr lvl="1"/>
            <a:r>
              <a:rPr lang="en-US" dirty="0"/>
              <a:t>Hyper-parameters before launching the learning process (Learning Rate)</a:t>
            </a:r>
            <a:endParaRPr lang="en-IN" dirty="0"/>
          </a:p>
          <a:p>
            <a:pPr marL="254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21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1846755" y="638961"/>
            <a:ext cx="7999725" cy="121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Architecture Search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2096062" y="3101515"/>
            <a:ext cx="79998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18" y="1854606"/>
            <a:ext cx="10085471" cy="4230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33137" y="2157530"/>
            <a:ext cx="10947400" cy="3296612"/>
          </a:xfrm>
        </p:spPr>
        <p:txBody>
          <a:bodyPr/>
          <a:lstStyle/>
          <a:p>
            <a:r>
              <a:rPr lang="en-US" b="1" dirty="0"/>
              <a:t>Grid Search</a:t>
            </a:r>
            <a:r>
              <a:rPr lang="en-US" dirty="0"/>
              <a:t>: Searches all combination</a:t>
            </a:r>
          </a:p>
          <a:p>
            <a:r>
              <a:rPr lang="en-US" b="1" dirty="0"/>
              <a:t>Random Search</a:t>
            </a:r>
            <a:r>
              <a:rPr lang="en-US" dirty="0"/>
              <a:t>: Randomly picks the combination</a:t>
            </a:r>
          </a:p>
          <a:p>
            <a:r>
              <a:rPr lang="en-US" b="1" dirty="0"/>
              <a:t>Bayesian Optimization</a:t>
            </a:r>
            <a:r>
              <a:rPr lang="en-US" dirty="0"/>
              <a:t>: Uses observations from tested architectures to predict the next combination</a:t>
            </a:r>
          </a:p>
          <a:p>
            <a:r>
              <a:rPr lang="en-US" b="1" dirty="0"/>
              <a:t>Reinforcement Learning</a:t>
            </a:r>
            <a:r>
              <a:rPr lang="en-US" dirty="0"/>
              <a:t>: Agents take action and gets rewarded based on performance metric.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92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3327390"/>
          </a:xfrm>
        </p:spPr>
        <p:txBody>
          <a:bodyPr/>
          <a:lstStyle/>
          <a:p>
            <a:r>
              <a:rPr lang="en-US" dirty="0"/>
              <a:t>Handling scale in data, model (features, layers)</a:t>
            </a:r>
          </a:p>
          <a:p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Algorithmic</a:t>
            </a:r>
          </a:p>
          <a:p>
            <a:r>
              <a:rPr lang="en-US" dirty="0"/>
              <a:t>Quantization</a:t>
            </a:r>
          </a:p>
          <a:p>
            <a:r>
              <a:rPr lang="en-US" dirty="0"/>
              <a:t>Pruning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62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250719"/>
          </a:xfrm>
        </p:spPr>
        <p:txBody>
          <a:bodyPr/>
          <a:lstStyle/>
          <a:p>
            <a:r>
              <a:rPr lang="en-US" dirty="0"/>
              <a:t>Removing unwanted features saves space.</a:t>
            </a:r>
          </a:p>
          <a:p>
            <a:r>
              <a:rPr lang="en-US" dirty="0"/>
              <a:t>Unwanted features introduces noise</a:t>
            </a:r>
          </a:p>
          <a:p>
            <a:r>
              <a:rPr lang="en-US" dirty="0"/>
              <a:t>Risk of overfitting</a:t>
            </a:r>
          </a:p>
          <a:p>
            <a:r>
              <a:rPr lang="en-US" dirty="0"/>
              <a:t>Hard to interpret and visualize</a:t>
            </a:r>
          </a:p>
          <a:p>
            <a:r>
              <a:rPr lang="en-US" dirty="0"/>
              <a:t>Curse of Dimensionality</a:t>
            </a:r>
          </a:p>
          <a:p>
            <a:pPr lvl="1"/>
            <a:r>
              <a:rPr lang="en-US" dirty="0"/>
              <a:t>As we add more dimensions we also increase the processing power we need to train the model and make predictions, as well as the amount of training data required. – </a:t>
            </a:r>
            <a:r>
              <a:rPr lang="en-US" dirty="0" err="1"/>
              <a:t>Badreesh</a:t>
            </a:r>
            <a:r>
              <a:rPr lang="en-US" dirty="0"/>
              <a:t> Shetty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Dimension Reduction?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4394349"/>
          </a:xfrm>
        </p:spPr>
        <p:txBody>
          <a:bodyPr/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Tabular: Combine, Decompose, Aggregate</a:t>
            </a:r>
          </a:p>
          <a:p>
            <a:pPr lvl="1"/>
            <a:r>
              <a:rPr lang="en-US" dirty="0"/>
              <a:t>Text: Context indicators</a:t>
            </a:r>
          </a:p>
          <a:p>
            <a:pPr lvl="1"/>
            <a:r>
              <a:rPr lang="en-US" dirty="0"/>
              <a:t>Image: Use filters</a:t>
            </a:r>
          </a:p>
          <a:p>
            <a:pPr lvl="1"/>
            <a:r>
              <a:rPr lang="en-US" sz="1600" dirty="0"/>
              <a:t>Taxi dataset: {fare, </a:t>
            </a:r>
            <a:r>
              <a:rPr lang="en-US" sz="1600" dirty="0" err="1"/>
              <a:t>pickup_datetime</a:t>
            </a:r>
            <a:r>
              <a:rPr lang="en-US" sz="1600" dirty="0"/>
              <a:t>, </a:t>
            </a:r>
            <a:r>
              <a:rPr lang="en-US" sz="1600" dirty="0" err="1"/>
              <a:t>pickup_longitude</a:t>
            </a:r>
            <a:r>
              <a:rPr lang="en-US" sz="1600" dirty="0"/>
              <a:t>, </a:t>
            </a:r>
            <a:r>
              <a:rPr lang="en-US" sz="1600" dirty="0" err="1"/>
              <a:t>dropoff_longitude</a:t>
            </a:r>
            <a:r>
              <a:rPr lang="en-US" sz="1600" dirty="0"/>
              <a:t>, </a:t>
            </a:r>
            <a:r>
              <a:rPr lang="en-US" sz="1600" dirty="0" err="1"/>
              <a:t>pickup_latitude</a:t>
            </a:r>
            <a:r>
              <a:rPr lang="en-US" sz="1600" dirty="0"/>
              <a:t>, </a:t>
            </a:r>
            <a:r>
              <a:rPr lang="en-US" sz="1600" dirty="0" err="1"/>
              <a:t>dropoff_latitude</a:t>
            </a:r>
            <a:r>
              <a:rPr lang="en-US" sz="1600" dirty="0"/>
              <a:t>, </a:t>
            </a:r>
            <a:r>
              <a:rPr lang="en-US" sz="1600" dirty="0" err="1"/>
              <a:t>passenger_count</a:t>
            </a:r>
            <a:r>
              <a:rPr lang="en-US" sz="1600" dirty="0"/>
              <a:t>, key}</a:t>
            </a:r>
          </a:p>
          <a:p>
            <a:pPr lvl="1"/>
            <a:r>
              <a:rPr lang="en-US" sz="1600" dirty="0"/>
              <a:t>Compute distance, Scale </a:t>
            </a:r>
            <a:r>
              <a:rPr lang="en-US" sz="1600" dirty="0" err="1"/>
              <a:t>latlong</a:t>
            </a:r>
            <a:r>
              <a:rPr lang="en-US" sz="1600" dirty="0"/>
              <a:t>, </a:t>
            </a:r>
            <a:r>
              <a:rPr lang="en-US" sz="1600" dirty="0" err="1"/>
              <a:t>Bucketize</a:t>
            </a:r>
            <a:r>
              <a:rPr lang="en-US" sz="1600" dirty="0"/>
              <a:t> </a:t>
            </a:r>
            <a:r>
              <a:rPr lang="en-US" sz="1600" dirty="0" err="1"/>
              <a:t>latlong</a:t>
            </a:r>
            <a:endParaRPr lang="en-US" sz="1600" dirty="0"/>
          </a:p>
          <a:p>
            <a:pPr lvl="1"/>
            <a:r>
              <a:rPr lang="en-US" dirty="0"/>
              <a:t>Algorithmic</a:t>
            </a:r>
          </a:p>
          <a:p>
            <a:pPr lvl="2"/>
            <a:r>
              <a:rPr lang="en-US" dirty="0"/>
              <a:t>Feature Selection techniques</a:t>
            </a:r>
          </a:p>
          <a:p>
            <a:pPr lvl="2"/>
            <a:r>
              <a:rPr lang="en-US" dirty="0"/>
              <a:t>Feature </a:t>
            </a:r>
            <a:r>
              <a:rPr lang="en-US"/>
              <a:t>Extraction techniques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24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2300" y="1160003"/>
            <a:ext cx="10947400" cy="5456178"/>
          </a:xfrm>
        </p:spPr>
        <p:txBody>
          <a:bodyPr/>
          <a:lstStyle/>
          <a:p>
            <a:r>
              <a:rPr lang="en-US" dirty="0"/>
              <a:t>Feature Selection</a:t>
            </a:r>
          </a:p>
          <a:p>
            <a:pPr lvl="1"/>
            <a:r>
              <a:rPr lang="en-US" sz="2000" b="1" dirty="0"/>
              <a:t>Filter methods: </a:t>
            </a:r>
            <a:r>
              <a:rPr lang="en-US" sz="2000" dirty="0"/>
              <a:t>Filter features based on the statistical measure like Information Gain, Chi-square test, Fisher’s score</a:t>
            </a:r>
          </a:p>
          <a:p>
            <a:pPr lvl="1"/>
            <a:r>
              <a:rPr lang="en-US" sz="2000" b="1" dirty="0"/>
              <a:t>Wrapper &amp; Elimination methods: </a:t>
            </a:r>
            <a:r>
              <a:rPr lang="en-US" sz="2000" dirty="0"/>
              <a:t>Trains with different subset of features, by adding/removing features to the subset</a:t>
            </a:r>
          </a:p>
          <a:p>
            <a:pPr lvl="1"/>
            <a:r>
              <a:rPr lang="en-US" sz="2000" b="1" dirty="0"/>
              <a:t>Embedded: </a:t>
            </a:r>
            <a:r>
              <a:rPr lang="en-US" sz="2000" dirty="0"/>
              <a:t>Feature selection is embedded in the training algorithm like Regularization.</a:t>
            </a:r>
          </a:p>
          <a:p>
            <a:pPr lvl="3"/>
            <a:endParaRPr lang="en-US" sz="1200" dirty="0"/>
          </a:p>
          <a:p>
            <a:r>
              <a:rPr lang="en-US" dirty="0"/>
              <a:t>Feature Extraction</a:t>
            </a:r>
          </a:p>
          <a:p>
            <a:pPr lvl="1"/>
            <a:r>
              <a:rPr lang="en-US" sz="2000" b="1" dirty="0"/>
              <a:t>Principal Component Analysis (PCA): </a:t>
            </a:r>
            <a:r>
              <a:rPr lang="en-US" sz="2000" dirty="0"/>
              <a:t>Projects the high dimensional vector into lower-dimensional spaces, while preserving the variance.</a:t>
            </a:r>
          </a:p>
          <a:p>
            <a:pPr lvl="1"/>
            <a:r>
              <a:rPr lang="en-US" sz="2000" b="1" dirty="0"/>
              <a:t>Linear Discriminant Analysis (LDA) : </a:t>
            </a:r>
            <a:r>
              <a:rPr lang="en-US" sz="2000" dirty="0"/>
              <a:t>Finds set of features that maximize the class separation.</a:t>
            </a:r>
          </a:p>
          <a:p>
            <a:pPr lvl="1"/>
            <a:r>
              <a:rPr lang="en-US" sz="2000" b="1" dirty="0"/>
              <a:t>Independent Component Analysis (ICA): </a:t>
            </a:r>
            <a:r>
              <a:rPr lang="en-US" sz="2000" dirty="0"/>
              <a:t>Does linear transformation of the data into independent components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Feature Reduction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1476</Words>
  <Application>Microsoft Office PowerPoint</Application>
  <PresentationFormat>Widescreen</PresentationFormat>
  <Paragraphs>160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Corbel</vt:lpstr>
      <vt:lpstr>Aptos Narrow</vt:lpstr>
      <vt:lpstr>Content</vt:lpstr>
      <vt:lpstr>Roboto</vt:lpstr>
      <vt:lpstr>Arial</vt:lpstr>
      <vt:lpstr>Candara</vt:lpstr>
      <vt:lpstr>Office Theme</vt:lpstr>
      <vt:lpstr>MLOPS Workshop</vt:lpstr>
      <vt:lpstr>Machine learning Life cycle</vt:lpstr>
      <vt:lpstr>Hyper-parameter tuning</vt:lpstr>
      <vt:lpstr>PowerPoint Presentation</vt:lpstr>
      <vt:lpstr>Search Strategy</vt:lpstr>
      <vt:lpstr>Resource Management Strategies</vt:lpstr>
      <vt:lpstr>Why Dimension Reduction?</vt:lpstr>
      <vt:lpstr>Dimensionality Reduction</vt:lpstr>
      <vt:lpstr>Algorithmic Feature Reduction Techniques</vt:lpstr>
      <vt:lpstr>Resource Management Strategies </vt:lpstr>
      <vt:lpstr>Project Description</vt:lpstr>
      <vt:lpstr>What is model deployment?</vt:lpstr>
      <vt:lpstr>Criteria</vt:lpstr>
      <vt:lpstr>Where to deploy?</vt:lpstr>
      <vt:lpstr>Deployment methodologies</vt:lpstr>
      <vt:lpstr>Deployment methodologies</vt:lpstr>
      <vt:lpstr>Deployment methodologies</vt:lpstr>
      <vt:lpstr>Continuous Deployment</vt:lpstr>
      <vt:lpstr>Rest API</vt:lpstr>
      <vt:lpstr>Docker</vt:lpstr>
      <vt:lpstr>Docker components</vt:lpstr>
      <vt:lpstr>Docker command</vt:lpstr>
      <vt:lpstr>Kubernetes - Container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Soudamini Sreepada</cp:lastModifiedBy>
  <cp:revision>95</cp:revision>
  <dcterms:modified xsi:type="dcterms:W3CDTF">2024-10-18T11:14:08Z</dcterms:modified>
</cp:coreProperties>
</file>