
<file path=[Content_Types].xml><?xml version="1.0" encoding="utf-8"?>
<Types xmlns="http://schemas.openxmlformats.org/package/2006/content-types">
  <Default Extension="fntdata" ContentType="application/x-fontdata"/>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media/image40.jpg" ContentType="image/jpeg"/>
  <Override PartName="/ppt/notesSlides/notesSlide27.xml" ContentType="application/vnd.openxmlformats-officedocument.presentationml.notesSlide+xml"/>
  <Override PartName="/ppt/media/image41.jpg" ContentType="image/jpeg"/>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32"/>
  </p:notesMasterIdLst>
  <p:sldIdLst>
    <p:sldId id="307" r:id="rId3"/>
    <p:sldId id="256" r:id="rId4"/>
    <p:sldId id="257" r:id="rId5"/>
    <p:sldId id="258" r:id="rId6"/>
    <p:sldId id="259" r:id="rId7"/>
    <p:sldId id="260" r:id="rId8"/>
    <p:sldId id="261" r:id="rId9"/>
    <p:sldId id="266" r:id="rId10"/>
    <p:sldId id="262" r:id="rId11"/>
    <p:sldId id="291" r:id="rId12"/>
    <p:sldId id="298" r:id="rId13"/>
    <p:sldId id="292" r:id="rId14"/>
    <p:sldId id="299" r:id="rId15"/>
    <p:sldId id="293" r:id="rId16"/>
    <p:sldId id="294" r:id="rId17"/>
    <p:sldId id="322" r:id="rId18"/>
    <p:sldId id="295" r:id="rId19"/>
    <p:sldId id="308" r:id="rId20"/>
    <p:sldId id="309" r:id="rId21"/>
    <p:sldId id="310" r:id="rId22"/>
    <p:sldId id="311" r:id="rId23"/>
    <p:sldId id="312" r:id="rId24"/>
    <p:sldId id="314" r:id="rId25"/>
    <p:sldId id="315" r:id="rId26"/>
    <p:sldId id="316" r:id="rId27"/>
    <p:sldId id="317" r:id="rId28"/>
    <p:sldId id="318" r:id="rId29"/>
    <p:sldId id="319" r:id="rId30"/>
    <p:sldId id="320" r:id="rId31"/>
  </p:sldIdLst>
  <p:sldSz cx="9144000" cy="5143500" type="screen16x9"/>
  <p:notesSz cx="6858000" cy="9144000"/>
  <p:embeddedFontLst>
    <p:embeddedFont>
      <p:font typeface="Algerian" panose="04020705040A02060702" pitchFamily="82" charset="0"/>
      <p:regular r:id="rId33"/>
    </p:embeddedFont>
    <p:embeddedFont>
      <p:font typeface="Cambria" panose="02040503050406030204" pitchFamily="18" charset="0"/>
      <p:regular r:id="rId34"/>
      <p:bold r:id="rId35"/>
      <p:italic r:id="rId36"/>
      <p:boldItalic r:id="rId37"/>
    </p:embeddedFont>
    <p:embeddedFont>
      <p:font typeface="Fira Sans Extra Condensed" panose="020B0503050000020004" pitchFamily="34" charset="0"/>
      <p:regular r:id="rId38"/>
      <p:bold r:id="rId39"/>
      <p:italic r:id="rId40"/>
      <p:boldItalic r:id="rId41"/>
    </p:embeddedFont>
    <p:embeddedFont>
      <p:font typeface="Fira Sans Extra Condensed SemiBold" panose="020B0604020202020204" charset="0"/>
      <p:regular r:id="rId42"/>
      <p:bold r:id="rId43"/>
      <p:italic r:id="rId44"/>
      <p:boldItalic r:id="rId45"/>
    </p:embeddedFon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383B04-1610-4944-B0D9-5602CB3FC341}" v="10" dt="2023-10-06T05:34:41.952"/>
    <p1510:client id="{1DE72BAD-6896-46E1-87CA-013EAD48FE5F}" v="837" dt="2023-10-05T17:27:00.352"/>
    <p1510:client id="{93B7263C-8661-43CD-AD0D-9D8C063792FC}" v="111" dt="2023-10-05T19:56:37.018"/>
    <p1510:client id="{9D95D20E-CDA3-462F-8B82-E849A7303CBE}" v="295" dt="2023-10-05T18:55:25.213"/>
  </p1510:revLst>
</p1510:revInfo>
</file>

<file path=ppt/tableStyles.xml><?xml version="1.0" encoding="utf-8"?>
<a:tblStyleLst xmlns:a="http://schemas.openxmlformats.org/drawingml/2006/main" def="{BD08DEA1-D0B4-4656-BD46-82758BE37805}">
  <a:tblStyle styleId="{BD08DEA1-D0B4-4656-BD46-82758BE378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font" Target="fonts/font9.fntdata"/><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615328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77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499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6308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167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802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23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23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23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23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2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23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23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23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23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23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23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23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23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23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e96fd5876e_0_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e96fd5876e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0" name="Google Shape;4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3.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416724" y="414598"/>
            <a:ext cx="6543806" cy="1044645"/>
          </a:xfrm>
          <a:prstGeom prst="rect">
            <a:avLst/>
          </a:prstGeom>
          <a:noFill/>
        </p:spPr>
        <p:txBody>
          <a:bodyPr wrap="square">
            <a:spAutoFit/>
          </a:bodyPr>
          <a:lstStyle/>
          <a:p>
            <a:pPr algn="ctr" defTabSz="685800"/>
            <a:r>
              <a:rPr lang="en-US" sz="2250" b="1" dirty="0">
                <a:solidFill>
                  <a:schemeClr val="bg1"/>
                </a:solidFill>
                <a:ea typeface="+mn-ea"/>
              </a:rPr>
              <a:t> </a:t>
            </a:r>
            <a:r>
              <a:rPr lang="en-US" sz="1969"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B. P. Poddar Institute of Management and Technology</a:t>
            </a:r>
          </a:p>
          <a:p>
            <a:pPr algn="ctr" defTabSz="685800"/>
            <a:endParaRPr lang="en-US" sz="1969" b="1" dirty="0">
              <a:solidFill>
                <a:schemeClr val="bg1"/>
              </a:solidFill>
              <a:effectLst>
                <a:outerShdw blurRad="38100" dist="38100" dir="2700000" algn="tl">
                  <a:srgbClr val="000000">
                    <a:alpha val="43137"/>
                  </a:srgbClr>
                </a:outerShdw>
              </a:effectLst>
              <a:latin typeface="Algerian" panose="04020705040A02060702" pitchFamily="82" charset="0"/>
              <a:ea typeface="+mn-ea"/>
            </a:endParaRPr>
          </a:p>
          <a:p>
            <a:pPr algn="ctr" defTabSz="685800"/>
            <a:r>
              <a:rPr lang="en-US" sz="1969" b="1" dirty="0">
                <a:solidFill>
                  <a:schemeClr val="bg1"/>
                </a:solidFill>
                <a:latin typeface="Algerian" panose="04020705040A02060702" pitchFamily="82" charset="0"/>
                <a:ea typeface="+mn-ea"/>
              </a:rPr>
              <a:t> </a:t>
            </a:r>
            <a:r>
              <a:rPr lang="en-US" sz="1759" b="1" dirty="0">
                <a:solidFill>
                  <a:schemeClr val="bg1"/>
                </a:solidFill>
                <a:latin typeface="Cambria" panose="02040503050406030204" pitchFamily="18" charset="0"/>
                <a:ea typeface="Cambria" panose="02040503050406030204" pitchFamily="18" charset="0"/>
              </a:rPr>
              <a:t>Department of Computer Science &amp; Engineering </a:t>
            </a:r>
            <a:endParaRPr lang="en-IN" sz="1759" b="1" dirty="0">
              <a:solidFill>
                <a:schemeClr val="bg1"/>
              </a:solidFill>
              <a:latin typeface="Cambria" panose="02040503050406030204" pitchFamily="18" charset="0"/>
              <a:ea typeface="Cambria" panose="02040503050406030204" pitchFamily="18" charset="0"/>
            </a:endParaRPr>
          </a:p>
        </p:txBody>
      </p:sp>
      <p:pic>
        <p:nvPicPr>
          <p:cNvPr id="10" name="Picture 9"/>
          <p:cNvPicPr>
            <a:picLocks noChangeAspect="1"/>
          </p:cNvPicPr>
          <p:nvPr/>
        </p:nvPicPr>
        <p:blipFill>
          <a:blip r:embed="rId2"/>
          <a:stretch>
            <a:fillRect/>
          </a:stretch>
        </p:blipFill>
        <p:spPr>
          <a:xfrm>
            <a:off x="455262" y="334789"/>
            <a:ext cx="803351" cy="753380"/>
          </a:xfrm>
          <a:prstGeom prst="rect">
            <a:avLst/>
          </a:prstGeom>
        </p:spPr>
      </p:pic>
      <p:sp>
        <p:nvSpPr>
          <p:cNvPr id="12" name="TextBox 11"/>
          <p:cNvSpPr txBox="1"/>
          <p:nvPr/>
        </p:nvSpPr>
        <p:spPr>
          <a:xfrm>
            <a:off x="3571761" y="1459243"/>
            <a:ext cx="2233731" cy="369332"/>
          </a:xfrm>
          <a:prstGeom prst="rect">
            <a:avLst/>
          </a:prstGeom>
          <a:noFill/>
        </p:spPr>
        <p:txBody>
          <a:bodyPr wrap="square">
            <a:spAutoFit/>
          </a:bodyPr>
          <a:lstStyle/>
          <a:p>
            <a:pPr algn="ctr" defTabSz="685800"/>
            <a:r>
              <a:rPr lang="en-IN" sz="1800" dirty="0">
                <a:solidFill>
                  <a:schemeClr val="bg1"/>
                </a:solidFill>
                <a:latin typeface="Cambria" panose="02040503050406030204" pitchFamily="18" charset="0"/>
                <a:ea typeface="Cambria" panose="02040503050406030204" pitchFamily="18" charset="0"/>
                <a:cs typeface="Arial" panose="020B0704020202020204" pitchFamily="34" charset="0"/>
              </a:rPr>
              <a:t>Final Year Project</a:t>
            </a:r>
          </a:p>
        </p:txBody>
      </p:sp>
      <p:sp>
        <p:nvSpPr>
          <p:cNvPr id="13" name="TextBox 12"/>
          <p:cNvSpPr txBox="1"/>
          <p:nvPr/>
        </p:nvSpPr>
        <p:spPr>
          <a:xfrm>
            <a:off x="2052269" y="1931163"/>
            <a:ext cx="5272715" cy="395365"/>
          </a:xfrm>
          <a:prstGeom prst="rect">
            <a:avLst/>
          </a:prstGeom>
          <a:noFill/>
        </p:spPr>
        <p:txBody>
          <a:bodyPr wrap="square" rtlCol="0">
            <a:spAutoFit/>
          </a:bodyPr>
          <a:lstStyle/>
          <a:p>
            <a:pPr algn="ctr" defTabSz="685800"/>
            <a:r>
              <a:rPr lang="en-US" sz="1969" b="1" dirty="0">
                <a:solidFill>
                  <a:schemeClr val="bg1">
                    <a:lumMod val="75000"/>
                  </a:schemeClr>
                </a:solidFill>
                <a:latin typeface="Cambria" panose="02040503050406030204" pitchFamily="18" charset="0"/>
                <a:ea typeface="Cambria" panose="02040503050406030204" pitchFamily="18" charset="0"/>
              </a:rPr>
              <a:t>Topic: Credit Card Fraud Detection </a:t>
            </a:r>
            <a:endParaRPr lang="en-IN" sz="1969" b="1" dirty="0">
              <a:solidFill>
                <a:schemeClr val="bg1">
                  <a:lumMod val="75000"/>
                </a:schemeClr>
              </a:solidFill>
              <a:latin typeface="Cambria" panose="02040503050406030204" pitchFamily="18" charset="0"/>
              <a:ea typeface="Cambria"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966689570"/>
              </p:ext>
            </p:extLst>
          </p:nvPr>
        </p:nvGraphicFramePr>
        <p:xfrm>
          <a:off x="2219408" y="2819206"/>
          <a:ext cx="4938434" cy="1540670"/>
        </p:xfrm>
        <a:graphic>
          <a:graphicData uri="http://schemas.openxmlformats.org/drawingml/2006/table">
            <a:tbl>
              <a:tblPr firstRow="1" bandRow="1">
                <a:tableStyleId>{3B4B98B0-60AC-42C2-AFA5-B58CD77FA1E5}</a:tableStyleId>
              </a:tblPr>
              <a:tblGrid>
                <a:gridCol w="2475940">
                  <a:extLst>
                    <a:ext uri="{9D8B030D-6E8A-4147-A177-3AD203B41FA5}">
                      <a16:colId xmlns:a16="http://schemas.microsoft.com/office/drawing/2014/main" val="20000"/>
                    </a:ext>
                  </a:extLst>
                </a:gridCol>
                <a:gridCol w="2462494">
                  <a:extLst>
                    <a:ext uri="{9D8B030D-6E8A-4147-A177-3AD203B41FA5}">
                      <a16:colId xmlns:a16="http://schemas.microsoft.com/office/drawing/2014/main" val="20001"/>
                    </a:ext>
                  </a:extLst>
                </a:gridCol>
              </a:tblGrid>
              <a:tr h="304325">
                <a:tc>
                  <a:txBody>
                    <a:bodyPr/>
                    <a:lstStyle>
                      <a:defPPr>
                        <a:defRPr lang="en-US" b="1">
                          <a:solidFill>
                            <a:schemeClr val="bg1"/>
                          </a:solidFill>
                        </a:defRPr>
                      </a:defPPr>
                      <a:lvl1pPr marL="0" algn="l" defTabSz="457200" rtl="0" eaLnBrk="1" latinLnBrk="0" hangingPunct="1">
                        <a:defRPr sz="1800" b="1" kern="1200">
                          <a:solidFill>
                            <a:schemeClr val="bg1"/>
                          </a:solidFill>
                          <a:latin typeface="+mn-lt"/>
                          <a:ea typeface="+mn-ea"/>
                          <a:cs typeface="+mn-cs"/>
                        </a:defRPr>
                      </a:lvl1pPr>
                      <a:lvl2pPr marL="457200" algn="l" defTabSz="457200" rtl="0" eaLnBrk="1" latinLnBrk="0" hangingPunct="1">
                        <a:defRPr sz="1800" b="1" kern="1200">
                          <a:solidFill>
                            <a:schemeClr val="bg1"/>
                          </a:solidFill>
                          <a:latin typeface="+mn-lt"/>
                          <a:ea typeface="+mn-ea"/>
                          <a:cs typeface="+mn-cs"/>
                        </a:defRPr>
                      </a:lvl2pPr>
                      <a:lvl3pPr marL="914400" algn="l" defTabSz="457200" rtl="0" eaLnBrk="1" latinLnBrk="0" hangingPunct="1">
                        <a:defRPr sz="1800" b="1" kern="1200">
                          <a:solidFill>
                            <a:schemeClr val="bg1"/>
                          </a:solidFill>
                          <a:latin typeface="+mn-lt"/>
                          <a:ea typeface="+mn-ea"/>
                          <a:cs typeface="+mn-cs"/>
                        </a:defRPr>
                      </a:lvl3pPr>
                      <a:lvl4pPr marL="1371600" algn="l" defTabSz="457200" rtl="0" eaLnBrk="1" latinLnBrk="0" hangingPunct="1">
                        <a:defRPr sz="1800" b="1" kern="1200">
                          <a:solidFill>
                            <a:schemeClr val="bg1"/>
                          </a:solidFill>
                          <a:latin typeface="+mn-lt"/>
                          <a:ea typeface="+mn-ea"/>
                          <a:cs typeface="+mn-cs"/>
                        </a:defRPr>
                      </a:lvl4pPr>
                      <a:lvl5pPr marL="1828800" algn="l" defTabSz="457200" rtl="0" eaLnBrk="1" latinLnBrk="0" hangingPunct="1">
                        <a:defRPr sz="1800" b="1" kern="1200">
                          <a:solidFill>
                            <a:schemeClr val="bg1"/>
                          </a:solidFill>
                          <a:latin typeface="+mn-lt"/>
                          <a:ea typeface="+mn-ea"/>
                          <a:cs typeface="+mn-cs"/>
                        </a:defRPr>
                      </a:lvl5pPr>
                      <a:lvl6pPr marL="2286000" algn="l" defTabSz="457200" rtl="0" eaLnBrk="1" latinLnBrk="0" hangingPunct="1">
                        <a:defRPr sz="1800" b="1" kern="1200">
                          <a:solidFill>
                            <a:schemeClr val="bg1"/>
                          </a:solidFill>
                          <a:latin typeface="+mn-lt"/>
                          <a:ea typeface="+mn-ea"/>
                          <a:cs typeface="+mn-cs"/>
                        </a:defRPr>
                      </a:lvl6pPr>
                      <a:lvl7pPr marL="2743200" algn="l" defTabSz="457200" rtl="0" eaLnBrk="1" latinLnBrk="0" hangingPunct="1">
                        <a:defRPr sz="1800" b="1" kern="1200">
                          <a:solidFill>
                            <a:schemeClr val="bg1"/>
                          </a:solidFill>
                          <a:latin typeface="+mn-lt"/>
                          <a:ea typeface="+mn-ea"/>
                          <a:cs typeface="+mn-cs"/>
                        </a:defRPr>
                      </a:lvl7pPr>
                      <a:lvl8pPr marL="3200400" algn="l" defTabSz="457200" rtl="0" eaLnBrk="1" latinLnBrk="0" hangingPunct="1">
                        <a:defRPr sz="1800" b="1" kern="1200">
                          <a:solidFill>
                            <a:schemeClr val="bg1"/>
                          </a:solidFill>
                          <a:latin typeface="+mn-lt"/>
                          <a:ea typeface="+mn-ea"/>
                          <a:cs typeface="+mn-cs"/>
                        </a:defRPr>
                      </a:lvl8pPr>
                      <a:lvl9pPr marL="3657600" algn="l" defTabSz="457200" rtl="0" eaLnBrk="1" latinLnBrk="0" hangingPunct="1">
                        <a:defRPr sz="1800" b="1" kern="1200">
                          <a:solidFill>
                            <a:schemeClr val="bg1"/>
                          </a:solidFill>
                          <a:latin typeface="+mn-lt"/>
                          <a:ea typeface="+mn-ea"/>
                          <a:cs typeface="+mn-cs"/>
                        </a:defRPr>
                      </a:lvl9pPr>
                    </a:lstStyle>
                    <a:p>
                      <a:pPr algn="ctr"/>
                      <a:r>
                        <a:rPr lang="en-US" sz="1600" dirty="0">
                          <a:solidFill>
                            <a:schemeClr val="accent5">
                              <a:lumMod val="40000"/>
                              <a:lumOff val="60000"/>
                            </a:schemeClr>
                          </a:solidFill>
                        </a:rPr>
                        <a:t>NAME</a:t>
                      </a:r>
                      <a:endParaRPr lang="en-IN" sz="1600" dirty="0">
                        <a:solidFill>
                          <a:schemeClr val="accent5">
                            <a:lumMod val="40000"/>
                            <a:lumOff val="60000"/>
                          </a:schemeClr>
                        </a:solidFill>
                        <a:latin typeface="Algerian" panose="04020705040A02060702" pitchFamily="82" charset="0"/>
                      </a:endParaRPr>
                    </a:p>
                  </a:txBody>
                  <a:tcPr marL="64294" marR="64294" marT="32147" marB="32147"/>
                </a:tc>
                <a:tc>
                  <a:txBody>
                    <a:bodyPr/>
                    <a:lstStyle>
                      <a:defPPr>
                        <a:defRPr lang="en-US" b="1">
                          <a:solidFill>
                            <a:schemeClr val="bg1"/>
                          </a:solidFill>
                        </a:defRPr>
                      </a:defPPr>
                      <a:lvl1pPr marL="0" algn="l" defTabSz="457200" rtl="0" eaLnBrk="1" latinLnBrk="0" hangingPunct="1">
                        <a:defRPr sz="1800" b="1" kern="1200">
                          <a:solidFill>
                            <a:schemeClr val="bg1"/>
                          </a:solidFill>
                          <a:latin typeface="+mn-lt"/>
                          <a:ea typeface="+mn-ea"/>
                          <a:cs typeface="+mn-cs"/>
                        </a:defRPr>
                      </a:lvl1pPr>
                      <a:lvl2pPr marL="457200" algn="l" defTabSz="457200" rtl="0" eaLnBrk="1" latinLnBrk="0" hangingPunct="1">
                        <a:defRPr sz="1800" b="1" kern="1200">
                          <a:solidFill>
                            <a:schemeClr val="bg1"/>
                          </a:solidFill>
                          <a:latin typeface="+mn-lt"/>
                          <a:ea typeface="+mn-ea"/>
                          <a:cs typeface="+mn-cs"/>
                        </a:defRPr>
                      </a:lvl2pPr>
                      <a:lvl3pPr marL="914400" algn="l" defTabSz="457200" rtl="0" eaLnBrk="1" latinLnBrk="0" hangingPunct="1">
                        <a:defRPr sz="1800" b="1" kern="1200">
                          <a:solidFill>
                            <a:schemeClr val="bg1"/>
                          </a:solidFill>
                          <a:latin typeface="+mn-lt"/>
                          <a:ea typeface="+mn-ea"/>
                          <a:cs typeface="+mn-cs"/>
                        </a:defRPr>
                      </a:lvl3pPr>
                      <a:lvl4pPr marL="1371600" algn="l" defTabSz="457200" rtl="0" eaLnBrk="1" latinLnBrk="0" hangingPunct="1">
                        <a:defRPr sz="1800" b="1" kern="1200">
                          <a:solidFill>
                            <a:schemeClr val="bg1"/>
                          </a:solidFill>
                          <a:latin typeface="+mn-lt"/>
                          <a:ea typeface="+mn-ea"/>
                          <a:cs typeface="+mn-cs"/>
                        </a:defRPr>
                      </a:lvl4pPr>
                      <a:lvl5pPr marL="1828800" algn="l" defTabSz="457200" rtl="0" eaLnBrk="1" latinLnBrk="0" hangingPunct="1">
                        <a:defRPr sz="1800" b="1" kern="1200">
                          <a:solidFill>
                            <a:schemeClr val="bg1"/>
                          </a:solidFill>
                          <a:latin typeface="+mn-lt"/>
                          <a:ea typeface="+mn-ea"/>
                          <a:cs typeface="+mn-cs"/>
                        </a:defRPr>
                      </a:lvl5pPr>
                      <a:lvl6pPr marL="2286000" algn="l" defTabSz="457200" rtl="0" eaLnBrk="1" latinLnBrk="0" hangingPunct="1">
                        <a:defRPr sz="1800" b="1" kern="1200">
                          <a:solidFill>
                            <a:schemeClr val="bg1"/>
                          </a:solidFill>
                          <a:latin typeface="+mn-lt"/>
                          <a:ea typeface="+mn-ea"/>
                          <a:cs typeface="+mn-cs"/>
                        </a:defRPr>
                      </a:lvl6pPr>
                      <a:lvl7pPr marL="2743200" algn="l" defTabSz="457200" rtl="0" eaLnBrk="1" latinLnBrk="0" hangingPunct="1">
                        <a:defRPr sz="1800" b="1" kern="1200">
                          <a:solidFill>
                            <a:schemeClr val="bg1"/>
                          </a:solidFill>
                          <a:latin typeface="+mn-lt"/>
                          <a:ea typeface="+mn-ea"/>
                          <a:cs typeface="+mn-cs"/>
                        </a:defRPr>
                      </a:lvl7pPr>
                      <a:lvl8pPr marL="3200400" algn="l" defTabSz="457200" rtl="0" eaLnBrk="1" latinLnBrk="0" hangingPunct="1">
                        <a:defRPr sz="1800" b="1" kern="1200">
                          <a:solidFill>
                            <a:schemeClr val="bg1"/>
                          </a:solidFill>
                          <a:latin typeface="+mn-lt"/>
                          <a:ea typeface="+mn-ea"/>
                          <a:cs typeface="+mn-cs"/>
                        </a:defRPr>
                      </a:lvl8pPr>
                      <a:lvl9pPr marL="3657600" algn="l" defTabSz="457200" rtl="0" eaLnBrk="1" latinLnBrk="0" hangingPunct="1">
                        <a:defRPr sz="1800" b="1" kern="1200">
                          <a:solidFill>
                            <a:schemeClr val="bg1"/>
                          </a:solidFill>
                          <a:latin typeface="+mn-lt"/>
                          <a:ea typeface="+mn-ea"/>
                          <a:cs typeface="+mn-cs"/>
                        </a:defRPr>
                      </a:lvl9pPr>
                    </a:lstStyle>
                    <a:p>
                      <a:pPr algn="ctr"/>
                      <a:r>
                        <a:rPr lang="en-US" sz="1600" dirty="0">
                          <a:solidFill>
                            <a:schemeClr val="accent5">
                              <a:lumMod val="40000"/>
                              <a:lumOff val="60000"/>
                            </a:schemeClr>
                          </a:solidFill>
                        </a:rPr>
                        <a:t>ROLL</a:t>
                      </a:r>
                      <a:endParaRPr lang="en-IN" sz="1600" dirty="0">
                        <a:solidFill>
                          <a:schemeClr val="accent5">
                            <a:lumMod val="40000"/>
                            <a:lumOff val="60000"/>
                          </a:schemeClr>
                        </a:solidFill>
                        <a:latin typeface="Algerian" panose="04020705040A02060702" pitchFamily="82" charset="0"/>
                      </a:endParaRPr>
                    </a:p>
                  </a:txBody>
                  <a:tcPr marL="64294" marR="64294" marT="32147" marB="32147"/>
                </a:tc>
                <a:extLst>
                  <a:ext uri="{0D108BD9-81ED-4DB2-BD59-A6C34878D82A}">
                    <a16:rowId xmlns:a16="http://schemas.microsoft.com/office/drawing/2014/main" val="10000"/>
                  </a:ext>
                </a:extLst>
              </a:tr>
              <a:tr h="304325">
                <a:tc>
                  <a:txBody>
                    <a:bodyPr/>
                    <a:lstStyle>
                      <a:defPPr>
                        <a:defRPr lang="en-US">
                          <a:solidFill>
                            <a:schemeClr val="tx1"/>
                          </a:solidFill>
                        </a:defRP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0" lang="en-IN" altLang="en-US" sz="1600" b="0" u="none" strike="noStrike" kern="0" cap="none" spc="0" normalizeH="0" baseline="0" noProof="0" dirty="0">
                          <a:ln>
                            <a:noFill/>
                          </a:ln>
                          <a:solidFill>
                            <a:schemeClr val="accent5">
                              <a:lumMod val="40000"/>
                              <a:lumOff val="60000"/>
                            </a:schemeClr>
                          </a:solidFill>
                          <a:effectLst>
                            <a:outerShdw blurRad="38100" dist="38100" dir="2700000" algn="tl">
                              <a:srgbClr val="000000">
                                <a:alpha val="43137"/>
                              </a:srgbClr>
                            </a:outerShdw>
                          </a:effectLst>
                          <a:uLnTx/>
                          <a:uFillTx/>
                        </a:rPr>
                        <a:t>      Sagar Debnath</a:t>
                      </a:r>
                      <a:endParaRPr lang="en-IN" sz="1600" b="0" dirty="0">
                        <a:solidFill>
                          <a:schemeClr val="accent5">
                            <a:lumMod val="40000"/>
                            <a:lumOff val="60000"/>
                          </a:schemeClr>
                        </a:solidFill>
                        <a:effectLst>
                          <a:outerShdw blurRad="38100" dist="38100" dir="2700000" algn="tl">
                            <a:srgbClr val="000000">
                              <a:alpha val="43137"/>
                            </a:srgbClr>
                          </a:outerShdw>
                        </a:effectLst>
                        <a:latin typeface="Algerian" panose="04020705040A02060702" pitchFamily="82" charset="0"/>
                      </a:endParaRPr>
                    </a:p>
                  </a:txBody>
                  <a:tcPr marL="64294" marR="64294" marT="32147" marB="32147"/>
                </a:tc>
                <a:tc>
                  <a:txBody>
                    <a:bodyPr/>
                    <a:lstStyle>
                      <a:defPPr>
                        <a:defRPr lang="en-US">
                          <a:solidFill>
                            <a:schemeClr val="tx1"/>
                          </a:solidFill>
                        </a:defRP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0" lang="en-IN" altLang="en-US" sz="1600" b="0" u="none" strike="noStrike" kern="0" cap="none" spc="0" normalizeH="0" baseline="0" noProof="0" dirty="0">
                          <a:ln>
                            <a:noFill/>
                          </a:ln>
                          <a:solidFill>
                            <a:schemeClr val="accent5">
                              <a:lumMod val="40000"/>
                              <a:lumOff val="60000"/>
                            </a:schemeClr>
                          </a:solidFill>
                          <a:effectLst>
                            <a:outerShdw blurRad="38100" dist="38100" dir="2700000" algn="tl">
                              <a:srgbClr val="000000">
                                <a:alpha val="43137"/>
                              </a:srgbClr>
                            </a:outerShdw>
                          </a:effectLst>
                          <a:uLnTx/>
                          <a:uFillTx/>
                        </a:rPr>
                        <a:t>11500120009</a:t>
                      </a:r>
                      <a:endParaRPr lang="en-IN" sz="1600" b="0" dirty="0">
                        <a:solidFill>
                          <a:schemeClr val="accent5">
                            <a:lumMod val="40000"/>
                            <a:lumOff val="60000"/>
                          </a:schemeClr>
                        </a:solidFill>
                        <a:effectLst>
                          <a:outerShdw blurRad="38100" dist="38100" dir="2700000" algn="tl">
                            <a:srgbClr val="000000">
                              <a:alpha val="43137"/>
                            </a:srgbClr>
                          </a:outerShdw>
                        </a:effectLst>
                        <a:latin typeface="Algerian" panose="04020705040A02060702" pitchFamily="82" charset="0"/>
                      </a:endParaRPr>
                    </a:p>
                  </a:txBody>
                  <a:tcPr marL="64294" marR="64294" marT="32147" marB="32147"/>
                </a:tc>
                <a:extLst>
                  <a:ext uri="{0D108BD9-81ED-4DB2-BD59-A6C34878D82A}">
                    <a16:rowId xmlns:a16="http://schemas.microsoft.com/office/drawing/2014/main" val="10001"/>
                  </a:ext>
                </a:extLst>
              </a:tr>
              <a:tr h="304325">
                <a:tc>
                  <a:txBody>
                    <a:bodyPr/>
                    <a:lstStyle>
                      <a:defPPr>
                        <a:defRPr lang="en-US">
                          <a:solidFill>
                            <a:schemeClr val="tx1"/>
                          </a:solidFill>
                        </a:defRP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0" lang="en-IN" altLang="en-US" sz="1600" b="0" u="none" strike="noStrike" kern="0" cap="none" spc="0" normalizeH="0" baseline="0" noProof="0" dirty="0">
                          <a:ln>
                            <a:noFill/>
                          </a:ln>
                          <a:solidFill>
                            <a:schemeClr val="accent5">
                              <a:lumMod val="40000"/>
                              <a:lumOff val="60000"/>
                            </a:schemeClr>
                          </a:solidFill>
                          <a:effectLst>
                            <a:outerShdw blurRad="38100" dist="38100" dir="2700000" algn="tl">
                              <a:srgbClr val="000000">
                                <a:alpha val="43137"/>
                              </a:srgbClr>
                            </a:outerShdw>
                          </a:effectLst>
                          <a:uLnTx/>
                          <a:uFillTx/>
                        </a:rPr>
                        <a:t>   Ramesh Das </a:t>
                      </a:r>
                      <a:endParaRPr lang="en-IN" sz="1600" b="0" dirty="0">
                        <a:solidFill>
                          <a:schemeClr val="accent5">
                            <a:lumMod val="40000"/>
                            <a:lumOff val="60000"/>
                          </a:schemeClr>
                        </a:solidFill>
                        <a:effectLst>
                          <a:outerShdw blurRad="38100" dist="38100" dir="2700000" algn="tl">
                            <a:srgbClr val="000000">
                              <a:alpha val="43137"/>
                            </a:srgbClr>
                          </a:outerShdw>
                        </a:effectLst>
                        <a:latin typeface="Algerian" panose="04020705040A02060702" pitchFamily="82" charset="0"/>
                      </a:endParaRPr>
                    </a:p>
                  </a:txBody>
                  <a:tcPr marL="64294" marR="64294" marT="32147" marB="32147"/>
                </a:tc>
                <a:tc>
                  <a:txBody>
                    <a:bodyPr/>
                    <a:lstStyle>
                      <a:defPPr>
                        <a:defRPr lang="en-US">
                          <a:solidFill>
                            <a:schemeClr val="tx1"/>
                          </a:solidFill>
                        </a:defRP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altLang="en-US" sz="1600" b="0" u="none" strike="noStrike" kern="0" cap="none" spc="0" normalizeH="0" baseline="0" noProof="0" dirty="0">
                          <a:ln>
                            <a:noFill/>
                          </a:ln>
                          <a:solidFill>
                            <a:schemeClr val="accent5">
                              <a:lumMod val="40000"/>
                              <a:lumOff val="60000"/>
                            </a:schemeClr>
                          </a:solidFill>
                          <a:effectLst>
                            <a:outerShdw blurRad="38100" dist="38100" dir="2700000" algn="tl">
                              <a:srgbClr val="000000">
                                <a:alpha val="43137"/>
                              </a:srgbClr>
                            </a:outerShdw>
                          </a:effectLst>
                          <a:uLnTx/>
                          <a:uFillTx/>
                        </a:rPr>
                        <a:t>11500120010</a:t>
                      </a:r>
                      <a:endParaRPr lang="en-IN" sz="1600" b="0" dirty="0">
                        <a:solidFill>
                          <a:schemeClr val="accent5">
                            <a:lumMod val="40000"/>
                            <a:lumOff val="60000"/>
                          </a:schemeClr>
                        </a:solidFill>
                        <a:effectLst>
                          <a:outerShdw blurRad="38100" dist="38100" dir="2700000" algn="tl">
                            <a:srgbClr val="000000">
                              <a:alpha val="43137"/>
                            </a:srgbClr>
                          </a:outerShdw>
                        </a:effectLst>
                        <a:latin typeface="Algerian" panose="04020705040A02060702" pitchFamily="82" charset="0"/>
                      </a:endParaRPr>
                    </a:p>
                  </a:txBody>
                  <a:tcPr marL="64294" marR="64294" marT="32147" marB="32147"/>
                </a:tc>
                <a:extLst>
                  <a:ext uri="{0D108BD9-81ED-4DB2-BD59-A6C34878D82A}">
                    <a16:rowId xmlns:a16="http://schemas.microsoft.com/office/drawing/2014/main" val="10002"/>
                  </a:ext>
                </a:extLst>
              </a:tr>
              <a:tr h="304325">
                <a:tc>
                  <a:txBody>
                    <a:bodyPr/>
                    <a:lstStyle>
                      <a:defPPr>
                        <a:defRPr lang="en-US">
                          <a:solidFill>
                            <a:schemeClr val="tx1"/>
                          </a:solidFill>
                        </a:defRP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0" dirty="0">
                          <a:solidFill>
                            <a:schemeClr val="accent5">
                              <a:lumMod val="40000"/>
                              <a:lumOff val="60000"/>
                            </a:schemeClr>
                          </a:solidFill>
                          <a:effectLst>
                            <a:outerShdw blurRad="38100" dist="38100" dir="2700000" algn="tl">
                              <a:srgbClr val="000000">
                                <a:alpha val="43137"/>
                              </a:srgbClr>
                            </a:outerShdw>
                          </a:effectLst>
                        </a:rPr>
                        <a:t>Shoham Sen</a:t>
                      </a:r>
                      <a:endParaRPr lang="en-IN" sz="1600" b="0" dirty="0">
                        <a:solidFill>
                          <a:schemeClr val="accent5">
                            <a:lumMod val="40000"/>
                            <a:lumOff val="60000"/>
                          </a:schemeClr>
                        </a:solidFill>
                        <a:effectLst>
                          <a:outerShdw blurRad="38100" dist="38100" dir="2700000" algn="tl">
                            <a:srgbClr val="000000">
                              <a:alpha val="43137"/>
                            </a:srgbClr>
                          </a:outerShdw>
                        </a:effectLst>
                        <a:latin typeface="+mn-lt"/>
                      </a:endParaRPr>
                    </a:p>
                  </a:txBody>
                  <a:tcPr marL="64294" marR="64294" marT="32147" marB="32147"/>
                </a:tc>
                <a:tc>
                  <a:txBody>
                    <a:bodyPr/>
                    <a:lstStyle>
                      <a:defPPr>
                        <a:defRPr lang="en-US">
                          <a:solidFill>
                            <a:schemeClr val="tx1"/>
                          </a:solidFill>
                        </a:defRP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0" lang="en-US" sz="1600" b="0" u="none" strike="noStrike" kern="0" cap="none" spc="0" normalizeH="0" baseline="0" noProof="0" dirty="0">
                          <a:ln>
                            <a:noFill/>
                          </a:ln>
                          <a:solidFill>
                            <a:schemeClr val="accent5">
                              <a:lumMod val="40000"/>
                              <a:lumOff val="60000"/>
                            </a:schemeClr>
                          </a:solidFill>
                          <a:effectLst>
                            <a:outerShdw blurRad="38100" dist="38100" dir="2700000" algn="tl">
                              <a:srgbClr val="000000">
                                <a:alpha val="43137"/>
                              </a:srgbClr>
                            </a:outerShdw>
                          </a:effectLst>
                          <a:uLnTx/>
                          <a:uFillTx/>
                        </a:rPr>
                        <a:t>1</a:t>
                      </a:r>
                      <a:r>
                        <a:rPr kumimoji="0" lang="en-IN" sz="1600" b="0" u="none" strike="noStrike" kern="0" cap="none" spc="0" normalizeH="0" baseline="0" noProof="0" dirty="0">
                          <a:ln>
                            <a:noFill/>
                          </a:ln>
                          <a:solidFill>
                            <a:schemeClr val="accent5">
                              <a:lumMod val="40000"/>
                              <a:lumOff val="60000"/>
                            </a:schemeClr>
                          </a:solidFill>
                          <a:effectLst>
                            <a:outerShdw blurRad="38100" dist="38100" dir="2700000" algn="tl">
                              <a:srgbClr val="000000">
                                <a:alpha val="43137"/>
                              </a:srgbClr>
                            </a:outerShdw>
                          </a:effectLst>
                          <a:uLnTx/>
                          <a:uFillTx/>
                        </a:rPr>
                        <a:t>1500120075</a:t>
                      </a:r>
                      <a:endParaRPr lang="en-IN" sz="1600" b="0" dirty="0">
                        <a:solidFill>
                          <a:schemeClr val="accent5">
                            <a:lumMod val="40000"/>
                            <a:lumOff val="60000"/>
                          </a:schemeClr>
                        </a:solidFill>
                        <a:effectLst>
                          <a:outerShdw blurRad="38100" dist="38100" dir="2700000" algn="tl">
                            <a:srgbClr val="000000">
                              <a:alpha val="43137"/>
                            </a:srgbClr>
                          </a:outerShdw>
                        </a:effectLst>
                        <a:latin typeface="+mn-lt"/>
                      </a:endParaRPr>
                    </a:p>
                  </a:txBody>
                  <a:tcPr marL="64294" marR="64294" marT="32147" marB="32147"/>
                </a:tc>
                <a:extLst>
                  <a:ext uri="{0D108BD9-81ED-4DB2-BD59-A6C34878D82A}">
                    <a16:rowId xmlns:a16="http://schemas.microsoft.com/office/drawing/2014/main" val="10003"/>
                  </a:ext>
                </a:extLst>
              </a:tr>
              <a:tr h="304325">
                <a:tc>
                  <a:txBody>
                    <a:bodyPr/>
                    <a:lstStyle>
                      <a:defPPr>
                        <a:defRPr lang="en-US">
                          <a:solidFill>
                            <a:schemeClr val="tx1"/>
                          </a:solidFill>
                        </a:defRP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0" lang="en-IN" altLang="en-US" sz="1600" b="0" u="none" strike="noStrike" kern="0" cap="none" spc="0" normalizeH="0" baseline="0" noProof="0" dirty="0">
                          <a:ln>
                            <a:noFill/>
                          </a:ln>
                          <a:solidFill>
                            <a:schemeClr val="accent5">
                              <a:lumMod val="40000"/>
                              <a:lumOff val="60000"/>
                            </a:schemeClr>
                          </a:solidFill>
                          <a:effectLst>
                            <a:outerShdw blurRad="38100" dist="38100" dir="2700000" algn="tl">
                              <a:srgbClr val="000000">
                                <a:alpha val="43137"/>
                              </a:srgbClr>
                            </a:outerShdw>
                          </a:effectLst>
                          <a:uLnTx/>
                          <a:uFillTx/>
                        </a:rPr>
                        <a:t>     Soudeep Ghosh</a:t>
                      </a:r>
                      <a:endParaRPr lang="en-IN" sz="1600" b="0" dirty="0">
                        <a:solidFill>
                          <a:schemeClr val="accent5">
                            <a:lumMod val="40000"/>
                            <a:lumOff val="60000"/>
                          </a:schemeClr>
                        </a:solidFill>
                        <a:effectLst>
                          <a:outerShdw blurRad="38100" dist="38100" dir="2700000" algn="tl">
                            <a:srgbClr val="000000">
                              <a:alpha val="43137"/>
                            </a:srgbClr>
                          </a:outerShdw>
                        </a:effectLst>
                        <a:latin typeface="Algerian" panose="04020705040A02060702" pitchFamily="82" charset="0"/>
                      </a:endParaRPr>
                    </a:p>
                  </a:txBody>
                  <a:tcPr marL="64294" marR="64294" marT="32147" marB="32147"/>
                </a:tc>
                <a:tc>
                  <a:txBody>
                    <a:bodyPr/>
                    <a:lstStyle>
                      <a:defPPr>
                        <a:defRPr lang="en-US">
                          <a:solidFill>
                            <a:schemeClr val="tx1"/>
                          </a:solidFill>
                        </a:defRP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0" lang="en-IN" altLang="en-US" sz="1600" b="0" u="none" strike="noStrike" kern="0" cap="none" spc="0" normalizeH="0" baseline="0" noProof="0" dirty="0">
                          <a:ln>
                            <a:noFill/>
                          </a:ln>
                          <a:solidFill>
                            <a:schemeClr val="accent5">
                              <a:lumMod val="40000"/>
                              <a:lumOff val="60000"/>
                            </a:schemeClr>
                          </a:solidFill>
                          <a:effectLst>
                            <a:outerShdw blurRad="38100" dist="38100" dir="2700000" algn="tl">
                              <a:srgbClr val="000000">
                                <a:alpha val="43137"/>
                              </a:srgbClr>
                            </a:outerShdw>
                          </a:effectLst>
                          <a:uLnTx/>
                          <a:uFillTx/>
                        </a:rPr>
                        <a:t>11500120093</a:t>
                      </a:r>
                      <a:endParaRPr lang="en-IN" sz="1600" b="0" dirty="0">
                        <a:solidFill>
                          <a:schemeClr val="accent5">
                            <a:lumMod val="40000"/>
                            <a:lumOff val="60000"/>
                          </a:schemeClr>
                        </a:solidFill>
                        <a:effectLst>
                          <a:outerShdw blurRad="38100" dist="38100" dir="2700000" algn="tl">
                            <a:srgbClr val="000000">
                              <a:alpha val="43137"/>
                            </a:srgbClr>
                          </a:outerShdw>
                        </a:effectLst>
                        <a:latin typeface="Algerian" panose="04020705040A02060702" pitchFamily="82" charset="0"/>
                      </a:endParaRPr>
                    </a:p>
                  </a:txBody>
                  <a:tcPr marL="64294" marR="64294" marT="32147" marB="32147"/>
                </a:tc>
                <a:extLst>
                  <a:ext uri="{0D108BD9-81ED-4DB2-BD59-A6C34878D82A}">
                    <a16:rowId xmlns:a16="http://schemas.microsoft.com/office/drawing/2014/main" val="10004"/>
                  </a:ext>
                </a:extLst>
              </a:tr>
            </a:tbl>
          </a:graphicData>
        </a:graphic>
      </p:graphicFrame>
      <p:sp>
        <p:nvSpPr>
          <p:cNvPr id="2" name="TextBox 1"/>
          <p:cNvSpPr txBox="1"/>
          <p:nvPr/>
        </p:nvSpPr>
        <p:spPr>
          <a:xfrm>
            <a:off x="3925505" y="2349949"/>
            <a:ext cx="1526241" cy="346249"/>
          </a:xfrm>
          <a:prstGeom prst="rect">
            <a:avLst/>
          </a:prstGeom>
          <a:noFill/>
        </p:spPr>
        <p:txBody>
          <a:bodyPr wrap="square" rtlCol="0">
            <a:spAutoFit/>
          </a:bodyPr>
          <a:lstStyle/>
          <a:p>
            <a:pPr algn="ctr" defTabSz="685800"/>
            <a:r>
              <a:rPr lang="en-US" sz="1650" b="1" dirty="0">
                <a:solidFill>
                  <a:schemeClr val="accent6">
                    <a:lumMod val="40000"/>
                    <a:lumOff val="6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Group No - 8</a:t>
            </a:r>
            <a:endParaRPr lang="en-IN" sz="1650" b="1" dirty="0">
              <a:solidFill>
                <a:schemeClr val="accent6">
                  <a:lumMod val="40000"/>
                  <a:lumOff val="6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457200" y="344100"/>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Analysis</a:t>
            </a:r>
            <a:endParaRPr/>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59"/>
          <a:stretch/>
        </p:blipFill>
        <p:spPr bwMode="auto">
          <a:xfrm>
            <a:off x="1195388" y="989369"/>
            <a:ext cx="6582626" cy="1114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36" y="2458645"/>
            <a:ext cx="3291464" cy="2508570"/>
          </a:xfrm>
          <a:prstGeom prst="rect">
            <a:avLst/>
          </a:prstGeom>
        </p:spPr>
      </p:pic>
      <p:sp>
        <p:nvSpPr>
          <p:cNvPr id="4" name="TextBox 3"/>
          <p:cNvSpPr txBox="1"/>
          <p:nvPr/>
        </p:nvSpPr>
        <p:spPr>
          <a:xfrm>
            <a:off x="4400976" y="2625545"/>
            <a:ext cx="4342974" cy="2031325"/>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Dealing with highly unbalanced data is a common challenge in machine learning, especially in scenarios where one class (in this case, fraud transactions) is significantly underrepresented compared to the other class (non-fraud transactions). If left unaddressed, machine learning models trained on imbalanced data can be biased towards the majority class, leading to poor performance in detecting the minority class (frauds, in this case).</a:t>
            </a:r>
            <a:endParaRPr lang="en-IN">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96EF71A1-2818-6D18-EAB9-358C6B9BC346}"/>
              </a:ext>
            </a:extLst>
          </p:cNvPr>
          <p:cNvSpPr txBox="1"/>
          <p:nvPr/>
        </p:nvSpPr>
        <p:spPr>
          <a:xfrm>
            <a:off x="3600000" y="2124000"/>
            <a:ext cx="194399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a:latin typeface="Cambria"/>
                <a:ea typeface="Cambria"/>
              </a:rPr>
              <a:t>Head of the Data Set</a:t>
            </a:r>
          </a:p>
        </p:txBody>
      </p:sp>
    </p:spTree>
    <p:extLst>
      <p:ext uri="{BB962C8B-B14F-4D97-AF65-F5344CB8AC3E}">
        <p14:creationId xmlns:p14="http://schemas.microsoft.com/office/powerpoint/2010/main" val="2103774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457200" y="348273"/>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Analysis</a:t>
            </a: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536" y="2476645"/>
            <a:ext cx="3291464" cy="2508570"/>
          </a:xfrm>
          <a:prstGeom prst="rect">
            <a:avLst/>
          </a:prstGeom>
        </p:spPr>
      </p:pic>
      <p:sp>
        <p:nvSpPr>
          <p:cNvPr id="4" name="TextBox 3"/>
          <p:cNvSpPr txBox="1"/>
          <p:nvPr/>
        </p:nvSpPr>
        <p:spPr>
          <a:xfrm>
            <a:off x="4409976" y="2913545"/>
            <a:ext cx="4342974" cy="1384995"/>
          </a:xfrm>
          <a:prstGeom prst="rect">
            <a:avLst/>
          </a:prstGeom>
          <a:noFill/>
        </p:spPr>
        <p:txBody>
          <a:bodyPr wrap="square" lIns="91440" tIns="45720" rIns="91440" bIns="45720" rtlCol="0" anchor="t">
            <a:spAutoFit/>
          </a:bodyPr>
          <a:lstStyle/>
          <a:p>
            <a:r>
              <a:rPr lang="en-US">
                <a:latin typeface="Cambria"/>
                <a:ea typeface="Cambria"/>
              </a:rPr>
              <a:t>In our dataset, transactions are classified into two categories: 0 for legitimate transactions and 1 for fraudulent transactions. There are 284,315 instances of legitimate transactions and only 492 instances of fraudulent transactions, highlighting a significant imbalance in the data distribution.</a:t>
            </a:r>
            <a:endParaRPr lang="en-US"/>
          </a:p>
        </p:txBody>
      </p:sp>
      <p:pic>
        <p:nvPicPr>
          <p:cNvPr id="6" name="Picture 5" descr="A screen shot of a computer code&#10;&#10;Description automatically generated">
            <a:extLst>
              <a:ext uri="{FF2B5EF4-FFF2-40B4-BE49-F238E27FC236}">
                <a16:creationId xmlns:a16="http://schemas.microsoft.com/office/drawing/2014/main" id="{4927EA8F-0212-DE84-7303-17340640BDCD}"/>
              </a:ext>
            </a:extLst>
          </p:cNvPr>
          <p:cNvPicPr>
            <a:picLocks noChangeAspect="1"/>
          </p:cNvPicPr>
          <p:nvPr/>
        </p:nvPicPr>
        <p:blipFill rotWithShape="1">
          <a:blip r:embed="rId4"/>
          <a:srcRect t="-312" r="9474" b="320"/>
          <a:stretch/>
        </p:blipFill>
        <p:spPr>
          <a:xfrm>
            <a:off x="1244288" y="1095751"/>
            <a:ext cx="4408368" cy="1228127"/>
          </a:xfrm>
          <a:prstGeom prst="rect">
            <a:avLst/>
          </a:prstGeom>
        </p:spPr>
      </p:pic>
    </p:spTree>
    <p:extLst>
      <p:ext uri="{BB962C8B-B14F-4D97-AF65-F5344CB8AC3E}">
        <p14:creationId xmlns:p14="http://schemas.microsoft.com/office/powerpoint/2010/main" val="2612524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457200" y="263100"/>
            <a:ext cx="8229600" cy="371400"/>
          </a:xfrm>
          <a:prstGeom prst="rect">
            <a:avLst/>
          </a:prstGeom>
        </p:spPr>
        <p:txBody>
          <a:bodyPr spcFirstLastPara="1" wrap="square" lIns="91425" tIns="91425" rIns="91425" bIns="91425" anchor="ctr" anchorCtr="0">
            <a:noAutofit/>
          </a:bodyPr>
          <a:lstStyle/>
          <a:p>
            <a:r>
              <a:rPr lang="en"/>
              <a:t>Data Analysis</a:t>
            </a:r>
          </a:p>
        </p:txBody>
      </p:sp>
      <p:sp>
        <p:nvSpPr>
          <p:cNvPr id="4" name="TextBox 3"/>
          <p:cNvSpPr txBox="1"/>
          <p:nvPr/>
        </p:nvSpPr>
        <p:spPr>
          <a:xfrm>
            <a:off x="3757476" y="1221545"/>
            <a:ext cx="4927974" cy="2893100"/>
          </a:xfrm>
          <a:prstGeom prst="rect">
            <a:avLst/>
          </a:prstGeom>
          <a:noFill/>
        </p:spPr>
        <p:txBody>
          <a:bodyPr wrap="square" lIns="91440" tIns="45720" rIns="91440" bIns="45720" rtlCol="0" anchor="t">
            <a:spAutoFit/>
          </a:bodyPr>
          <a:lstStyle/>
          <a:p>
            <a:r>
              <a:rPr lang="en-US" dirty="0">
                <a:latin typeface="Cambria"/>
                <a:ea typeface="Cambria"/>
              </a:rPr>
              <a:t>The graph illustrates the distribution of transaction amounts categorized by class, specifically focusing on fraudulent transactions. By visualizing this data, we gain valuable insights into the patterns and disparities between the amounts involved in fraudulent and non-fraudulent activities.</a:t>
            </a:r>
          </a:p>
          <a:p>
            <a:r>
              <a:rPr lang="en-US" dirty="0">
                <a:latin typeface="Cambria"/>
                <a:ea typeface="Cambria"/>
              </a:rPr>
              <a:t>This graph provides a clear distinction between two classes of transactions: fraudulent and non-fraudulent. By comparing the histograms representing these classes, we can discern how transaction amounts vary significantly between the two categories. </a:t>
            </a:r>
          </a:p>
          <a:p>
            <a:r>
              <a:rPr lang="en-US" dirty="0">
                <a:latin typeface="Cambria"/>
                <a:ea typeface="Cambria"/>
              </a:rPr>
              <a:t>The unbalanced nature of the dataset is evident in this graph, with the majority of transactions falling within the non-fraudulent category. </a:t>
            </a:r>
            <a:endParaRPr lang="en-US" dirty="0"/>
          </a:p>
        </p:txBody>
      </p:sp>
      <p:pic>
        <p:nvPicPr>
          <p:cNvPr id="2" name="Picture 1">
            <a:extLst>
              <a:ext uri="{FF2B5EF4-FFF2-40B4-BE49-F238E27FC236}">
                <a16:creationId xmlns:a16="http://schemas.microsoft.com/office/drawing/2014/main" id="{C9CE70A9-3CCF-72B3-B00D-047AD0759E0D}"/>
              </a:ext>
            </a:extLst>
          </p:cNvPr>
          <p:cNvPicPr>
            <a:picLocks noChangeAspect="1"/>
          </p:cNvPicPr>
          <p:nvPr/>
        </p:nvPicPr>
        <p:blipFill>
          <a:blip r:embed="rId3"/>
          <a:stretch>
            <a:fillRect/>
          </a:stretch>
        </p:blipFill>
        <p:spPr>
          <a:xfrm>
            <a:off x="527400" y="600142"/>
            <a:ext cx="2968200" cy="2228716"/>
          </a:xfrm>
          <a:prstGeom prst="rect">
            <a:avLst/>
          </a:prstGeom>
        </p:spPr>
      </p:pic>
      <p:pic>
        <p:nvPicPr>
          <p:cNvPr id="5" name="Picture 4" descr="A graph of blue dots&#10;&#10;Description automatically generated">
            <a:extLst>
              <a:ext uri="{FF2B5EF4-FFF2-40B4-BE49-F238E27FC236}">
                <a16:creationId xmlns:a16="http://schemas.microsoft.com/office/drawing/2014/main" id="{B1B24F50-191D-81E1-C4B5-EE0367648842}"/>
              </a:ext>
            </a:extLst>
          </p:cNvPr>
          <p:cNvPicPr>
            <a:picLocks noChangeAspect="1"/>
          </p:cNvPicPr>
          <p:nvPr/>
        </p:nvPicPr>
        <p:blipFill>
          <a:blip r:embed="rId4"/>
          <a:stretch>
            <a:fillRect/>
          </a:stretch>
        </p:blipFill>
        <p:spPr>
          <a:xfrm>
            <a:off x="527400" y="2834300"/>
            <a:ext cx="2968200" cy="2206400"/>
          </a:xfrm>
          <a:prstGeom prst="rect">
            <a:avLst/>
          </a:prstGeom>
        </p:spPr>
      </p:pic>
    </p:spTree>
    <p:extLst>
      <p:ext uri="{BB962C8B-B14F-4D97-AF65-F5344CB8AC3E}">
        <p14:creationId xmlns:p14="http://schemas.microsoft.com/office/powerpoint/2010/main" val="1487954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457200" y="353100"/>
            <a:ext cx="8229600" cy="371400"/>
          </a:xfrm>
          <a:prstGeom prst="rect">
            <a:avLst/>
          </a:prstGeom>
        </p:spPr>
        <p:txBody>
          <a:bodyPr spcFirstLastPara="1" wrap="square" lIns="91425" tIns="91425" rIns="91425" bIns="91425" anchor="ctr" anchorCtr="0">
            <a:noAutofit/>
          </a:bodyPr>
          <a:lstStyle/>
          <a:p>
            <a:r>
              <a:rPr lang="en"/>
              <a:t>Data Analysis</a:t>
            </a:r>
          </a:p>
        </p:txBody>
      </p:sp>
      <p:pic>
        <p:nvPicPr>
          <p:cNvPr id="2" name="Picture 1" descr="A black screen with white text&#10;&#10;Description automatically generated">
            <a:extLst>
              <a:ext uri="{FF2B5EF4-FFF2-40B4-BE49-F238E27FC236}">
                <a16:creationId xmlns:a16="http://schemas.microsoft.com/office/drawing/2014/main" id="{42A1CBE3-2411-DDDB-4370-5CFE884650C8}"/>
              </a:ext>
            </a:extLst>
          </p:cNvPr>
          <p:cNvPicPr>
            <a:picLocks noChangeAspect="1"/>
          </p:cNvPicPr>
          <p:nvPr/>
        </p:nvPicPr>
        <p:blipFill>
          <a:blip r:embed="rId3"/>
          <a:stretch>
            <a:fillRect/>
          </a:stretch>
        </p:blipFill>
        <p:spPr>
          <a:xfrm>
            <a:off x="733132" y="1452102"/>
            <a:ext cx="4905417" cy="864259"/>
          </a:xfrm>
          <a:prstGeom prst="rect">
            <a:avLst/>
          </a:prstGeom>
        </p:spPr>
      </p:pic>
      <p:pic>
        <p:nvPicPr>
          <p:cNvPr id="3" name="Picture 2" descr="A screenshot of a computer code&#10;&#10;Description automatically generated">
            <a:extLst>
              <a:ext uri="{FF2B5EF4-FFF2-40B4-BE49-F238E27FC236}">
                <a16:creationId xmlns:a16="http://schemas.microsoft.com/office/drawing/2014/main" id="{AD57961C-0841-11CB-1EAD-4300F806D102}"/>
              </a:ext>
            </a:extLst>
          </p:cNvPr>
          <p:cNvPicPr>
            <a:picLocks noChangeAspect="1"/>
          </p:cNvPicPr>
          <p:nvPr/>
        </p:nvPicPr>
        <p:blipFill>
          <a:blip r:embed="rId4"/>
          <a:stretch>
            <a:fillRect/>
          </a:stretch>
        </p:blipFill>
        <p:spPr>
          <a:xfrm>
            <a:off x="5751139" y="1455501"/>
            <a:ext cx="2167771" cy="85727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B51D75B-2383-7B4E-3E84-08C045ACBFA4}"/>
              </a:ext>
            </a:extLst>
          </p:cNvPr>
          <p:cNvPicPr>
            <a:picLocks noChangeAspect="1"/>
          </p:cNvPicPr>
          <p:nvPr/>
        </p:nvPicPr>
        <p:blipFill>
          <a:blip r:embed="rId5"/>
          <a:stretch>
            <a:fillRect/>
          </a:stretch>
        </p:blipFill>
        <p:spPr>
          <a:xfrm>
            <a:off x="732372" y="2653390"/>
            <a:ext cx="2743200" cy="194094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443CB0ED-FA80-358A-A660-0EEAF6F008A1}"/>
              </a:ext>
            </a:extLst>
          </p:cNvPr>
          <p:cNvPicPr>
            <a:picLocks noChangeAspect="1"/>
          </p:cNvPicPr>
          <p:nvPr/>
        </p:nvPicPr>
        <p:blipFill>
          <a:blip r:embed="rId6"/>
          <a:stretch>
            <a:fillRect/>
          </a:stretch>
        </p:blipFill>
        <p:spPr>
          <a:xfrm>
            <a:off x="3777921" y="2652999"/>
            <a:ext cx="2743200" cy="1942929"/>
          </a:xfrm>
          <a:prstGeom prst="rect">
            <a:avLst/>
          </a:prstGeom>
        </p:spPr>
      </p:pic>
      <p:sp>
        <p:nvSpPr>
          <p:cNvPr id="4" name="TextBox 3">
            <a:extLst>
              <a:ext uri="{FF2B5EF4-FFF2-40B4-BE49-F238E27FC236}">
                <a16:creationId xmlns:a16="http://schemas.microsoft.com/office/drawing/2014/main" id="{C5865939-9730-31CC-5DFE-59E74DD5BAAE}"/>
              </a:ext>
            </a:extLst>
          </p:cNvPr>
          <p:cNvSpPr txBox="1"/>
          <p:nvPr/>
        </p:nvSpPr>
        <p:spPr>
          <a:xfrm>
            <a:off x="733499" y="954000"/>
            <a:ext cx="4777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Cambria"/>
              </a:rPr>
              <a:t>Separating the data and analyse the statistical properties  :</a:t>
            </a:r>
          </a:p>
        </p:txBody>
      </p:sp>
    </p:spTree>
    <p:extLst>
      <p:ext uri="{BB962C8B-B14F-4D97-AF65-F5344CB8AC3E}">
        <p14:creationId xmlns:p14="http://schemas.microsoft.com/office/powerpoint/2010/main" val="3047331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457200" y="326100"/>
            <a:ext cx="8229600" cy="371400"/>
          </a:xfrm>
          <a:prstGeom prst="rect">
            <a:avLst/>
          </a:prstGeom>
        </p:spPr>
        <p:txBody>
          <a:bodyPr spcFirstLastPara="1" wrap="square" lIns="91425" tIns="91425" rIns="91425" bIns="91425" anchor="ctr" anchorCtr="0">
            <a:noAutofit/>
          </a:bodyPr>
          <a:lstStyle/>
          <a:p>
            <a:r>
              <a:rPr lang="en" dirty="0"/>
              <a:t>Data Pre-processing</a:t>
            </a:r>
          </a:p>
        </p:txBody>
      </p:sp>
      <p:sp>
        <p:nvSpPr>
          <p:cNvPr id="4" name="TextBox 3"/>
          <p:cNvSpPr txBox="1"/>
          <p:nvPr/>
        </p:nvSpPr>
        <p:spPr>
          <a:xfrm>
            <a:off x="758956" y="1165073"/>
            <a:ext cx="7614917" cy="2677656"/>
          </a:xfrm>
          <a:prstGeom prst="rect">
            <a:avLst/>
          </a:prstGeom>
          <a:noFill/>
        </p:spPr>
        <p:txBody>
          <a:bodyPr wrap="square" lIns="91440" tIns="45720" rIns="91440" bIns="45720" rtlCol="0" anchor="t">
            <a:spAutoFit/>
          </a:bodyPr>
          <a:lstStyle/>
          <a:p>
            <a:pPr algn="just"/>
            <a:r>
              <a:rPr lang="en-US" dirty="0">
                <a:latin typeface="Cambria"/>
                <a:ea typeface="Cambria"/>
              </a:rPr>
              <a:t> It is vital to identify the minority classes correctly. So model should not be biased to detect only the majority class but should give equal weight or importance towards the minority class too. Here we used Resampling techniques which can deal with this problem. There is no right method or wrong method in this, different techniques work well with different problems.</a:t>
            </a:r>
            <a:endParaRPr lang="en-US" dirty="0"/>
          </a:p>
          <a:p>
            <a:pPr algn="just"/>
            <a:endParaRPr lang="en-US" dirty="0">
              <a:latin typeface="Cambria"/>
              <a:ea typeface="Cambria"/>
            </a:endParaRPr>
          </a:p>
          <a:p>
            <a:pPr algn="just"/>
            <a:r>
              <a:rPr lang="en-US" b="1" dirty="0">
                <a:latin typeface="Cambria"/>
                <a:ea typeface="Cambria"/>
              </a:rPr>
              <a:t> Resampling:</a:t>
            </a:r>
            <a:r>
              <a:rPr lang="en-US" dirty="0">
                <a:latin typeface="Cambria"/>
                <a:ea typeface="Cambria"/>
              </a:rPr>
              <a:t> </a:t>
            </a:r>
          </a:p>
          <a:p>
            <a:pPr algn="just"/>
            <a:endParaRPr lang="en-US" dirty="0">
              <a:latin typeface="Cambria"/>
              <a:ea typeface="Cambria"/>
            </a:endParaRPr>
          </a:p>
          <a:p>
            <a:pPr algn="just"/>
            <a:r>
              <a:rPr lang="en-US" dirty="0">
                <a:latin typeface="Cambria"/>
                <a:ea typeface="Cambria"/>
              </a:rPr>
              <a:t>Resampling Method is a statically method that is used to generate new data points in the dataset by randomly picking data points from the existing dataset. It helps in creating new synthetic datasets for training machine learning models and to estimate the properties of a  dataset when the dataset is unknown, difficult to estimate, or when the sample size of the dataset is small.</a:t>
            </a:r>
            <a:endParaRPr lang="en-US" dirty="0"/>
          </a:p>
          <a:p>
            <a:pPr algn="just"/>
            <a:endParaRPr lang="en-US" dirty="0">
              <a:latin typeface="Cambria"/>
              <a:ea typeface="Cambria"/>
            </a:endParaRPr>
          </a:p>
        </p:txBody>
      </p:sp>
    </p:spTree>
    <p:extLst>
      <p:ext uri="{BB962C8B-B14F-4D97-AF65-F5344CB8AC3E}">
        <p14:creationId xmlns:p14="http://schemas.microsoft.com/office/powerpoint/2010/main" val="2486436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457200" y="563776"/>
            <a:ext cx="8229600" cy="371400"/>
          </a:xfrm>
          <a:prstGeom prst="rect">
            <a:avLst/>
          </a:prstGeom>
        </p:spPr>
        <p:txBody>
          <a:bodyPr spcFirstLastPara="1" wrap="square" lIns="91425" tIns="91425" rIns="91425" bIns="91425" anchor="ctr" anchorCtr="0">
            <a:noAutofit/>
          </a:bodyPr>
          <a:lstStyle/>
          <a:p>
            <a:r>
              <a:rPr lang="en"/>
              <a:t>Handling Imbalanced Datasets.</a:t>
            </a:r>
            <a:endParaRPr lang="en-US"/>
          </a:p>
          <a:p>
            <a:endParaRPr lang="en"/>
          </a:p>
        </p:txBody>
      </p:sp>
      <p:pic>
        <p:nvPicPr>
          <p:cNvPr id="3" name="Picture 2">
            <a:extLst>
              <a:ext uri="{FF2B5EF4-FFF2-40B4-BE49-F238E27FC236}">
                <a16:creationId xmlns:a16="http://schemas.microsoft.com/office/drawing/2014/main" id="{A088DAE4-2ED2-2D1C-7E8C-1D928A615D33}"/>
              </a:ext>
            </a:extLst>
          </p:cNvPr>
          <p:cNvPicPr>
            <a:picLocks noChangeAspect="1"/>
          </p:cNvPicPr>
          <p:nvPr/>
        </p:nvPicPr>
        <p:blipFill>
          <a:blip r:embed="rId3"/>
          <a:stretch>
            <a:fillRect/>
          </a:stretch>
        </p:blipFill>
        <p:spPr>
          <a:xfrm>
            <a:off x="5433732" y="934421"/>
            <a:ext cx="3063333" cy="2332890"/>
          </a:xfrm>
          <a:prstGeom prst="rect">
            <a:avLst/>
          </a:prstGeom>
        </p:spPr>
      </p:pic>
      <p:sp>
        <p:nvSpPr>
          <p:cNvPr id="6" name="TextBox 5">
            <a:extLst>
              <a:ext uri="{FF2B5EF4-FFF2-40B4-BE49-F238E27FC236}">
                <a16:creationId xmlns:a16="http://schemas.microsoft.com/office/drawing/2014/main" id="{2A3BC14F-CAA6-831C-C7A1-79CE06616142}"/>
              </a:ext>
            </a:extLst>
          </p:cNvPr>
          <p:cNvSpPr txBox="1"/>
          <p:nvPr/>
        </p:nvSpPr>
        <p:spPr>
          <a:xfrm>
            <a:off x="796576" y="1055262"/>
            <a:ext cx="430026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dirty="0">
                <a:latin typeface="Cambria"/>
              </a:rPr>
              <a:t>Random</a:t>
            </a:r>
            <a:r>
              <a:rPr lang="en-US" dirty="0">
                <a:latin typeface="Cambria"/>
              </a:rPr>
              <a:t> </a:t>
            </a:r>
            <a:r>
              <a:rPr lang="en-US" b="1" dirty="0">
                <a:latin typeface="Cambria"/>
              </a:rPr>
              <a:t>Over Sampling:</a:t>
            </a:r>
            <a:r>
              <a:rPr lang="en-US" dirty="0">
                <a:latin typeface="Cambria"/>
              </a:rPr>
              <a:t> It aims to balance class distribution by randomly increasing minority class examples by replicating them.​</a:t>
            </a:r>
          </a:p>
        </p:txBody>
      </p:sp>
      <p:pic>
        <p:nvPicPr>
          <p:cNvPr id="2" name="Picture 1" descr="A screen shot of a computer&#10;&#10;Description automatically generated">
            <a:extLst>
              <a:ext uri="{FF2B5EF4-FFF2-40B4-BE49-F238E27FC236}">
                <a16:creationId xmlns:a16="http://schemas.microsoft.com/office/drawing/2014/main" id="{74CBE3C9-8527-EA71-A035-0F9BDA3083B9}"/>
              </a:ext>
            </a:extLst>
          </p:cNvPr>
          <p:cNvPicPr>
            <a:picLocks noChangeAspect="1"/>
          </p:cNvPicPr>
          <p:nvPr/>
        </p:nvPicPr>
        <p:blipFill rotWithShape="1">
          <a:blip r:embed="rId4"/>
          <a:srcRect l="5906" t="-1307" r="48228" b="1961"/>
          <a:stretch/>
        </p:blipFill>
        <p:spPr>
          <a:xfrm>
            <a:off x="5430055" y="3538288"/>
            <a:ext cx="3219016" cy="1053222"/>
          </a:xfrm>
          <a:prstGeom prst="rect">
            <a:avLst/>
          </a:prstGeom>
        </p:spPr>
      </p:pic>
      <p:pic>
        <p:nvPicPr>
          <p:cNvPr id="5" name="Picture 4" descr="A close-up of a purple arrow&#10;&#10;Description automatically generated">
            <a:extLst>
              <a:ext uri="{FF2B5EF4-FFF2-40B4-BE49-F238E27FC236}">
                <a16:creationId xmlns:a16="http://schemas.microsoft.com/office/drawing/2014/main" id="{6E587EB9-CF97-9B79-197F-019EFEFFF4D3}"/>
              </a:ext>
            </a:extLst>
          </p:cNvPr>
          <p:cNvPicPr>
            <a:picLocks noChangeAspect="1"/>
          </p:cNvPicPr>
          <p:nvPr/>
        </p:nvPicPr>
        <p:blipFill>
          <a:blip r:embed="rId5"/>
          <a:stretch>
            <a:fillRect/>
          </a:stretch>
        </p:blipFill>
        <p:spPr>
          <a:xfrm>
            <a:off x="946598" y="2443636"/>
            <a:ext cx="4200121" cy="1455574"/>
          </a:xfrm>
          <a:prstGeom prst="rect">
            <a:avLst/>
          </a:prstGeom>
        </p:spPr>
      </p:pic>
    </p:spTree>
    <p:extLst>
      <p:ext uri="{BB962C8B-B14F-4D97-AF65-F5344CB8AC3E}">
        <p14:creationId xmlns:p14="http://schemas.microsoft.com/office/powerpoint/2010/main" val="704286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384756" y="794354"/>
            <a:ext cx="8229600" cy="371400"/>
          </a:xfrm>
          <a:prstGeom prst="rect">
            <a:avLst/>
          </a:prstGeom>
        </p:spPr>
        <p:txBody>
          <a:bodyPr spcFirstLastPara="1" wrap="square" lIns="91425" tIns="91425" rIns="91425" bIns="91425" anchor="ctr" anchorCtr="0">
            <a:noAutofit/>
          </a:bodyPr>
          <a:lstStyle/>
          <a:p>
            <a:r>
              <a:rPr lang="en"/>
              <a:t>Handling Imbalanced Datasets.</a:t>
            </a:r>
            <a:endParaRPr lang="en-US"/>
          </a:p>
          <a:p>
            <a:endParaRPr lang="en"/>
          </a:p>
          <a:p>
            <a:endParaRPr lang="en"/>
          </a:p>
        </p:txBody>
      </p:sp>
      <p:sp>
        <p:nvSpPr>
          <p:cNvPr id="4" name="TextBox 3"/>
          <p:cNvSpPr txBox="1"/>
          <p:nvPr/>
        </p:nvSpPr>
        <p:spPr>
          <a:xfrm>
            <a:off x="972419" y="1044460"/>
            <a:ext cx="3986207" cy="738664"/>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000000"/>
                </a:solidFill>
                <a:effectLst/>
                <a:uLnTx/>
                <a:uFillTx/>
                <a:latin typeface="Cambria"/>
                <a:ea typeface="Cambria"/>
                <a:cs typeface="Arial"/>
                <a:sym typeface="Arial"/>
              </a:rPr>
              <a:t>Random Under-sampling: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ambria"/>
                <a:ea typeface="Cambria"/>
                <a:cs typeface="Arial"/>
                <a:sym typeface="Arial"/>
              </a:rPr>
              <a:t>It aims to balance class distribution by randomly eliminating majority class examples.</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3" name="Picture 2">
            <a:extLst>
              <a:ext uri="{FF2B5EF4-FFF2-40B4-BE49-F238E27FC236}">
                <a16:creationId xmlns:a16="http://schemas.microsoft.com/office/drawing/2014/main" id="{2E95FB2B-C349-83EC-68CF-CB1FA5760167}"/>
              </a:ext>
            </a:extLst>
          </p:cNvPr>
          <p:cNvPicPr>
            <a:picLocks noChangeAspect="1"/>
          </p:cNvPicPr>
          <p:nvPr/>
        </p:nvPicPr>
        <p:blipFill>
          <a:blip r:embed="rId3"/>
          <a:stretch>
            <a:fillRect/>
          </a:stretch>
        </p:blipFill>
        <p:spPr>
          <a:xfrm>
            <a:off x="5423336" y="857540"/>
            <a:ext cx="3330798" cy="2644721"/>
          </a:xfrm>
          <a:prstGeom prst="rect">
            <a:avLst/>
          </a:prstGeom>
        </p:spPr>
      </p:pic>
      <p:pic>
        <p:nvPicPr>
          <p:cNvPr id="2" name="Picture 1" descr="A screen shot of a computer&#10;&#10;Description automatically generated">
            <a:extLst>
              <a:ext uri="{FF2B5EF4-FFF2-40B4-BE49-F238E27FC236}">
                <a16:creationId xmlns:a16="http://schemas.microsoft.com/office/drawing/2014/main" id="{E16B5598-5F6F-0F84-5DFE-11B15E579431}"/>
              </a:ext>
            </a:extLst>
          </p:cNvPr>
          <p:cNvPicPr>
            <a:picLocks noChangeAspect="1"/>
          </p:cNvPicPr>
          <p:nvPr/>
        </p:nvPicPr>
        <p:blipFill>
          <a:blip r:embed="rId4"/>
          <a:stretch>
            <a:fillRect/>
          </a:stretch>
        </p:blipFill>
        <p:spPr>
          <a:xfrm>
            <a:off x="5711780" y="3609211"/>
            <a:ext cx="3137615" cy="1032104"/>
          </a:xfrm>
          <a:prstGeom prst="rect">
            <a:avLst/>
          </a:prstGeom>
        </p:spPr>
      </p:pic>
      <p:pic>
        <p:nvPicPr>
          <p:cNvPr id="7" name="Picture 6" descr="A purple arrow with black text&#10;&#10;Description automatically generated">
            <a:extLst>
              <a:ext uri="{FF2B5EF4-FFF2-40B4-BE49-F238E27FC236}">
                <a16:creationId xmlns:a16="http://schemas.microsoft.com/office/drawing/2014/main" id="{DD760211-B3AC-B824-7A5D-A009ABED53DA}"/>
              </a:ext>
            </a:extLst>
          </p:cNvPr>
          <p:cNvPicPr>
            <a:picLocks noChangeAspect="1"/>
          </p:cNvPicPr>
          <p:nvPr/>
        </p:nvPicPr>
        <p:blipFill>
          <a:blip r:embed="rId5"/>
          <a:stretch>
            <a:fillRect/>
          </a:stretch>
        </p:blipFill>
        <p:spPr>
          <a:xfrm>
            <a:off x="850005" y="2355900"/>
            <a:ext cx="4522094" cy="1590797"/>
          </a:xfrm>
          <a:prstGeom prst="rect">
            <a:avLst/>
          </a:prstGeom>
        </p:spPr>
      </p:pic>
    </p:spTree>
    <p:extLst>
      <p:ext uri="{BB962C8B-B14F-4D97-AF65-F5344CB8AC3E}">
        <p14:creationId xmlns:p14="http://schemas.microsoft.com/office/powerpoint/2010/main" val="208417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384756" y="898264"/>
            <a:ext cx="8229600" cy="371400"/>
          </a:xfrm>
          <a:prstGeom prst="rect">
            <a:avLst/>
          </a:prstGeom>
        </p:spPr>
        <p:txBody>
          <a:bodyPr spcFirstLastPara="1" wrap="square" lIns="91425" tIns="91425" rIns="91425" bIns="91425" anchor="ctr" anchorCtr="0">
            <a:noAutofit/>
          </a:bodyPr>
          <a:lstStyle/>
          <a:p>
            <a:r>
              <a:rPr lang="en" dirty="0"/>
              <a:t>Model Training and Testing</a:t>
            </a:r>
            <a:endParaRPr lang="en-US" dirty="0"/>
          </a:p>
          <a:p>
            <a:endParaRPr lang="en" dirty="0"/>
          </a:p>
          <a:p>
            <a:endParaRPr lang="e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792" y="1735282"/>
            <a:ext cx="3325090" cy="1744806"/>
          </a:xfrm>
          <a:prstGeom prst="rect">
            <a:avLst/>
          </a:prstGeom>
        </p:spPr>
      </p:pic>
      <p:sp>
        <p:nvSpPr>
          <p:cNvPr id="4" name="TextBox 3"/>
          <p:cNvSpPr txBox="1"/>
          <p:nvPr/>
        </p:nvSpPr>
        <p:spPr>
          <a:xfrm>
            <a:off x="4488871" y="1915187"/>
            <a:ext cx="3761509" cy="1384995"/>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rPr>
              <a:t>Training and Testing Data: </a:t>
            </a:r>
            <a:r>
              <a:rPr lang="en-US" dirty="0">
                <a:latin typeface="Cambria" panose="02040503050406030204" pitchFamily="18" charset="0"/>
                <a:ea typeface="Cambria" panose="02040503050406030204" pitchFamily="18" charset="0"/>
              </a:rPr>
              <a:t>To build and evaluate the performance of a machine learning model, we usually break our dataset into two distinct datasets. These two datasets are the training data and test data. Let’s have a closer look at each of these sub-datasets. </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48831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384756" y="898264"/>
            <a:ext cx="8229600" cy="371400"/>
          </a:xfrm>
          <a:prstGeom prst="rect">
            <a:avLst/>
          </a:prstGeom>
        </p:spPr>
        <p:txBody>
          <a:bodyPr spcFirstLastPara="1" wrap="square" lIns="91425" tIns="91425" rIns="91425" bIns="91425" anchor="ctr" anchorCtr="0">
            <a:noAutofit/>
          </a:bodyPr>
          <a:lstStyle/>
          <a:p>
            <a:r>
              <a:rPr lang="en" dirty="0"/>
              <a:t>Model Training and Testing</a:t>
            </a:r>
            <a:endParaRPr lang="en-US" dirty="0"/>
          </a:p>
          <a:p>
            <a:endParaRPr lang="en" dirty="0"/>
          </a:p>
          <a:p>
            <a:endParaRPr lang="en" dirty="0"/>
          </a:p>
        </p:txBody>
      </p:sp>
      <p:sp>
        <p:nvSpPr>
          <p:cNvPr id="4" name="TextBox 3"/>
          <p:cNvSpPr txBox="1"/>
          <p:nvPr/>
        </p:nvSpPr>
        <p:spPr>
          <a:xfrm>
            <a:off x="4488870" y="1524817"/>
            <a:ext cx="4073239" cy="2677656"/>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rPr>
              <a:t>Training Data: </a:t>
            </a:r>
            <a:r>
              <a:rPr lang="en-US" dirty="0">
                <a:latin typeface="Cambria" panose="02040503050406030204" pitchFamily="18" charset="0"/>
                <a:ea typeface="Cambria" panose="02040503050406030204" pitchFamily="18" charset="0"/>
              </a:rPr>
              <a:t>Training data are the sub-dataset which we use to train a model. These datasets contain data observations in a particular domain. Algorithms study the hidden patterns and insights which are hidden inside these observations and learn from them. The model will be trained over and over again using the data in the training set machine learning and continue to learn the features of this data. Later we can deploy the trained model and have accurate predictions over new data. These predictions will be based on the learnings from the training dataset.</a:t>
            </a:r>
            <a:endParaRPr lang="en-IN" dirty="0">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216" y="1804825"/>
            <a:ext cx="3378964" cy="2117639"/>
          </a:xfrm>
          <a:prstGeom prst="rect">
            <a:avLst/>
          </a:prstGeom>
        </p:spPr>
      </p:pic>
    </p:spTree>
    <p:extLst>
      <p:ext uri="{BB962C8B-B14F-4D97-AF65-F5344CB8AC3E}">
        <p14:creationId xmlns:p14="http://schemas.microsoft.com/office/powerpoint/2010/main" val="1377745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384756" y="898264"/>
            <a:ext cx="8229600" cy="371400"/>
          </a:xfrm>
          <a:prstGeom prst="rect">
            <a:avLst/>
          </a:prstGeom>
        </p:spPr>
        <p:txBody>
          <a:bodyPr spcFirstLastPara="1" wrap="square" lIns="91425" tIns="91425" rIns="91425" bIns="91425" anchor="ctr" anchorCtr="0">
            <a:noAutofit/>
          </a:bodyPr>
          <a:lstStyle/>
          <a:p>
            <a:r>
              <a:rPr lang="en" dirty="0"/>
              <a:t>Model Training and Testing</a:t>
            </a:r>
            <a:endParaRPr lang="en-US" dirty="0"/>
          </a:p>
          <a:p>
            <a:endParaRPr lang="en" dirty="0"/>
          </a:p>
          <a:p>
            <a:endParaRPr lang="en" dirty="0"/>
          </a:p>
        </p:txBody>
      </p:sp>
      <p:sp>
        <p:nvSpPr>
          <p:cNvPr id="4" name="TextBox 3"/>
          <p:cNvSpPr txBox="1"/>
          <p:nvPr/>
        </p:nvSpPr>
        <p:spPr>
          <a:xfrm>
            <a:off x="4488870" y="1524817"/>
            <a:ext cx="4073239" cy="2246769"/>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rPr>
              <a:t>Testing Data: </a:t>
            </a:r>
            <a:r>
              <a:rPr lang="en-US" dirty="0">
                <a:latin typeface="Cambria" panose="02040503050406030204" pitchFamily="18" charset="0"/>
                <a:ea typeface="Cambria" panose="02040503050406030204" pitchFamily="18" charset="0"/>
              </a:rPr>
              <a:t>In Machine learning Test data is the sub-dataset that we use to evaluate the performance of a model built using a training dataset. Although we extract Both train and test data from the same dataset, the test dataset should not contain any training dataset data. The purpose of creating a model is to predict unknown results. The test data is used to check the performance, accuracy, and precision of the model created using training data.</a:t>
            </a:r>
            <a:endParaRPr lang="en-IN"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2288" r="22069"/>
          <a:stretch/>
        </p:blipFill>
        <p:spPr>
          <a:xfrm>
            <a:off x="1335230" y="1205247"/>
            <a:ext cx="2649681" cy="2885907"/>
          </a:xfrm>
          <a:prstGeom prst="rect">
            <a:avLst/>
          </a:prstGeom>
        </p:spPr>
      </p:pic>
    </p:spTree>
    <p:extLst>
      <p:ext uri="{BB962C8B-B14F-4D97-AF65-F5344CB8AC3E}">
        <p14:creationId xmlns:p14="http://schemas.microsoft.com/office/powerpoint/2010/main" val="107775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677877" y="1292146"/>
            <a:ext cx="4008773" cy="167251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500" dirty="0"/>
              <a:t>Credit Card Fraud Detection</a:t>
            </a:r>
            <a:endParaRPr sz="4500" dirty="0"/>
          </a:p>
        </p:txBody>
      </p:sp>
      <p:pic>
        <p:nvPicPr>
          <p:cNvPr id="3" name="Picture 2"/>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27263" r="33368"/>
          <a:stretch/>
        </p:blipFill>
        <p:spPr>
          <a:xfrm>
            <a:off x="798895" y="628893"/>
            <a:ext cx="3589199" cy="379872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384756" y="794354"/>
            <a:ext cx="8229600" cy="371400"/>
          </a:xfrm>
          <a:prstGeom prst="rect">
            <a:avLst/>
          </a:prstGeom>
        </p:spPr>
        <p:txBody>
          <a:bodyPr spcFirstLastPara="1" wrap="square" lIns="91425" tIns="91425" rIns="91425" bIns="91425" anchor="ctr" anchorCtr="0">
            <a:noAutofit/>
          </a:bodyPr>
          <a:lstStyle/>
          <a:p>
            <a:r>
              <a:rPr lang="en" dirty="0"/>
              <a:t>Used Machine Learning Algorithms </a:t>
            </a:r>
            <a:endParaRPr lang="en-US" dirty="0"/>
          </a:p>
          <a:p>
            <a:endParaRPr lang="en" dirty="0"/>
          </a:p>
          <a:p>
            <a:endParaRPr lang="en" dirty="0"/>
          </a:p>
        </p:txBody>
      </p:sp>
      <p:sp>
        <p:nvSpPr>
          <p:cNvPr id="3" name="TextBox 2"/>
          <p:cNvSpPr txBox="1"/>
          <p:nvPr/>
        </p:nvSpPr>
        <p:spPr>
          <a:xfrm>
            <a:off x="4145973" y="945570"/>
            <a:ext cx="763351" cy="338554"/>
          </a:xfrm>
          <a:prstGeom prst="rect">
            <a:avLst/>
          </a:prstGeom>
          <a:noFill/>
        </p:spPr>
        <p:txBody>
          <a:bodyPr wrap="none" rtlCol="0">
            <a:spAutoFit/>
          </a:bodyPr>
          <a:lstStyle/>
          <a:p>
            <a:r>
              <a:rPr lang="en-US" sz="1600" b="1" dirty="0">
                <a:latin typeface="Cambria" panose="02040503050406030204" pitchFamily="18" charset="0"/>
                <a:ea typeface="Cambria" panose="02040503050406030204" pitchFamily="18" charset="0"/>
              </a:rPr>
              <a:t>Mode</a:t>
            </a:r>
            <a:r>
              <a:rPr lang="en-US" sz="1600" b="1" dirty="0"/>
              <a:t>l</a:t>
            </a:r>
            <a:endParaRPr lang="en-IN" sz="1600" b="1" dirty="0"/>
          </a:p>
        </p:txBody>
      </p:sp>
      <p:cxnSp>
        <p:nvCxnSpPr>
          <p:cNvPr id="6" name="Straight Connector 5"/>
          <p:cNvCxnSpPr>
            <a:stCxn id="3" idx="2"/>
          </p:cNvCxnSpPr>
          <p:nvPr/>
        </p:nvCxnSpPr>
        <p:spPr>
          <a:xfrm flipH="1">
            <a:off x="4527648" y="1284124"/>
            <a:ext cx="1" cy="451155"/>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3213198" y="1745670"/>
            <a:ext cx="2774373"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a:off x="3213197" y="1745670"/>
            <a:ext cx="1" cy="45115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5987571" y="1748692"/>
            <a:ext cx="1" cy="451155"/>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2207153" y="2207216"/>
            <a:ext cx="2012089" cy="338554"/>
          </a:xfrm>
          <a:prstGeom prst="rect">
            <a:avLst/>
          </a:prstGeom>
          <a:noFill/>
        </p:spPr>
        <p:txBody>
          <a:bodyPr wrap="none" rtlCol="0">
            <a:spAutoFit/>
          </a:bodyPr>
          <a:lstStyle/>
          <a:p>
            <a:r>
              <a:rPr lang="en-US" sz="1600" b="1" dirty="0">
                <a:latin typeface="Cambria" panose="02040503050406030204" pitchFamily="18" charset="0"/>
                <a:ea typeface="Cambria" panose="02040503050406030204" pitchFamily="18" charset="0"/>
              </a:rPr>
              <a:t>Logistic Regression</a:t>
            </a:r>
            <a:endParaRPr lang="en-IN" sz="1600" b="1" dirty="0"/>
          </a:p>
        </p:txBody>
      </p:sp>
      <p:sp>
        <p:nvSpPr>
          <p:cNvPr id="13" name="TextBox 12"/>
          <p:cNvSpPr txBox="1"/>
          <p:nvPr/>
        </p:nvSpPr>
        <p:spPr>
          <a:xfrm>
            <a:off x="4713024" y="2207216"/>
            <a:ext cx="2549096" cy="338554"/>
          </a:xfrm>
          <a:prstGeom prst="rect">
            <a:avLst/>
          </a:prstGeom>
          <a:noFill/>
        </p:spPr>
        <p:txBody>
          <a:bodyPr wrap="none" rtlCol="0">
            <a:spAutoFit/>
          </a:bodyPr>
          <a:lstStyle/>
          <a:p>
            <a:r>
              <a:rPr lang="en-US" sz="1600" b="1" dirty="0">
                <a:latin typeface="Cambria" panose="02040503050406030204" pitchFamily="18" charset="0"/>
                <a:ea typeface="Cambria" panose="02040503050406030204" pitchFamily="18" charset="0"/>
              </a:rPr>
              <a:t>Random Forest Classifier</a:t>
            </a:r>
            <a:endParaRPr lang="en-IN" sz="1600" b="1"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50414"/>
          <a:stretch/>
        </p:blipFill>
        <p:spPr>
          <a:xfrm>
            <a:off x="2085149" y="2670461"/>
            <a:ext cx="2256096" cy="2015838"/>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3024" y="2680854"/>
            <a:ext cx="2673927" cy="2005445"/>
          </a:xfrm>
          <a:prstGeom prst="rect">
            <a:avLst/>
          </a:prstGeom>
        </p:spPr>
      </p:pic>
    </p:spTree>
    <p:extLst>
      <p:ext uri="{BB962C8B-B14F-4D97-AF65-F5344CB8AC3E}">
        <p14:creationId xmlns:p14="http://schemas.microsoft.com/office/powerpoint/2010/main" val="2647632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384756" y="867091"/>
            <a:ext cx="8229600" cy="371400"/>
          </a:xfrm>
          <a:prstGeom prst="rect">
            <a:avLst/>
          </a:prstGeom>
        </p:spPr>
        <p:txBody>
          <a:bodyPr spcFirstLastPara="1" wrap="square" lIns="91425" tIns="91425" rIns="91425" bIns="91425" anchor="ctr" anchorCtr="0">
            <a:noAutofit/>
          </a:bodyPr>
          <a:lstStyle/>
          <a:p>
            <a:r>
              <a:rPr lang="en" dirty="0"/>
              <a:t>Model Training and Testing using </a:t>
            </a:r>
            <a:br>
              <a:rPr lang="en" dirty="0"/>
            </a:br>
            <a:r>
              <a:rPr lang="en" dirty="0"/>
              <a:t>Logistic Regression</a:t>
            </a:r>
          </a:p>
          <a:p>
            <a:endParaRPr lang="en" dirty="0"/>
          </a:p>
        </p:txBody>
      </p:sp>
      <p:sp>
        <p:nvSpPr>
          <p:cNvPr id="4" name="TextBox 3"/>
          <p:cNvSpPr txBox="1"/>
          <p:nvPr/>
        </p:nvSpPr>
        <p:spPr>
          <a:xfrm>
            <a:off x="519545" y="1514426"/>
            <a:ext cx="8063345" cy="2893100"/>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During the training phase, we use the logistic regression algorithm to build a predictive model for detecting credit card fraud. The training dataset contains historical transactions, both genuine and fraudulent. The algorithm learns from this data, aiming to distinguish between normal and fraudulent activities by adjusting its parameters to minimize prediction errors.</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In this testing phase, we calculate performance metrics like accuracy, precision, recall, and F1 score. These metrics help us measure the model's effectiveness in identifying fraudulent transactions while minimizing false positives. We also create a confusion matrix, providing a detailed breakdown of true positives, true negatives, false positives, and false negatives.</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If the model meets our desired performance criteria, it can be deployed for real-time credit card fraud detection in operational environments. Further details and discussions on the results are covered in the Results &amp; Discussion section.</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81722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384756" y="867091"/>
            <a:ext cx="8229600" cy="371400"/>
          </a:xfrm>
          <a:prstGeom prst="rect">
            <a:avLst/>
          </a:prstGeom>
        </p:spPr>
        <p:txBody>
          <a:bodyPr spcFirstLastPara="1" wrap="square" lIns="91425" tIns="91425" rIns="91425" bIns="91425" anchor="ctr" anchorCtr="0">
            <a:noAutofit/>
          </a:bodyPr>
          <a:lstStyle/>
          <a:p>
            <a:r>
              <a:rPr lang="en" dirty="0"/>
              <a:t>Model Training and Testing using </a:t>
            </a:r>
            <a:br>
              <a:rPr lang="en" dirty="0"/>
            </a:br>
            <a:r>
              <a:rPr lang="en" dirty="0"/>
              <a:t>Random Forest Classifier</a:t>
            </a:r>
          </a:p>
          <a:p>
            <a:endParaRPr lang="en" dirty="0"/>
          </a:p>
        </p:txBody>
      </p:sp>
      <p:sp>
        <p:nvSpPr>
          <p:cNvPr id="4" name="TextBox 3"/>
          <p:cNvSpPr txBox="1"/>
          <p:nvPr/>
        </p:nvSpPr>
        <p:spPr>
          <a:xfrm>
            <a:off x="519545" y="1514426"/>
            <a:ext cx="8063345" cy="3108543"/>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Random Forest is a powerful method that improves prediction accuracy by combining multiple decision trees. It's great for spotting legitimate and fraudulent transactions, handling both numerical and categorical features well.</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During training, it builds multiple trees on random data subsets, making diverse splits and reducing overfitting risks. Tuning hyper parameters like the number of trees optimizes performance.</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Random Forest naturally assesses feature importance, highlighting key contributors to fraud predictions. Like logistic regression, we can adjust the decision threshold for the desired sensitivity-specificity balance, meeting business requirements.</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If it meets criteria, the model can be deployed for real-time credit card fraud detection, offering a scalable and effective solution for financial institutions. More details and discussions are in the Results &amp; Discussion section.</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86665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384756" y="846309"/>
            <a:ext cx="8229600" cy="371400"/>
          </a:xfrm>
          <a:prstGeom prst="rect">
            <a:avLst/>
          </a:prstGeom>
        </p:spPr>
        <p:txBody>
          <a:bodyPr spcFirstLastPara="1" wrap="square" lIns="91425" tIns="91425" rIns="91425" bIns="91425" anchor="ctr" anchorCtr="0">
            <a:noAutofit/>
          </a:bodyPr>
          <a:lstStyle/>
          <a:p>
            <a:r>
              <a:rPr lang="en-US" dirty="0"/>
              <a:t>Result and Discussion</a:t>
            </a:r>
          </a:p>
          <a:p>
            <a:endParaRPr lang="en" dirty="0"/>
          </a:p>
          <a:p>
            <a:endParaRPr lang="en" dirty="0"/>
          </a:p>
        </p:txBody>
      </p:sp>
      <p:sp>
        <p:nvSpPr>
          <p:cNvPr id="4" name="TextBox 3"/>
          <p:cNvSpPr txBox="1"/>
          <p:nvPr/>
        </p:nvSpPr>
        <p:spPr>
          <a:xfrm>
            <a:off x="592278" y="1033916"/>
            <a:ext cx="7938655" cy="181588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In this credit card fraud detection project, we mainly used two machine learning models: Logistic </a:t>
            </a:r>
          </a:p>
          <a:p>
            <a:r>
              <a:rPr lang="en-US" dirty="0">
                <a:latin typeface="Cambria" panose="02040503050406030204" pitchFamily="18" charset="0"/>
                <a:ea typeface="Cambria" panose="02040503050406030204" pitchFamily="18" charset="0"/>
              </a:rPr>
              <a:t>Regression and Random Forest. The results of the model evaluations, based on accuracy, are as follows:</a:t>
            </a:r>
          </a:p>
          <a:p>
            <a:endParaRPr lang="en-US"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Logistic Regression: </a:t>
            </a:r>
            <a:r>
              <a:rPr lang="en-US" dirty="0">
                <a:latin typeface="Cambria" panose="02040503050406030204" pitchFamily="18" charset="0"/>
                <a:ea typeface="Cambria" panose="02040503050406030204" pitchFamily="18" charset="0"/>
              </a:rPr>
              <a:t>We have performed Logistic regression for two pre-processed data sets. For oversampled dataset we got accuracy on training data 91.8% and testing data we got 91.6%</a:t>
            </a:r>
          </a:p>
          <a:p>
            <a:endParaRPr lang="en-US"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278" y="2802005"/>
            <a:ext cx="57531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278" y="3564515"/>
            <a:ext cx="57150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92278" y="4438892"/>
            <a:ext cx="7704353" cy="307777"/>
          </a:xfrm>
          <a:prstGeom prst="rect">
            <a:avLst/>
          </a:prstGeom>
          <a:noFill/>
        </p:spPr>
        <p:txBody>
          <a:bodyPr wrap="none" rtlCol="0">
            <a:spAutoFit/>
          </a:bodyPr>
          <a:lstStyle/>
          <a:p>
            <a:r>
              <a:rPr lang="en-US" dirty="0">
                <a:latin typeface="Cambria" panose="02040503050406030204" pitchFamily="18" charset="0"/>
                <a:ea typeface="Cambria" panose="02040503050406030204" pitchFamily="18" charset="0"/>
              </a:rPr>
              <a:t>For under sampled dataset, we got accuracy on training data 92.5% and testing data we got 89.8%</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00463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384756" y="794354"/>
            <a:ext cx="8229600" cy="371400"/>
          </a:xfrm>
          <a:prstGeom prst="rect">
            <a:avLst/>
          </a:prstGeom>
        </p:spPr>
        <p:txBody>
          <a:bodyPr spcFirstLastPara="1" wrap="square" lIns="91425" tIns="91425" rIns="91425" bIns="91425" anchor="ctr" anchorCtr="0">
            <a:noAutofit/>
          </a:bodyPr>
          <a:lstStyle/>
          <a:p>
            <a:r>
              <a:rPr lang="en-US" dirty="0"/>
              <a:t>Result and Discussion</a:t>
            </a:r>
          </a:p>
          <a:p>
            <a:endParaRPr lang="en" dirty="0"/>
          </a:p>
          <a:p>
            <a:endParaRPr lang="en" dirty="0"/>
          </a:p>
        </p:txBody>
      </p:sp>
      <p:sp>
        <p:nvSpPr>
          <p:cNvPr id="2" name="TextBox 1"/>
          <p:cNvSpPr txBox="1"/>
          <p:nvPr/>
        </p:nvSpPr>
        <p:spPr>
          <a:xfrm>
            <a:off x="581017" y="2506179"/>
            <a:ext cx="7970701" cy="2246769"/>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rPr>
              <a:t>Characteristics:</a:t>
            </a:r>
          </a:p>
          <a:p>
            <a:endParaRPr lang="en-US" b="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Interpretability: High, as the model provides coefficients indicating the impact of each feature on the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prediction.</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Computational Intensity: Low, making it computationally efficient and easy to deploy.</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Handling Non-linearity: Limited compared to Random Forest, as it assumes a linear relationship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between features and the log-odds of the response variable.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Robustness to Outliers: Moderately sensitive to outliers due to the linear nature of the decision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boundary.</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278" y="1062039"/>
            <a:ext cx="4717477" cy="603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18" y="1833917"/>
            <a:ext cx="4728738" cy="645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7260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384756" y="846309"/>
            <a:ext cx="8229600" cy="371400"/>
          </a:xfrm>
          <a:prstGeom prst="rect">
            <a:avLst/>
          </a:prstGeom>
        </p:spPr>
        <p:txBody>
          <a:bodyPr spcFirstLastPara="1" wrap="square" lIns="91425" tIns="91425" rIns="91425" bIns="91425" anchor="ctr" anchorCtr="0">
            <a:noAutofit/>
          </a:bodyPr>
          <a:lstStyle/>
          <a:p>
            <a:r>
              <a:rPr lang="en-US" dirty="0"/>
              <a:t>Result and Discussion</a:t>
            </a:r>
          </a:p>
          <a:p>
            <a:endParaRPr lang="en" dirty="0"/>
          </a:p>
          <a:p>
            <a:endParaRPr lang="en" dirty="0"/>
          </a:p>
        </p:txBody>
      </p:sp>
      <p:sp>
        <p:nvSpPr>
          <p:cNvPr id="4" name="TextBox 3"/>
          <p:cNvSpPr txBox="1"/>
          <p:nvPr/>
        </p:nvSpPr>
        <p:spPr>
          <a:xfrm>
            <a:off x="592277" y="1065089"/>
            <a:ext cx="7938655" cy="738664"/>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rPr>
              <a:t>Random Forest Classifier: </a:t>
            </a:r>
            <a:r>
              <a:rPr lang="en-US" dirty="0">
                <a:latin typeface="Cambria" panose="02040503050406030204" pitchFamily="18" charset="0"/>
                <a:ea typeface="Cambria" panose="02040503050406030204" pitchFamily="18" charset="0"/>
              </a:rPr>
              <a:t>Using Random Forest algorithm we got the accuracy of 93.4%.</a:t>
            </a:r>
          </a:p>
          <a:p>
            <a:endParaRPr lang="en-US"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
        <p:nvSpPr>
          <p:cNvPr id="2" name="TextBox 1"/>
          <p:cNvSpPr txBox="1"/>
          <p:nvPr/>
        </p:nvSpPr>
        <p:spPr>
          <a:xfrm>
            <a:off x="592276" y="2599333"/>
            <a:ext cx="7938656" cy="2246769"/>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rPr>
              <a:t>Characteristics:</a:t>
            </a:r>
          </a:p>
          <a:p>
            <a:endParaRPr lang="en-US" b="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Interpretability: Lower than Logistic Regression due to the ensemble nature, considered as a "black box" model.</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Computational Intensity: Higher compared to Logistic Regression, especially for larger datasets, but provides better generalization.</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Handling Non-linearity: Better than Logistic Regression, as Random Forest can capture complex nonlinear patterns through decision trees.</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Robustness to Outliers: More robust to outliers due to the aggregation of predictions from multiple trees.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278" y="1508414"/>
            <a:ext cx="4842601" cy="95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428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384756" y="898264"/>
            <a:ext cx="8229600" cy="371400"/>
          </a:xfrm>
          <a:prstGeom prst="rect">
            <a:avLst/>
          </a:prstGeom>
        </p:spPr>
        <p:txBody>
          <a:bodyPr spcFirstLastPara="1" wrap="square" lIns="91425" tIns="91425" rIns="91425" bIns="91425" anchor="ctr" anchorCtr="0">
            <a:noAutofit/>
          </a:bodyPr>
          <a:lstStyle/>
          <a:p>
            <a:r>
              <a:rPr lang="en" dirty="0"/>
              <a:t>Comparison Summary</a:t>
            </a:r>
            <a:endParaRPr lang="en-US" dirty="0"/>
          </a:p>
          <a:p>
            <a:endParaRPr lang="en" dirty="0"/>
          </a:p>
          <a:p>
            <a:endParaRPr lang="en" dirty="0"/>
          </a:p>
        </p:txBody>
      </p:sp>
      <p:sp>
        <p:nvSpPr>
          <p:cNvPr id="4" name="TextBox 3"/>
          <p:cNvSpPr txBox="1"/>
          <p:nvPr/>
        </p:nvSpPr>
        <p:spPr>
          <a:xfrm>
            <a:off x="3958937" y="1290907"/>
            <a:ext cx="4914900" cy="4401205"/>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Comparing the models, Random Forest has a slightly higher accuracy (93%) than Logistic Regression (91.6%). Logistic Regression is more interpretable and computationally efficient, ideal for scenarios where interpretability and deployment ease matter.</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Random Forest shines in capturing non-linear patterns, handling outliers, and managing imbalanced datasets. Choosing between them depends on factors like dataset nature, interpretability needs, computational resources, and fraud detection goals.</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In conclusion, both models perform well. The decision on which to deploy should be based on specific requirements and trade-offs relevant to the credit card fraud detection system.</a:t>
            </a: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587" y="1743326"/>
            <a:ext cx="293370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163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384756" y="898264"/>
            <a:ext cx="8229600" cy="371400"/>
          </a:xfrm>
          <a:prstGeom prst="rect">
            <a:avLst/>
          </a:prstGeom>
        </p:spPr>
        <p:txBody>
          <a:bodyPr spcFirstLastPara="1" wrap="square" lIns="91425" tIns="91425" rIns="91425" bIns="91425" anchor="ctr" anchorCtr="0">
            <a:noAutofit/>
          </a:bodyPr>
          <a:lstStyle/>
          <a:p>
            <a:r>
              <a:rPr lang="en-US" dirty="0"/>
              <a:t>Limitations</a:t>
            </a:r>
          </a:p>
          <a:p>
            <a:endParaRPr lang="en" dirty="0"/>
          </a:p>
          <a:p>
            <a:endParaRPr lang="en" dirty="0"/>
          </a:p>
        </p:txBody>
      </p:sp>
      <p:sp>
        <p:nvSpPr>
          <p:cNvPr id="4" name="TextBox 3"/>
          <p:cNvSpPr txBox="1"/>
          <p:nvPr/>
        </p:nvSpPr>
        <p:spPr>
          <a:xfrm>
            <a:off x="3886200" y="1310322"/>
            <a:ext cx="4675910" cy="3108543"/>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Firstly, the dataset, though large with a million samples, represents only a tiny fraction of daily global credit card transactions. More details on its origin, country, and region are needed from the data uploader.</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Secondly, the downloaded dataset is clean, lacking incomplete values and with categorical variables converted into numerical ones. Real-life data might be more complex, requiring consideration of additional variables like purchase price ratios, store types, and potential variations in fraud rates across countries.</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Lastly, expanding the analysis with more models, such as the random forest, could provide further insights.</a:t>
            </a:r>
            <a:endParaRPr lang="en-IN" dirty="0">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5094" r="12453"/>
          <a:stretch/>
        </p:blipFill>
        <p:spPr>
          <a:xfrm>
            <a:off x="1610590" y="1271405"/>
            <a:ext cx="1995055" cy="2753591"/>
          </a:xfrm>
          <a:prstGeom prst="rect">
            <a:avLst/>
          </a:prstGeom>
        </p:spPr>
      </p:pic>
    </p:spTree>
    <p:extLst>
      <p:ext uri="{BB962C8B-B14F-4D97-AF65-F5344CB8AC3E}">
        <p14:creationId xmlns:p14="http://schemas.microsoft.com/office/powerpoint/2010/main" val="3601818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384756" y="898264"/>
            <a:ext cx="8229600" cy="371400"/>
          </a:xfrm>
          <a:prstGeom prst="rect">
            <a:avLst/>
          </a:prstGeom>
        </p:spPr>
        <p:txBody>
          <a:bodyPr spcFirstLastPara="1" wrap="square" lIns="91425" tIns="91425" rIns="91425" bIns="91425" anchor="ctr" anchorCtr="0">
            <a:noAutofit/>
          </a:bodyPr>
          <a:lstStyle/>
          <a:p>
            <a:r>
              <a:rPr lang="en-US" dirty="0"/>
              <a:t>Future Scope</a:t>
            </a:r>
          </a:p>
          <a:p>
            <a:endParaRPr lang="en" dirty="0"/>
          </a:p>
          <a:p>
            <a:endParaRPr lang="en" dirty="0"/>
          </a:p>
        </p:txBody>
      </p:sp>
      <p:sp>
        <p:nvSpPr>
          <p:cNvPr id="4" name="TextBox 3"/>
          <p:cNvSpPr txBox="1"/>
          <p:nvPr/>
        </p:nvSpPr>
        <p:spPr>
          <a:xfrm>
            <a:off x="3896591" y="1746069"/>
            <a:ext cx="4675910" cy="181588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One of our Future goals is to increase the accuracy score of our respected models.</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We wish to study the other different Machine Learning algorithms and implement the Fraud detection model based on individual Models and compare the accuracy of each model to find the best result</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We aim to create a robust system which can detect and inform the fraud instantly to its customer.</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6164"/>
          <a:stretch/>
        </p:blipFill>
        <p:spPr>
          <a:xfrm>
            <a:off x="1018309" y="1619249"/>
            <a:ext cx="2708254" cy="2069523"/>
          </a:xfrm>
          <a:prstGeom prst="rect">
            <a:avLst/>
          </a:prstGeom>
        </p:spPr>
      </p:pic>
    </p:spTree>
    <p:extLst>
      <p:ext uri="{BB962C8B-B14F-4D97-AF65-F5344CB8AC3E}">
        <p14:creationId xmlns:p14="http://schemas.microsoft.com/office/powerpoint/2010/main" val="836042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696" y="800531"/>
            <a:ext cx="3841785" cy="3927331"/>
          </a:xfrm>
          <a:prstGeom prst="rect">
            <a:avLst/>
          </a:prstGeom>
        </p:spPr>
      </p:pic>
    </p:spTree>
    <p:extLst>
      <p:ext uri="{BB962C8B-B14F-4D97-AF65-F5344CB8AC3E}">
        <p14:creationId xmlns:p14="http://schemas.microsoft.com/office/powerpoint/2010/main" val="2982296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334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Agenda</a:t>
            </a:r>
            <a:endParaRPr/>
          </a:p>
        </p:txBody>
      </p:sp>
      <p:grpSp>
        <p:nvGrpSpPr>
          <p:cNvPr id="236" name="Google Shape;236;p16"/>
          <p:cNvGrpSpPr/>
          <p:nvPr/>
        </p:nvGrpSpPr>
        <p:grpSpPr>
          <a:xfrm>
            <a:off x="3143265" y="1035869"/>
            <a:ext cx="2653489" cy="596100"/>
            <a:chOff x="3297249" y="1109874"/>
            <a:chExt cx="2653489" cy="596100"/>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sp>
          <p:nvSpPr>
            <p:cNvPr id="239" name="Google Shape;239;p16"/>
            <p:cNvSpPr txBox="1"/>
            <p:nvPr/>
          </p:nvSpPr>
          <p:spPr>
            <a:xfrm>
              <a:off x="3969538" y="123966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Abstract</a:t>
              </a:r>
              <a:endParaRPr sz="1800" b="1">
                <a:solidFill>
                  <a:srgbClr val="000000"/>
                </a:solidFill>
                <a:latin typeface="Fira Sans Extra Condensed"/>
                <a:ea typeface="Fira Sans Extra Condensed"/>
                <a:cs typeface="Fira Sans Extra Condensed"/>
                <a:sym typeface="Fira Sans Extra Condensed"/>
              </a:endParaRPr>
            </a:p>
          </p:txBody>
        </p:sp>
      </p:grpSp>
      <p:grpSp>
        <p:nvGrpSpPr>
          <p:cNvPr id="241" name="Google Shape;241;p16"/>
          <p:cNvGrpSpPr/>
          <p:nvPr/>
        </p:nvGrpSpPr>
        <p:grpSpPr>
          <a:xfrm>
            <a:off x="414554" y="1509184"/>
            <a:ext cx="2479145" cy="2708453"/>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16"/>
          <p:cNvGrpSpPr/>
          <p:nvPr/>
        </p:nvGrpSpPr>
        <p:grpSpPr>
          <a:xfrm>
            <a:off x="3143249" y="2050337"/>
            <a:ext cx="2653505" cy="596100"/>
            <a:chOff x="3297248" y="2589598"/>
            <a:chExt cx="2653505" cy="596100"/>
          </a:xfrm>
        </p:grpSpPr>
        <p:sp>
          <p:nvSpPr>
            <p:cNvPr id="306" name="Google Shape;306;p16"/>
            <p:cNvSpPr txBox="1"/>
            <p:nvPr/>
          </p:nvSpPr>
          <p:spPr>
            <a:xfrm>
              <a:off x="3969553" y="271461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solidFill>
                    <a:srgbClr val="000000"/>
                  </a:solidFill>
                  <a:latin typeface="Fira Sans Extra Condensed"/>
                  <a:ea typeface="Fira Sans Extra Condensed"/>
                  <a:cs typeface="Fira Sans Extra Condensed"/>
                  <a:sym typeface="Fira Sans Extra Condensed"/>
                </a:rPr>
                <a:t>Introduction</a:t>
              </a:r>
              <a:endParaRPr sz="1800" b="1">
                <a:solidFill>
                  <a:srgbClr val="000000"/>
                </a:solidFill>
                <a:latin typeface="Fira Sans Extra Condensed"/>
                <a:ea typeface="Fira Sans Extra Condensed"/>
                <a:cs typeface="Fira Sans Extra Condensed"/>
                <a:sym typeface="Fira Sans Extra Condensed"/>
              </a:endParaRPr>
            </a:p>
          </p:txBody>
        </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309" name="Google Shape;309;p16"/>
          <p:cNvGrpSpPr/>
          <p:nvPr/>
        </p:nvGrpSpPr>
        <p:grpSpPr>
          <a:xfrm>
            <a:off x="3143265" y="3080879"/>
            <a:ext cx="2653505" cy="596100"/>
            <a:chOff x="3297248" y="4055023"/>
            <a:chExt cx="2653505" cy="596100"/>
          </a:xfrm>
        </p:grpSpPr>
        <p:sp>
          <p:nvSpPr>
            <p:cNvPr id="311" name="Google Shape;311;p16"/>
            <p:cNvSpPr txBox="1"/>
            <p:nvPr/>
          </p:nvSpPr>
          <p:spPr>
            <a:xfrm>
              <a:off x="3969553" y="419918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Scope of the Project</a:t>
              </a:r>
              <a:endParaRPr sz="1800" b="1">
                <a:solidFill>
                  <a:srgbClr val="000000"/>
                </a:solidFill>
                <a:latin typeface="Fira Sans Extra Condensed"/>
                <a:ea typeface="Fira Sans Extra Condensed"/>
                <a:cs typeface="Fira Sans Extra Condensed"/>
                <a:sym typeface="Fira Sans Extra Condensed"/>
              </a:endParaRPr>
            </a:p>
          </p:txBody>
        </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cxnSp>
        <p:nvCxnSpPr>
          <p:cNvPr id="324" name="Google Shape;324;p16"/>
          <p:cNvCxnSpPr>
            <a:stCxn id="237" idx="4"/>
          </p:cNvCxnSpPr>
          <p:nvPr/>
        </p:nvCxnSpPr>
        <p:spPr>
          <a:xfrm flipH="1">
            <a:off x="3441314" y="1631969"/>
            <a:ext cx="1" cy="442452"/>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a:off x="3441299" y="2646437"/>
            <a:ext cx="16" cy="434442"/>
          </a:xfrm>
          <a:prstGeom prst="straightConnector1">
            <a:avLst/>
          </a:prstGeom>
          <a:noFill/>
          <a:ln w="9525" cap="flat" cmpd="sng">
            <a:solidFill>
              <a:schemeClr val="dk2"/>
            </a:solidFill>
            <a:prstDash val="solid"/>
            <a:round/>
            <a:headEnd type="none" w="med" len="med"/>
            <a:tailEnd type="triangle" w="med" len="med"/>
          </a:ln>
        </p:spPr>
      </p:cxnSp>
      <p:grpSp>
        <p:nvGrpSpPr>
          <p:cNvPr id="97" name="Google Shape;309;p16"/>
          <p:cNvGrpSpPr/>
          <p:nvPr/>
        </p:nvGrpSpPr>
        <p:grpSpPr>
          <a:xfrm>
            <a:off x="3143265" y="4073478"/>
            <a:ext cx="2653505" cy="596100"/>
            <a:chOff x="3297248" y="4055023"/>
            <a:chExt cx="2653505" cy="596100"/>
          </a:xfrm>
        </p:grpSpPr>
        <p:sp>
          <p:nvSpPr>
            <p:cNvPr id="98" name="Google Shape;311;p16"/>
            <p:cNvSpPr txBox="1"/>
            <p:nvPr/>
          </p:nvSpPr>
          <p:spPr>
            <a:xfrm>
              <a:off x="3969553" y="4199183"/>
              <a:ext cx="1981200" cy="331800"/>
            </a:xfrm>
            <a:prstGeom prst="rect">
              <a:avLst/>
            </a:prstGeom>
            <a:noFill/>
            <a:ln>
              <a:noFill/>
            </a:ln>
          </p:spPr>
          <p:txBody>
            <a:bodyPr spcFirstLastPara="1" wrap="square" lIns="91425" tIns="91425" rIns="91425" bIns="91425" anchor="ctr" anchorCtr="0">
              <a:noAutofit/>
            </a:bodyPr>
            <a:lstStyle/>
            <a:p>
              <a:pPr lvl="0"/>
              <a:r>
                <a:rPr lang="en-IN" sz="1800" b="1">
                  <a:latin typeface="Fira Sans Extra Condensed"/>
                  <a:ea typeface="Fira Sans Extra Condensed"/>
                  <a:cs typeface="Fira Sans Extra Condensed"/>
                  <a:sym typeface="Fira Sans Extra Condensed"/>
                </a:rPr>
                <a:t>Technology to be Used</a:t>
              </a:r>
            </a:p>
          </p:txBody>
        </p:sp>
        <p:sp>
          <p:nvSpPr>
            <p:cNvPr id="99"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cxnSp>
        <p:nvCxnSpPr>
          <p:cNvPr id="104" name="Google Shape;325;p16"/>
          <p:cNvCxnSpPr/>
          <p:nvPr/>
        </p:nvCxnSpPr>
        <p:spPr>
          <a:xfrm>
            <a:off x="3441315" y="3667565"/>
            <a:ext cx="0" cy="405913"/>
          </a:xfrm>
          <a:prstGeom prst="straightConnector1">
            <a:avLst/>
          </a:prstGeom>
          <a:noFill/>
          <a:ln w="9525" cap="flat" cmpd="sng">
            <a:solidFill>
              <a:schemeClr val="dk2"/>
            </a:solidFill>
            <a:prstDash val="solid"/>
            <a:round/>
            <a:headEnd type="none" w="med" len="med"/>
            <a:tailEnd type="triangle" w="med" len="med"/>
          </a:ln>
        </p:spPr>
      </p:cxnSp>
      <p:grpSp>
        <p:nvGrpSpPr>
          <p:cNvPr id="105" name="Google Shape;236;p16"/>
          <p:cNvGrpSpPr/>
          <p:nvPr/>
        </p:nvGrpSpPr>
        <p:grpSpPr>
          <a:xfrm>
            <a:off x="6059719" y="1035869"/>
            <a:ext cx="2653489" cy="596100"/>
            <a:chOff x="3297249" y="1109874"/>
            <a:chExt cx="2653489" cy="596100"/>
          </a:xfrm>
        </p:grpSpPr>
        <p:sp>
          <p:nvSpPr>
            <p:cNvPr id="106"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sp>
          <p:nvSpPr>
            <p:cNvPr id="107" name="Google Shape;239;p16"/>
            <p:cNvSpPr txBox="1"/>
            <p:nvPr/>
          </p:nvSpPr>
          <p:spPr>
            <a:xfrm>
              <a:off x="3969538" y="1239663"/>
              <a:ext cx="1981200" cy="331800"/>
            </a:xfrm>
            <a:prstGeom prst="rect">
              <a:avLst/>
            </a:prstGeom>
            <a:noFill/>
            <a:ln>
              <a:noFill/>
            </a:ln>
          </p:spPr>
          <p:txBody>
            <a:bodyPr spcFirstLastPara="1" wrap="square" lIns="91425" tIns="91425" rIns="91425" bIns="91425" anchor="ctr" anchorCtr="0">
              <a:noAutofit/>
            </a:bodyPr>
            <a:lstStyle/>
            <a:p>
              <a:pPr lvl="0"/>
              <a:r>
                <a:rPr lang="en-IN" sz="1800" b="1">
                  <a:latin typeface="Fira Sans Extra Condensed"/>
                  <a:ea typeface="Fira Sans Extra Condensed"/>
                  <a:cs typeface="Fira Sans Extra Condensed"/>
                  <a:sym typeface="Fira Sans Extra Condensed"/>
                </a:rPr>
                <a:t>Dependencies</a:t>
              </a:r>
            </a:p>
          </p:txBody>
        </p:sp>
      </p:grpSp>
      <p:grpSp>
        <p:nvGrpSpPr>
          <p:cNvPr id="108" name="Google Shape;304;p16"/>
          <p:cNvGrpSpPr/>
          <p:nvPr/>
        </p:nvGrpSpPr>
        <p:grpSpPr>
          <a:xfrm>
            <a:off x="6059703" y="2050337"/>
            <a:ext cx="2653505" cy="596100"/>
            <a:chOff x="3297248" y="2589598"/>
            <a:chExt cx="2653505" cy="596100"/>
          </a:xfrm>
        </p:grpSpPr>
        <p:sp>
          <p:nvSpPr>
            <p:cNvPr id="109" name="Google Shape;306;p16"/>
            <p:cNvSpPr txBox="1"/>
            <p:nvPr/>
          </p:nvSpPr>
          <p:spPr>
            <a:xfrm>
              <a:off x="3969553" y="2714610"/>
              <a:ext cx="1981200" cy="331800"/>
            </a:xfrm>
            <a:prstGeom prst="rect">
              <a:avLst/>
            </a:prstGeom>
            <a:noFill/>
            <a:ln>
              <a:noFill/>
            </a:ln>
          </p:spPr>
          <p:txBody>
            <a:bodyPr spcFirstLastPara="1" wrap="square" lIns="91425" tIns="91425" rIns="91425" bIns="91425" anchor="ctr" anchorCtr="0">
              <a:noAutofit/>
            </a:bodyPr>
            <a:lstStyle/>
            <a:p>
              <a:pPr lvl="0"/>
              <a:r>
                <a:rPr lang="en-US" sz="1800" b="1">
                  <a:latin typeface="Fira Sans Extra Condensed"/>
                  <a:ea typeface="Fira Sans Extra Condensed"/>
                  <a:cs typeface="Fira Sans Extra Condensed"/>
                  <a:sym typeface="Fira Sans Extra Condensed"/>
                </a:rPr>
                <a:t>Information about Data Set</a:t>
              </a:r>
            </a:p>
          </p:txBody>
        </p:sp>
        <p:sp>
          <p:nvSpPr>
            <p:cNvPr id="110"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grpSp>
        <p:nvGrpSpPr>
          <p:cNvPr id="111" name="Google Shape;309;p16"/>
          <p:cNvGrpSpPr/>
          <p:nvPr/>
        </p:nvGrpSpPr>
        <p:grpSpPr>
          <a:xfrm>
            <a:off x="6059719" y="3080879"/>
            <a:ext cx="2653505" cy="596100"/>
            <a:chOff x="3297248" y="4055023"/>
            <a:chExt cx="2653505" cy="596100"/>
          </a:xfrm>
        </p:grpSpPr>
        <p:sp>
          <p:nvSpPr>
            <p:cNvPr id="112" name="Google Shape;311;p16"/>
            <p:cNvSpPr txBox="1"/>
            <p:nvPr/>
          </p:nvSpPr>
          <p:spPr>
            <a:xfrm>
              <a:off x="3969553" y="419918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Data Analysis</a:t>
              </a:r>
              <a:endParaRPr sz="1800" b="1">
                <a:solidFill>
                  <a:srgbClr val="000000"/>
                </a:solidFill>
                <a:latin typeface="Fira Sans Extra Condensed"/>
                <a:ea typeface="Fira Sans Extra Condensed"/>
                <a:cs typeface="Fira Sans Extra Condensed"/>
                <a:sym typeface="Fira Sans Extra Condensed"/>
              </a:endParaRPr>
            </a:p>
          </p:txBody>
        </p:sp>
        <p:sp>
          <p:nvSpPr>
            <p:cNvPr id="1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07</a:t>
              </a:r>
              <a:endParaRPr sz="1800">
                <a:solidFill>
                  <a:schemeClr val="lt1"/>
                </a:solidFill>
              </a:endParaRPr>
            </a:p>
          </p:txBody>
        </p:sp>
      </p:grpSp>
      <p:cxnSp>
        <p:nvCxnSpPr>
          <p:cNvPr id="114" name="Google Shape;324;p16"/>
          <p:cNvCxnSpPr>
            <a:stCxn id="106" idx="4"/>
          </p:cNvCxnSpPr>
          <p:nvPr/>
        </p:nvCxnSpPr>
        <p:spPr>
          <a:xfrm flipH="1">
            <a:off x="6357768" y="1631969"/>
            <a:ext cx="1" cy="442452"/>
          </a:xfrm>
          <a:prstGeom prst="straightConnector1">
            <a:avLst/>
          </a:prstGeom>
          <a:noFill/>
          <a:ln w="9525" cap="flat" cmpd="sng">
            <a:solidFill>
              <a:schemeClr val="dk2"/>
            </a:solidFill>
            <a:prstDash val="solid"/>
            <a:round/>
            <a:headEnd type="none" w="med" len="med"/>
            <a:tailEnd type="triangle" w="med" len="med"/>
          </a:ln>
        </p:spPr>
      </p:cxnSp>
      <p:cxnSp>
        <p:nvCxnSpPr>
          <p:cNvPr id="115" name="Google Shape;325;p16"/>
          <p:cNvCxnSpPr>
            <a:stCxn id="110" idx="4"/>
            <a:endCxn id="113" idx="0"/>
          </p:cNvCxnSpPr>
          <p:nvPr/>
        </p:nvCxnSpPr>
        <p:spPr>
          <a:xfrm>
            <a:off x="6357753" y="2646437"/>
            <a:ext cx="16" cy="434442"/>
          </a:xfrm>
          <a:prstGeom prst="straightConnector1">
            <a:avLst/>
          </a:prstGeom>
          <a:noFill/>
          <a:ln w="9525" cap="flat" cmpd="sng">
            <a:solidFill>
              <a:schemeClr val="dk2"/>
            </a:solidFill>
            <a:prstDash val="solid"/>
            <a:round/>
            <a:headEnd type="none" w="med" len="med"/>
            <a:tailEnd type="triangle" w="med" len="med"/>
          </a:ln>
        </p:spPr>
      </p:cxnSp>
      <p:grpSp>
        <p:nvGrpSpPr>
          <p:cNvPr id="116" name="Google Shape;309;p16"/>
          <p:cNvGrpSpPr/>
          <p:nvPr/>
        </p:nvGrpSpPr>
        <p:grpSpPr>
          <a:xfrm>
            <a:off x="6059719" y="4073478"/>
            <a:ext cx="2653505" cy="596100"/>
            <a:chOff x="3297248" y="4055023"/>
            <a:chExt cx="2653505" cy="596100"/>
          </a:xfrm>
        </p:grpSpPr>
        <p:sp>
          <p:nvSpPr>
            <p:cNvPr id="117" name="Google Shape;311;p16"/>
            <p:cNvSpPr txBox="1"/>
            <p:nvPr/>
          </p:nvSpPr>
          <p:spPr>
            <a:xfrm>
              <a:off x="3969553" y="4199183"/>
              <a:ext cx="1981200" cy="331800"/>
            </a:xfrm>
            <a:prstGeom prst="rect">
              <a:avLst/>
            </a:prstGeom>
            <a:noFill/>
            <a:ln>
              <a:noFill/>
            </a:ln>
          </p:spPr>
          <p:txBody>
            <a:bodyPr spcFirstLastPara="1" wrap="square" lIns="91425" tIns="91425" rIns="91425" bIns="91425" anchor="ctr" anchorCtr="0">
              <a:noAutofit/>
            </a:bodyPr>
            <a:lstStyle/>
            <a:p>
              <a:r>
                <a:rPr lang="en-IN" sz="1800" b="1">
                  <a:latin typeface="Fira Sans Extra Condensed"/>
                  <a:ea typeface="Fira Sans Extra Condensed"/>
                  <a:cs typeface="Fira Sans Extra Condensed"/>
                </a:rPr>
                <a:t>Data Preprocessing</a:t>
              </a:r>
            </a:p>
          </p:txBody>
        </p:sp>
        <p:sp>
          <p:nvSpPr>
            <p:cNvPr id="118"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08</a:t>
              </a:r>
              <a:endParaRPr sz="1800">
                <a:solidFill>
                  <a:schemeClr val="lt1"/>
                </a:solidFill>
              </a:endParaRPr>
            </a:p>
          </p:txBody>
        </p:sp>
      </p:grpSp>
      <p:cxnSp>
        <p:nvCxnSpPr>
          <p:cNvPr id="119" name="Google Shape;325;p16"/>
          <p:cNvCxnSpPr/>
          <p:nvPr/>
        </p:nvCxnSpPr>
        <p:spPr>
          <a:xfrm>
            <a:off x="6357769" y="3667565"/>
            <a:ext cx="0" cy="405913"/>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895150" y="1338580"/>
            <a:ext cx="7430704" cy="3102417"/>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1140921" y="950805"/>
            <a:ext cx="952243" cy="910501"/>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Abstract</a:t>
            </a:r>
            <a:endParaRPr/>
          </a:p>
        </p:txBody>
      </p:sp>
      <p:grpSp>
        <p:nvGrpSpPr>
          <p:cNvPr id="345" name="Google Shape;345;p17"/>
          <p:cNvGrpSpPr/>
          <p:nvPr/>
        </p:nvGrpSpPr>
        <p:grpSpPr>
          <a:xfrm>
            <a:off x="1330604" y="1132190"/>
            <a:ext cx="572877" cy="547730"/>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17"/>
          <p:cNvSpPr txBox="1"/>
          <p:nvPr/>
        </p:nvSpPr>
        <p:spPr>
          <a:xfrm>
            <a:off x="1563043" y="1923519"/>
            <a:ext cx="6506677" cy="2151093"/>
          </a:xfrm>
          <a:prstGeom prst="rect">
            <a:avLst/>
          </a:prstGeom>
          <a:noFill/>
          <a:ln>
            <a:noFill/>
          </a:ln>
        </p:spPr>
        <p:txBody>
          <a:bodyPr spcFirstLastPara="1" wrap="square" lIns="91425" tIns="91425" rIns="91425" bIns="91425" anchor="t" anchorCtr="0">
            <a:noAutofit/>
          </a:bodyPr>
          <a:lstStyle/>
          <a:p>
            <a:pPr marL="320040" lvl="0" indent="-317500">
              <a:buSzPts val="1400"/>
              <a:buFont typeface="Roboto"/>
              <a:buChar char="●"/>
            </a:pPr>
            <a:r>
              <a:rPr lang="en-US" sz="1600">
                <a:latin typeface="Cambria" panose="02040503050406030204" pitchFamily="18" charset="0"/>
                <a:ea typeface="Cambria" panose="02040503050406030204" pitchFamily="18" charset="0"/>
                <a:cs typeface="Roboto"/>
                <a:sym typeface="Roboto"/>
              </a:rPr>
              <a:t>In the era of cashless Transaction every people use ATM card and credit card for transaction, so  the scope of online fraud can increase.</a:t>
            </a:r>
          </a:p>
          <a:p>
            <a:pPr marL="320040" lvl="0" indent="-317500">
              <a:buSzPts val="1400"/>
              <a:buFont typeface="Roboto"/>
              <a:buChar char="●"/>
            </a:pPr>
            <a:endParaRPr lang="en-US" sz="1600">
              <a:latin typeface="Cambria" panose="02040503050406030204" pitchFamily="18" charset="0"/>
              <a:ea typeface="Cambria" panose="02040503050406030204" pitchFamily="18" charset="0"/>
              <a:cs typeface="Roboto"/>
              <a:sym typeface="Roboto"/>
            </a:endParaRPr>
          </a:p>
          <a:p>
            <a:pPr marL="320040" lvl="0" indent="-317500">
              <a:buSzPts val="1400"/>
              <a:buFont typeface="Roboto"/>
              <a:buChar char="●"/>
            </a:pPr>
            <a:r>
              <a:rPr lang="en-US" sz="1600">
                <a:latin typeface="Cambria" panose="02040503050406030204" pitchFamily="18" charset="0"/>
                <a:ea typeface="Cambria" panose="02040503050406030204" pitchFamily="18" charset="0"/>
                <a:cs typeface="Roboto"/>
                <a:sym typeface="Roboto"/>
              </a:rPr>
              <a:t> Losses of Billion dollars are caused every year by fraudulent credit card transactions. The design of efficient fraud detection algorithms is key for reducing these losses, and more and more algorithms rely on advanced machine learning techniques to assist fraud investigators.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8"/>
          <p:cNvSpPr/>
          <p:nvPr/>
        </p:nvSpPr>
        <p:spPr>
          <a:xfrm>
            <a:off x="418699" y="1141545"/>
            <a:ext cx="8301789" cy="3407700"/>
          </a:xfrm>
          <a:prstGeom prst="roundRect">
            <a:avLst>
              <a:gd name="adj" fmla="val 1069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361" name="Google Shape;361;p18"/>
          <p:cNvSpPr txBox="1"/>
          <p:nvPr/>
        </p:nvSpPr>
        <p:spPr>
          <a:xfrm>
            <a:off x="3609473" y="1480207"/>
            <a:ext cx="4881741" cy="2730375"/>
          </a:xfrm>
          <a:prstGeom prst="rect">
            <a:avLst/>
          </a:prstGeom>
          <a:noFill/>
          <a:ln>
            <a:noFill/>
          </a:ln>
        </p:spPr>
        <p:txBody>
          <a:bodyPr spcFirstLastPara="1" wrap="square" lIns="91425" tIns="91425" rIns="91425" bIns="91425" anchor="ctr" anchorCtr="0">
            <a:noAutofit/>
          </a:bodyPr>
          <a:lstStyle/>
          <a:p>
            <a:pPr lvl="0"/>
            <a:r>
              <a:rPr lang="en-US" sz="1600">
                <a:latin typeface="Cambria" panose="02040503050406030204" pitchFamily="18" charset="0"/>
                <a:ea typeface="Cambria" panose="02040503050406030204" pitchFamily="18" charset="0"/>
                <a:cs typeface="Fira Sans Extra Condensed"/>
                <a:sym typeface="Fira Sans Extra Condensed"/>
              </a:rPr>
              <a:t>In today’s digital age, where electronic transactions have become the norm, credit card fraud has become a significant concern for both financial institutions and consumers. Detecting fraudulent activities in real-time is crucial to prevent financial losses and protect sensitive information. This has led to the development of advanced techniques and technologies for credit card fraud detection. In this project, we aim to implement a robust and efficient credit card fraud detection system using machine learning algorithms.</a:t>
            </a:r>
            <a:endParaRPr sz="1600">
              <a:solidFill>
                <a:srgbClr val="000000"/>
              </a:solidFill>
              <a:latin typeface="Cambria" panose="02040503050406030204" pitchFamily="18" charset="0"/>
              <a:ea typeface="Cambria" panose="02040503050406030204" pitchFamily="18" charset="0"/>
              <a:cs typeface="Fira Sans Extra Condensed"/>
              <a:sym typeface="Fira Sans Extra Condensed"/>
            </a:endParaRP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115504" y="1723010"/>
            <a:ext cx="3964168" cy="22447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9"/>
          <p:cNvSpPr/>
          <p:nvPr/>
        </p:nvSpPr>
        <p:spPr>
          <a:xfrm>
            <a:off x="67636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Scope of our Project</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046" y="1520791"/>
            <a:ext cx="3612708" cy="2411151"/>
          </a:xfrm>
          <a:prstGeom prst="rect">
            <a:avLst/>
          </a:prstGeom>
        </p:spPr>
      </p:pic>
      <p:sp>
        <p:nvSpPr>
          <p:cNvPr id="3" name="TextBox 2"/>
          <p:cNvSpPr txBox="1"/>
          <p:nvPr/>
        </p:nvSpPr>
        <p:spPr>
          <a:xfrm>
            <a:off x="4408366" y="1695314"/>
            <a:ext cx="4735631" cy="2062103"/>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Cambria" panose="02040503050406030204" pitchFamily="18" charset="0"/>
                <a:ea typeface="Cambria" panose="02040503050406030204" pitchFamily="18" charset="0"/>
              </a:rPr>
              <a:t>Detect the fraudulent transactions</a:t>
            </a:r>
          </a:p>
          <a:p>
            <a:pPr marL="285750" indent="-285750">
              <a:buFont typeface="Arial" panose="020B0604020202020204" pitchFamily="34" charset="0"/>
              <a:buChar char="•"/>
            </a:pPr>
            <a:endParaRPr lang="en-US" sz="160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a:latin typeface="Cambria" panose="02040503050406030204" pitchFamily="18" charset="0"/>
                <a:ea typeface="Cambria" panose="02040503050406030204" pitchFamily="18" charset="0"/>
              </a:rPr>
              <a:t>Minimization of credit card fraud</a:t>
            </a:r>
          </a:p>
          <a:p>
            <a:pPr marL="285750" indent="-285750">
              <a:buFont typeface="Arial" panose="020B0604020202020204" pitchFamily="34" charset="0"/>
              <a:buChar char="•"/>
            </a:pPr>
            <a:endParaRPr lang="en-US" sz="160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a:latin typeface="Cambria" panose="02040503050406030204" pitchFamily="18" charset="0"/>
                <a:ea typeface="Cambria" panose="02040503050406030204" pitchFamily="18" charset="0"/>
              </a:rPr>
              <a:t>Analysis of different Machine Learning Algorithms</a:t>
            </a:r>
          </a:p>
          <a:p>
            <a:pPr marL="285750" indent="-285750">
              <a:buFont typeface="Arial" panose="020B0604020202020204" pitchFamily="34" charset="0"/>
              <a:buChar char="•"/>
            </a:pPr>
            <a:endParaRPr lang="en-US" sz="160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a:latin typeface="Cambria" panose="02040503050406030204" pitchFamily="18" charset="0"/>
                <a:ea typeface="Cambria" panose="02040503050406030204" pitchFamily="18" charset="0"/>
              </a:rPr>
              <a:t>Better Performance and Accuracy</a:t>
            </a:r>
            <a:endParaRPr lang="en-IN" sz="160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344100"/>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Technology to be used</a:t>
            </a:r>
            <a:endParaRPr/>
          </a:p>
        </p:txBody>
      </p:sp>
      <p:grpSp>
        <p:nvGrpSpPr>
          <p:cNvPr id="529" name="Google Shape;529;p20"/>
          <p:cNvGrpSpPr/>
          <p:nvPr/>
        </p:nvGrpSpPr>
        <p:grpSpPr>
          <a:xfrm>
            <a:off x="2797079" y="983360"/>
            <a:ext cx="3515750" cy="3719409"/>
            <a:chOff x="2788540" y="1012550"/>
            <a:chExt cx="3515750" cy="3719409"/>
          </a:xfrm>
        </p:grpSpPr>
        <p:sp>
          <p:nvSpPr>
            <p:cNvPr id="530" name="Google Shape;530;p20"/>
            <p:cNvSpPr/>
            <p:nvPr/>
          </p:nvSpPr>
          <p:spPr>
            <a:xfrm>
              <a:off x="2788540" y="3035010"/>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1" name="Google Shape;531;p20"/>
            <p:cNvSpPr/>
            <p:nvPr/>
          </p:nvSpPr>
          <p:spPr>
            <a:xfrm>
              <a:off x="5947002" y="1913635"/>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2" name="Google Shape;532;p20"/>
            <p:cNvSpPr/>
            <p:nvPr/>
          </p:nvSpPr>
          <p:spPr>
            <a:xfrm>
              <a:off x="3509017" y="1622848"/>
              <a:ext cx="2125304" cy="3058016"/>
            </a:xfrm>
            <a:custGeom>
              <a:avLst/>
              <a:gdLst/>
              <a:ahLst/>
              <a:cxnLst/>
              <a:rect l="l" t="t" r="r" b="b"/>
              <a:pathLst>
                <a:path w="49706" h="71520" extrusionOk="0">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509017" y="1622848"/>
              <a:ext cx="2125304" cy="3058016"/>
            </a:xfrm>
            <a:custGeom>
              <a:avLst/>
              <a:gdLst/>
              <a:ahLst/>
              <a:cxnLst/>
              <a:rect l="l" t="t" r="r" b="b"/>
              <a:pathLst>
                <a:path w="49706" h="71520" fill="none" extrusionOk="0">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3457878" y="1571709"/>
              <a:ext cx="2227537" cy="3160250"/>
            </a:xfrm>
            <a:custGeom>
              <a:avLst/>
              <a:gdLst/>
              <a:ahLst/>
              <a:cxnLst/>
              <a:rect l="l" t="t" r="r" b="b"/>
              <a:pathLst>
                <a:path w="52097" h="73911" extrusionOk="0">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3605738" y="1773103"/>
              <a:ext cx="1931827" cy="2757474"/>
            </a:xfrm>
            <a:custGeom>
              <a:avLst/>
              <a:gdLst/>
              <a:ahLst/>
              <a:cxnLst/>
              <a:rect l="l" t="t" r="r" b="b"/>
              <a:pathLst>
                <a:path w="45181" h="64491" extrusionOk="0">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4100416" y="1183543"/>
              <a:ext cx="278095" cy="620625"/>
            </a:xfrm>
            <a:custGeom>
              <a:avLst/>
              <a:gdLst/>
              <a:ahLst/>
              <a:cxnLst/>
              <a:rect l="l" t="t" r="r" b="b"/>
              <a:pathLst>
                <a:path w="6504" h="14515" extrusionOk="0">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4136333"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4620663" y="1052700"/>
              <a:ext cx="254364" cy="751463"/>
            </a:xfrm>
            <a:custGeom>
              <a:avLst/>
              <a:gdLst/>
              <a:ahLst/>
              <a:cxnLst/>
              <a:rect l="l" t="t" r="r" b="b"/>
              <a:pathLst>
                <a:path w="5949" h="17575" extrusionOk="0">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4786781" y="1215142"/>
              <a:ext cx="247651" cy="589027"/>
            </a:xfrm>
            <a:custGeom>
              <a:avLst/>
              <a:gdLst/>
              <a:ahLst/>
              <a:cxnLst/>
              <a:rect l="l" t="t" r="r" b="b"/>
              <a:pathLst>
                <a:path w="5792" h="13776" extrusionOk="0">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4954097"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4935240" y="1173195"/>
              <a:ext cx="145461" cy="145461"/>
            </a:xfrm>
            <a:custGeom>
              <a:avLst/>
              <a:gdLst/>
              <a:ahLst/>
              <a:cxnLst/>
              <a:rect l="l" t="t" r="r" b="b"/>
              <a:pathLst>
                <a:path w="3402" h="3402" extrusionOk="0">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4774595" y="1012550"/>
              <a:ext cx="145461" cy="145461"/>
            </a:xfrm>
            <a:custGeom>
              <a:avLst/>
              <a:gdLst/>
              <a:ahLst/>
              <a:cxnLst/>
              <a:rect l="l" t="t" r="r" b="b"/>
              <a:pathLst>
                <a:path w="3402" h="3402" extrusionOk="0">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4062702" y="1161009"/>
              <a:ext cx="145461" cy="145461"/>
            </a:xfrm>
            <a:custGeom>
              <a:avLst/>
              <a:gdLst/>
              <a:ahLst/>
              <a:cxnLst/>
              <a:rect l="l" t="t" r="r" b="b"/>
              <a:pathLst>
                <a:path w="3402" h="3402" extrusionOk="0">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5512058" y="2002208"/>
              <a:ext cx="620625" cy="278095"/>
            </a:xfrm>
            <a:custGeom>
              <a:avLst/>
              <a:gdLst/>
              <a:ahLst/>
              <a:cxnLst/>
              <a:rect l="l" t="t" r="r" b="b"/>
              <a:pathLst>
                <a:path w="14515" h="6504" extrusionOk="0">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5512058" y="2038083"/>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5512058" y="2522413"/>
              <a:ext cx="751463" cy="254364"/>
            </a:xfrm>
            <a:custGeom>
              <a:avLst/>
              <a:gdLst/>
              <a:ahLst/>
              <a:cxnLst/>
              <a:rect l="l" t="t" r="r" b="b"/>
              <a:pathLst>
                <a:path w="17575" h="5949" extrusionOk="0">
                  <a:moveTo>
                    <a:pt x="0" y="1"/>
                  </a:moveTo>
                  <a:lnTo>
                    <a:pt x="0" y="1182"/>
                  </a:lnTo>
                  <a:lnTo>
                    <a:pt x="11967" y="1182"/>
                  </a:lnTo>
                  <a:lnTo>
                    <a:pt x="16734" y="5949"/>
                  </a:lnTo>
                  <a:lnTo>
                    <a:pt x="17574" y="5109"/>
                  </a:lnTo>
                  <a:lnTo>
                    <a:pt x="12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5512058" y="2688532"/>
              <a:ext cx="588985" cy="248293"/>
            </a:xfrm>
            <a:custGeom>
              <a:avLst/>
              <a:gdLst/>
              <a:ahLst/>
              <a:cxnLst/>
              <a:rect l="l" t="t" r="r" b="b"/>
              <a:pathLst>
                <a:path w="13775" h="5807" extrusionOk="0">
                  <a:moveTo>
                    <a:pt x="0" y="1"/>
                  </a:moveTo>
                  <a:lnTo>
                    <a:pt x="0" y="1196"/>
                  </a:lnTo>
                  <a:lnTo>
                    <a:pt x="8325" y="1196"/>
                  </a:lnTo>
                  <a:lnTo>
                    <a:pt x="12935" y="5806"/>
                  </a:lnTo>
                  <a:lnTo>
                    <a:pt x="13775" y="4953"/>
                  </a:lnTo>
                  <a:lnTo>
                    <a:pt x="8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5512058" y="2855848"/>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5998184" y="2836991"/>
              <a:ext cx="145461" cy="145461"/>
            </a:xfrm>
            <a:custGeom>
              <a:avLst/>
              <a:gdLst/>
              <a:ahLst/>
              <a:cxnLst/>
              <a:rect l="l" t="t" r="r" b="b"/>
              <a:pathLst>
                <a:path w="3402" h="3402" extrusionOk="0">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6158230" y="2676388"/>
              <a:ext cx="146060" cy="145418"/>
            </a:xfrm>
            <a:custGeom>
              <a:avLst/>
              <a:gdLst/>
              <a:ahLst/>
              <a:cxnLst/>
              <a:rect l="l" t="t" r="r" b="b"/>
              <a:pathLst>
                <a:path w="3416" h="3401" extrusionOk="0">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6010370" y="1964494"/>
              <a:ext cx="145461" cy="146060"/>
            </a:xfrm>
            <a:custGeom>
              <a:avLst/>
              <a:gdLst/>
              <a:ahLst/>
              <a:cxnLst/>
              <a:rect l="l" t="t" r="r" b="b"/>
              <a:pathLst>
                <a:path w="3402" h="3416" extrusionOk="0">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010705" y="2412008"/>
              <a:ext cx="620625" cy="278095"/>
            </a:xfrm>
            <a:custGeom>
              <a:avLst/>
              <a:gdLst/>
              <a:ahLst/>
              <a:cxnLst/>
              <a:rect l="l" t="t" r="r" b="b"/>
              <a:pathLst>
                <a:path w="14515" h="6504" extrusionOk="0">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3330114" y="2447883"/>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2879863" y="2932213"/>
              <a:ext cx="751463" cy="254364"/>
            </a:xfrm>
            <a:custGeom>
              <a:avLst/>
              <a:gdLst/>
              <a:ahLst/>
              <a:cxnLst/>
              <a:rect l="l" t="t" r="r" b="b"/>
              <a:pathLst>
                <a:path w="17575" h="5949" extrusionOk="0">
                  <a:moveTo>
                    <a:pt x="5109" y="1"/>
                  </a:moveTo>
                  <a:lnTo>
                    <a:pt x="1" y="5109"/>
                  </a:lnTo>
                  <a:lnTo>
                    <a:pt x="840" y="5949"/>
                  </a:lnTo>
                  <a:lnTo>
                    <a:pt x="5607" y="1182"/>
                  </a:lnTo>
                  <a:lnTo>
                    <a:pt x="17575" y="1182"/>
                  </a:lnTo>
                  <a:lnTo>
                    <a:pt x="175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042304" y="3098332"/>
              <a:ext cx="589027" cy="248293"/>
            </a:xfrm>
            <a:custGeom>
              <a:avLst/>
              <a:gdLst/>
              <a:ahLst/>
              <a:cxnLst/>
              <a:rect l="l" t="t" r="r" b="b"/>
              <a:pathLst>
                <a:path w="13776" h="5807" extrusionOk="0">
                  <a:moveTo>
                    <a:pt x="4953" y="1"/>
                  </a:moveTo>
                  <a:lnTo>
                    <a:pt x="1" y="4953"/>
                  </a:lnTo>
                  <a:lnTo>
                    <a:pt x="841" y="5806"/>
                  </a:lnTo>
                  <a:lnTo>
                    <a:pt x="5451" y="1196"/>
                  </a:lnTo>
                  <a:lnTo>
                    <a:pt x="13776" y="1196"/>
                  </a:lnTo>
                  <a:lnTo>
                    <a:pt x="13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3330114" y="3265648"/>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2999716" y="3246791"/>
              <a:ext cx="146102" cy="145461"/>
            </a:xfrm>
            <a:custGeom>
              <a:avLst/>
              <a:gdLst/>
              <a:ahLst/>
              <a:cxnLst/>
              <a:rect l="l" t="t" r="r" b="b"/>
              <a:pathLst>
                <a:path w="3417" h="3402" extrusionOk="0">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2839712" y="3086188"/>
              <a:ext cx="145461" cy="145418"/>
            </a:xfrm>
            <a:custGeom>
              <a:avLst/>
              <a:gdLst/>
              <a:ahLst/>
              <a:cxnLst/>
              <a:rect l="l" t="t" r="r" b="b"/>
              <a:pathLst>
                <a:path w="3402" h="3401" extrusionOk="0">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2987573" y="2374294"/>
              <a:ext cx="145461" cy="146060"/>
            </a:xfrm>
            <a:custGeom>
              <a:avLst/>
              <a:gdLst/>
              <a:ahLst/>
              <a:cxnLst/>
              <a:rect l="l" t="t" r="r" b="b"/>
              <a:pathLst>
                <a:path w="3402" h="3416" extrusionOk="0">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4011527" y="1180122"/>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61" name="Google Shape;561;p20"/>
            <p:cNvSpPr/>
            <p:nvPr/>
          </p:nvSpPr>
          <p:spPr>
            <a:xfrm>
              <a:off x="4179310" y="3452475"/>
              <a:ext cx="784800" cy="784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0"/>
            <p:cNvGrpSpPr/>
            <p:nvPr/>
          </p:nvGrpSpPr>
          <p:grpSpPr>
            <a:xfrm>
              <a:off x="4333697" y="3608632"/>
              <a:ext cx="472142" cy="472112"/>
              <a:chOff x="-44512325" y="3176075"/>
              <a:chExt cx="300900" cy="300900"/>
            </a:xfrm>
          </p:grpSpPr>
          <p:sp>
            <p:nvSpPr>
              <p:cNvPr id="563" name="Google Shape;563;p20"/>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6" name="Google Shape;566;p20"/>
          <p:cNvGrpSpPr/>
          <p:nvPr/>
        </p:nvGrpSpPr>
        <p:grpSpPr>
          <a:xfrm>
            <a:off x="6949580" y="3042675"/>
            <a:ext cx="1734600" cy="1080522"/>
            <a:chOff x="6949580" y="3042675"/>
            <a:chExt cx="1734600" cy="1080522"/>
          </a:xfrm>
        </p:grpSpPr>
        <p:sp>
          <p:nvSpPr>
            <p:cNvPr id="567" name="Google Shape;567;p20"/>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68" name="Google Shape;568;p20"/>
            <p:cNvSpPr txBox="1"/>
            <p:nvPr/>
          </p:nvSpPr>
          <p:spPr>
            <a:xfrm>
              <a:off x="6949580"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Google Colab</a:t>
              </a:r>
              <a:endParaRPr sz="1800" b="1">
                <a:solidFill>
                  <a:srgbClr val="000000"/>
                </a:solidFill>
                <a:latin typeface="Fira Sans Extra Condensed"/>
                <a:ea typeface="Fira Sans Extra Condensed"/>
                <a:cs typeface="Fira Sans Extra Condensed"/>
                <a:sym typeface="Fira Sans Extra Condensed"/>
              </a:endParaRPr>
            </a:p>
          </p:txBody>
        </p:sp>
      </p:grpSp>
      <p:grpSp>
        <p:nvGrpSpPr>
          <p:cNvPr id="570" name="Google Shape;570;p20"/>
          <p:cNvGrpSpPr/>
          <p:nvPr/>
        </p:nvGrpSpPr>
        <p:grpSpPr>
          <a:xfrm>
            <a:off x="6949580" y="1001783"/>
            <a:ext cx="1734600" cy="1114992"/>
            <a:chOff x="6949580" y="1001783"/>
            <a:chExt cx="1734600" cy="1114992"/>
          </a:xfrm>
        </p:grpSpPr>
        <p:sp>
          <p:nvSpPr>
            <p:cNvPr id="571" name="Google Shape;571;p20"/>
            <p:cNvSpPr/>
            <p:nvPr/>
          </p:nvSpPr>
          <p:spPr>
            <a:xfrm>
              <a:off x="7514630" y="1001783"/>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72" name="Google Shape;572;p20"/>
            <p:cNvSpPr txBox="1"/>
            <p:nvPr/>
          </p:nvSpPr>
          <p:spPr>
            <a:xfrm>
              <a:off x="6949580"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Data Set</a:t>
              </a:r>
              <a:endParaRPr sz="1800" b="1">
                <a:solidFill>
                  <a:srgbClr val="000000"/>
                </a:solidFill>
                <a:latin typeface="Fira Sans Extra Condensed"/>
                <a:ea typeface="Fira Sans Extra Condensed"/>
                <a:cs typeface="Fira Sans Extra Condensed"/>
                <a:sym typeface="Fira Sans Extra Condensed"/>
              </a:endParaRPr>
            </a:p>
          </p:txBody>
        </p:sp>
      </p:grpSp>
      <p:sp>
        <p:nvSpPr>
          <p:cNvPr id="576" name="Google Shape;576;p20"/>
          <p:cNvSpPr txBox="1"/>
          <p:nvPr/>
        </p:nvSpPr>
        <p:spPr>
          <a:xfrm>
            <a:off x="456753"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Python</a:t>
            </a:r>
            <a:endParaRPr sz="1800" b="1">
              <a:solidFill>
                <a:srgbClr val="000000"/>
              </a:solidFill>
              <a:latin typeface="Fira Sans Extra Condensed"/>
              <a:ea typeface="Fira Sans Extra Condensed"/>
              <a:cs typeface="Fira Sans Extra Condensed"/>
              <a:sym typeface="Fira Sans Extra Condensed"/>
            </a:endParaRPr>
          </a:p>
        </p:txBody>
      </p:sp>
      <p:grpSp>
        <p:nvGrpSpPr>
          <p:cNvPr id="578" name="Google Shape;578;p20"/>
          <p:cNvGrpSpPr/>
          <p:nvPr/>
        </p:nvGrpSpPr>
        <p:grpSpPr>
          <a:xfrm>
            <a:off x="456753" y="3042675"/>
            <a:ext cx="1734600" cy="1080522"/>
            <a:chOff x="456753" y="3042675"/>
            <a:chExt cx="1734600" cy="1080522"/>
          </a:xfrm>
        </p:grpSpPr>
        <p:sp>
          <p:nvSpPr>
            <p:cNvPr id="579" name="Google Shape;579;p20"/>
            <p:cNvSpPr/>
            <p:nvPr/>
          </p:nvSpPr>
          <p:spPr>
            <a:xfrm>
              <a:off x="1021803" y="3042675"/>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80" name="Google Shape;580;p20"/>
            <p:cNvSpPr txBox="1"/>
            <p:nvPr/>
          </p:nvSpPr>
          <p:spPr>
            <a:xfrm>
              <a:off x="456753"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Python Modules</a:t>
              </a:r>
              <a:endParaRPr sz="1800" b="1">
                <a:solidFill>
                  <a:srgbClr val="000000"/>
                </a:solidFill>
                <a:latin typeface="Fira Sans Extra Condensed"/>
                <a:ea typeface="Fira Sans Extra Condensed"/>
                <a:cs typeface="Fira Sans Extra Condensed"/>
                <a:sym typeface="Fira Sans Extra Condensed"/>
              </a:endParaRPr>
            </a:p>
          </p:txBody>
        </p:sp>
      </p:grpSp>
      <p:cxnSp>
        <p:nvCxnSpPr>
          <p:cNvPr id="582" name="Google Shape;582;p20"/>
          <p:cNvCxnSpPr/>
          <p:nvPr/>
        </p:nvCxnSpPr>
        <p:spPr>
          <a:xfrm rot="10800000">
            <a:off x="1626303" y="1304033"/>
            <a:ext cx="1801896" cy="580414"/>
          </a:xfrm>
          <a:prstGeom prst="bentConnector3">
            <a:avLst>
              <a:gd name="adj1" fmla="val 50000"/>
            </a:avLst>
          </a:prstGeom>
          <a:noFill/>
          <a:ln w="9525" cap="flat" cmpd="sng">
            <a:solidFill>
              <a:schemeClr val="dk2"/>
            </a:solidFill>
            <a:prstDash val="solid"/>
            <a:round/>
            <a:headEnd type="oval" w="med" len="med"/>
            <a:tailEnd type="none" w="med" len="med"/>
          </a:ln>
        </p:spPr>
      </p:cxnSp>
      <p:cxnSp>
        <p:nvCxnSpPr>
          <p:cNvPr id="583" name="Google Shape;583;p20"/>
          <p:cNvCxnSpPr>
            <a:stCxn id="579" idx="6"/>
            <a:endCxn id="530" idx="2"/>
          </p:cNvCxnSpPr>
          <p:nvPr/>
        </p:nvCxnSpPr>
        <p:spPr>
          <a:xfrm flipV="1">
            <a:off x="1626303" y="3129720"/>
            <a:ext cx="1170776" cy="215205"/>
          </a:xfrm>
          <a:prstGeom prst="bentConnector3">
            <a:avLst>
              <a:gd name="adj1" fmla="val 50000"/>
            </a:avLst>
          </a:prstGeom>
          <a:noFill/>
          <a:ln w="9525" cap="flat" cmpd="sng">
            <a:solidFill>
              <a:schemeClr val="dk2"/>
            </a:solidFill>
            <a:prstDash val="solid"/>
            <a:round/>
            <a:headEnd type="none" w="med" len="med"/>
            <a:tailEnd type="oval" w="med" len="med"/>
          </a:ln>
        </p:spPr>
      </p:cxnSp>
      <p:cxnSp>
        <p:nvCxnSpPr>
          <p:cNvPr id="584" name="Google Shape;584;p20"/>
          <p:cNvCxnSpPr>
            <a:stCxn id="571" idx="2"/>
            <a:endCxn id="531" idx="6"/>
          </p:cNvCxnSpPr>
          <p:nvPr/>
        </p:nvCxnSpPr>
        <p:spPr>
          <a:xfrm rot="10800000" flipV="1">
            <a:off x="6203342" y="1304033"/>
            <a:ext cx="1311289" cy="704312"/>
          </a:xfrm>
          <a:prstGeom prst="bentConnector3">
            <a:avLst>
              <a:gd name="adj1" fmla="val 50000"/>
            </a:avLst>
          </a:prstGeom>
          <a:noFill/>
          <a:ln w="9525" cap="flat" cmpd="sng">
            <a:solidFill>
              <a:schemeClr val="dk2"/>
            </a:solidFill>
            <a:prstDash val="solid"/>
            <a:round/>
            <a:headEnd type="none" w="med" len="med"/>
            <a:tailEnd type="oval" w="med" len="med"/>
          </a:ln>
        </p:spPr>
      </p:cxnSp>
      <p:sp>
        <p:nvSpPr>
          <p:cNvPr id="527" name="Google Shape;527;p20"/>
          <p:cNvSpPr txBox="1"/>
          <p:nvPr/>
        </p:nvSpPr>
        <p:spPr>
          <a:xfrm>
            <a:off x="3704250" y="2112998"/>
            <a:ext cx="1734600" cy="91720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Credit Card Fraud Detection System</a:t>
            </a:r>
            <a:endParaRPr sz="1800" b="1">
              <a:solidFill>
                <a:srgbClr val="000000"/>
              </a:solidFill>
              <a:latin typeface="Fira Sans Extra Condensed"/>
              <a:ea typeface="Fira Sans Extra Condensed"/>
              <a:cs typeface="Fira Sans Extra Condensed"/>
              <a:sym typeface="Fira Sans Extra Condensed"/>
            </a:endParaRPr>
          </a:p>
        </p:txBody>
      </p:sp>
      <p:sp>
        <p:nvSpPr>
          <p:cNvPr id="69" name="Google Shape;607;p21"/>
          <p:cNvSpPr/>
          <p:nvPr/>
        </p:nvSpPr>
        <p:spPr>
          <a:xfrm>
            <a:off x="1021803" y="1001783"/>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631" y="1121324"/>
            <a:ext cx="366844" cy="36541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0117" y="3050988"/>
            <a:ext cx="587872" cy="58787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8045" y="1065198"/>
            <a:ext cx="477670" cy="477670"/>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18759" t="20489" r="18797" b="20495"/>
          <a:stretch/>
        </p:blipFill>
        <p:spPr>
          <a:xfrm>
            <a:off x="7578045" y="3206999"/>
            <a:ext cx="504033" cy="293565"/>
          </a:xfrm>
          <a:prstGeom prst="rect">
            <a:avLst/>
          </a:prstGeom>
        </p:spPr>
      </p:pic>
      <p:cxnSp>
        <p:nvCxnSpPr>
          <p:cNvPr id="75" name="Google Shape;584;p20"/>
          <p:cNvCxnSpPr>
            <a:stCxn id="567" idx="2"/>
          </p:cNvCxnSpPr>
          <p:nvPr/>
        </p:nvCxnSpPr>
        <p:spPr>
          <a:xfrm rot="10800000">
            <a:off x="6173134" y="2903023"/>
            <a:ext cx="1341497" cy="441902"/>
          </a:xfrm>
          <a:prstGeom prst="bentConnector3">
            <a:avLst>
              <a:gd name="adj1" fmla="val 50000"/>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2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Dependencies</a:t>
            </a:r>
            <a:endParaRPr/>
          </a:p>
        </p:txBody>
      </p:sp>
      <p:sp>
        <p:nvSpPr>
          <p:cNvPr id="884" name="Google Shape;884;p25"/>
          <p:cNvSpPr/>
          <p:nvPr/>
        </p:nvSpPr>
        <p:spPr>
          <a:xfrm>
            <a:off x="386825" y="1397345"/>
            <a:ext cx="2664383" cy="2385383"/>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25"/>
          <p:cNvGrpSpPr/>
          <p:nvPr/>
        </p:nvGrpSpPr>
        <p:grpSpPr>
          <a:xfrm>
            <a:off x="549653" y="1397346"/>
            <a:ext cx="2328212" cy="2221753"/>
            <a:chOff x="593685" y="962025"/>
            <a:chExt cx="1573415" cy="1520318"/>
          </a:xfrm>
        </p:grpSpPr>
        <p:sp>
          <p:nvSpPr>
            <p:cNvPr id="886" name="Google Shape;886;p25"/>
            <p:cNvSpPr/>
            <p:nvPr/>
          </p:nvSpPr>
          <p:spPr>
            <a:xfrm>
              <a:off x="1011975" y="1094550"/>
              <a:ext cx="805292"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tx1"/>
                  </a:solidFill>
                  <a:latin typeface="Fira Sans Extra Condensed"/>
                  <a:ea typeface="Fira Sans Extra Condensed"/>
                  <a:cs typeface="Fira Sans Extra Condensed"/>
                  <a:sym typeface="Fira Sans Extra Condensed"/>
                </a:rPr>
                <a:t>Numpy</a:t>
              </a:r>
              <a:endParaRPr>
                <a:solidFill>
                  <a:schemeClr val="tx1"/>
                </a:solidFill>
              </a:endParaRPr>
            </a:p>
          </p:txBody>
        </p:sp>
        <p:sp>
          <p:nvSpPr>
            <p:cNvPr id="888" name="Google Shape;888;p25"/>
            <p:cNvSpPr txBox="1"/>
            <p:nvPr/>
          </p:nvSpPr>
          <p:spPr>
            <a:xfrm>
              <a:off x="593685" y="1485792"/>
              <a:ext cx="1573415" cy="996551"/>
            </a:xfrm>
            <a:prstGeom prst="rect">
              <a:avLst/>
            </a:prstGeom>
            <a:noFill/>
            <a:ln>
              <a:noFill/>
            </a:ln>
          </p:spPr>
          <p:txBody>
            <a:bodyPr spcFirstLastPara="1" wrap="square" lIns="91425" tIns="91425" rIns="91425" bIns="91425" anchor="ctr" anchorCtr="0">
              <a:noAutofit/>
            </a:bodyPr>
            <a:lstStyle/>
            <a:p>
              <a:pPr lvl="0"/>
              <a:r>
                <a:rPr lang="en-US" sz="1200">
                  <a:latin typeface="Cambria" panose="02040503050406030204" pitchFamily="18" charset="0"/>
                  <a:ea typeface="Cambria" panose="02040503050406030204" pitchFamily="18" charset="0"/>
                  <a:cs typeface="Roboto"/>
                  <a:sym typeface="Roboto"/>
                </a:rPr>
                <a:t>Numpy is the fundamental package for scientific computing in Python. It is a Python library that provides a multidimensional array object, various derived objects</a:t>
              </a:r>
              <a:endParaRPr sz="1200">
                <a:solidFill>
                  <a:srgbClr val="000000"/>
                </a:solidFill>
                <a:latin typeface="Cambria" panose="02040503050406030204" pitchFamily="18" charset="0"/>
                <a:ea typeface="Cambria" panose="02040503050406030204" pitchFamily="18" charset="0"/>
                <a:cs typeface="Roboto"/>
                <a:sym typeface="Roboto"/>
              </a:endParaRPr>
            </a:p>
          </p:txBody>
        </p:sp>
        <p:sp>
          <p:nvSpPr>
            <p:cNvPr id="889" name="Google Shape;889;p25"/>
            <p:cNvSpPr txBox="1"/>
            <p:nvPr/>
          </p:nvSpPr>
          <p:spPr>
            <a:xfrm>
              <a:off x="17954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p:txBody>
        </p:sp>
      </p:grpSp>
      <p:sp>
        <p:nvSpPr>
          <p:cNvPr id="890" name="Google Shape;890;p25"/>
          <p:cNvSpPr/>
          <p:nvPr/>
        </p:nvSpPr>
        <p:spPr>
          <a:xfrm>
            <a:off x="3281692" y="1397346"/>
            <a:ext cx="2625465" cy="2385382"/>
          </a:xfrm>
          <a:prstGeom prst="roundRect">
            <a:avLst>
              <a:gd name="adj" fmla="val 1521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25"/>
          <p:cNvGrpSpPr/>
          <p:nvPr/>
        </p:nvGrpSpPr>
        <p:grpSpPr>
          <a:xfrm>
            <a:off x="3369065" y="1397347"/>
            <a:ext cx="2409655" cy="1949000"/>
            <a:chOff x="2693540" y="962025"/>
            <a:chExt cx="1626160" cy="1431979"/>
          </a:xfrm>
        </p:grpSpPr>
        <p:sp>
          <p:nvSpPr>
            <p:cNvPr id="892" name="Google Shape;892;p25"/>
            <p:cNvSpPr/>
            <p:nvPr/>
          </p:nvSpPr>
          <p:spPr>
            <a:xfrm>
              <a:off x="3116206" y="1106325"/>
              <a:ext cx="808539" cy="295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tx1"/>
                  </a:solidFill>
                  <a:latin typeface="Fira Sans Extra Condensed"/>
                  <a:sym typeface="Fira Sans Extra Condensed"/>
                </a:rPr>
                <a:t>Pandas</a:t>
              </a:r>
              <a:endParaRPr>
                <a:solidFill>
                  <a:schemeClr val="tx1"/>
                </a:solidFill>
              </a:endParaRPr>
            </a:p>
          </p:txBody>
        </p:sp>
        <p:sp>
          <p:nvSpPr>
            <p:cNvPr id="894" name="Google Shape;894;p25"/>
            <p:cNvSpPr txBox="1"/>
            <p:nvPr/>
          </p:nvSpPr>
          <p:spPr>
            <a:xfrm>
              <a:off x="2693540" y="1642986"/>
              <a:ext cx="1539316" cy="75101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a:ea typeface="Roboto"/>
                <a:cs typeface="Roboto"/>
                <a:sym typeface="Roboto"/>
              </a:endParaRPr>
            </a:p>
          </p:txBody>
        </p:sp>
        <p:sp>
          <p:nvSpPr>
            <p:cNvPr id="895" name="Google Shape;895;p25"/>
            <p:cNvSpPr txBox="1"/>
            <p:nvPr/>
          </p:nvSpPr>
          <p:spPr>
            <a:xfrm>
              <a:off x="39480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p:txBody>
        </p:sp>
      </p:grpSp>
      <p:sp>
        <p:nvSpPr>
          <p:cNvPr id="896" name="Google Shape;896;p25"/>
          <p:cNvSpPr/>
          <p:nvPr/>
        </p:nvSpPr>
        <p:spPr>
          <a:xfrm>
            <a:off x="6141096" y="1397347"/>
            <a:ext cx="2646770" cy="2385382"/>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7" name="Google Shape;897;p25"/>
          <p:cNvGrpSpPr/>
          <p:nvPr/>
        </p:nvGrpSpPr>
        <p:grpSpPr>
          <a:xfrm>
            <a:off x="6217295" y="1397346"/>
            <a:ext cx="2440474" cy="1544104"/>
            <a:chOff x="4838599" y="962025"/>
            <a:chExt cx="1633701" cy="1134492"/>
          </a:xfrm>
        </p:grpSpPr>
        <p:sp>
          <p:nvSpPr>
            <p:cNvPr id="898" name="Google Shape;898;p25"/>
            <p:cNvSpPr/>
            <p:nvPr/>
          </p:nvSpPr>
          <p:spPr>
            <a:xfrm>
              <a:off x="5211491" y="1101630"/>
              <a:ext cx="924000" cy="2952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Matplotlib</a:t>
              </a:r>
              <a:endParaRPr>
                <a:solidFill>
                  <a:schemeClr val="lt1"/>
                </a:solidFill>
              </a:endParaRPr>
            </a:p>
          </p:txBody>
        </p:sp>
        <p:sp>
          <p:nvSpPr>
            <p:cNvPr id="900" name="Google Shape;900;p25"/>
            <p:cNvSpPr txBox="1"/>
            <p:nvPr/>
          </p:nvSpPr>
          <p:spPr>
            <a:xfrm>
              <a:off x="4838599" y="1491117"/>
              <a:ext cx="1466999"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000000"/>
                </a:solidFill>
                <a:latin typeface="Roboto"/>
                <a:ea typeface="Roboto"/>
                <a:cs typeface="Roboto"/>
                <a:sym typeface="Roboto"/>
              </a:endParaRPr>
            </a:p>
          </p:txBody>
        </p:sp>
        <p:sp>
          <p:nvSpPr>
            <p:cNvPr id="901" name="Google Shape;901;p25"/>
            <p:cNvSpPr txBox="1"/>
            <p:nvPr/>
          </p:nvSpPr>
          <p:spPr>
            <a:xfrm>
              <a:off x="61006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5"/>
                  </a:solidFill>
                  <a:latin typeface="Fira Sans Extra Condensed"/>
                  <a:ea typeface="Fira Sans Extra Condensed"/>
                  <a:cs typeface="Fira Sans Extra Condensed"/>
                  <a:sym typeface="Fira Sans Extra Condensed"/>
                </a:rPr>
                <a:t>03</a:t>
              </a:r>
              <a:endParaRPr b="1">
                <a:solidFill>
                  <a:schemeClr val="accent5"/>
                </a:solidFill>
                <a:latin typeface="Fira Sans Extra Condensed"/>
                <a:ea typeface="Fira Sans Extra Condensed"/>
                <a:cs typeface="Fira Sans Extra Condensed"/>
                <a:sym typeface="Fira Sans Extra Condensed"/>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761" y="1587356"/>
            <a:ext cx="491419" cy="49141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9065" y="1594831"/>
            <a:ext cx="569346" cy="403020"/>
          </a:xfrm>
          <a:prstGeom prst="rect">
            <a:avLst/>
          </a:prstGeom>
        </p:spPr>
      </p:pic>
      <p:sp>
        <p:nvSpPr>
          <p:cNvPr id="4" name="Rectangle 3"/>
          <p:cNvSpPr/>
          <p:nvPr/>
        </p:nvSpPr>
        <p:spPr>
          <a:xfrm>
            <a:off x="3529248" y="2235093"/>
            <a:ext cx="2130352" cy="1200329"/>
          </a:xfrm>
          <a:prstGeom prst="rect">
            <a:avLst/>
          </a:prstGeom>
        </p:spPr>
        <p:txBody>
          <a:bodyPr wrap="square">
            <a:spAutoFit/>
          </a:bodyPr>
          <a:lstStyle/>
          <a:p>
            <a:r>
              <a:rPr lang="en-US" sz="1200">
                <a:latin typeface="Cambria" panose="02040503050406030204" pitchFamily="18" charset="0"/>
                <a:ea typeface="Cambria" panose="02040503050406030204" pitchFamily="18" charset="0"/>
              </a:rPr>
              <a:t>Pandas is a Python library used for working with data sets. It has functions for analyzing, cleaning, exploring, and manipulating data.</a:t>
            </a:r>
            <a:endParaRPr lang="en-IN" sz="1200">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8256" y="1556340"/>
            <a:ext cx="437950" cy="437950"/>
          </a:xfrm>
          <a:prstGeom prst="rect">
            <a:avLst/>
          </a:prstGeom>
        </p:spPr>
      </p:pic>
      <p:sp>
        <p:nvSpPr>
          <p:cNvPr id="6" name="Rectangle 5"/>
          <p:cNvSpPr/>
          <p:nvPr/>
        </p:nvSpPr>
        <p:spPr>
          <a:xfrm>
            <a:off x="6528026" y="2235092"/>
            <a:ext cx="1872909" cy="830997"/>
          </a:xfrm>
          <a:prstGeom prst="rect">
            <a:avLst/>
          </a:prstGeom>
        </p:spPr>
        <p:txBody>
          <a:bodyPr wrap="square">
            <a:spAutoFit/>
          </a:bodyPr>
          <a:lstStyle/>
          <a:p>
            <a:r>
              <a:rPr lang="en-US" sz="1200">
                <a:latin typeface="Cambria" panose="02040503050406030204" pitchFamily="18" charset="0"/>
                <a:ea typeface="Cambria" panose="02040503050406030204" pitchFamily="18" charset="0"/>
              </a:rPr>
              <a:t>Matplotlib is a low level graph plotting library in python that serves as a visualization utility.</a:t>
            </a:r>
            <a:endParaRPr lang="en-IN" sz="1200">
              <a:latin typeface="Cambria" panose="02040503050406030204" pitchFamily="18" charset="0"/>
              <a:ea typeface="Cambria" panose="02040503050406030204" pitchFamily="18" charset="0"/>
            </a:endParaRPr>
          </a:p>
        </p:txBody>
      </p:sp>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t="36281" b="37010"/>
          <a:stretch/>
        </p:blipFill>
        <p:spPr>
          <a:xfrm>
            <a:off x="6194879" y="4181731"/>
            <a:ext cx="2213865" cy="5912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457200" y="344100"/>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Information about Data Set</a:t>
            </a:r>
            <a:endParaRPr/>
          </a:p>
        </p:txBody>
      </p:sp>
      <p:pic>
        <p:nvPicPr>
          <p:cNvPr id="2" name="Picture 1"/>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1749" r="7771"/>
          <a:stretch/>
        </p:blipFill>
        <p:spPr>
          <a:xfrm>
            <a:off x="693018" y="1582552"/>
            <a:ext cx="2791326" cy="2167690"/>
          </a:xfrm>
          <a:prstGeom prst="rect">
            <a:avLst/>
          </a:prstGeom>
        </p:spPr>
      </p:pic>
      <p:sp>
        <p:nvSpPr>
          <p:cNvPr id="4" name="TextBox 3"/>
          <p:cNvSpPr txBox="1"/>
          <p:nvPr/>
        </p:nvSpPr>
        <p:spPr>
          <a:xfrm>
            <a:off x="3551721" y="1068403"/>
            <a:ext cx="5284269" cy="3539430"/>
          </a:xfrm>
          <a:prstGeom prst="rect">
            <a:avLst/>
          </a:prstGeom>
          <a:noFill/>
        </p:spPr>
        <p:txBody>
          <a:bodyPr wrap="square" rtlCol="0">
            <a:spAutoFit/>
          </a:bodyPr>
          <a:lstStyle/>
          <a:p>
            <a:r>
              <a:rPr lang="en-US">
                <a:latin typeface="Cambria" panose="02040503050406030204" pitchFamily="18" charset="0"/>
                <a:ea typeface="Cambria" panose="02040503050406030204" pitchFamily="18" charset="0"/>
              </a:rPr>
              <a:t>The dataset comprises credit card transactions made by European cardholders in September 2013. The data covers two days and includes a total of 284,807 transactions, out of which 492 are identified as frauds. Notably, the dataset is highly imbalanced, with frauds accounting for only 0.172% of all transactions.</a:t>
            </a:r>
          </a:p>
          <a:p>
            <a:endParaRPr lang="en-US">
              <a:latin typeface="Cambria" panose="02040503050406030204" pitchFamily="18" charset="0"/>
              <a:ea typeface="Cambria" panose="02040503050406030204" pitchFamily="18" charset="0"/>
            </a:endParaRPr>
          </a:p>
          <a:p>
            <a:r>
              <a:rPr lang="en-US">
                <a:latin typeface="Cambria" panose="02040503050406030204" pitchFamily="18" charset="0"/>
                <a:ea typeface="Cambria" panose="02040503050406030204" pitchFamily="18" charset="0"/>
              </a:rPr>
              <a:t>The dataset consists solely of numerical input variables, resulting from a PCA transformation. Unfortunately, due to confidentiality constraints, the original features and additional background information about the data cannot be provided. The features V1 to V28 represent principal components obtained through PCA, while 'Time' indicates the seconds elapsed between each transaction and the first transaction in the dataset. The 'Amount' feature represents the transaction amount and has not been transformed. The 'Class' feature serves as the response variable, taking a value of 1 in cases of fraud and 0 otherwise.</a:t>
            </a:r>
            <a:endParaRPr lang="en-IN">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2071</Words>
  <Application>Microsoft Office PowerPoint</Application>
  <PresentationFormat>On-screen Show (16:9)</PresentationFormat>
  <Paragraphs>157</Paragraphs>
  <Slides>29</Slides>
  <Notes>28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Proxima Nova</vt:lpstr>
      <vt:lpstr>Cambria</vt:lpstr>
      <vt:lpstr>Fira Sans Extra Condensed SemiBold</vt:lpstr>
      <vt:lpstr>Arial</vt:lpstr>
      <vt:lpstr>Roboto</vt:lpstr>
      <vt:lpstr>Proxima Nova Semibold</vt:lpstr>
      <vt:lpstr>Fira Sans Extra Condensed</vt:lpstr>
      <vt:lpstr>Algerian</vt:lpstr>
      <vt:lpstr>Machine Learning Infographics by Slidesgo</vt:lpstr>
      <vt:lpstr>Slidesgo Final Pages</vt:lpstr>
      <vt:lpstr>PowerPoint Presentation</vt:lpstr>
      <vt:lpstr>Credit Card Fraud Detection</vt:lpstr>
      <vt:lpstr>Agenda</vt:lpstr>
      <vt:lpstr>Abstract</vt:lpstr>
      <vt:lpstr>Introduction</vt:lpstr>
      <vt:lpstr>Scope of our Project</vt:lpstr>
      <vt:lpstr>Technology to be used</vt:lpstr>
      <vt:lpstr>Dependencies</vt:lpstr>
      <vt:lpstr>Information about Data Set</vt:lpstr>
      <vt:lpstr>Data Analysis</vt:lpstr>
      <vt:lpstr>Data Analysis</vt:lpstr>
      <vt:lpstr>Data Analysis</vt:lpstr>
      <vt:lpstr>Data Analysis</vt:lpstr>
      <vt:lpstr>Data Pre-processing</vt:lpstr>
      <vt:lpstr>Handling Imbalanced Datasets. </vt:lpstr>
      <vt:lpstr>Handling Imbalanced Datasets.  </vt:lpstr>
      <vt:lpstr>Model Training and Testing  </vt:lpstr>
      <vt:lpstr>Model Training and Testing  </vt:lpstr>
      <vt:lpstr>Model Training and Testing  </vt:lpstr>
      <vt:lpstr>Used Machine Learning Algorithms   </vt:lpstr>
      <vt:lpstr>Model Training and Testing using  Logistic Regression </vt:lpstr>
      <vt:lpstr>Model Training and Testing using  Random Forest Classifier </vt:lpstr>
      <vt:lpstr>Result and Discussion  </vt:lpstr>
      <vt:lpstr>Result and Discussion  </vt:lpstr>
      <vt:lpstr>Result and Discussion  </vt:lpstr>
      <vt:lpstr>Comparison Summary  </vt:lpstr>
      <vt:lpstr>Limitations  </vt:lpstr>
      <vt:lpstr>Future Scope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Infographics</dc:title>
  <dc:creator>Soudeep Ghosh</dc:creator>
  <cp:lastModifiedBy>Soudeep Ghosh</cp:lastModifiedBy>
  <cp:revision>62</cp:revision>
  <dcterms:modified xsi:type="dcterms:W3CDTF">2023-11-30T16:45:57Z</dcterms:modified>
</cp:coreProperties>
</file>