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7" r:id="rId2"/>
    <p:sldId id="256" r:id="rId3"/>
    <p:sldId id="257" r:id="rId4"/>
    <p:sldId id="259" r:id="rId5"/>
    <p:sldId id="258"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883"/>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4093AD-8DA6-4800-ACCE-6300B7CBD26B}"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6E6009-14D2-4E8D-95C2-39E8A99D0BE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4093AD-8DA6-4800-ACCE-6300B7CBD26B}"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6E6009-14D2-4E8D-95C2-39E8A99D0BE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4093AD-8DA6-4800-ACCE-6300B7CBD26B}"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6E6009-14D2-4E8D-95C2-39E8A99D0BEF}"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4093AD-8DA6-4800-ACCE-6300B7CBD26B}"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6E6009-14D2-4E8D-95C2-39E8A99D0BEF}"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4093AD-8DA6-4800-ACCE-6300B7CBD26B}"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6E6009-14D2-4E8D-95C2-39E8A99D0BEF}"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4093AD-8DA6-4800-ACCE-6300B7CBD26B}" type="datetimeFigureOut">
              <a:rPr lang="en-IN" smtClean="0"/>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6E6009-14D2-4E8D-95C2-39E8A99D0BEF}"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4093AD-8DA6-4800-ACCE-6300B7CBD26B}" type="datetimeFigureOut">
              <a:rPr lang="en-IN" smtClean="0"/>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6E6009-14D2-4E8D-95C2-39E8A99D0BEF}"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093AD-8DA6-4800-ACCE-6300B7CBD26B}"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6E6009-14D2-4E8D-95C2-39E8A99D0BEF}"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093AD-8DA6-4800-ACCE-6300B7CBD26B}"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6E6009-14D2-4E8D-95C2-39E8A99D0BE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093AD-8DA6-4800-ACCE-6300B7CBD26B}"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6E6009-14D2-4E8D-95C2-39E8A99D0BE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093AD-8DA6-4800-ACCE-6300B7CBD26B}"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6E6009-14D2-4E8D-95C2-39E8A99D0BE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4093AD-8DA6-4800-ACCE-6300B7CBD26B}"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6E6009-14D2-4E8D-95C2-39E8A99D0BE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4093AD-8DA6-4800-ACCE-6300B7CBD26B}" type="datetimeFigureOut">
              <a:rPr lang="en-IN" smtClean="0"/>
              <a:t>19-05-2023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6E6009-14D2-4E8D-95C2-39E8A99D0BE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4093AD-8DA6-4800-ACCE-6300B7CBD26B}" type="datetimeFigureOut">
              <a:rPr lang="en-IN" smtClean="0"/>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6E6009-14D2-4E8D-95C2-39E8A99D0BE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C4093AD-8DA6-4800-ACCE-6300B7CBD26B}" type="datetimeFigureOut">
              <a:rPr lang="en-IN" smtClean="0"/>
              <a:t>19-05-2023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6E6009-14D2-4E8D-95C2-39E8A99D0BE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4093AD-8DA6-4800-ACCE-6300B7CBD26B}"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6E6009-14D2-4E8D-95C2-39E8A99D0BE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4093AD-8DA6-4800-ACCE-6300B7CBD26B}"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6E6009-14D2-4E8D-95C2-39E8A99D0BE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C4093AD-8DA6-4800-ACCE-6300B7CBD26B}" type="datetimeFigureOut">
              <a:rPr lang="en-IN" smtClean="0"/>
              <a:t>19-05-2023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16E6009-14D2-4E8D-95C2-39E8A99D0BE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7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7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7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7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7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7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7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7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7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086359" y="402460"/>
            <a:ext cx="8725075" cy="1361911"/>
          </a:xfrm>
          <a:prstGeom prst="rect">
            <a:avLst/>
          </a:prstGeom>
          <a:noFill/>
        </p:spPr>
        <p:txBody>
          <a:bodyPr wrap="square">
            <a:spAutoFit/>
          </a:bodyPr>
          <a:lstStyle/>
          <a:p>
            <a:pPr algn="ctr" defTabSz="914400">
              <a:buClr>
                <a:srgbClr val="000000"/>
              </a:buClr>
            </a:pPr>
            <a:r>
              <a:rPr lang="en-US" sz="3000" b="1" kern="0" dirty="0">
                <a:solidFill>
                  <a:srgbClr val="002060"/>
                </a:solidFill>
                <a:latin typeface="Arial" panose="020B0704020202020204"/>
                <a:cs typeface="Arial" panose="020B0704020202020204"/>
                <a:sym typeface="Arial" panose="020B0704020202020204"/>
              </a:rPr>
              <a:t> </a:t>
            </a:r>
            <a:r>
              <a:rPr lang="en-US" sz="2625" b="1" kern="0" dirty="0">
                <a:solidFill>
                  <a:srgbClr val="00206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Arial" panose="020B0704020202020204"/>
                <a:sym typeface="Arial" panose="020B0704020202020204"/>
              </a:rPr>
              <a:t>B. P. Poddar Institute of Management and Technology</a:t>
            </a:r>
          </a:p>
          <a:p>
            <a:pPr algn="ctr" defTabSz="914400">
              <a:buClr>
                <a:srgbClr val="000000"/>
              </a:buClr>
            </a:pPr>
            <a:endParaRPr lang="en-US" sz="2625" b="1" kern="0" dirty="0">
              <a:solidFill>
                <a:schemeClr val="bg2">
                  <a:lumMod val="25000"/>
                </a:schemeClr>
              </a:solidFill>
              <a:effectLst>
                <a:outerShdw blurRad="38100" dist="38100" dir="2700000" algn="tl">
                  <a:srgbClr val="000000">
                    <a:alpha val="43137"/>
                  </a:srgbClr>
                </a:outerShdw>
              </a:effectLst>
              <a:latin typeface="Algerian" panose="04020705040A02060702" pitchFamily="82" charset="0"/>
              <a:cs typeface="Arial" panose="020B0704020202020204"/>
              <a:sym typeface="Arial" panose="020B0704020202020204"/>
            </a:endParaRPr>
          </a:p>
          <a:p>
            <a:pPr algn="ctr" defTabSz="914400">
              <a:buClr>
                <a:srgbClr val="000000"/>
              </a:buClr>
            </a:pPr>
            <a:r>
              <a:rPr lang="en-US" sz="2625" b="1" kern="0" dirty="0">
                <a:solidFill>
                  <a:schemeClr val="bg2">
                    <a:lumMod val="25000"/>
                  </a:schemeClr>
                </a:solidFill>
                <a:latin typeface="Algerian" panose="04020705040A02060702" pitchFamily="82" charset="0"/>
                <a:cs typeface="Arial" panose="020B0704020202020204"/>
                <a:sym typeface="Arial" panose="020B0704020202020204"/>
              </a:rPr>
              <a:t> </a:t>
            </a:r>
            <a:r>
              <a:rPr lang="en-US" sz="2345" b="1" kern="0" dirty="0">
                <a:solidFill>
                  <a:schemeClr val="bg2">
                    <a:lumMod val="25000"/>
                  </a:schemeClr>
                </a:solidFill>
                <a:latin typeface="Cambria" panose="02040503050406030204" pitchFamily="18" charset="0"/>
                <a:ea typeface="Cambria" panose="02040503050406030204" pitchFamily="18" charset="0"/>
                <a:cs typeface="Arial" panose="020B0704020202020204"/>
                <a:sym typeface="Arial" panose="020B0704020202020204"/>
              </a:rPr>
              <a:t>Department of Computer Science &amp; Engineering </a:t>
            </a:r>
            <a:endParaRPr lang="en-IN" sz="2345" b="1" kern="0" dirty="0">
              <a:solidFill>
                <a:schemeClr val="bg2">
                  <a:lumMod val="25000"/>
                </a:schemeClr>
              </a:solidFill>
              <a:latin typeface="Cambria" panose="02040503050406030204" pitchFamily="18" charset="0"/>
              <a:ea typeface="Cambria" panose="02040503050406030204" pitchFamily="18" charset="0"/>
              <a:cs typeface="Arial" panose="020B0704020202020204"/>
              <a:sym typeface="Arial" panose="020B0704020202020204"/>
            </a:endParaRPr>
          </a:p>
        </p:txBody>
      </p:sp>
      <p:pic>
        <p:nvPicPr>
          <p:cNvPr id="10" name="Picture 9"/>
          <p:cNvPicPr>
            <a:picLocks noChangeAspect="1"/>
          </p:cNvPicPr>
          <p:nvPr/>
        </p:nvPicPr>
        <p:blipFill>
          <a:blip r:embed="rId2"/>
          <a:stretch>
            <a:fillRect/>
          </a:stretch>
        </p:blipFill>
        <p:spPr>
          <a:xfrm>
            <a:off x="1104697" y="446386"/>
            <a:ext cx="1071135" cy="1004506"/>
          </a:xfrm>
          <a:prstGeom prst="rect">
            <a:avLst/>
          </a:prstGeom>
        </p:spPr>
      </p:pic>
      <p:sp>
        <p:nvSpPr>
          <p:cNvPr id="12" name="TextBox 11"/>
          <p:cNvSpPr txBox="1"/>
          <p:nvPr/>
        </p:nvSpPr>
        <p:spPr>
          <a:xfrm>
            <a:off x="4382729" y="1945657"/>
            <a:ext cx="2978308" cy="461665"/>
          </a:xfrm>
          <a:prstGeom prst="rect">
            <a:avLst/>
          </a:prstGeom>
          <a:noFill/>
        </p:spPr>
        <p:txBody>
          <a:bodyPr wrap="square">
            <a:spAutoFit/>
          </a:bodyPr>
          <a:lstStyle/>
          <a:p>
            <a:pPr defTabSz="914400">
              <a:buClr>
                <a:srgbClr val="000000"/>
              </a:buClr>
            </a:pPr>
            <a:r>
              <a:rPr lang="en-IN" sz="2400" u="sng" kern="0" dirty="0">
                <a:solidFill>
                  <a:schemeClr val="bg2">
                    <a:lumMod val="25000"/>
                  </a:schemeClr>
                </a:solidFill>
                <a:effectLst>
                  <a:outerShdw blurRad="38100" dist="38100" dir="2700000" algn="tl">
                    <a:srgbClr val="000000">
                      <a:alpha val="43137"/>
                    </a:srgbClr>
                  </a:outerShdw>
                </a:effectLst>
                <a:latin typeface="Arial" panose="020B0704020202020204" pitchFamily="34" charset="0"/>
                <a:cs typeface="Arial" panose="020B0704020202020204" pitchFamily="34" charset="0"/>
                <a:sym typeface="Arial" panose="020B0704020202020204"/>
              </a:rPr>
              <a:t>Final Year Project</a:t>
            </a:r>
            <a:endParaRPr lang="en-IN" sz="2400" u="sng" kern="0" dirty="0">
              <a:solidFill>
                <a:schemeClr val="bg2">
                  <a:lumMod val="25000"/>
                </a:schemeClr>
              </a:solidFill>
              <a:effectLst>
                <a:outerShdw blurRad="38100" dist="38100" dir="2700000" algn="tl">
                  <a:srgbClr val="000000">
                    <a:alpha val="43137"/>
                  </a:srgbClr>
                </a:outerShdw>
              </a:effectLst>
              <a:latin typeface="Arial" panose="020B0704020202020204" pitchFamily="34" charset="0"/>
              <a:ea typeface="Cambria" panose="02040503050406030204" pitchFamily="18" charset="0"/>
              <a:cs typeface="Arial" panose="020B0704020202020204" pitchFamily="34" charset="0"/>
              <a:sym typeface="Arial" panose="020B0704020202020204"/>
            </a:endParaRPr>
          </a:p>
        </p:txBody>
      </p:sp>
      <p:sp>
        <p:nvSpPr>
          <p:cNvPr id="13" name="TextBox 12"/>
          <p:cNvSpPr txBox="1"/>
          <p:nvPr/>
        </p:nvSpPr>
        <p:spPr>
          <a:xfrm>
            <a:off x="2356740" y="2420872"/>
            <a:ext cx="7030286" cy="496290"/>
          </a:xfrm>
          <a:prstGeom prst="rect">
            <a:avLst/>
          </a:prstGeom>
          <a:noFill/>
        </p:spPr>
        <p:txBody>
          <a:bodyPr wrap="square" rtlCol="0">
            <a:spAutoFit/>
          </a:bodyPr>
          <a:lstStyle/>
          <a:p>
            <a:pPr algn="ctr" defTabSz="914400">
              <a:buClr>
                <a:srgbClr val="000000"/>
              </a:buClr>
            </a:pPr>
            <a:r>
              <a:rPr lang="en-US" sz="2625" b="1" kern="0" dirty="0">
                <a:solidFill>
                  <a:schemeClr val="accent3">
                    <a:lumMod val="50000"/>
                  </a:schemeClr>
                </a:solidFill>
                <a:latin typeface="Cambria" panose="02040503050406030204" pitchFamily="18" charset="0"/>
                <a:ea typeface="Cambria" panose="02040503050406030204" pitchFamily="18" charset="0"/>
                <a:cs typeface="Arial" panose="020B0704020202020204"/>
                <a:sym typeface="Arial" panose="020B0704020202020204"/>
              </a:rPr>
              <a:t>Topic: Credit Card Fraud Detection System</a:t>
            </a:r>
            <a:endParaRPr lang="en-IN" sz="2625" b="1" kern="0" dirty="0">
              <a:solidFill>
                <a:schemeClr val="accent3">
                  <a:lumMod val="50000"/>
                </a:schemeClr>
              </a:solidFill>
              <a:latin typeface="Cambria" panose="02040503050406030204" pitchFamily="18" charset="0"/>
              <a:ea typeface="Cambria" panose="02040503050406030204" pitchFamily="18" charset="0"/>
              <a:cs typeface="Arial" panose="020B0704020202020204"/>
              <a:sym typeface="Arial" panose="020B0704020202020204"/>
            </a:endParaRPr>
          </a:p>
        </p:txBody>
      </p:sp>
      <p:graphicFrame>
        <p:nvGraphicFramePr>
          <p:cNvPr id="3" name="Table 2"/>
          <p:cNvGraphicFramePr>
            <a:graphicFrameLocks noGrp="1"/>
          </p:cNvGraphicFramePr>
          <p:nvPr/>
        </p:nvGraphicFramePr>
        <p:xfrm>
          <a:off x="2660276" y="3631216"/>
          <a:ext cx="6584578" cy="2028830"/>
        </p:xfrm>
        <a:graphic>
          <a:graphicData uri="http://schemas.openxmlformats.org/drawingml/2006/table">
            <a:tbl>
              <a:tblPr firstRow="1" bandRow="1">
                <a:tableStyleId>{3B4B98B0-60AC-42C2-AFA5-B58CD77FA1E5}</a:tableStyleId>
              </a:tblPr>
              <a:tblGrid>
                <a:gridCol w="3301253">
                  <a:extLst>
                    <a:ext uri="{9D8B030D-6E8A-4147-A177-3AD203B41FA5}">
                      <a16:colId xmlns:a16="http://schemas.microsoft.com/office/drawing/2014/main" val="20000"/>
                    </a:ext>
                  </a:extLst>
                </a:gridCol>
                <a:gridCol w="3283325">
                  <a:extLst>
                    <a:ext uri="{9D8B030D-6E8A-4147-A177-3AD203B41FA5}">
                      <a16:colId xmlns:a16="http://schemas.microsoft.com/office/drawing/2014/main" val="20001"/>
                    </a:ext>
                  </a:extLst>
                </a:gridCol>
              </a:tblGrid>
              <a:tr h="347663">
                <a:tc>
                  <a:txBody>
                    <a:bodyPr/>
                    <a:lstStyle>
                      <a:defPPr>
                        <a:defRPr lang="en-US" b="1">
                          <a:solidFill>
                            <a:schemeClr val="bg1"/>
                          </a:solidFill>
                        </a:defRPr>
                      </a:defPPr>
                      <a:lvl1pPr marL="0" algn="l" defTabSz="457200" rtl="0" eaLnBrk="1" latinLnBrk="0" hangingPunct="1">
                        <a:defRPr sz="1800" b="1" kern="1200">
                          <a:solidFill>
                            <a:schemeClr val="bg1"/>
                          </a:solidFill>
                          <a:latin typeface="+mn-lt"/>
                          <a:ea typeface="+mn-ea"/>
                          <a:cs typeface="+mn-cs"/>
                        </a:defRPr>
                      </a:lvl1pPr>
                      <a:lvl2pPr marL="457200" algn="l" defTabSz="457200" rtl="0" eaLnBrk="1" latinLnBrk="0" hangingPunct="1">
                        <a:defRPr sz="1800" b="1" kern="1200">
                          <a:solidFill>
                            <a:schemeClr val="bg1"/>
                          </a:solidFill>
                          <a:latin typeface="+mn-lt"/>
                          <a:ea typeface="+mn-ea"/>
                          <a:cs typeface="+mn-cs"/>
                        </a:defRPr>
                      </a:lvl2pPr>
                      <a:lvl3pPr marL="914400" algn="l" defTabSz="457200" rtl="0" eaLnBrk="1" latinLnBrk="0" hangingPunct="1">
                        <a:defRPr sz="1800" b="1" kern="1200">
                          <a:solidFill>
                            <a:schemeClr val="bg1"/>
                          </a:solidFill>
                          <a:latin typeface="+mn-lt"/>
                          <a:ea typeface="+mn-ea"/>
                          <a:cs typeface="+mn-cs"/>
                        </a:defRPr>
                      </a:lvl3pPr>
                      <a:lvl4pPr marL="1371600" algn="l" defTabSz="457200" rtl="0" eaLnBrk="1" latinLnBrk="0" hangingPunct="1">
                        <a:defRPr sz="1800" b="1" kern="1200">
                          <a:solidFill>
                            <a:schemeClr val="bg1"/>
                          </a:solidFill>
                          <a:latin typeface="+mn-lt"/>
                          <a:ea typeface="+mn-ea"/>
                          <a:cs typeface="+mn-cs"/>
                        </a:defRPr>
                      </a:lvl4pPr>
                      <a:lvl5pPr marL="1828800" algn="l" defTabSz="457200" rtl="0" eaLnBrk="1" latinLnBrk="0" hangingPunct="1">
                        <a:defRPr sz="1800" b="1" kern="1200">
                          <a:solidFill>
                            <a:schemeClr val="bg1"/>
                          </a:solidFill>
                          <a:latin typeface="+mn-lt"/>
                          <a:ea typeface="+mn-ea"/>
                          <a:cs typeface="+mn-cs"/>
                        </a:defRPr>
                      </a:lvl5pPr>
                      <a:lvl6pPr marL="2286000" algn="l" defTabSz="457200" rtl="0" eaLnBrk="1" latinLnBrk="0" hangingPunct="1">
                        <a:defRPr sz="1800" b="1" kern="1200">
                          <a:solidFill>
                            <a:schemeClr val="bg1"/>
                          </a:solidFill>
                          <a:latin typeface="+mn-lt"/>
                          <a:ea typeface="+mn-ea"/>
                          <a:cs typeface="+mn-cs"/>
                        </a:defRPr>
                      </a:lvl6pPr>
                      <a:lvl7pPr marL="2743200" algn="l" defTabSz="457200" rtl="0" eaLnBrk="1" latinLnBrk="0" hangingPunct="1">
                        <a:defRPr sz="1800" b="1" kern="1200">
                          <a:solidFill>
                            <a:schemeClr val="bg1"/>
                          </a:solidFill>
                          <a:latin typeface="+mn-lt"/>
                          <a:ea typeface="+mn-ea"/>
                          <a:cs typeface="+mn-cs"/>
                        </a:defRPr>
                      </a:lvl7pPr>
                      <a:lvl8pPr marL="3200400" algn="l" defTabSz="457200" rtl="0" eaLnBrk="1" latinLnBrk="0" hangingPunct="1">
                        <a:defRPr sz="1800" b="1" kern="1200">
                          <a:solidFill>
                            <a:schemeClr val="bg1"/>
                          </a:solidFill>
                          <a:latin typeface="+mn-lt"/>
                          <a:ea typeface="+mn-ea"/>
                          <a:cs typeface="+mn-cs"/>
                        </a:defRPr>
                      </a:lvl8pPr>
                      <a:lvl9pPr marL="3657600" algn="l" defTabSz="457200" rtl="0" eaLnBrk="1" latinLnBrk="0" hangingPunct="1">
                        <a:defRPr sz="1800" b="1" kern="1200">
                          <a:solidFill>
                            <a:schemeClr val="bg1"/>
                          </a:solidFill>
                          <a:latin typeface="+mn-lt"/>
                          <a:ea typeface="+mn-ea"/>
                          <a:cs typeface="+mn-cs"/>
                        </a:defRPr>
                      </a:lvl9pPr>
                    </a:lstStyle>
                    <a:p>
                      <a:pPr algn="ctr"/>
                      <a:r>
                        <a:rPr lang="en-US" sz="2100" dirty="0">
                          <a:solidFill>
                            <a:srgbClr val="002060"/>
                          </a:solidFill>
                        </a:rPr>
                        <a:t>NAME</a:t>
                      </a:r>
                      <a:endParaRPr lang="en-IN" sz="2100" dirty="0">
                        <a:solidFill>
                          <a:srgbClr val="002060"/>
                        </a:solidFill>
                        <a:latin typeface="Algerian" panose="04020705040A02060702" pitchFamily="82" charset="0"/>
                      </a:endParaRPr>
                    </a:p>
                  </a:txBody>
                  <a:tcPr marL="85725" marR="85725" marT="42863" marB="42863"/>
                </a:tc>
                <a:tc>
                  <a:txBody>
                    <a:bodyPr/>
                    <a:lstStyle>
                      <a:defPPr>
                        <a:defRPr lang="en-US" b="1">
                          <a:solidFill>
                            <a:schemeClr val="bg1"/>
                          </a:solidFill>
                        </a:defRPr>
                      </a:defPPr>
                      <a:lvl1pPr marL="0" algn="l" defTabSz="457200" rtl="0" eaLnBrk="1" latinLnBrk="0" hangingPunct="1">
                        <a:defRPr sz="1800" b="1" kern="1200">
                          <a:solidFill>
                            <a:schemeClr val="bg1"/>
                          </a:solidFill>
                          <a:latin typeface="+mn-lt"/>
                          <a:ea typeface="+mn-ea"/>
                          <a:cs typeface="+mn-cs"/>
                        </a:defRPr>
                      </a:lvl1pPr>
                      <a:lvl2pPr marL="457200" algn="l" defTabSz="457200" rtl="0" eaLnBrk="1" latinLnBrk="0" hangingPunct="1">
                        <a:defRPr sz="1800" b="1" kern="1200">
                          <a:solidFill>
                            <a:schemeClr val="bg1"/>
                          </a:solidFill>
                          <a:latin typeface="+mn-lt"/>
                          <a:ea typeface="+mn-ea"/>
                          <a:cs typeface="+mn-cs"/>
                        </a:defRPr>
                      </a:lvl2pPr>
                      <a:lvl3pPr marL="914400" algn="l" defTabSz="457200" rtl="0" eaLnBrk="1" latinLnBrk="0" hangingPunct="1">
                        <a:defRPr sz="1800" b="1" kern="1200">
                          <a:solidFill>
                            <a:schemeClr val="bg1"/>
                          </a:solidFill>
                          <a:latin typeface="+mn-lt"/>
                          <a:ea typeface="+mn-ea"/>
                          <a:cs typeface="+mn-cs"/>
                        </a:defRPr>
                      </a:lvl3pPr>
                      <a:lvl4pPr marL="1371600" algn="l" defTabSz="457200" rtl="0" eaLnBrk="1" latinLnBrk="0" hangingPunct="1">
                        <a:defRPr sz="1800" b="1" kern="1200">
                          <a:solidFill>
                            <a:schemeClr val="bg1"/>
                          </a:solidFill>
                          <a:latin typeface="+mn-lt"/>
                          <a:ea typeface="+mn-ea"/>
                          <a:cs typeface="+mn-cs"/>
                        </a:defRPr>
                      </a:lvl4pPr>
                      <a:lvl5pPr marL="1828800" algn="l" defTabSz="457200" rtl="0" eaLnBrk="1" latinLnBrk="0" hangingPunct="1">
                        <a:defRPr sz="1800" b="1" kern="1200">
                          <a:solidFill>
                            <a:schemeClr val="bg1"/>
                          </a:solidFill>
                          <a:latin typeface="+mn-lt"/>
                          <a:ea typeface="+mn-ea"/>
                          <a:cs typeface="+mn-cs"/>
                        </a:defRPr>
                      </a:lvl5pPr>
                      <a:lvl6pPr marL="2286000" algn="l" defTabSz="457200" rtl="0" eaLnBrk="1" latinLnBrk="0" hangingPunct="1">
                        <a:defRPr sz="1800" b="1" kern="1200">
                          <a:solidFill>
                            <a:schemeClr val="bg1"/>
                          </a:solidFill>
                          <a:latin typeface="+mn-lt"/>
                          <a:ea typeface="+mn-ea"/>
                          <a:cs typeface="+mn-cs"/>
                        </a:defRPr>
                      </a:lvl6pPr>
                      <a:lvl7pPr marL="2743200" algn="l" defTabSz="457200" rtl="0" eaLnBrk="1" latinLnBrk="0" hangingPunct="1">
                        <a:defRPr sz="1800" b="1" kern="1200">
                          <a:solidFill>
                            <a:schemeClr val="bg1"/>
                          </a:solidFill>
                          <a:latin typeface="+mn-lt"/>
                          <a:ea typeface="+mn-ea"/>
                          <a:cs typeface="+mn-cs"/>
                        </a:defRPr>
                      </a:lvl7pPr>
                      <a:lvl8pPr marL="3200400" algn="l" defTabSz="457200" rtl="0" eaLnBrk="1" latinLnBrk="0" hangingPunct="1">
                        <a:defRPr sz="1800" b="1" kern="1200">
                          <a:solidFill>
                            <a:schemeClr val="bg1"/>
                          </a:solidFill>
                          <a:latin typeface="+mn-lt"/>
                          <a:ea typeface="+mn-ea"/>
                          <a:cs typeface="+mn-cs"/>
                        </a:defRPr>
                      </a:lvl8pPr>
                      <a:lvl9pPr marL="3657600" algn="l" defTabSz="457200" rtl="0" eaLnBrk="1" latinLnBrk="0" hangingPunct="1">
                        <a:defRPr sz="1800" b="1" kern="1200">
                          <a:solidFill>
                            <a:schemeClr val="bg1"/>
                          </a:solidFill>
                          <a:latin typeface="+mn-lt"/>
                          <a:ea typeface="+mn-ea"/>
                          <a:cs typeface="+mn-cs"/>
                        </a:defRPr>
                      </a:lvl9pPr>
                    </a:lstStyle>
                    <a:p>
                      <a:pPr algn="ctr"/>
                      <a:r>
                        <a:rPr lang="en-US" sz="2100" dirty="0">
                          <a:solidFill>
                            <a:srgbClr val="002060"/>
                          </a:solidFill>
                        </a:rPr>
                        <a:t>ROLL</a:t>
                      </a:r>
                      <a:endParaRPr lang="en-IN" sz="2100" dirty="0">
                        <a:solidFill>
                          <a:srgbClr val="002060"/>
                        </a:solidFill>
                        <a:latin typeface="Algerian" panose="04020705040A02060702" pitchFamily="82" charset="0"/>
                      </a:endParaRPr>
                    </a:p>
                  </a:txBody>
                  <a:tcPr marL="85725" marR="85725" marT="42863" marB="42863"/>
                </a:tc>
                <a:extLst>
                  <a:ext uri="{0D108BD9-81ED-4DB2-BD59-A6C34878D82A}">
                    <a16:rowId xmlns:a16="http://schemas.microsoft.com/office/drawing/2014/main" val="10000"/>
                  </a:ext>
                </a:extLst>
              </a:tr>
              <a:tr h="371475">
                <a:tc>
                  <a:txBody>
                    <a:bodyPr/>
                    <a:lstStyle>
                      <a:defPPr>
                        <a:defRPr lang="en-US">
                          <a:solidFill>
                            <a:schemeClr val="tx1"/>
                          </a:solidFill>
                        </a:defRP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0" lang="en-IN" altLang="en-US" sz="2100" b="0" u="none" strike="noStrike" kern="0" cap="none" spc="0" normalizeH="0" baseline="0" noProof="0" dirty="0">
                          <a:ln>
                            <a:noFill/>
                          </a:ln>
                          <a:solidFill>
                            <a:schemeClr val="accent1">
                              <a:lumMod val="75000"/>
                            </a:schemeClr>
                          </a:solidFill>
                          <a:effectLst>
                            <a:outerShdw blurRad="38100" dist="38100" dir="2700000" algn="tl">
                              <a:srgbClr val="000000">
                                <a:alpha val="43137"/>
                              </a:srgbClr>
                            </a:outerShdw>
                          </a:effectLst>
                          <a:uLnTx/>
                          <a:uFillTx/>
                        </a:rPr>
                        <a:t>      Sagar Debnath</a:t>
                      </a:r>
                      <a:endParaRPr lang="en-IN" sz="2100" b="0" dirty="0">
                        <a:solidFill>
                          <a:schemeClr val="accent1">
                            <a:lumMod val="75000"/>
                          </a:schemeClr>
                        </a:solidFill>
                        <a:effectLst>
                          <a:outerShdw blurRad="38100" dist="38100" dir="2700000" algn="tl">
                            <a:srgbClr val="000000">
                              <a:alpha val="43137"/>
                            </a:srgbClr>
                          </a:outerShdw>
                        </a:effectLst>
                        <a:latin typeface="Algerian" panose="04020705040A02060702" pitchFamily="82" charset="0"/>
                      </a:endParaRPr>
                    </a:p>
                  </a:txBody>
                  <a:tcPr marL="85725" marR="85725" marT="42863" marB="42863"/>
                </a:tc>
                <a:tc>
                  <a:txBody>
                    <a:bodyPr/>
                    <a:lstStyle>
                      <a:defPPr>
                        <a:defRPr lang="en-US">
                          <a:solidFill>
                            <a:schemeClr val="tx1"/>
                          </a:solidFill>
                        </a:defRP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0" lang="en-IN" altLang="en-US" sz="2100" b="0" u="none" strike="noStrike" kern="0" cap="none" spc="0" normalizeH="0" baseline="0" noProof="0" dirty="0">
                          <a:ln>
                            <a:noFill/>
                          </a:ln>
                          <a:solidFill>
                            <a:schemeClr val="accent1">
                              <a:lumMod val="75000"/>
                            </a:schemeClr>
                          </a:solidFill>
                          <a:effectLst>
                            <a:outerShdw blurRad="38100" dist="38100" dir="2700000" algn="tl">
                              <a:srgbClr val="000000">
                                <a:alpha val="43137"/>
                              </a:srgbClr>
                            </a:outerShdw>
                          </a:effectLst>
                          <a:uLnTx/>
                          <a:uFillTx/>
                        </a:rPr>
                        <a:t>11500120009</a:t>
                      </a:r>
                      <a:endParaRPr lang="en-IN" sz="2100" b="0" dirty="0">
                        <a:solidFill>
                          <a:schemeClr val="accent1">
                            <a:lumMod val="75000"/>
                          </a:schemeClr>
                        </a:solidFill>
                        <a:effectLst>
                          <a:outerShdw blurRad="38100" dist="38100" dir="2700000" algn="tl">
                            <a:srgbClr val="000000">
                              <a:alpha val="43137"/>
                            </a:srgbClr>
                          </a:outerShdw>
                        </a:effectLst>
                        <a:latin typeface="Algerian" panose="04020705040A02060702" pitchFamily="82" charset="0"/>
                      </a:endParaRPr>
                    </a:p>
                  </a:txBody>
                  <a:tcPr marL="85725" marR="85725" marT="42863" marB="42863"/>
                </a:tc>
                <a:extLst>
                  <a:ext uri="{0D108BD9-81ED-4DB2-BD59-A6C34878D82A}">
                    <a16:rowId xmlns:a16="http://schemas.microsoft.com/office/drawing/2014/main" val="10001"/>
                  </a:ext>
                </a:extLst>
              </a:tr>
              <a:tr h="371475">
                <a:tc>
                  <a:txBody>
                    <a:bodyPr/>
                    <a:lstStyle>
                      <a:defPPr>
                        <a:defRPr lang="en-US">
                          <a:solidFill>
                            <a:schemeClr val="tx1"/>
                          </a:solidFill>
                        </a:defRP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0" lang="en-IN" altLang="en-US" sz="2100" b="0" u="none" strike="noStrike" kern="0" cap="none" spc="0" normalizeH="0" baseline="0" noProof="0" dirty="0">
                          <a:ln>
                            <a:noFill/>
                          </a:ln>
                          <a:solidFill>
                            <a:schemeClr val="accent4">
                              <a:lumMod val="75000"/>
                            </a:schemeClr>
                          </a:solidFill>
                          <a:effectLst>
                            <a:outerShdw blurRad="38100" dist="38100" dir="2700000" algn="tl">
                              <a:srgbClr val="000000">
                                <a:alpha val="43137"/>
                              </a:srgbClr>
                            </a:outerShdw>
                          </a:effectLst>
                          <a:uLnTx/>
                          <a:uFillTx/>
                        </a:rPr>
                        <a:t>   </a:t>
                      </a:r>
                      <a:r>
                        <a:rPr kumimoji="0" lang="en-IN" altLang="en-US" sz="2100" b="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rPr>
                        <a:t>Ramesh Das </a:t>
                      </a:r>
                      <a:endParaRPr lang="en-IN" sz="2100" b="0" dirty="0">
                        <a:solidFill>
                          <a:schemeClr val="tx1"/>
                        </a:solidFill>
                        <a:effectLst>
                          <a:outerShdw blurRad="38100" dist="38100" dir="2700000" algn="tl">
                            <a:srgbClr val="000000">
                              <a:alpha val="43137"/>
                            </a:srgbClr>
                          </a:outerShdw>
                        </a:effectLst>
                        <a:latin typeface="Algerian" panose="04020705040A02060702" pitchFamily="82" charset="0"/>
                      </a:endParaRPr>
                    </a:p>
                  </a:txBody>
                  <a:tcPr marL="85725" marR="85725" marT="42863" marB="42863"/>
                </a:tc>
                <a:tc>
                  <a:txBody>
                    <a:bodyPr/>
                    <a:lstStyle>
                      <a:defPPr>
                        <a:defRPr lang="en-US">
                          <a:solidFill>
                            <a:schemeClr val="tx1"/>
                          </a:solidFill>
                        </a:defRP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altLang="en-US" sz="2100" b="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rPr>
                        <a:t>11500120010</a:t>
                      </a:r>
                      <a:endParaRPr lang="en-IN" sz="2100" b="0" dirty="0">
                        <a:solidFill>
                          <a:schemeClr val="tx1"/>
                        </a:solidFill>
                        <a:effectLst>
                          <a:outerShdw blurRad="38100" dist="38100" dir="2700000" algn="tl">
                            <a:srgbClr val="000000">
                              <a:alpha val="43137"/>
                            </a:srgbClr>
                          </a:outerShdw>
                        </a:effectLst>
                        <a:latin typeface="Algerian" panose="04020705040A02060702" pitchFamily="82" charset="0"/>
                      </a:endParaRPr>
                    </a:p>
                  </a:txBody>
                  <a:tcPr marL="85725" marR="85725" marT="42863" marB="42863"/>
                </a:tc>
                <a:extLst>
                  <a:ext uri="{0D108BD9-81ED-4DB2-BD59-A6C34878D82A}">
                    <a16:rowId xmlns:a16="http://schemas.microsoft.com/office/drawing/2014/main" val="10002"/>
                  </a:ext>
                </a:extLst>
              </a:tr>
              <a:tr h="403012">
                <a:tc>
                  <a:txBody>
                    <a:bodyPr/>
                    <a:lstStyle>
                      <a:defPPr>
                        <a:defRPr lang="en-US">
                          <a:solidFill>
                            <a:schemeClr val="tx1"/>
                          </a:solidFill>
                        </a:defRP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100" b="0" dirty="0">
                          <a:solidFill>
                            <a:schemeClr val="tx2">
                              <a:lumMod val="75000"/>
                            </a:schemeClr>
                          </a:solidFill>
                          <a:effectLst>
                            <a:outerShdw blurRad="38100" dist="38100" dir="2700000" algn="tl">
                              <a:srgbClr val="000000">
                                <a:alpha val="43137"/>
                              </a:srgbClr>
                            </a:outerShdw>
                          </a:effectLst>
                        </a:rPr>
                        <a:t>Shoham Sen</a:t>
                      </a:r>
                      <a:endParaRPr lang="en-IN" sz="2100" b="0" dirty="0">
                        <a:solidFill>
                          <a:schemeClr val="tx2">
                            <a:lumMod val="75000"/>
                          </a:schemeClr>
                        </a:solidFill>
                        <a:effectLst>
                          <a:outerShdw blurRad="38100" dist="38100" dir="2700000" algn="tl">
                            <a:srgbClr val="000000">
                              <a:alpha val="43137"/>
                            </a:srgbClr>
                          </a:outerShdw>
                        </a:effectLst>
                        <a:latin typeface="+mn-lt"/>
                      </a:endParaRPr>
                    </a:p>
                  </a:txBody>
                  <a:tcPr marL="85725" marR="85725" marT="42863" marB="42863"/>
                </a:tc>
                <a:tc>
                  <a:txBody>
                    <a:bodyPr/>
                    <a:lstStyle>
                      <a:defPPr>
                        <a:defRPr lang="en-US">
                          <a:solidFill>
                            <a:schemeClr val="tx1"/>
                          </a:solidFill>
                        </a:defRP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0" lang="en-US" sz="2100" b="0" u="none" strike="noStrike" kern="0" cap="none" spc="0" normalizeH="0" baseline="0" noProof="0" dirty="0">
                          <a:ln>
                            <a:noFill/>
                          </a:ln>
                          <a:solidFill>
                            <a:schemeClr val="tx2">
                              <a:lumMod val="75000"/>
                            </a:schemeClr>
                          </a:solidFill>
                          <a:effectLst>
                            <a:outerShdw blurRad="38100" dist="38100" dir="2700000" algn="tl">
                              <a:srgbClr val="000000">
                                <a:alpha val="43137"/>
                              </a:srgbClr>
                            </a:outerShdw>
                          </a:effectLst>
                          <a:uLnTx/>
                          <a:uFillTx/>
                        </a:rPr>
                        <a:t>1</a:t>
                      </a:r>
                      <a:r>
                        <a:rPr kumimoji="0" lang="en-IN" sz="2100" b="0" u="none" strike="noStrike" kern="0" cap="none" spc="0" normalizeH="0" baseline="0" noProof="0" dirty="0">
                          <a:ln>
                            <a:noFill/>
                          </a:ln>
                          <a:solidFill>
                            <a:schemeClr val="tx2">
                              <a:lumMod val="75000"/>
                            </a:schemeClr>
                          </a:solidFill>
                          <a:effectLst>
                            <a:outerShdw blurRad="38100" dist="38100" dir="2700000" algn="tl">
                              <a:srgbClr val="000000">
                                <a:alpha val="43137"/>
                              </a:srgbClr>
                            </a:outerShdw>
                          </a:effectLst>
                          <a:uLnTx/>
                          <a:uFillTx/>
                        </a:rPr>
                        <a:t>1500120075</a:t>
                      </a:r>
                      <a:endParaRPr lang="en-IN" sz="2100" b="0" dirty="0">
                        <a:solidFill>
                          <a:schemeClr val="tx2">
                            <a:lumMod val="75000"/>
                          </a:schemeClr>
                        </a:solidFill>
                        <a:effectLst>
                          <a:outerShdw blurRad="38100" dist="38100" dir="2700000" algn="tl">
                            <a:srgbClr val="000000">
                              <a:alpha val="43137"/>
                            </a:srgbClr>
                          </a:outerShdw>
                        </a:effectLst>
                        <a:latin typeface="+mn-lt"/>
                      </a:endParaRPr>
                    </a:p>
                  </a:txBody>
                  <a:tcPr marL="85725" marR="85725" marT="42863" marB="42863"/>
                </a:tc>
                <a:extLst>
                  <a:ext uri="{0D108BD9-81ED-4DB2-BD59-A6C34878D82A}">
                    <a16:rowId xmlns:a16="http://schemas.microsoft.com/office/drawing/2014/main" val="10003"/>
                  </a:ext>
                </a:extLst>
              </a:tr>
              <a:tr h="371475">
                <a:tc>
                  <a:txBody>
                    <a:bodyPr/>
                    <a:lstStyle>
                      <a:defPPr>
                        <a:defRPr lang="en-US">
                          <a:solidFill>
                            <a:schemeClr val="tx1"/>
                          </a:solidFill>
                        </a:defRP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0" lang="en-IN" altLang="en-US" sz="2100" b="0" u="none" strike="noStrike" kern="0" cap="none" spc="0" normalizeH="0" baseline="0" noProof="0" dirty="0">
                          <a:ln>
                            <a:noFill/>
                          </a:ln>
                          <a:solidFill>
                            <a:schemeClr val="accent3">
                              <a:lumMod val="50000"/>
                            </a:schemeClr>
                          </a:solidFill>
                          <a:effectLst>
                            <a:outerShdw blurRad="38100" dist="38100" dir="2700000" algn="tl">
                              <a:srgbClr val="000000">
                                <a:alpha val="43137"/>
                              </a:srgbClr>
                            </a:outerShdw>
                          </a:effectLst>
                          <a:uLnTx/>
                          <a:uFillTx/>
                        </a:rPr>
                        <a:t>     Soudeep Ghosh</a:t>
                      </a:r>
                      <a:endParaRPr lang="en-IN" sz="2100" b="0" dirty="0">
                        <a:solidFill>
                          <a:schemeClr val="accent3">
                            <a:lumMod val="50000"/>
                          </a:schemeClr>
                        </a:solidFill>
                        <a:effectLst>
                          <a:outerShdw blurRad="38100" dist="38100" dir="2700000" algn="tl">
                            <a:srgbClr val="000000">
                              <a:alpha val="43137"/>
                            </a:srgbClr>
                          </a:outerShdw>
                        </a:effectLst>
                        <a:latin typeface="Algerian" panose="04020705040A02060702" pitchFamily="82" charset="0"/>
                      </a:endParaRPr>
                    </a:p>
                  </a:txBody>
                  <a:tcPr marL="85725" marR="85725" marT="42863" marB="42863"/>
                </a:tc>
                <a:tc>
                  <a:txBody>
                    <a:bodyPr/>
                    <a:lstStyle>
                      <a:defPPr>
                        <a:defRPr lang="en-US">
                          <a:solidFill>
                            <a:schemeClr val="tx1"/>
                          </a:solidFill>
                        </a:defRP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0" lang="en-IN" altLang="en-US" sz="2100" b="0" u="none" strike="noStrike" kern="0" cap="none" spc="0" normalizeH="0" baseline="0" noProof="0" dirty="0">
                          <a:ln>
                            <a:noFill/>
                          </a:ln>
                          <a:solidFill>
                            <a:schemeClr val="accent3">
                              <a:lumMod val="50000"/>
                            </a:schemeClr>
                          </a:solidFill>
                          <a:effectLst>
                            <a:outerShdw blurRad="38100" dist="38100" dir="2700000" algn="tl">
                              <a:srgbClr val="000000">
                                <a:alpha val="43137"/>
                              </a:srgbClr>
                            </a:outerShdw>
                          </a:effectLst>
                          <a:uLnTx/>
                          <a:uFillTx/>
                        </a:rPr>
                        <a:t>11500120093</a:t>
                      </a:r>
                      <a:endParaRPr lang="en-IN" sz="2100" b="0" dirty="0">
                        <a:solidFill>
                          <a:schemeClr val="accent3">
                            <a:lumMod val="50000"/>
                          </a:schemeClr>
                        </a:solidFill>
                        <a:effectLst>
                          <a:outerShdw blurRad="38100" dist="38100" dir="2700000" algn="tl">
                            <a:srgbClr val="000000">
                              <a:alpha val="43137"/>
                            </a:srgbClr>
                          </a:outerShdw>
                        </a:effectLst>
                        <a:latin typeface="Algerian" panose="04020705040A02060702" pitchFamily="82" charset="0"/>
                      </a:endParaRPr>
                    </a:p>
                  </a:txBody>
                  <a:tcPr marL="85725" marR="85725" marT="42863" marB="42863"/>
                </a:tc>
                <a:extLst>
                  <a:ext uri="{0D108BD9-81ED-4DB2-BD59-A6C34878D82A}">
                    <a16:rowId xmlns:a16="http://schemas.microsoft.com/office/drawing/2014/main" val="10004"/>
                  </a:ext>
                </a:extLst>
              </a:tr>
            </a:tbl>
          </a:graphicData>
        </a:graphic>
      </p:graphicFrame>
      <p:sp>
        <p:nvSpPr>
          <p:cNvPr id="2" name="TextBox 1"/>
          <p:cNvSpPr txBox="1"/>
          <p:nvPr/>
        </p:nvSpPr>
        <p:spPr>
          <a:xfrm>
            <a:off x="4616823" y="3098448"/>
            <a:ext cx="2034988" cy="430887"/>
          </a:xfrm>
          <a:prstGeom prst="rect">
            <a:avLst/>
          </a:prstGeom>
          <a:noFill/>
        </p:spPr>
        <p:txBody>
          <a:bodyPr wrap="square" rtlCol="0">
            <a:spAutoFit/>
          </a:bodyPr>
          <a:lstStyle/>
          <a:p>
            <a:pPr algn="ctr" defTabSz="914400">
              <a:buClr>
                <a:srgbClr val="000000"/>
              </a:buClr>
            </a:pPr>
            <a:r>
              <a:rPr lang="en-US" sz="2200" b="1" kern="0" dirty="0">
                <a:solidFill>
                  <a:srgbClr val="00206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Arial" panose="020B0704020202020204"/>
                <a:sym typeface="Arial" panose="020B0704020202020204"/>
              </a:rPr>
              <a:t>Group No - 8</a:t>
            </a:r>
            <a:endParaRPr lang="en-IN" sz="2200" b="1" kern="0" dirty="0">
              <a:solidFill>
                <a:srgbClr val="00206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Arial" panose="020B0704020202020204"/>
              <a:sym typeface="Arial" panose="020B07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353670" y="1065509"/>
            <a:ext cx="9699812" cy="4399915"/>
          </a:xfrm>
          <a:prstGeom prst="rect">
            <a:avLst/>
          </a:prstGeom>
          <a:noFill/>
        </p:spPr>
        <p:txBody>
          <a:bodyPr wrap="square">
            <a:spAutoFit/>
          </a:bodyPr>
          <a:lstStyle/>
          <a:p>
            <a:r>
              <a:rPr lang="en-US" sz="2800" dirty="0">
                <a:solidFill>
                  <a:schemeClr val="accent1">
                    <a:lumMod val="75000"/>
                  </a:schemeClr>
                </a:solidFill>
                <a:effectLst>
                  <a:outerShdw blurRad="38100" dist="38100" dir="2700000" algn="tl">
                    <a:srgbClr val="000000">
                      <a:alpha val="43137"/>
                    </a:srgbClr>
                  </a:outerShdw>
                </a:effectLst>
                <a:latin typeface="Algerian" panose="04020705040A02060702" pitchFamily="82" charset="0"/>
                <a:ea typeface="Calibri" panose="020F0502020204030204" pitchFamily="34" charset="0"/>
                <a:cs typeface="Calibri" panose="020F0502020204030204" pitchFamily="34" charset="0"/>
              </a:rPr>
              <a:t>Abstract</a:t>
            </a: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In the era of cashless Transaction every people use ATM card and credit card for transaction, so  the scope of online fraud can increase.</a:t>
            </a:r>
          </a:p>
          <a:p>
            <a:pPr marL="285750" indent="-285750">
              <a:buFont typeface="Wingdings" panose="05000000000000000000" pitchFamily="2" charset="2"/>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 Losses of Billion dollars are caused every year by fraudulent credit card transactions. The design of efficient fraud detection algorithms is key for reducing these losses, and more and more algorithms rely on advanced machine learning techniques to assist fraud investigators.</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1271" y="904144"/>
            <a:ext cx="9986682" cy="4401205"/>
          </a:xfrm>
          <a:prstGeom prst="rect">
            <a:avLst/>
          </a:prstGeom>
          <a:noFill/>
        </p:spPr>
        <p:txBody>
          <a:bodyPr wrap="square">
            <a:spAutoFit/>
          </a:bodyPr>
          <a:lstStyle/>
          <a:p>
            <a:r>
              <a:rPr lang="en-US" sz="2800" dirty="0">
                <a:solidFill>
                  <a:schemeClr val="accent1">
                    <a:lumMod val="75000"/>
                  </a:schemeClr>
                </a:solidFill>
                <a:effectLst>
                  <a:outerShdw blurRad="38100" dist="38100" dir="2700000" algn="tl">
                    <a:srgbClr val="000000">
                      <a:alpha val="43137"/>
                    </a:srgbClr>
                  </a:outerShdw>
                </a:effectLst>
                <a:latin typeface="Algerian" panose="04020705040A02060702" pitchFamily="82" charset="0"/>
                <a:ea typeface="Calibri" panose="020F0502020204030204" pitchFamily="34" charset="0"/>
                <a:cs typeface="Calibri" panose="020F0502020204030204" pitchFamily="34" charset="0"/>
              </a:rPr>
              <a:t>Introduction</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High dependence on internet technology has enjoyed increased credit card transactions.</a:t>
            </a:r>
          </a:p>
          <a:p>
            <a:pPr marL="285750" indent="-285750">
              <a:buFont typeface="Wingdings" panose="05000000000000000000" pitchFamily="2" charset="2"/>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As credit card transactions become the most prevailing mode of payment for both online and offline transaction, credit card fraud rate also accelerates.</a:t>
            </a:r>
          </a:p>
          <a:p>
            <a:pPr marL="285750" indent="-285750">
              <a:buFont typeface="Wingdings" panose="05000000000000000000" pitchFamily="2" charset="2"/>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Credit card fraud stands as major problem for world wide financial organizations. Annual loss due to it scales to billions  dollar.</a:t>
            </a:r>
          </a:p>
          <a:p>
            <a:pPr marL="285750" indent="-285750">
              <a:buFont typeface="Wingdings" panose="05000000000000000000" pitchFamily="2" charset="2"/>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70146" y="424072"/>
            <a:ext cx="9051708" cy="614980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39153" y="1164123"/>
            <a:ext cx="8892988" cy="3753485"/>
          </a:xfrm>
          <a:prstGeom prst="rect">
            <a:avLst/>
          </a:prstGeom>
          <a:noFill/>
        </p:spPr>
        <p:txBody>
          <a:bodyPr wrap="square">
            <a:spAutoFit/>
          </a:bodyPr>
          <a:lstStyle/>
          <a:p>
            <a:r>
              <a:rPr lang="en-US" sz="2800" dirty="0">
                <a:solidFill>
                  <a:schemeClr val="accent1">
                    <a:lumMod val="75000"/>
                  </a:schemeClr>
                </a:solidFill>
                <a:effectLst>
                  <a:outerShdw blurRad="38100" dist="38100" dir="2700000" algn="tl">
                    <a:srgbClr val="000000">
                      <a:alpha val="43137"/>
                    </a:srgbClr>
                  </a:outerShdw>
                </a:effectLst>
                <a:latin typeface="Algerian" panose="04020705040A02060702" pitchFamily="82" charset="0"/>
                <a:ea typeface="Calibri" panose="020F0502020204030204" pitchFamily="34" charset="0"/>
                <a:cs typeface="Calibri" panose="020F0502020204030204" pitchFamily="34" charset="0"/>
              </a:rPr>
              <a:t>Scope of our Project</a:t>
            </a:r>
          </a:p>
          <a:p>
            <a:endParaRPr lang="en-US"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7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Detect the fraudulent transactions</a:t>
            </a:r>
          </a:p>
          <a:p>
            <a:pPr marL="342900" indent="-342900">
              <a:buFont typeface="Wingdings" panose="05000000000000000000" pitchFamily="2" charset="2"/>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Minimization of credit card fraud</a:t>
            </a:r>
          </a:p>
          <a:p>
            <a:pPr marL="342900" indent="-342900">
              <a:buFont typeface="Wingdings" panose="05000000000000000000" pitchFamily="2" charset="2"/>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Analysis of different Machine Learning Algorithms</a:t>
            </a:r>
          </a:p>
          <a:p>
            <a:pPr marL="342900" indent="-342900">
              <a:buFont typeface="Wingdings" panose="05000000000000000000" pitchFamily="2" charset="2"/>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Better Performance and Accuracy</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2659" y="832428"/>
            <a:ext cx="9986682" cy="4861560"/>
          </a:xfrm>
          <a:prstGeom prst="rect">
            <a:avLst/>
          </a:prstGeom>
          <a:noFill/>
        </p:spPr>
        <p:txBody>
          <a:bodyPr wrap="square">
            <a:spAutoFit/>
          </a:bodyPr>
          <a:lstStyle/>
          <a:p>
            <a:r>
              <a:rPr lang="en-US" sz="2800" dirty="0">
                <a:solidFill>
                  <a:schemeClr val="accent1">
                    <a:lumMod val="75000"/>
                  </a:schemeClr>
                </a:solidFill>
                <a:effectLst>
                  <a:outerShdw blurRad="38100" dist="38100" dir="2700000" algn="tl">
                    <a:srgbClr val="000000">
                      <a:alpha val="43137"/>
                    </a:srgbClr>
                  </a:outerShdw>
                </a:effectLst>
                <a:latin typeface="Algerian" panose="04020705040A02060702" pitchFamily="82" charset="0"/>
                <a:ea typeface="Calibri" panose="020F0502020204030204" pitchFamily="34" charset="0"/>
                <a:cs typeface="Calibri" panose="020F0502020204030204" pitchFamily="34" charset="0"/>
              </a:rPr>
              <a:t>Fraud Detection</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Fraud detection is a method which is applicable to many industries including banking and financial sectors, insurances, government agencies, and law enforcement and more. Through the use of sophisticated use of data mining tools, millions of transaction can be searched to spot patterns and detect fraudulent transaction.</a:t>
            </a:r>
          </a:p>
          <a:p>
            <a:pPr marL="285750" indent="-285750">
              <a:buFont typeface="Wingdings" panose="05000000000000000000" pitchFamily="2" charset="2"/>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Fraud detection is process of identifying fraudulent  transactions.</a:t>
            </a:r>
          </a:p>
          <a:p>
            <a:pPr marL="285750" indent="-285750">
              <a:buFont typeface="Wingdings" panose="05000000000000000000" pitchFamily="2" charset="2"/>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Credit card fraud detection technic used to recognize fraudulent credit card transactions so that customers are not charged for items that they did not purchase.</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7154" y="984828"/>
            <a:ext cx="9986682" cy="4492625"/>
          </a:xfrm>
          <a:prstGeom prst="rect">
            <a:avLst/>
          </a:prstGeom>
          <a:noFill/>
        </p:spPr>
        <p:txBody>
          <a:bodyPr wrap="square">
            <a:spAutoFit/>
          </a:bodyPr>
          <a:lstStyle/>
          <a:p>
            <a:r>
              <a:rPr lang="en-US" sz="2800" dirty="0">
                <a:solidFill>
                  <a:schemeClr val="accent1">
                    <a:lumMod val="75000"/>
                  </a:schemeClr>
                </a:solidFill>
                <a:effectLst>
                  <a:outerShdw blurRad="38100" dist="38100" dir="2700000" algn="tl">
                    <a:srgbClr val="000000">
                      <a:alpha val="43137"/>
                    </a:srgbClr>
                  </a:outerShdw>
                </a:effectLst>
                <a:latin typeface="Algerian" panose="04020705040A02060702" pitchFamily="82" charset="0"/>
                <a:ea typeface="Calibri" panose="020F0502020204030204" pitchFamily="34" charset="0"/>
                <a:cs typeface="Calibri" panose="020F0502020204030204" pitchFamily="34" charset="0"/>
              </a:rPr>
              <a:t>Technologies To be used</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400"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Machine Learning</a:t>
            </a:r>
          </a:p>
          <a:p>
            <a:pPr marL="285750" indent="-285750">
              <a:buFont typeface="Wingdings" panose="05000000000000000000" pitchFamily="2" charset="2"/>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 Machine learning is the scientific study of algorithms and static models that computer system use in order to perform a specific task effetely without using the explicit instruction, relying on patterns and interface instead.</a:t>
            </a:r>
          </a:p>
          <a:p>
            <a:pPr marL="285750" indent="-285750">
              <a:buFont typeface="Wingdings" panose="05000000000000000000" pitchFamily="2" charset="2"/>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Machine learning algorithms build a mathematical model based on sample data, known as training data in order to make prediction and decisions.</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7154" y="984828"/>
            <a:ext cx="9986682" cy="4216539"/>
          </a:xfrm>
          <a:prstGeom prst="rect">
            <a:avLst/>
          </a:prstGeom>
          <a:noFill/>
        </p:spPr>
        <p:txBody>
          <a:bodyPr wrap="square">
            <a:spAutoFit/>
          </a:bodyPr>
          <a:lstStyle/>
          <a:p>
            <a:r>
              <a:rPr lang="en-US" sz="2800" dirty="0">
                <a:solidFill>
                  <a:schemeClr val="accent1">
                    <a:lumMod val="75000"/>
                  </a:schemeClr>
                </a:solidFill>
                <a:effectLst>
                  <a:outerShdw blurRad="38100" dist="38100" dir="2700000" algn="tl">
                    <a:srgbClr val="000000">
                      <a:alpha val="43137"/>
                    </a:srgbClr>
                  </a:outerShdw>
                </a:effectLst>
                <a:latin typeface="Algerian" panose="04020705040A02060702" pitchFamily="82" charset="0"/>
                <a:ea typeface="Calibri" panose="020F0502020204030204" pitchFamily="34" charset="0"/>
                <a:cs typeface="Calibri" panose="020F0502020204030204" pitchFamily="34" charset="0"/>
              </a:rPr>
              <a:t>Dataset for credit Card Fraud Detection</a:t>
            </a:r>
          </a:p>
          <a:p>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The Dataset that is used for credit card fraud detection is derived from the Kaggle.</a:t>
            </a:r>
          </a:p>
          <a:p>
            <a:pPr marL="285750" indent="-285750">
              <a:buFont typeface="Wingdings" panose="05000000000000000000" pitchFamily="2" charset="2"/>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The dataset contains transactions made by credit cards in September 2013 by European cardholders.</a:t>
            </a:r>
          </a:p>
          <a:p>
            <a:pPr marL="285750" indent="-285750">
              <a:buFont typeface="Wingdings" panose="05000000000000000000" pitchFamily="2" charset="2"/>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This dataset presents transactions that occurred in two days, where we have 492 frauds out of 284,807 transactions. The dataset is highly unbalanced, the positive class (frauds) account for 0.172% of all transactions.</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7153" y="573102"/>
            <a:ext cx="10560423" cy="5692775"/>
          </a:xfrm>
          <a:prstGeom prst="rect">
            <a:avLst/>
          </a:prstGeom>
          <a:noFill/>
        </p:spPr>
        <p:txBody>
          <a:bodyPr wrap="square">
            <a:spAutoFit/>
          </a:bodyPr>
          <a:lstStyle/>
          <a:p>
            <a:r>
              <a:rPr lang="en-US" sz="2800" dirty="0">
                <a:solidFill>
                  <a:schemeClr val="accent1">
                    <a:lumMod val="75000"/>
                  </a:schemeClr>
                </a:solidFill>
                <a:effectLst>
                  <a:outerShdw blurRad="38100" dist="38100" dir="2700000" algn="tl">
                    <a:srgbClr val="000000">
                      <a:alpha val="43137"/>
                    </a:srgbClr>
                  </a:outerShdw>
                </a:effectLst>
                <a:latin typeface="Algerian" panose="04020705040A02060702" pitchFamily="82" charset="0"/>
                <a:ea typeface="Calibri" panose="020F0502020204030204" pitchFamily="34" charset="0"/>
                <a:cs typeface="Calibri" panose="020F0502020204030204" pitchFamily="34" charset="0"/>
              </a:rPr>
              <a:t>Motivation and Conclusion</a:t>
            </a:r>
          </a:p>
          <a:p>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Fraud Detection system have become essential for banks and financial organizations, to minimize their losses.</a:t>
            </a:r>
          </a:p>
          <a:p>
            <a:pPr marL="285750" indent="-285750">
              <a:buFont typeface="Wingdings" panose="05000000000000000000" pitchFamily="2" charset="2"/>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However, there is a lack of published literature on credit card fraud detection techniques, due to the unavailable credit card transaction dataset for researches.</a:t>
            </a:r>
          </a:p>
          <a:p>
            <a:pPr marL="285750" indent="-285750">
              <a:buFont typeface="Wingdings" panose="05000000000000000000" pitchFamily="2" charset="2"/>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We want to design a system to detect fraud in credit card transaction. This system is capable of providing most of the essential features required to detect fraudulent and legitimate transactions.</a:t>
            </a:r>
          </a:p>
          <a:p>
            <a:pPr marL="285750" indent="-285750">
              <a:buFont typeface="Wingdings" panose="05000000000000000000" pitchFamily="2" charset="2"/>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2400" dirty="0">
                <a:latin typeface="Calibri" panose="020F0502020204030204" pitchFamily="34" charset="0"/>
                <a:ea typeface="Calibri" panose="020F0502020204030204" pitchFamily="34" charset="0"/>
                <a:cs typeface="Calibri" panose="020F0502020204030204" pitchFamily="34" charset="0"/>
              </a:rPr>
              <a:t>The dataset available on day to day processing may become outdated, it is necessary to update data for effective fraud behavior identification.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Dropl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90</TotalTime>
  <Words>544</Words>
  <Application>Microsoft Office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Calibri</vt:lpstr>
      <vt:lpstr>Cambria</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Soudeep</dc:creator>
  <cp:lastModifiedBy>Soudeep</cp:lastModifiedBy>
  <cp:revision>9</cp:revision>
  <dcterms:created xsi:type="dcterms:W3CDTF">2023-05-18T16:11:32Z</dcterms:created>
  <dcterms:modified xsi:type="dcterms:W3CDTF">2023-05-19T06:16:18Z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1033-3.1.1.5096</vt:lpwstr>
  </property>
</Properties>
</file>