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60"/>
  </p:notesMasterIdLst>
  <p:handoutMasterIdLst>
    <p:handoutMasterId r:id="rId61"/>
  </p:handoutMasterIdLst>
  <p:sldIdLst>
    <p:sldId id="256" r:id="rId2"/>
    <p:sldId id="325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310" r:id="rId11"/>
    <p:sldId id="266" r:id="rId12"/>
    <p:sldId id="283" r:id="rId13"/>
    <p:sldId id="309" r:id="rId14"/>
    <p:sldId id="311" r:id="rId15"/>
    <p:sldId id="284" r:id="rId16"/>
    <p:sldId id="313" r:id="rId17"/>
    <p:sldId id="312" r:id="rId18"/>
    <p:sldId id="293" r:id="rId19"/>
    <p:sldId id="276" r:id="rId20"/>
    <p:sldId id="285" r:id="rId21"/>
    <p:sldId id="286" r:id="rId22"/>
    <p:sldId id="279" r:id="rId23"/>
    <p:sldId id="277" r:id="rId24"/>
    <p:sldId id="326" r:id="rId25"/>
    <p:sldId id="278" r:id="rId26"/>
    <p:sldId id="287" r:id="rId27"/>
    <p:sldId id="280" r:id="rId28"/>
    <p:sldId id="281" r:id="rId29"/>
    <p:sldId id="282" r:id="rId30"/>
    <p:sldId id="288" r:id="rId31"/>
    <p:sldId id="290" r:id="rId32"/>
    <p:sldId id="292" r:id="rId33"/>
    <p:sldId id="296" r:id="rId34"/>
    <p:sldId id="294" r:id="rId35"/>
    <p:sldId id="297" r:id="rId36"/>
    <p:sldId id="298" r:id="rId37"/>
    <p:sldId id="299" r:id="rId38"/>
    <p:sldId id="301" r:id="rId39"/>
    <p:sldId id="300" r:id="rId40"/>
    <p:sldId id="303" r:id="rId41"/>
    <p:sldId id="302" r:id="rId42"/>
    <p:sldId id="304" r:id="rId43"/>
    <p:sldId id="305" r:id="rId44"/>
    <p:sldId id="314" r:id="rId45"/>
    <p:sldId id="315" r:id="rId46"/>
    <p:sldId id="316" r:id="rId47"/>
    <p:sldId id="317" r:id="rId48"/>
    <p:sldId id="318" r:id="rId49"/>
    <p:sldId id="319" r:id="rId50"/>
    <p:sldId id="306" r:id="rId51"/>
    <p:sldId id="320" r:id="rId52"/>
    <p:sldId id="321" r:id="rId53"/>
    <p:sldId id="322" r:id="rId54"/>
    <p:sldId id="307" r:id="rId55"/>
    <p:sldId id="323" r:id="rId56"/>
    <p:sldId id="327" r:id="rId57"/>
    <p:sldId id="328" r:id="rId58"/>
    <p:sldId id="329" r:id="rId5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45E5E-30FB-4818-8DC6-A1B14F696912}" type="datetimeFigureOut">
              <a:rPr lang="en-US" smtClean="0"/>
              <a:pPr/>
              <a:t>11/9/2015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6351-F33D-451A-9A93-1E2D6B7838C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04FC8-5C41-4DD2-A3BC-FD213102B230}" type="datetimeFigureOut">
              <a:rPr lang="en-IN" smtClean="0"/>
              <a:pPr/>
              <a:t>09-11-2015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AB571-D50A-41A3-898B-333E47B833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398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D7776-6AFC-42F6-8AD0-55EED513D626}" type="slidenum">
              <a:rPr lang="sv-SE"/>
              <a:pPr/>
              <a:t>5</a:t>
            </a:fld>
            <a:endParaRPr lang="sv-SE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Some genius came up with the idea fo a query language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B571-D50A-41A3-898B-333E47B83360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B571-D50A-41A3-898B-333E47B83360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\\server1\Shared Files\logos\atp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AA6646-C897-48C5-8F41-17CE0C403544}" type="datetimeFigureOut">
              <a:rPr lang="en-IN" smtClean="0"/>
              <a:pPr/>
              <a:t>09-11-2015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AA6646-C897-48C5-8F41-17CE0C403544}" type="datetimeFigureOut">
              <a:rPr lang="en-IN" smtClean="0"/>
              <a:pPr/>
              <a:t>09-11-2015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AA6646-C897-48C5-8F41-17CE0C403544}" type="datetimeFigureOut">
              <a:rPr lang="en-IN" smtClean="0"/>
              <a:pPr/>
              <a:t>09-11-2015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10" descr="\\server1\Shared Files\logos\atp-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AA6646-C897-48C5-8F41-17CE0C403544}" type="datetimeFigureOut">
              <a:rPr lang="en-IN" smtClean="0"/>
              <a:pPr/>
              <a:t>09-11-2015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AA6646-C897-48C5-8F41-17CE0C403544}" type="datetimeFigureOut">
              <a:rPr lang="en-IN" smtClean="0"/>
              <a:pPr/>
              <a:t>09-11-2015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AA6646-C897-48C5-8F41-17CE0C403544}" type="datetimeFigureOut">
              <a:rPr lang="en-IN" smtClean="0"/>
              <a:pPr/>
              <a:t>09-11-2015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AA6646-C897-48C5-8F41-17CE0C403544}" type="datetimeFigureOut">
              <a:rPr lang="en-IN" smtClean="0"/>
              <a:pPr/>
              <a:t>09-11-2015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AA6646-C897-48C5-8F41-17CE0C403544}" type="datetimeFigureOut">
              <a:rPr lang="en-IN" smtClean="0"/>
              <a:pPr/>
              <a:t>09-11-2015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Titles Can Be Long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the Top Level of the Slide Text</a:t>
            </a:r>
          </a:p>
          <a:p>
            <a:pPr lvl="1"/>
            <a:r>
              <a:rPr lang="en-US" smtClean="0"/>
              <a:t>This Is the Second Level of the Slide Text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25FFE2A4-5A2F-4DD1-A366-21AF95A3F5E2}" type="slidenum">
              <a:rPr lang="en-US" sz="1000" b="1">
                <a:solidFill>
                  <a:srgbClr val="FFFFFF"/>
                </a:solidFill>
                <a:latin typeface="Futura Md BT" pitchFamily="34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  <p:pic>
        <p:nvPicPr>
          <p:cNvPr id="10247" name="Picture 6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00" y="106363"/>
            <a:ext cx="14509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jpeg"/><Relationship Id="rId4" Type="http://schemas.openxmlformats.org/officeDocument/2006/relationships/hyperlink" Target="http://images.google.com/imgres?imgurl=http://www.gasolinealleyantiques.com/images/Space%20Page/robot-bigredyellow.JPG&amp;imgrefurl=http://www.gasolinealleyantiques.com/space.htm&amp;h=529&amp;w=320&amp;sz=23&amp;tbnid=itEZC-Fcp00J:&amp;tbnh=129&amp;tbnw=78&amp;hl=en&amp;start=10&amp;prev=/images?q=robot&amp;svnum=10&amp;hl=en&amp;lr=&amp;safe=off&amp;rls=GGLD,GGLD:2003-41,GGLD:en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8077200" cy="141426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Database Languages and 						Interfaces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67200" y="4419600"/>
            <a:ext cx="4351974" cy="1485259"/>
            <a:chOff x="1495710" y="1295669"/>
            <a:chExt cx="4351974" cy="14852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710" y="1295669"/>
              <a:ext cx="1463783" cy="14637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1590137"/>
              <a:ext cx="3219900" cy="1190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8435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DDL For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CREATE DATABASE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DROP  DATABASE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SHOW  DATABASE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9FB"/>
              </a:clrFrom>
              <a:clrTo>
                <a:srgbClr val="FFF9FB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068960"/>
            <a:ext cx="2789089" cy="842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pPr algn="l"/>
            <a:r>
              <a:rPr lang="en-US" b="0" dirty="0" smtClean="0"/>
              <a:t>Create database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229600" cy="15287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Installing a database management system (DBMS) on a computer allows you to create and manage many independent databases.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CREATE command can be used to establish each of these databases on your platform.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3240" y="4143380"/>
            <a:ext cx="4857784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r>
              <a:rPr lang="en-US" b="1" dirty="0" smtClean="0">
                <a:ln>
                  <a:prstDash val="solid"/>
                </a:ln>
                <a:solidFill>
                  <a:schemeClr val="tx1"/>
                </a:solidFill>
              </a:rPr>
              <a:t>CREATE DATABASE database_name</a:t>
            </a:r>
          </a:p>
          <a:p>
            <a:pPr marL="0" lvl="2" algn="ctr"/>
            <a:endParaRPr lang="en-US" b="1" dirty="0">
              <a:ln>
                <a:prstDash val="solid"/>
              </a:ln>
              <a:solidFill>
                <a:schemeClr val="tx1"/>
              </a:solidFill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00734" y="5286388"/>
            <a:ext cx="1643074" cy="857255"/>
            <a:chOff x="649" y="1038"/>
            <a:chExt cx="933" cy="417"/>
          </a:xfrm>
          <a:solidFill>
            <a:schemeClr val="bg1"/>
          </a:solidFill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grpFill/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89" y="1154"/>
              <a:ext cx="671" cy="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14678" y="5572140"/>
            <a:ext cx="4857784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r>
              <a:rPr lang="en-US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CREATE DATABASE db_students</a:t>
            </a:r>
          </a:p>
          <a:p>
            <a:pPr marL="0" lvl="2" algn="ctr"/>
            <a:endParaRPr lang="en-US" b="1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415618" y="4000505"/>
            <a:ext cx="1500198" cy="857255"/>
            <a:chOff x="649" y="1038"/>
            <a:chExt cx="982" cy="417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2771">
            <a:off x="252658" y="4575316"/>
            <a:ext cx="1244727" cy="10603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50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pPr algn="l"/>
            <a:r>
              <a:rPr lang="en-US" b="0" dirty="0" smtClean="0"/>
              <a:t>Drop  database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DROP DATABASE-Removes a database from the system.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6050" y="2857497"/>
            <a:ext cx="4929222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r>
              <a:rPr lang="en-IN" b="1" dirty="0" smtClean="0"/>
              <a:t>DROP DATABASE database_</a:t>
            </a:r>
            <a:r>
              <a:rPr lang="en-IN" b="1" i="1" dirty="0" smtClean="0"/>
              <a:t>name;</a:t>
            </a:r>
            <a:endParaRPr lang="en-IN" b="1" dirty="0" smtClean="0"/>
          </a:p>
          <a:p>
            <a:pPr marL="0" lvl="2" algn="ctr"/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928662" y="4572008"/>
            <a:ext cx="1643074" cy="857255"/>
            <a:chOff x="649" y="1038"/>
            <a:chExt cx="933" cy="417"/>
          </a:xfrm>
          <a:solidFill>
            <a:schemeClr val="bg1"/>
          </a:solidFill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grpFill/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89" y="1154"/>
              <a:ext cx="671" cy="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86050" y="4643446"/>
            <a:ext cx="4857784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endParaRPr lang="en-US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lvl="2" algn="ctr"/>
            <a:r>
              <a:rPr lang="en-IN" b="1" dirty="0" smtClean="0"/>
              <a:t>DROP DATABASE db_students;</a:t>
            </a:r>
            <a:endParaRPr lang="en-US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lvl="2" algn="ctr"/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000100" y="2857496"/>
            <a:ext cx="1500198" cy="857255"/>
            <a:chOff x="649" y="1038"/>
            <a:chExt cx="982" cy="417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50" y="1700808"/>
            <a:ext cx="1327164" cy="1327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b="0" dirty="0" smtClean="0"/>
              <a:t>Show 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The </a:t>
            </a:r>
            <a:r>
              <a:rPr lang="en-IN" i="1" dirty="0" smtClean="0"/>
              <a:t>show databases</a:t>
            </a:r>
            <a:r>
              <a:rPr lang="en-IN" dirty="0" smtClean="0"/>
              <a:t> SQL command is used to list all databases.</a:t>
            </a:r>
          </a:p>
          <a:p>
            <a:pPr lvl="1">
              <a:lnSpc>
                <a:spcPct val="150000"/>
              </a:lnSpc>
            </a:pPr>
            <a:r>
              <a:rPr lang="en-IN" sz="3200" dirty="0" smtClean="0"/>
              <a:t>show databases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14678" y="3714752"/>
            <a:ext cx="4857784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endParaRPr lang="en-US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lvl="1"/>
            <a:r>
              <a:rPr lang="en-IN" b="1" dirty="0" smtClean="0"/>
              <a:t>show databases;</a:t>
            </a:r>
          </a:p>
          <a:p>
            <a:pPr marL="0" lvl="2" algn="ctr"/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357290" y="3714752"/>
            <a:ext cx="1500198" cy="857255"/>
            <a:chOff x="649" y="1038"/>
            <a:chExt cx="982" cy="417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44" y="922575"/>
            <a:ext cx="1211870" cy="1211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DDL-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 smtClean="0"/>
              <a:t>The Data Control Language (DCL) authorizes users and groups of users to access and manipulate data.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Main DDL Statements for Database USER</a:t>
            </a:r>
            <a:endParaRPr lang="en-IN" sz="2400" dirty="0" smtClean="0"/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Create USER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Drop USER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Grant/Revoke USER</a:t>
            </a:r>
            <a:endParaRPr lang="en-IN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5459" y="4024395"/>
            <a:ext cx="2927182" cy="1190791"/>
            <a:chOff x="3707904" y="4024395"/>
            <a:chExt cx="3219900" cy="119079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4024395"/>
              <a:ext cx="3219900" cy="11907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479" y="4230448"/>
              <a:ext cx="553212" cy="55321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DDL- Create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14844"/>
          </a:xfrm>
        </p:spPr>
        <p:txBody>
          <a:bodyPr/>
          <a:lstStyle/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357554" y="2143116"/>
            <a:ext cx="4857784" cy="120032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endParaRPr lang="en-US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lvl="1"/>
            <a:r>
              <a:rPr lang="en-IN" b="1" dirty="0" smtClean="0"/>
              <a:t>CREATE USER username SET PASSWORD 'password‘</a:t>
            </a:r>
          </a:p>
          <a:p>
            <a:pPr lvl="1"/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14414" y="2143116"/>
            <a:ext cx="1500198" cy="857255"/>
            <a:chOff x="649" y="1038"/>
            <a:chExt cx="982" cy="417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142976" y="3643314"/>
            <a:ext cx="1643074" cy="857255"/>
            <a:chOff x="649" y="1038"/>
            <a:chExt cx="933" cy="417"/>
          </a:xfrm>
          <a:solidFill>
            <a:schemeClr val="bg1"/>
          </a:solidFill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grpFill/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89" y="1154"/>
              <a:ext cx="671" cy="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8992" y="3714752"/>
            <a:ext cx="4857784" cy="126188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endParaRPr lang="en-US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lvl="1"/>
            <a:r>
              <a:rPr lang="en-IN" sz="2000" b="1" dirty="0" smtClean="0"/>
              <a:t>CREATE USER harry SET PASSWORD 'cat‘</a:t>
            </a:r>
          </a:p>
          <a:p>
            <a:pPr marL="0" lvl="2" algn="ctr"/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" y="925308"/>
            <a:ext cx="1293134" cy="1293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DDL- Create user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86116" y="2143116"/>
            <a:ext cx="4857784" cy="120032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endParaRPr lang="en-US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lvl="1"/>
            <a:r>
              <a:rPr lang="en-IN" b="1" dirty="0" smtClean="0"/>
              <a:t>ALTER USER username SET PASSWORD 'password‘</a:t>
            </a:r>
          </a:p>
          <a:p>
            <a:pPr lvl="1"/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14414" y="2143116"/>
            <a:ext cx="1500198" cy="857255"/>
            <a:chOff x="649" y="1038"/>
            <a:chExt cx="982" cy="417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142976" y="3643314"/>
            <a:ext cx="1643074" cy="857255"/>
            <a:chOff x="649" y="1038"/>
            <a:chExt cx="933" cy="417"/>
          </a:xfrm>
          <a:solidFill>
            <a:schemeClr val="bg1"/>
          </a:solidFill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grpFill/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89" y="1154"/>
              <a:ext cx="671" cy="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86116" y="3714752"/>
            <a:ext cx="4857784" cy="126188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endParaRPr lang="en-US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lvl="1"/>
            <a:r>
              <a:rPr lang="en-IN" sz="2000" b="1" dirty="0" smtClean="0"/>
              <a:t>ALTER USER harry SET PASSWORD ‘rat‘</a:t>
            </a:r>
          </a:p>
          <a:p>
            <a:pPr marL="0" lvl="2" algn="ctr"/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9" y="936430"/>
            <a:ext cx="1293134" cy="1293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DDL- Drop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85926"/>
            <a:ext cx="8229600" cy="449580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357554" y="2143116"/>
            <a:ext cx="4857784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/>
            <a:r>
              <a:rPr lang="en-IN" b="1" dirty="0" smtClean="0"/>
              <a:t>DROP USER username</a:t>
            </a:r>
          </a:p>
          <a:p>
            <a:pPr lvl="1"/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14414" y="2143116"/>
            <a:ext cx="1500198" cy="857255"/>
            <a:chOff x="649" y="1038"/>
            <a:chExt cx="982" cy="417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142976" y="3643314"/>
            <a:ext cx="1643074" cy="857255"/>
            <a:chOff x="649" y="1038"/>
            <a:chExt cx="933" cy="417"/>
          </a:xfrm>
          <a:solidFill>
            <a:schemeClr val="bg1"/>
          </a:solidFill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grpFill/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89" y="1154"/>
              <a:ext cx="671" cy="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8992" y="3714752"/>
            <a:ext cx="4857784" cy="9541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endParaRPr lang="en-US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lvl="1"/>
            <a:r>
              <a:rPr lang="en-IN" sz="2000" b="1" dirty="0" smtClean="0"/>
              <a:t>DROP USER harry</a:t>
            </a:r>
          </a:p>
          <a:p>
            <a:pPr marL="0" lvl="2" algn="ctr"/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9" y="922575"/>
            <a:ext cx="1422447" cy="1422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DDL-grant/revoke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 smtClean="0"/>
              <a:t>GRANT authorizes one or more users to perform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   an operation or a set of operations on an object.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REVOKE eliminates a grant, which may be the default grant.</a:t>
            </a:r>
          </a:p>
          <a:p>
            <a:endParaRPr lang="en-IN" sz="2400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42976" y="2571744"/>
            <a:ext cx="1643074" cy="857255"/>
            <a:chOff x="649" y="1038"/>
            <a:chExt cx="933" cy="417"/>
          </a:xfrm>
          <a:solidFill>
            <a:schemeClr val="bg1"/>
          </a:solidFill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grpFill/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89" y="1154"/>
              <a:ext cx="671" cy="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3240" y="2500306"/>
            <a:ext cx="4857784" cy="120032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endParaRPr lang="en-US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lvl="2" algn="ctr"/>
            <a:r>
              <a:rPr lang="en-IN" b="1" dirty="0" smtClean="0"/>
              <a:t>GRANT SELECT, UPDATE ON My_table TO some_user, another_user;</a:t>
            </a:r>
          </a:p>
          <a:p>
            <a:pPr marL="0" lvl="2" algn="ctr"/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678" y="4786322"/>
            <a:ext cx="4857784" cy="120032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 algn="ctr"/>
            <a:endParaRPr lang="en-US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lvl="2" algn="ctr"/>
            <a:r>
              <a:rPr lang="en-IN" b="1" dirty="0" smtClean="0"/>
              <a:t>REVOKE SELECT, UPDATE ON My_table FROM some_user, another_user; </a:t>
            </a:r>
          </a:p>
          <a:p>
            <a:pPr marL="0" lvl="2" algn="ctr"/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071538" y="5000636"/>
            <a:ext cx="1643074" cy="857255"/>
            <a:chOff x="649" y="1038"/>
            <a:chExt cx="933" cy="417"/>
          </a:xfrm>
          <a:solidFill>
            <a:schemeClr val="bg1"/>
          </a:solidFill>
        </p:grpSpPr>
        <p:sp>
          <p:nvSpPr>
            <p:cNvPr id="11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grpFill/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789" y="1154"/>
              <a:ext cx="671" cy="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052736"/>
            <a:ext cx="1676400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35496" y="0"/>
            <a:ext cx="597693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Data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Types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214422"/>
            <a:ext cx="8532812" cy="4968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A </a:t>
            </a:r>
            <a:r>
              <a:rPr lang="en-IN" sz="2400" b="1" dirty="0" smtClean="0"/>
              <a:t>data type</a:t>
            </a:r>
            <a:r>
              <a:rPr lang="en-IN" sz="2400" dirty="0" smtClean="0"/>
              <a:t> (or </a:t>
            </a:r>
            <a:r>
              <a:rPr lang="en-IN" sz="2400" b="1" dirty="0" smtClean="0"/>
              <a:t>data type</a:t>
            </a:r>
            <a:r>
              <a:rPr lang="en-IN" sz="2400" dirty="0" smtClean="0"/>
              <a:t>) is a classification identifying one of various types of data, such as floating-point, integer, or Boolean.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It determines the possible values for that type,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The operations that can be done on that type,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The way the values of that type are stored</a:t>
            </a:r>
            <a:r>
              <a:rPr lang="en-US" sz="2400" dirty="0"/>
              <a:t>	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Every </a:t>
            </a:r>
            <a:r>
              <a:rPr lang="en-US" sz="2400" dirty="0"/>
              <a:t>column in a table must be allocated a </a:t>
            </a:r>
            <a:r>
              <a:rPr lang="en-US" sz="2400" dirty="0" smtClean="0"/>
              <a:t>data type.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SQL </a:t>
            </a:r>
            <a:r>
              <a:rPr lang="en-US" sz="2400" dirty="0"/>
              <a:t>supports a wide range of different </a:t>
            </a:r>
            <a:r>
              <a:rPr lang="en-US" sz="2400" dirty="0" smtClean="0"/>
              <a:t>data types.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8477">
            <a:off x="7532339" y="1188232"/>
            <a:ext cx="1592580" cy="3457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0" y="0"/>
            <a:ext cx="7772400" cy="9144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402832" cy="49530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 smtClean="0"/>
              <a:t>DBMS  Languages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 smtClean="0"/>
              <a:t>SQL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r>
              <a:rPr lang="en-IN" sz="2800" dirty="0" smtClean="0"/>
              <a:t>DDL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Database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User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Data Types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 smtClean="0"/>
              <a:t>DML</a:t>
            </a:r>
            <a:endParaRPr lang="en-IN" sz="2800" dirty="0" smtClean="0"/>
          </a:p>
          <a:p>
            <a:pPr marL="914400" lvl="2" indent="0">
              <a:lnSpc>
                <a:spcPct val="150000"/>
              </a:lnSpc>
              <a:buNone/>
            </a:pPr>
            <a:endParaRPr lang="en-IN" dirty="0" smtClean="0"/>
          </a:p>
        </p:txBody>
      </p:sp>
      <p:sp>
        <p:nvSpPr>
          <p:cNvPr id="6" name="Rectangle 5"/>
          <p:cNvSpPr/>
          <p:nvPr/>
        </p:nvSpPr>
        <p:spPr>
          <a:xfrm>
            <a:off x="4357686" y="3501008"/>
            <a:ext cx="4786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</a:pPr>
            <a:r>
              <a:rPr lang="en-IN" sz="2000" dirty="0" smtClean="0"/>
              <a:t>4.    Tables</a:t>
            </a:r>
          </a:p>
          <a:p>
            <a:pPr marL="1371600" lvl="2" indent="-457200">
              <a:lnSpc>
                <a:spcPct val="150000"/>
              </a:lnSpc>
            </a:pPr>
            <a:r>
              <a:rPr lang="en-IN" sz="2000" dirty="0" smtClean="0"/>
              <a:t>5.    View</a:t>
            </a:r>
          </a:p>
          <a:p>
            <a:pPr marL="1371600" lvl="2" indent="-457200">
              <a:lnSpc>
                <a:spcPct val="150000"/>
              </a:lnSpc>
            </a:pPr>
            <a:r>
              <a:rPr lang="en-IN" sz="2000" dirty="0" smtClean="0"/>
              <a:t>6.    Constraints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261" y="2035985"/>
            <a:ext cx="1689101" cy="116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03" y="5157192"/>
            <a:ext cx="1360284" cy="897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42" y="3415963"/>
            <a:ext cx="980049" cy="980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Types</a:t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472" y="1214422"/>
          <a:ext cx="82296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200168"/>
                <a:gridCol w="1785950"/>
                <a:gridCol w="1128682"/>
                <a:gridCol w="1228772"/>
                <a:gridCol w="1514428"/>
              </a:tblGrid>
              <a:tr h="298146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IN" dirty="0"/>
                    </a:p>
                  </a:txBody>
                  <a:tcPr marL="38100" marR="38100" marT="38100" marB="38100"/>
                </a:tc>
                <a:tc gridSpan="5">
                  <a:txBody>
                    <a:bodyPr/>
                    <a:lstStyle/>
                    <a:p>
                      <a:r>
                        <a:rPr lang="en-US" baseline="0" dirty="0" smtClean="0"/>
                        <a:t>Naming in different </a:t>
                      </a:r>
                      <a:r>
                        <a:rPr lang="en-IN" dirty="0" smtClean="0"/>
                        <a:t>database platforms</a:t>
                      </a:r>
                      <a:endParaRPr lang="en-IN" dirty="0"/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Access</a:t>
                      </a:r>
                      <a:endParaRPr lang="en-IN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SQL-Server</a:t>
                      </a:r>
                      <a:endParaRPr lang="en-IN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Oracle</a:t>
                      </a:r>
                      <a:endParaRPr lang="en-IN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MySQL</a:t>
                      </a:r>
                      <a:endParaRPr lang="en-IN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PostgreSQL</a:t>
                      </a:r>
                      <a:endParaRPr lang="en-IN" dirty="0"/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smtClean="0"/>
                        <a:t>Boolean</a:t>
                      </a:r>
                      <a:endParaRPr lang="en-IN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Yes/No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N/A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Boolean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integer</a:t>
                      </a:r>
                      <a:endParaRPr lang="en-IN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Number (integer)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  <a:br>
                        <a:rPr lang="en-IN" dirty="0"/>
                      </a:br>
                      <a:r>
                        <a:rPr lang="en-IN" dirty="0"/>
                        <a:t>Integer (synonyms)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</a:t>
                      </a:r>
                      <a:br>
                        <a:rPr lang="en-IN" dirty="0"/>
                      </a:br>
                      <a:r>
                        <a:rPr lang="en-IN" dirty="0"/>
                        <a:t>Int 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float</a:t>
                      </a:r>
                      <a:endParaRPr lang="en-IN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Number (single)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Float</a:t>
                      </a:r>
                      <a:br>
                        <a:rPr lang="en-IN"/>
                      </a:br>
                      <a:r>
                        <a:rPr lang="en-IN"/>
                        <a:t>Real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Number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Numeric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string (fixed)</a:t>
                      </a:r>
                      <a:endParaRPr lang="en-IN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N/A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Char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Char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Char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string (variable)</a:t>
                      </a:r>
                      <a:endParaRPr lang="en-IN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</a:t>
                      </a:r>
                      <a:endParaRPr lang="en-IN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  <a:br>
                        <a:rPr lang="en-IN" dirty="0"/>
                      </a:br>
                      <a:r>
                        <a:rPr lang="en-IN" dirty="0"/>
                        <a:t>Varchar2 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binary object</a:t>
                      </a:r>
                      <a:endParaRPr lang="en-IN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OLE Object</a:t>
                      </a:r>
                      <a:br>
                        <a:rPr lang="en-IN" dirty="0"/>
                      </a:br>
                      <a:r>
                        <a:rPr lang="en-IN" dirty="0"/>
                        <a:t>Memo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Binary (fixed up </a:t>
                      </a:r>
                      <a:r>
                        <a:rPr lang="en-IN" dirty="0" smtClean="0"/>
                        <a:t>   to </a:t>
                      </a:r>
                      <a:r>
                        <a:rPr lang="en-IN" dirty="0"/>
                        <a:t>8K)</a:t>
                      </a:r>
                      <a:br>
                        <a:rPr lang="en-IN" dirty="0"/>
                      </a:br>
                      <a:r>
                        <a:rPr lang="en-IN" dirty="0"/>
                        <a:t>Varbinary (&lt;8K)</a:t>
                      </a:r>
                      <a:br>
                        <a:rPr lang="en-IN" dirty="0"/>
                      </a:br>
                      <a:r>
                        <a:rPr lang="en-IN" dirty="0"/>
                        <a:t>Image (&lt;2GB)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 Raw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/>
                        <a:t>Blob</a:t>
                      </a:r>
                      <a:br>
                        <a:rPr lang="en-IN"/>
                      </a:br>
                      <a:r>
                        <a:rPr lang="en-IN"/>
                        <a:t>Text 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Binary</a:t>
                      </a:r>
                      <a:br>
                        <a:rPr lang="en-IN" dirty="0"/>
                      </a:br>
                      <a:r>
                        <a:rPr lang="en-IN" dirty="0"/>
                        <a:t>Varbinary 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1088" y="89337"/>
            <a:ext cx="73914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Types – </a:t>
            </a:r>
            <a:r>
              <a:rPr lang="en-US" dirty="0" smtClean="0">
                <a:solidFill>
                  <a:schemeClr val="bg1"/>
                </a:solidFill>
              </a:rPr>
              <a:t>Boolean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4" y="980728"/>
            <a:ext cx="905256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 smtClean="0"/>
              <a:t>Boolean values are true/false types of data.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("TRUE" / "FALSE")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( 1 / 0 )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A Boolean table column will contain either string values of "True" and "False" or the numeric equivalent representation, with 0 being false and 1 being true.</a:t>
            </a:r>
          </a:p>
          <a:p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141">
            <a:off x="7252292" y="1751101"/>
            <a:ext cx="1534012" cy="874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35223" y="0"/>
            <a:ext cx="597693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Data Types -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Numbers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141431" y="1052736"/>
            <a:ext cx="8823057" cy="4968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A </a:t>
            </a:r>
            <a:r>
              <a:rPr lang="en-US" sz="2400" dirty="0"/>
              <a:t>range of numeric </a:t>
            </a:r>
            <a:r>
              <a:rPr lang="en-US" sz="2400" dirty="0" smtClean="0"/>
              <a:t>data types </a:t>
            </a:r>
            <a:r>
              <a:rPr lang="en-US" sz="2400" dirty="0"/>
              <a:t>are provided to support integers and decimal numbers.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b="1" dirty="0"/>
              <a:t>	INTEGER:</a:t>
            </a:r>
            <a:r>
              <a:rPr lang="en-US" sz="2400" dirty="0"/>
              <a:t> This </a:t>
            </a:r>
            <a:r>
              <a:rPr lang="en-US" sz="2400" dirty="0" smtClean="0"/>
              <a:t>data type </a:t>
            </a:r>
            <a:r>
              <a:rPr lang="en-US" sz="2400" dirty="0"/>
              <a:t>is useful for general number columns, supporting negative and positive numbers.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US" sz="2400" b="1" dirty="0"/>
              <a:t>	FLOAT:</a:t>
            </a:r>
            <a:r>
              <a:rPr lang="en-US" sz="2400" dirty="0"/>
              <a:t> This more general numeric </a:t>
            </a:r>
            <a:r>
              <a:rPr lang="en-US" sz="2400" dirty="0" smtClean="0"/>
              <a:t>data type </a:t>
            </a:r>
            <a:r>
              <a:rPr lang="en-US" sz="2400" dirty="0"/>
              <a:t>supports decimal places.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FLOAT(4,2</a:t>
            </a:r>
            <a:r>
              <a:rPr lang="en-US" sz="2400" dirty="0"/>
              <a:t>) allows for two digits after the decimal point (e.g. 12.45).</a:t>
            </a:r>
          </a:p>
          <a:p>
            <a:pPr>
              <a:lnSpc>
                <a:spcPct val="80000"/>
              </a:lnSpc>
              <a:buFont typeface="Wingdings" pitchFamily="2" charset="2"/>
              <a:buChar char="•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61" y="5136477"/>
            <a:ext cx="1872208" cy="13307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35496" y="56818"/>
            <a:ext cx="597693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Data Types - CHAR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784976" cy="520199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b="1" dirty="0"/>
              <a:t>CHAR:</a:t>
            </a:r>
            <a:r>
              <a:rPr lang="en-US" sz="2800" dirty="0"/>
              <a:t> This is the basic character based datatype. 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 smtClean="0"/>
              <a:t>	The </a:t>
            </a:r>
            <a:r>
              <a:rPr lang="en-US" sz="2800" dirty="0"/>
              <a:t>length of the CHAR attribute is denoted in brackets following the CHAR key word.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/>
              <a:t>	For example, a column requiring four characters would be defined CHAR(4).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If no length is provided, then the attribute defaults to a single character length. 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94" y="5157593"/>
            <a:ext cx="1967975" cy="13095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-27384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Types - CHAR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21560" cy="5256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CHAR data type is fixed length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if the value 'S1' is stored in an attribute specified as CHAR(4), then the DBMS will pad out the remaining characters with spaces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i.e. the whole four characters will always be used.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35496" y="56818"/>
            <a:ext cx="597693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Data Types -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VARCHAR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052736"/>
            <a:ext cx="8643998" cy="5162346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/>
              <a:t>VARCHAR:</a:t>
            </a:r>
            <a:r>
              <a:rPr lang="en-US" sz="2400" dirty="0" smtClean="0"/>
              <a:t> This is a more flexible character data type.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VARCHAR is a variable length type; the maximum number of characters is again denoted in brackets following the keyword - for example, VARCHAR(30) would provide an attribute with a maximum of 30 characters.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However, if fewer than 30 characters are used, the DBMS does not pad out the remaining characters. The VARCHAR datatype can therefore make significant savings on space.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3" y="5546853"/>
            <a:ext cx="932498" cy="9324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0" y="0"/>
            <a:ext cx="7772400" cy="914400"/>
          </a:xfrm>
        </p:spPr>
        <p:txBody>
          <a:bodyPr/>
          <a:lstStyle/>
          <a:p>
            <a:r>
              <a:rPr lang="en-US" dirty="0" smtClean="0"/>
              <a:t>Data Types – Binary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9001156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 smtClean="0"/>
              <a:t>Binary data types allow you to store any type of binary data, including entire files of up to 2GB. </a:t>
            </a:r>
            <a:br>
              <a:rPr lang="en-IN" sz="2400" dirty="0" smtClean="0"/>
            </a:br>
            <a:r>
              <a:rPr lang="en-IN" sz="2400" dirty="0" smtClean="0"/>
              <a:t>Data types in the binary category include:</a:t>
            </a:r>
          </a:p>
          <a:p>
            <a:pPr lvl="1">
              <a:lnSpc>
                <a:spcPct val="150000"/>
              </a:lnSpc>
            </a:pPr>
            <a:r>
              <a:rPr lang="en-IN" sz="2200" b="1" dirty="0" smtClean="0"/>
              <a:t>binary(n)</a:t>
            </a:r>
            <a:r>
              <a:rPr lang="en-IN" sz="2200" dirty="0" smtClean="0"/>
              <a:t> variables store n bytes of fixed-size binary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200" dirty="0"/>
              <a:t> </a:t>
            </a:r>
            <a:r>
              <a:rPr lang="en-IN" sz="2200" dirty="0" smtClean="0"/>
              <a:t>   data. They may store a maximum of 8,000 bytes.</a:t>
            </a:r>
          </a:p>
          <a:p>
            <a:pPr lvl="1">
              <a:lnSpc>
                <a:spcPct val="150000"/>
              </a:lnSpc>
            </a:pPr>
            <a:r>
              <a:rPr lang="en-IN" sz="2200" b="1" dirty="0" smtClean="0"/>
              <a:t>varbinary(n)</a:t>
            </a:r>
            <a:r>
              <a:rPr lang="en-IN" sz="2200" dirty="0" smtClean="0"/>
              <a:t> variables store variable-length binary data of approximately n bytes. They may store a maximum of 8,000 bytes.</a:t>
            </a:r>
          </a:p>
          <a:p>
            <a:pPr lvl="1">
              <a:lnSpc>
                <a:spcPct val="150000"/>
              </a:lnSpc>
            </a:pPr>
            <a:r>
              <a:rPr lang="en-IN" sz="2200" b="1" dirty="0" smtClean="0"/>
              <a:t>image</a:t>
            </a:r>
            <a:r>
              <a:rPr lang="en-IN" sz="2200" dirty="0" smtClean="0"/>
              <a:t> variables store up to 2 gigabytes of data and are commonly used to store any type of data file(not just images).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547242"/>
            <a:ext cx="1224136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35496" y="44624"/>
            <a:ext cx="707236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Data Types – Date and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Time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80728"/>
            <a:ext cx="8784976" cy="4968875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	</a:t>
            </a:r>
            <a:r>
              <a:rPr lang="en-US" sz="2400" dirty="0"/>
              <a:t>A number of specific data types are provided to support date and time data items. The following are examples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/>
              <a:t>	DATE:</a:t>
            </a:r>
            <a:r>
              <a:rPr lang="en-US" sz="2400" dirty="0"/>
              <a:t> This is useful for storing values which are numeric in nature, but that we know are of type date. 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/>
              <a:t>attribute of type DATE has 10 positions - these are split to represent the YEAR, MONTH and DAY components, typically in the form YYYY-MM-DD.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301" y="5485423"/>
            <a:ext cx="981768" cy="9817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521" y="128826"/>
            <a:ext cx="824388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Data Types – Date and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Time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164275" y="1052736"/>
            <a:ext cx="8958326" cy="4968875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DATE type supports a wide variety of formatting options, which can be very helpful for data output purposes.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There </a:t>
            </a:r>
            <a:r>
              <a:rPr lang="en-US" sz="2800" dirty="0"/>
              <a:t>are also built in functions that allow manipulation of attributes of DATE type - examples are ADD_MONTHS, MONTHS_BETWEEN, NEXT_DAY. You should consult an SQL reference to check the full list of functions supported.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35496" y="142852"/>
            <a:ext cx="810104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Data Types – Date and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Time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24744"/>
            <a:ext cx="8958325" cy="4968875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TIME</a:t>
            </a:r>
            <a:r>
              <a:rPr lang="en-US" sz="2800" b="1" dirty="0"/>
              <a:t>:</a:t>
            </a:r>
            <a:r>
              <a:rPr lang="en-US" sz="2800" dirty="0"/>
              <a:t> An attribute of type TIME has 8 positions which are split to represent the HOUR, MINUTE and SECOND components, typically in the form HH:MM:SS.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As </a:t>
            </a:r>
            <a:r>
              <a:rPr lang="en-US" sz="2800" dirty="0"/>
              <a:t>with DATE, the TIME </a:t>
            </a:r>
            <a:r>
              <a:rPr lang="en-US" sz="2800" dirty="0" smtClean="0"/>
              <a:t>data type </a:t>
            </a:r>
            <a:r>
              <a:rPr lang="en-US" sz="2800" dirty="0"/>
              <a:t>provides additional formatting options that can be used to output the time data in alternative formats.</a:t>
            </a:r>
          </a:p>
          <a:p>
            <a:pPr>
              <a:lnSpc>
                <a:spcPct val="90000"/>
              </a:lnSpc>
              <a:buFont typeface="Wingdings" pitchFamily="2" charset="2"/>
              <a:buChar char="•"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0" y="66328"/>
            <a:ext cx="7772400" cy="914400"/>
          </a:xfrm>
        </p:spPr>
        <p:txBody>
          <a:bodyPr/>
          <a:lstStyle/>
          <a:p>
            <a:r>
              <a:rPr lang="en-US" dirty="0"/>
              <a:t> DBMS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52736"/>
            <a:ext cx="8686800" cy="5328592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dirty="0" smtClean="0"/>
              <a:t>DBMS must have languages and interfaces that support each user group.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dirty="0" smtClean="0"/>
              <a:t>DDL </a:t>
            </a:r>
            <a:r>
              <a:rPr lang="en-US" sz="3000" dirty="0"/>
              <a:t>– the </a:t>
            </a:r>
            <a:r>
              <a:rPr lang="en-US" sz="3000" b="1" dirty="0"/>
              <a:t>data definition language</a:t>
            </a:r>
            <a:r>
              <a:rPr lang="en-US" sz="3000" dirty="0"/>
              <a:t>, used by the DBA and database designers to define the conceptual and internal </a:t>
            </a:r>
            <a:r>
              <a:rPr lang="en-US" sz="3000" dirty="0" smtClean="0"/>
              <a:t>schemas.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dirty="0" smtClean="0"/>
              <a:t>The </a:t>
            </a:r>
            <a:r>
              <a:rPr lang="en-US" sz="3000" dirty="0"/>
              <a:t>DBMS provides operations using </a:t>
            </a:r>
            <a:r>
              <a:rPr lang="en-US" sz="3000" dirty="0" smtClean="0"/>
              <a:t>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/>
              <a:t> </a:t>
            </a:r>
            <a:r>
              <a:rPr lang="en-US" sz="3000" dirty="0" smtClean="0"/>
              <a:t>   </a:t>
            </a:r>
            <a:r>
              <a:rPr lang="en-US" sz="3000" dirty="0"/>
              <a:t>DML, </a:t>
            </a:r>
            <a:r>
              <a:rPr lang="en-US" sz="3000" b="1" dirty="0"/>
              <a:t>data manipulation language</a:t>
            </a:r>
            <a:r>
              <a:rPr lang="en-US" sz="3000" dirty="0" smtClean="0"/>
              <a:t>.</a:t>
            </a:r>
            <a:endParaRPr lang="en-IN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52" y="5047477"/>
            <a:ext cx="1422447" cy="14224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4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596104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2300" b="1" dirty="0" smtClean="0"/>
              <a:t>CREATE TABLE </a:t>
            </a:r>
            <a:r>
              <a:rPr lang="en-US" sz="2300" dirty="0" smtClean="0"/>
              <a:t>- creates a new table</a:t>
            </a:r>
          </a:p>
          <a:p>
            <a:pPr lvl="1">
              <a:lnSpc>
                <a:spcPct val="150000"/>
              </a:lnSpc>
            </a:pPr>
            <a:r>
              <a:rPr lang="en-US" sz="2300" b="1" dirty="0" smtClean="0"/>
              <a:t>ALTER TABLE </a:t>
            </a:r>
            <a:r>
              <a:rPr lang="en-US" sz="2300" dirty="0" smtClean="0"/>
              <a:t>- modifies a table</a:t>
            </a:r>
          </a:p>
          <a:p>
            <a:pPr lvl="1">
              <a:lnSpc>
                <a:spcPct val="150000"/>
              </a:lnSpc>
            </a:pPr>
            <a:r>
              <a:rPr lang="en-US" sz="2300" b="1" dirty="0" smtClean="0"/>
              <a:t>DROP TABLE </a:t>
            </a:r>
            <a:r>
              <a:rPr lang="en-US" sz="2300" dirty="0" smtClean="0"/>
              <a:t>- deletes a table</a:t>
            </a:r>
          </a:p>
          <a:p>
            <a:pPr lvl="1">
              <a:lnSpc>
                <a:spcPct val="150000"/>
              </a:lnSpc>
            </a:pPr>
            <a:r>
              <a:rPr lang="en-IN" sz="2300" b="1" dirty="0" smtClean="0"/>
              <a:t>SHOW TABLES </a:t>
            </a:r>
            <a:r>
              <a:rPr lang="en-IN" sz="2300" dirty="0" smtClean="0"/>
              <a:t>returns a list of tables in the database.</a:t>
            </a:r>
          </a:p>
          <a:p>
            <a:pPr lvl="1">
              <a:lnSpc>
                <a:spcPct val="150000"/>
              </a:lnSpc>
            </a:pPr>
            <a:r>
              <a:rPr lang="en-IN" sz="2300" b="1" dirty="0" smtClean="0"/>
              <a:t>DESCRIBE table_name</a:t>
            </a:r>
            <a:r>
              <a:rPr lang="en-IN" sz="2300" dirty="0" smtClean="0"/>
              <a:t> :Information about the columns of the table </a:t>
            </a:r>
            <a:r>
              <a:rPr lang="en-IN" sz="2300" dirty="0" err="1" smtClean="0"/>
              <a:t>ie</a:t>
            </a:r>
            <a:r>
              <a:rPr lang="en-IN" sz="2300" dirty="0" smtClean="0"/>
              <a:t> column names, the type / size and scale and other useful information. </a:t>
            </a:r>
          </a:p>
          <a:p>
            <a:pPr lvl="1">
              <a:lnSpc>
                <a:spcPct val="150000"/>
              </a:lnSpc>
            </a:pPr>
            <a:r>
              <a:rPr lang="en-IN" sz="2300" b="1" dirty="0" smtClean="0"/>
              <a:t>RENAME TABLE </a:t>
            </a:r>
            <a:r>
              <a:rPr lang="en-IN" sz="2300" b="1" dirty="0" err="1" smtClean="0"/>
              <a:t>old_Tablename</a:t>
            </a:r>
            <a:r>
              <a:rPr lang="en-IN" sz="2300" b="1" dirty="0" smtClean="0"/>
              <a:t> TO </a:t>
            </a:r>
            <a:r>
              <a:rPr lang="en-IN" sz="2300" b="1" dirty="0" err="1" smtClean="0"/>
              <a:t>new_Tablename</a:t>
            </a:r>
            <a:r>
              <a:rPr lang="en-IN" sz="2300" b="1" dirty="0" smtClean="0"/>
              <a:t> :</a:t>
            </a:r>
            <a:r>
              <a:rPr lang="en-IN" sz="2300" dirty="0" smtClean="0"/>
              <a:t> the old table name will be changed to new name. The data will not be lost. </a:t>
            </a:r>
            <a:endParaRPr lang="en-IN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22" y="908720"/>
            <a:ext cx="1422447" cy="1422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Grp="1" noChangeArrowheads="1"/>
          </p:cNvSpPr>
          <p:nvPr>
            <p:ph idx="1"/>
          </p:nvPr>
        </p:nvSpPr>
        <p:spPr bwMode="auto">
          <a:xfrm>
            <a:off x="17116" y="949102"/>
            <a:ext cx="9052560" cy="5448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81000" lvl="2" defTabSz="647700"/>
            <a:r>
              <a:rPr lang="en-US" altLang="zh-TW" sz="2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field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	</a:t>
            </a:r>
            <a:r>
              <a:rPr lang="en-US" altLang="zh-TW" sz="2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	 </a:t>
            </a:r>
            <a:r>
              <a:rPr lang="en-US" altLang="zh-TW" sz="2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width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</a:t>
            </a:r>
            <a:r>
              <a:rPr lang="en-US" altLang="zh-TW" sz="2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contents</a:t>
            </a:r>
            <a:endParaRPr lang="en-US" altLang="zh-TW" sz="2400" u="sng" dirty="0">
              <a:solidFill>
                <a:srgbClr val="000000"/>
              </a:solidFill>
              <a:effectLst/>
            </a:endParaRPr>
          </a:p>
          <a:p>
            <a:pPr marL="381000" lvl="2" defTabSz="647700"/>
            <a:r>
              <a:rPr lang="en-US" altLang="zh-TW" sz="2400" i="1" dirty="0">
                <a:solidFill>
                  <a:srgbClr val="000000"/>
                </a:solidFill>
                <a:effectLst/>
              </a:rPr>
              <a:t>id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		numeric	     4		student id number</a:t>
            </a:r>
          </a:p>
          <a:p>
            <a:pPr marL="381000" lvl="2" defTabSz="647700"/>
            <a:r>
              <a:rPr lang="en-US" altLang="zh-TW" sz="2400" i="1" dirty="0">
                <a:solidFill>
                  <a:srgbClr val="000000"/>
                </a:solidFill>
                <a:effectLst/>
              </a:rPr>
              <a:t>name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	character	    10	</a:t>
            </a:r>
            <a:r>
              <a:rPr lang="en-US" altLang="zh-TW" sz="2400" dirty="0" smtClean="0">
                <a:solidFill>
                  <a:srgbClr val="000000"/>
                </a:solidFill>
                <a:effectLst/>
              </a:rPr>
              <a:t>name</a:t>
            </a:r>
            <a:endParaRPr lang="en-US" altLang="zh-TW" sz="2400" dirty="0">
              <a:solidFill>
                <a:srgbClr val="000000"/>
              </a:solidFill>
              <a:effectLst/>
            </a:endParaRPr>
          </a:p>
          <a:p>
            <a:pPr marL="381000" lvl="2" defTabSz="647700"/>
            <a:r>
              <a:rPr lang="en-US" altLang="zh-TW" sz="2400" i="1" dirty="0">
                <a:solidFill>
                  <a:srgbClr val="000000"/>
                </a:solidFill>
                <a:effectLst/>
              </a:rPr>
              <a:t>dob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	date		     8		date of birth</a:t>
            </a:r>
          </a:p>
          <a:p>
            <a:pPr marL="381000" lvl="2" defTabSz="647700"/>
            <a:r>
              <a:rPr lang="en-US" altLang="zh-TW" sz="2400" i="1" dirty="0">
                <a:solidFill>
                  <a:srgbClr val="000000"/>
                </a:solidFill>
                <a:effectLst/>
              </a:rPr>
              <a:t>sex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	character	     1		sex: M / F</a:t>
            </a:r>
          </a:p>
          <a:p>
            <a:pPr marL="381000" lvl="2" defTabSz="647700"/>
            <a:r>
              <a:rPr lang="en-US" altLang="zh-TW" sz="2400" i="1" dirty="0">
                <a:solidFill>
                  <a:srgbClr val="000000"/>
                </a:solidFill>
                <a:effectLst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	character	     2		class</a:t>
            </a:r>
          </a:p>
          <a:p>
            <a:pPr marL="381000" lvl="2" defTabSz="647700"/>
            <a:r>
              <a:rPr lang="en-US" altLang="zh-TW" sz="2400" i="1" dirty="0">
                <a:solidFill>
                  <a:srgbClr val="000000"/>
                </a:solidFill>
                <a:effectLst/>
              </a:rPr>
              <a:t>hcode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	character	     1		house code: R, Y, B, G</a:t>
            </a:r>
          </a:p>
          <a:p>
            <a:pPr marL="381000" lvl="2" defTabSz="647700"/>
            <a:r>
              <a:rPr lang="en-US" altLang="zh-TW" sz="2400" i="1" dirty="0">
                <a:solidFill>
                  <a:srgbClr val="000000"/>
                </a:solidFill>
                <a:effectLst/>
              </a:rPr>
              <a:t>dcode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	character	     3		district code</a:t>
            </a:r>
          </a:p>
          <a:p>
            <a:pPr marL="381000" lvl="2" defTabSz="647700"/>
            <a:r>
              <a:rPr lang="en-US" altLang="zh-TW" sz="2400" i="1" dirty="0">
                <a:solidFill>
                  <a:srgbClr val="000000"/>
                </a:solidFill>
                <a:effectLst/>
              </a:rPr>
              <a:t>remission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logical	     1		fee remission</a:t>
            </a:r>
          </a:p>
          <a:p>
            <a:pPr marL="381000" lvl="2" defTabSz="647700"/>
            <a:r>
              <a:rPr lang="en-US" altLang="zh-TW" sz="2400" i="1" dirty="0">
                <a:solidFill>
                  <a:srgbClr val="000000"/>
                </a:solidFill>
                <a:effectLst/>
              </a:rPr>
              <a:t>mtest</a:t>
            </a:r>
            <a:r>
              <a:rPr lang="en-US" altLang="zh-TW" sz="2400" dirty="0">
                <a:solidFill>
                  <a:srgbClr val="000000"/>
                </a:solidFill>
                <a:effectLst/>
              </a:rPr>
              <a:t>		numeric	     2		Math test score</a:t>
            </a:r>
            <a:endParaRPr lang="zh-TW" altLang="en-US" dirty="0">
              <a:effectLst/>
              <a:ea typeface="新細明體" pitchFamily="2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5496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9pPr>
          </a:lstStyle>
          <a:p>
            <a:r>
              <a:rPr lang="en-US" dirty="0" smtClean="0"/>
              <a:t>The situation: student particulars</a:t>
            </a:r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6642960" y="2051854"/>
            <a:ext cx="2667000" cy="1185572"/>
            <a:chOff x="6642960" y="2051854"/>
            <a:chExt cx="2667000" cy="11855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68079">
              <a:off x="6642960" y="2618301"/>
              <a:ext cx="2667000" cy="6191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13417">
              <a:off x="8235414" y="2051854"/>
              <a:ext cx="608533" cy="608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3133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pPr algn="l"/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4" y="971550"/>
            <a:ext cx="9052560" cy="5448300"/>
          </a:xfrm>
        </p:spPr>
        <p:txBody>
          <a:bodyPr/>
          <a:lstStyle/>
          <a:p>
            <a:r>
              <a:rPr lang="en-US" sz="2400" dirty="0" smtClean="0"/>
              <a:t>The CREATE TABLE statement is used to create a table in a database.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The data type specifies what type of data the column can hold.0</a:t>
            </a:r>
            <a:endParaRPr lang="en-US" sz="24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85852" y="2041746"/>
            <a:ext cx="1500198" cy="857256"/>
            <a:chOff x="649" y="1038"/>
            <a:chExt cx="982" cy="417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86116" y="1755994"/>
            <a:ext cx="3357586" cy="181588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/>
            <a: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  <a:t>CREATE TABLE </a:t>
            </a:r>
            <a:r>
              <a:rPr lang="en-US" sz="1600" b="1" dirty="0" err="1" smtClean="0">
                <a:ln>
                  <a:prstDash val="solid"/>
                </a:ln>
                <a:solidFill>
                  <a:schemeClr val="tx1"/>
                </a:solidFill>
              </a:rPr>
              <a:t>table_name</a:t>
            </a:r>
            <a: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  <a:t/>
            </a:r>
            <a:b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</a:br>
            <a: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  <a:t>(</a:t>
            </a:r>
            <a:b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</a:br>
            <a: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  <a:t>column_name1 </a:t>
            </a:r>
            <a:r>
              <a:rPr lang="en-US" sz="1600" b="1" dirty="0" err="1" smtClean="0">
                <a:ln>
                  <a:prstDash val="solid"/>
                </a:ln>
                <a:solidFill>
                  <a:schemeClr val="tx1"/>
                </a:solidFill>
              </a:rPr>
              <a:t>data_type</a:t>
            </a:r>
            <a: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  <a:t>,</a:t>
            </a:r>
            <a:b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</a:br>
            <a: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  <a:t>column_name2 </a:t>
            </a:r>
            <a:r>
              <a:rPr lang="en-US" sz="1600" b="1" dirty="0" err="1" smtClean="0">
                <a:ln>
                  <a:prstDash val="solid"/>
                </a:ln>
                <a:solidFill>
                  <a:schemeClr val="tx1"/>
                </a:solidFill>
              </a:rPr>
              <a:t>data_type</a:t>
            </a:r>
            <a: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  <a:t>,</a:t>
            </a:r>
            <a:b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</a:br>
            <a: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  <a:t>column_name3 </a:t>
            </a:r>
            <a:r>
              <a:rPr lang="en-US" sz="1600" b="1" dirty="0" err="1" smtClean="0">
                <a:ln>
                  <a:prstDash val="solid"/>
                </a:ln>
                <a:solidFill>
                  <a:schemeClr val="tx1"/>
                </a:solidFill>
              </a:rPr>
              <a:t>data_type</a:t>
            </a:r>
            <a: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  <a:t>,</a:t>
            </a:r>
            <a:b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</a:br>
            <a: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  <a:t>....</a:t>
            </a:r>
            <a:b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</a:br>
            <a:r>
              <a:rPr lang="en-US" sz="1600" b="1" dirty="0" smtClean="0">
                <a:ln>
                  <a:prstDash val="solid"/>
                </a:ln>
                <a:solidFill>
                  <a:schemeClr val="tx1"/>
                </a:solidFill>
              </a:rPr>
              <a:t>)</a:t>
            </a:r>
            <a:endParaRPr lang="en-US" sz="1600" b="1" dirty="0">
              <a:ln>
                <a:prstDash val="solid"/>
              </a:ln>
              <a:solidFill>
                <a:schemeClr val="tx1"/>
              </a:solidFill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14414" y="4786322"/>
            <a:ext cx="1643074" cy="857255"/>
            <a:chOff x="649" y="1038"/>
            <a:chExt cx="933" cy="417"/>
          </a:xfrm>
          <a:solidFill>
            <a:schemeClr val="bg1"/>
          </a:solidFill>
        </p:grpSpPr>
        <p:sp>
          <p:nvSpPr>
            <p:cNvPr id="11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grpFill/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789" y="1154"/>
              <a:ext cx="671" cy="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43240" y="4224417"/>
            <a:ext cx="3357586" cy="206210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/>
            <a:r>
              <a:rPr lang="en-US" sz="1600" b="1" dirty="0" smtClean="0"/>
              <a:t>CREATE TABLE Persons</a:t>
            </a:r>
            <a:br>
              <a:rPr lang="en-US" sz="1600" b="1" dirty="0" smtClean="0"/>
            </a:br>
            <a:r>
              <a:rPr lang="en-US" sz="1600" b="1" dirty="0" smtClean="0"/>
              <a:t>(</a:t>
            </a:r>
            <a:br>
              <a:rPr lang="en-US" sz="1600" b="1" dirty="0" smtClean="0"/>
            </a:br>
            <a:r>
              <a:rPr lang="en-US" altLang="zh-TW" sz="1600" b="1" i="1" dirty="0" smtClean="0">
                <a:solidFill>
                  <a:srgbClr val="00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000000"/>
                </a:solidFill>
              </a:rPr>
              <a:t>id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,</a:t>
            </a:r>
            <a:br>
              <a:rPr lang="en-US" sz="1600" b="1" dirty="0" smtClean="0"/>
            </a:br>
            <a:r>
              <a:rPr lang="en-US" altLang="zh-TW" sz="1600" b="1" i="1" dirty="0" smtClean="0">
                <a:solidFill>
                  <a:srgbClr val="00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000000"/>
                </a:solidFill>
              </a:rPr>
              <a:t>name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varchar</a:t>
            </a:r>
            <a:r>
              <a:rPr lang="en-US" sz="1600" b="1" dirty="0" smtClean="0"/>
              <a:t>(40),</a:t>
            </a:r>
            <a:br>
              <a:rPr lang="en-US" sz="1600" b="1" dirty="0" smtClean="0"/>
            </a:br>
            <a:r>
              <a:rPr lang="en-US" sz="1600" b="1" dirty="0" err="1" smtClean="0"/>
              <a:t>FirstName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varchar</a:t>
            </a:r>
            <a:r>
              <a:rPr lang="en-US" sz="1600" b="1" dirty="0" smtClean="0"/>
              <a:t>(255),</a:t>
            </a:r>
            <a:br>
              <a:rPr lang="en-US" sz="1600" b="1" dirty="0" smtClean="0"/>
            </a:br>
            <a:r>
              <a:rPr lang="en-US" sz="1600" b="1" dirty="0" smtClean="0"/>
              <a:t>Address </a:t>
            </a:r>
            <a:r>
              <a:rPr lang="en-US" sz="1600" b="1" dirty="0" err="1" smtClean="0"/>
              <a:t>varchar</a:t>
            </a:r>
            <a:r>
              <a:rPr lang="en-US" sz="1600" b="1" dirty="0" smtClean="0"/>
              <a:t>(255),</a:t>
            </a:r>
            <a:br>
              <a:rPr lang="en-US" sz="1600" b="1" dirty="0" smtClean="0"/>
            </a:br>
            <a:r>
              <a:rPr lang="en-US" sz="1600" b="1" dirty="0" smtClean="0"/>
              <a:t>City </a:t>
            </a:r>
            <a:r>
              <a:rPr lang="en-US" sz="1600" b="1" dirty="0" err="1" smtClean="0"/>
              <a:t>varchar</a:t>
            </a:r>
            <a:r>
              <a:rPr lang="en-US" sz="1600" b="1" dirty="0" smtClean="0"/>
              <a:t>(255)</a:t>
            </a:r>
            <a:br>
              <a:rPr lang="en-US" sz="1600" b="1" dirty="0" smtClean="0"/>
            </a:br>
            <a:r>
              <a:rPr lang="en-US" sz="1600" b="1" dirty="0" smtClean="0"/>
              <a:t>)</a:t>
            </a:r>
            <a:endParaRPr lang="en-US" sz="16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69621" y="1844824"/>
            <a:ext cx="1666875" cy="971550"/>
            <a:chOff x="7380312" y="2457450"/>
            <a:chExt cx="1666875" cy="97155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862" y="2719387"/>
              <a:ext cx="695325" cy="4476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2457450"/>
              <a:ext cx="971550" cy="97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1158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b="0" dirty="0" smtClean="0"/>
              <a:t>Alter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029200"/>
          </a:xfrm>
        </p:spPr>
        <p:txBody>
          <a:bodyPr/>
          <a:lstStyle/>
          <a:p>
            <a:r>
              <a:rPr lang="en-IN" sz="2400" dirty="0" smtClean="0"/>
              <a:t>ALTER is used to add / remove / modify the columns of a table.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554" y="2000240"/>
            <a:ext cx="5143536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3"/>
            <a:r>
              <a:rPr lang="en-IN" b="1" dirty="0" smtClean="0"/>
              <a:t>ALTER TABLE table_name ADD [COLUMN] </a:t>
            </a:r>
            <a:r>
              <a:rPr lang="en-IN" b="1" dirty="0" err="1" smtClean="0"/>
              <a:t>column_declare</a:t>
            </a:r>
            <a:endParaRPr lang="en-IN" b="1" dirty="0" smtClean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000100" y="3571876"/>
            <a:ext cx="1500198" cy="857256"/>
            <a:chOff x="649" y="1038"/>
            <a:chExt cx="982" cy="417"/>
          </a:xfrm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7554" y="3000372"/>
            <a:ext cx="5143536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3"/>
            <a:r>
              <a:rPr lang="en-IN" b="1" dirty="0" smtClean="0"/>
              <a:t>ALTER TABLE table_name DROP [COLUMN] column_name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7554" y="4000504"/>
            <a:ext cx="5143536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3"/>
            <a:r>
              <a:rPr lang="en-IN" b="1" dirty="0" smtClean="0"/>
              <a:t>ALTER TABLE table_name ALTER [COLUMN] column_name SET default_expr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7554" y="5286388"/>
            <a:ext cx="5143536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3"/>
            <a:r>
              <a:rPr lang="en-IN" b="1" dirty="0" smtClean="0"/>
              <a:t>ALTER TABLE table_name ALTER [COLUMN] column_name DROP DEFAULT</a:t>
            </a:r>
            <a:endParaRPr lang="en-IN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05831" y="2160796"/>
            <a:ext cx="1664495" cy="971550"/>
            <a:chOff x="105831" y="2160796"/>
            <a:chExt cx="1664495" cy="9715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1" y="2160796"/>
              <a:ext cx="971550" cy="9715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801" y="2323405"/>
              <a:ext cx="771525" cy="7715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 smtClean="0"/>
              <a:t>The ADD [COLUMN] form adds a new column definition to the table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The DROP [COLUMN] form drops the column with the name from the table.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 ALTER [COLUMN] column_name SET default_expr alters the default value for the column. 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ALTER [COLUMN] column_name DROP DEFAULT removes the default value set for the column.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1953">
            <a:off x="7283987" y="3201201"/>
            <a:ext cx="1586167" cy="590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DROP TABLE syntax</a:t>
            </a:r>
          </a:p>
          <a:p>
            <a:pPr lvl="1"/>
            <a:r>
              <a:rPr lang="en-IN" sz="2400" dirty="0" smtClean="0"/>
              <a:t>Removes the table(s) from the database. </a:t>
            </a:r>
          </a:p>
          <a:p>
            <a:pPr lvl="1"/>
            <a:endParaRPr lang="en-IN" sz="2400" dirty="0" smtClean="0"/>
          </a:p>
          <a:p>
            <a:pPr lvl="1"/>
            <a:endParaRPr lang="en-IN" sz="2400" dirty="0" smtClean="0"/>
          </a:p>
          <a:p>
            <a:pPr lvl="1"/>
            <a:endParaRPr lang="en-IN" sz="2400" dirty="0" smtClean="0"/>
          </a:p>
          <a:p>
            <a:pPr lvl="1"/>
            <a:endParaRPr lang="en-IN" sz="2400" dirty="0" smtClean="0"/>
          </a:p>
          <a:p>
            <a:pPr lvl="1"/>
            <a:r>
              <a:rPr lang="en-IN" sz="2400" dirty="0" smtClean="0"/>
              <a:t>The IF EXISTS clause will drop the table only if it exists. </a:t>
            </a:r>
          </a:p>
          <a:p>
            <a:pPr lvl="1"/>
            <a:r>
              <a:rPr lang="en-IN" sz="2400" dirty="0" smtClean="0"/>
              <a:t>If this clause is not present an error is generated if the table does not exist. </a:t>
            </a:r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43174" y="2500306"/>
            <a:ext cx="5143536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3"/>
            <a:r>
              <a:rPr lang="en-IN" b="1" dirty="0" smtClean="0"/>
              <a:t>DROP TABLE [ IF EXISTS ] table_name1, table_name2, .... </a:t>
            </a:r>
            <a:endParaRPr lang="en-IN" dirty="0" smtClean="0"/>
          </a:p>
          <a:p>
            <a:pPr lvl="3"/>
            <a:endParaRPr lang="en-IN" b="1" dirty="0" smtClean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71538" y="2571744"/>
            <a:ext cx="1500198" cy="857256"/>
            <a:chOff x="649" y="1038"/>
            <a:chExt cx="982" cy="417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786842" cy="4743472"/>
          </a:xfrm>
        </p:spPr>
        <p:txBody>
          <a:bodyPr/>
          <a:lstStyle/>
          <a:p>
            <a:r>
              <a:rPr lang="en-IN" sz="2400" dirty="0" smtClean="0"/>
              <a:t>SHOW TABLES </a:t>
            </a:r>
          </a:p>
          <a:p>
            <a:pPr lvl="2">
              <a:buNone/>
            </a:pPr>
            <a:r>
              <a:rPr lang="en-IN" dirty="0" smtClean="0"/>
              <a:t>It returns a list of tables in the database.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DESCRIBE</a:t>
            </a:r>
          </a:p>
          <a:p>
            <a:pPr lvl="1"/>
            <a:r>
              <a:rPr lang="en-US" sz="2400" dirty="0" smtClean="0"/>
              <a:t>It describe the details of a table.</a:t>
            </a:r>
          </a:p>
          <a:p>
            <a:endParaRPr lang="en-IN" sz="2400" dirty="0" smtClean="0"/>
          </a:p>
          <a:p>
            <a:pPr lvl="2">
              <a:lnSpc>
                <a:spcPct val="150000"/>
              </a:lnSpc>
              <a:buNone/>
            </a:pPr>
            <a:endParaRPr lang="en-IN" dirty="0" smtClean="0"/>
          </a:p>
          <a:p>
            <a:pPr lvl="2">
              <a:lnSpc>
                <a:spcPct val="150000"/>
              </a:lnSpc>
              <a:buNone/>
            </a:pPr>
            <a:r>
              <a:rPr lang="en-IN" dirty="0" smtClean="0"/>
              <a:t>It shows the column names, the type / size and scale (if applicable) and other useful information.</a:t>
            </a:r>
          </a:p>
          <a:p>
            <a:pPr lvl="2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86116" y="4711495"/>
            <a:ext cx="5143536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3"/>
            <a:r>
              <a:rPr lang="en-IN" b="1" dirty="0" smtClean="0"/>
              <a:t>DESC  table_name</a:t>
            </a:r>
            <a:r>
              <a:rPr lang="en-IN" dirty="0" smtClean="0"/>
              <a:t> </a:t>
            </a:r>
          </a:p>
          <a:p>
            <a:pPr lvl="3"/>
            <a:endParaRPr lang="en-IN" b="1" dirty="0" smtClean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357290" y="4643446"/>
            <a:ext cx="1500198" cy="857256"/>
            <a:chOff x="649" y="1038"/>
            <a:chExt cx="982" cy="417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28926" y="2488164"/>
            <a:ext cx="6143668" cy="3693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3"/>
            <a:r>
              <a:rPr lang="en-US" b="1" dirty="0" smtClean="0"/>
              <a:t>select * from information_schema.tables;</a:t>
            </a:r>
            <a:endParaRPr lang="en-IN" b="1" dirty="0" smtClean="0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428728" y="2214554"/>
            <a:ext cx="1500198" cy="857256"/>
            <a:chOff x="649" y="1038"/>
            <a:chExt cx="982" cy="417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533" y="911453"/>
            <a:ext cx="1143536" cy="1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Rename a table name</a:t>
            </a:r>
          </a:p>
          <a:p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488" y="2786058"/>
            <a:ext cx="5143536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IN" b="1" dirty="0" smtClean="0"/>
              <a:t>exec sp_rename oldtable_name,newtable_name</a:t>
            </a:r>
          </a:p>
          <a:p>
            <a:pPr lvl="3"/>
            <a:endParaRPr lang="en-IN" b="1" dirty="0" smtClean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71538" y="2928934"/>
            <a:ext cx="1500198" cy="857256"/>
            <a:chOff x="649" y="1038"/>
            <a:chExt cx="982" cy="417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28926" y="4929198"/>
            <a:ext cx="5143536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IN" b="1" dirty="0" smtClean="0"/>
              <a:t>exec sp_rename</a:t>
            </a:r>
          </a:p>
          <a:p>
            <a:pPr lvl="2"/>
            <a:r>
              <a:rPr lang="en-IN" b="1" dirty="0" smtClean="0"/>
              <a:t> </a:t>
            </a:r>
            <a:r>
              <a:rPr lang="en-US" b="1" dirty="0" smtClean="0"/>
              <a:t>Persons</a:t>
            </a:r>
            <a:r>
              <a:rPr lang="en-IN" b="1" dirty="0" smtClean="0"/>
              <a:t>,</a:t>
            </a:r>
            <a:r>
              <a:rPr lang="en-US" b="1" dirty="0" smtClean="0"/>
              <a:t> Persons_new</a:t>
            </a:r>
            <a:endParaRPr lang="en-IN" b="1" dirty="0" smtClean="0"/>
          </a:p>
          <a:p>
            <a:pPr lvl="3"/>
            <a:endParaRPr lang="en-IN" b="1" dirty="0" smtClean="0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142976" y="5072074"/>
            <a:ext cx="1500198" cy="857256"/>
            <a:chOff x="649" y="1038"/>
            <a:chExt cx="982" cy="417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93885" y="1215033"/>
            <a:ext cx="1466322" cy="1095375"/>
            <a:chOff x="7493885" y="1215033"/>
            <a:chExt cx="1466322" cy="10953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885" y="1700808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657" y="1215033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 smtClean="0"/>
              <a:t>view is a virtual table.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A view contains rows and columns, just like a real table.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 The fields in a view are fields from one or more real tables in the database.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You can add SQL functions, WHERE, and JOIN statements to a view and present the data as if the data were coming from one single table.</a:t>
            </a:r>
          </a:p>
          <a:p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94" y="5171791"/>
            <a:ext cx="18192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CREATE VIEW syntax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8926" y="2214554"/>
            <a:ext cx="5143536" cy="14773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IN" b="1" dirty="0" smtClean="0"/>
              <a:t>CREATE VIEW </a:t>
            </a:r>
            <a:r>
              <a:rPr lang="en-IN" b="1" dirty="0" err="1" smtClean="0"/>
              <a:t>view_name</a:t>
            </a:r>
            <a:r>
              <a:rPr lang="en-IN" b="1" dirty="0" smtClean="0"/>
              <a:t> AS</a:t>
            </a:r>
            <a:br>
              <a:rPr lang="en-IN" b="1" dirty="0" smtClean="0"/>
            </a:br>
            <a:r>
              <a:rPr lang="en-IN" b="1" dirty="0" smtClean="0"/>
              <a:t>SELECT column_name(s)</a:t>
            </a:r>
            <a:br>
              <a:rPr lang="en-IN" b="1" dirty="0" smtClean="0"/>
            </a:br>
            <a:r>
              <a:rPr lang="en-IN" b="1" dirty="0" smtClean="0"/>
              <a:t>FROM table_name</a:t>
            </a:r>
            <a:br>
              <a:rPr lang="en-IN" b="1" dirty="0" smtClean="0"/>
            </a:br>
            <a:r>
              <a:rPr lang="en-IN" b="1" dirty="0" smtClean="0"/>
              <a:t>WHERE condition</a:t>
            </a:r>
          </a:p>
          <a:p>
            <a:pPr lvl="3"/>
            <a:endParaRPr lang="en-IN" b="1" dirty="0" smtClean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71538" y="2285992"/>
            <a:ext cx="1500198" cy="857256"/>
            <a:chOff x="649" y="1038"/>
            <a:chExt cx="982" cy="417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857224" y="4357694"/>
            <a:ext cx="1500198" cy="857256"/>
            <a:chOff x="649" y="1038"/>
            <a:chExt cx="982" cy="417"/>
          </a:xfrm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57488" y="4357694"/>
            <a:ext cx="5143536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3"/>
            <a:r>
              <a:rPr lang="en-IN" b="1" dirty="0" smtClean="0"/>
              <a:t>CREATE VIEW ViewOfTableA  AS SELECT col1_id FROM </a:t>
            </a:r>
            <a:r>
              <a:rPr lang="en-IN" b="1" dirty="0" err="1" smtClean="0"/>
              <a:t>TableA</a:t>
            </a:r>
            <a:endParaRPr lang="en-IN" b="1" dirty="0" smtClean="0"/>
          </a:p>
          <a:p>
            <a:pPr lvl="3"/>
            <a:endParaRPr lang="en-IN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69" y="980728"/>
            <a:ext cx="1070435" cy="112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14290"/>
            <a:ext cx="7391400" cy="563563"/>
          </a:xfrm>
        </p:spPr>
        <p:txBody>
          <a:bodyPr/>
          <a:lstStyle/>
          <a:p>
            <a:r>
              <a:rPr lang="en-US" dirty="0" smtClean="0">
                <a:solidFill>
                  <a:srgbClr val="F8F8F8"/>
                </a:solidFill>
              </a:rPr>
              <a:t>SQL</a:t>
            </a:r>
            <a:endParaRPr lang="en-IN" dirty="0">
              <a:solidFill>
                <a:srgbClr val="F8F8F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786842" cy="592933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SQL is an ANSI (American National Standards Institute) standard.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SQL is a database computer language designed for managing data in relational database management systems (RDBMS).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SQL is a standard language for accessing and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    manipulating databases.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SQL was developed at IBM by Donald D. Chamberlin and Raymond F. Boyce in the early 1970s.Often pronounced like "sequel“.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2686" y="285728"/>
            <a:ext cx="6324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ea typeface="標楷體" pitchFamily="49" charset="-120"/>
                <a:cs typeface="+mn-cs"/>
              </a:rPr>
              <a:t>S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標楷體" pitchFamily="49" charset="-120"/>
                <a:cs typeface="+mn-cs"/>
              </a:rPr>
              <a:t>tructured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ea typeface="標楷體" pitchFamily="49" charset="-120"/>
                <a:cs typeface="+mn-cs"/>
              </a:rPr>
              <a:t>Q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標楷體" pitchFamily="49" charset="-120"/>
                <a:cs typeface="+mn-cs"/>
              </a:rPr>
              <a:t>uery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ea typeface="標楷體" pitchFamily="49" charset="-120"/>
                <a:cs typeface="+mn-cs"/>
              </a:rPr>
              <a:t>L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標楷體" pitchFamily="49" charset="-120"/>
                <a:cs typeface="+mn-cs"/>
              </a:rPr>
              <a:t>anguage</a:t>
            </a:r>
            <a:endParaRPr kumimoji="0" lang="zh-TW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49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49" charset="-120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47" y="3081629"/>
            <a:ext cx="1787567" cy="16354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79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 smtClean="0"/>
              <a:t>Alter View </a:t>
            </a:r>
            <a:endParaRPr lang="en-IN" sz="2400" dirty="0" smtClean="0"/>
          </a:p>
          <a:p>
            <a:pPr lvl="1"/>
            <a:r>
              <a:rPr lang="en-IN" sz="2400" dirty="0" smtClean="0"/>
              <a:t>The Alter View modify the existing created view.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The </a:t>
            </a:r>
            <a:r>
              <a:rPr lang="en-IN" sz="2400" b="1" dirty="0" smtClean="0"/>
              <a:t>ALTER VIEW  </a:t>
            </a:r>
            <a:r>
              <a:rPr lang="en-IN" sz="2400" dirty="0" smtClean="0"/>
              <a:t>statement is used to modify the created view enlisted all the list of field selected in select query.</a:t>
            </a:r>
          </a:p>
          <a:p>
            <a:pPr lvl="2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86116" y="3500438"/>
            <a:ext cx="5143536" cy="14773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IN" b="1" dirty="0" smtClean="0"/>
              <a:t>ALTER VIEW </a:t>
            </a:r>
            <a:r>
              <a:rPr lang="en-IN" b="1" dirty="0" err="1" smtClean="0"/>
              <a:t>view_name</a:t>
            </a:r>
            <a:r>
              <a:rPr lang="en-IN" b="1" dirty="0" smtClean="0"/>
              <a:t> AS</a:t>
            </a:r>
            <a:br>
              <a:rPr lang="en-IN" b="1" dirty="0" smtClean="0"/>
            </a:br>
            <a:r>
              <a:rPr lang="en-IN" b="1" dirty="0" smtClean="0"/>
              <a:t>SELECT column_name(s)</a:t>
            </a:r>
            <a:br>
              <a:rPr lang="en-IN" b="1" dirty="0" smtClean="0"/>
            </a:br>
            <a:r>
              <a:rPr lang="en-IN" b="1" dirty="0" smtClean="0"/>
              <a:t>FROM table_name</a:t>
            </a:r>
            <a:br>
              <a:rPr lang="en-IN" b="1" dirty="0" smtClean="0"/>
            </a:br>
            <a:r>
              <a:rPr lang="en-IN" b="1" dirty="0" smtClean="0"/>
              <a:t>WHERE condition</a:t>
            </a:r>
          </a:p>
          <a:p>
            <a:pPr lvl="3"/>
            <a:endParaRPr lang="en-IN" b="1" dirty="0" smtClean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571604" y="3786190"/>
            <a:ext cx="1500198" cy="857256"/>
            <a:chOff x="649" y="1038"/>
            <a:chExt cx="982" cy="417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6116" y="5429264"/>
            <a:ext cx="5143536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IN" b="1" dirty="0" smtClean="0">
                <a:solidFill>
                  <a:schemeClr val="tx1"/>
                </a:solidFill>
              </a:rPr>
              <a:t>ALTER VIEW ViewOfTableA AS SELECT col1_id FROM </a:t>
            </a:r>
            <a:r>
              <a:rPr lang="en-IN" b="1" dirty="0" err="1" smtClean="0">
                <a:solidFill>
                  <a:schemeClr val="tx1"/>
                </a:solidFill>
              </a:rPr>
              <a:t>TableA</a:t>
            </a:r>
            <a:r>
              <a:rPr lang="en-IN" b="1" dirty="0" smtClean="0">
                <a:solidFill>
                  <a:schemeClr val="tx1"/>
                </a:solidFill>
              </a:rPr>
              <a:t> Where col1_id&gt;5</a:t>
            </a:r>
            <a:endParaRPr lang="en-IN" b="1" dirty="0" smtClean="0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571604" y="5357826"/>
            <a:ext cx="1500198" cy="857256"/>
            <a:chOff x="649" y="1038"/>
            <a:chExt cx="982" cy="417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19836"/>
            <a:ext cx="13335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DROP VIEW syntax </a:t>
            </a:r>
          </a:p>
          <a:p>
            <a:pPr lvl="1"/>
            <a:r>
              <a:rPr lang="en-IN" sz="2400" dirty="0" smtClean="0"/>
              <a:t>Removes a view from the database. A view can be changed by dropping and recreating it.</a:t>
            </a:r>
          </a:p>
          <a:p>
            <a:endParaRPr lang="en-IN" sz="2400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4414" y="3214686"/>
            <a:ext cx="1500198" cy="857256"/>
            <a:chOff x="649" y="1038"/>
            <a:chExt cx="982" cy="417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28926" y="3429000"/>
            <a:ext cx="3857652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/>
            <a:r>
              <a:rPr lang="en-IN" b="1" dirty="0" smtClean="0"/>
              <a:t>DROP VIEW table_name</a:t>
            </a:r>
            <a:r>
              <a:rPr lang="en-IN" dirty="0" smtClean="0"/>
              <a:t> </a:t>
            </a:r>
          </a:p>
          <a:p>
            <a:pPr lvl="3"/>
            <a:endParaRPr lang="en-IN" b="1" dirty="0" smtClean="0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214414" y="4500570"/>
            <a:ext cx="1500198" cy="857256"/>
            <a:chOff x="649" y="1038"/>
            <a:chExt cx="982" cy="417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28926" y="4714884"/>
            <a:ext cx="3857652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/>
            <a:r>
              <a:rPr lang="en-IN" b="1" dirty="0" smtClean="0">
                <a:solidFill>
                  <a:schemeClr val="tx1"/>
                </a:solidFill>
              </a:rPr>
              <a:t>DROP VIEW ViewOfTableA; </a:t>
            </a:r>
          </a:p>
          <a:p>
            <a:pPr lvl="3"/>
            <a:endParaRPr lang="en-IN" b="1" dirty="0" smtClean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14" y="5365491"/>
            <a:ext cx="1101700" cy="11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 smtClean="0"/>
              <a:t>Constraints are used to limit the type of data that can go into a table.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Constraints can be specified when a table is created (with the CREATE TABLE statement) 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 smtClean="0"/>
              <a:t>    or after the table is created (with the ALTER TABLE statement).</a:t>
            </a:r>
          </a:p>
          <a:p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06" y="5219416"/>
            <a:ext cx="18859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85850" y="785794"/>
            <a:ext cx="10215602" cy="5429264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dirty="0" smtClean="0"/>
              <a:t>    Common Constraints </a:t>
            </a:r>
            <a:endParaRPr lang="en-IN" dirty="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NOT NULL:</a:t>
            </a:r>
            <a:r>
              <a:rPr lang="en-US" dirty="0" smtClean="0"/>
              <a:t>Ensures that a column cannot have NULL value.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DEFAULT:</a:t>
            </a:r>
            <a:r>
              <a:rPr lang="en-US" dirty="0" smtClean="0"/>
              <a:t>Provides a default value for a column when none is specified.</a:t>
            </a:r>
            <a:endParaRPr lang="en-IN" dirty="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UNIQUE:</a:t>
            </a:r>
            <a:r>
              <a:rPr lang="en-US" dirty="0" smtClean="0"/>
              <a:t>Ensures that all values in a column are different.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CHECK:</a:t>
            </a:r>
            <a:r>
              <a:rPr lang="en-US" dirty="0" smtClean="0"/>
              <a:t>Makes sure that all values in a column satisfy certain criteria.</a:t>
            </a:r>
            <a:endParaRPr lang="en-IN" dirty="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PRIMARY KEY:U</a:t>
            </a:r>
            <a:r>
              <a:rPr lang="en-US" dirty="0" err="1" smtClean="0"/>
              <a:t>sed</a:t>
            </a:r>
            <a:r>
              <a:rPr lang="en-US" dirty="0" smtClean="0"/>
              <a:t> to uniquely identify a row in the table.</a:t>
            </a:r>
            <a:endParaRPr lang="en-IN" dirty="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FOREIGN KEY:</a:t>
            </a:r>
            <a:r>
              <a:rPr lang="en-US" dirty="0" smtClean="0"/>
              <a:t>Used to ensure referential integrity of the data.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7943880" cy="563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Constraints-Adding constraints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1.</a:t>
            </a:r>
            <a:r>
              <a:rPr lang="en-IN" sz="2400" dirty="0" smtClean="0"/>
              <a:t> NOT NULL Constraint</a:t>
            </a:r>
            <a:endParaRPr lang="en-US" sz="2400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4414" y="4357694"/>
            <a:ext cx="1500198" cy="857256"/>
            <a:chOff x="649" y="1038"/>
            <a:chExt cx="982" cy="417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28926" y="4214818"/>
            <a:ext cx="5500726" cy="14773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TABLE Customer </a:t>
            </a:r>
            <a:br>
              <a:rPr lang="en-US" b="1" dirty="0" smtClean="0"/>
            </a:br>
            <a:r>
              <a:rPr lang="en-US" b="1" dirty="0" smtClean="0"/>
              <a:t>(SID integer NOT NULL, </a:t>
            </a:r>
            <a:br>
              <a:rPr lang="en-US" b="1" dirty="0" smtClean="0"/>
            </a:br>
            <a:r>
              <a:rPr lang="en-US" b="1" dirty="0" smtClean="0"/>
              <a:t>Last_Name varchar (30) NOT NULL, </a:t>
            </a:r>
            <a:br>
              <a:rPr lang="en-US" b="1" dirty="0" smtClean="0"/>
            </a:br>
            <a:r>
              <a:rPr lang="en-US" b="1" dirty="0" smtClean="0"/>
              <a:t>First_Name varchar(30));</a:t>
            </a:r>
            <a:endParaRPr lang="en-IN" b="1" dirty="0" smtClean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214414" y="2214554"/>
            <a:ext cx="1500198" cy="857256"/>
            <a:chOff x="649" y="1038"/>
            <a:chExt cx="982" cy="417"/>
          </a:xfrm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28926" y="2071678"/>
            <a:ext cx="5500726" cy="14773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TABLE Table_name</a:t>
            </a:r>
            <a:br>
              <a:rPr lang="en-US" b="1" dirty="0" smtClean="0"/>
            </a:br>
            <a:r>
              <a:rPr lang="en-US" b="1" dirty="0" smtClean="0"/>
              <a:t>(Field1 datatype1 NOT NULL, </a:t>
            </a:r>
            <a:br>
              <a:rPr lang="en-US" b="1" dirty="0" smtClean="0"/>
            </a:br>
            <a:r>
              <a:rPr lang="en-US" b="1" dirty="0" smtClean="0"/>
              <a:t> Field2 datatype2 NOT NULL, </a:t>
            </a:r>
            <a:br>
              <a:rPr lang="en-US" b="1" dirty="0" smtClean="0"/>
            </a:br>
            <a:r>
              <a:rPr lang="en-US" b="1" dirty="0" smtClean="0"/>
              <a:t>……);</a:t>
            </a:r>
            <a:endParaRPr lang="en-IN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9" y="3341152"/>
            <a:ext cx="1534012" cy="107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7943880" cy="563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Constraints-Adding constraints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2.</a:t>
            </a:r>
            <a:r>
              <a:rPr lang="en-IN" sz="2400" dirty="0" smtClean="0"/>
              <a:t> DEFAULT Constraint</a:t>
            </a:r>
            <a:endParaRPr lang="en-US" sz="2400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4414" y="4500570"/>
            <a:ext cx="1500198" cy="857256"/>
            <a:chOff x="649" y="1038"/>
            <a:chExt cx="982" cy="417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28926" y="4357694"/>
            <a:ext cx="5500726" cy="175432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TABLE Student </a:t>
            </a:r>
            <a:br>
              <a:rPr lang="en-US" b="1" dirty="0" smtClean="0"/>
            </a:br>
            <a:r>
              <a:rPr lang="en-US" b="1" dirty="0" smtClean="0"/>
              <a:t>(Student_ID integer , </a:t>
            </a:r>
            <a:br>
              <a:rPr lang="en-US" b="1" dirty="0" smtClean="0"/>
            </a:br>
            <a:r>
              <a:rPr lang="en-US" b="1" dirty="0" smtClean="0"/>
              <a:t>Last_Name varchar (30), </a:t>
            </a:r>
            <a:br>
              <a:rPr lang="en-US" b="1" dirty="0" smtClean="0"/>
            </a:br>
            <a:r>
              <a:rPr lang="en-US" b="1" dirty="0" smtClean="0"/>
              <a:t>First_Name varchar (30), </a:t>
            </a:r>
            <a:br>
              <a:rPr lang="en-US" b="1" dirty="0" smtClean="0"/>
            </a:br>
            <a:r>
              <a:rPr lang="en-US" b="1" dirty="0" smtClean="0"/>
              <a:t>Score DEFAULT 80);</a:t>
            </a:r>
            <a:endParaRPr lang="en-IN" b="1" dirty="0" smtClean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214414" y="2357430"/>
            <a:ext cx="1500198" cy="857256"/>
            <a:chOff x="649" y="1038"/>
            <a:chExt cx="982" cy="417"/>
          </a:xfrm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28926" y="2214554"/>
            <a:ext cx="5500726" cy="175432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TABLE Table_name</a:t>
            </a:r>
            <a:br>
              <a:rPr lang="en-US" b="1" dirty="0" smtClean="0"/>
            </a:br>
            <a:r>
              <a:rPr lang="en-US" b="1" dirty="0" smtClean="0"/>
              <a:t>(Field1 datatype1, </a:t>
            </a:r>
            <a:br>
              <a:rPr lang="en-US" b="1" dirty="0" smtClean="0"/>
            </a:br>
            <a:r>
              <a:rPr lang="en-US" b="1" dirty="0" smtClean="0"/>
              <a:t> Field2 datatype2, </a:t>
            </a:r>
          </a:p>
          <a:p>
            <a:pPr lvl="2"/>
            <a:r>
              <a:rPr lang="en-US" b="1" dirty="0" smtClean="0"/>
              <a:t>Field3 Default value</a:t>
            </a:r>
            <a:br>
              <a:rPr lang="en-US" b="1" dirty="0" smtClean="0"/>
            </a:br>
            <a:r>
              <a:rPr lang="en-US" b="1" dirty="0" smtClean="0"/>
              <a:t>);</a:t>
            </a:r>
            <a:endParaRPr lang="en-IN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" y="5256910"/>
            <a:ext cx="1211870" cy="121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14290"/>
            <a:ext cx="7943880" cy="563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Constraints-Adding constraints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3.</a:t>
            </a:r>
            <a:r>
              <a:rPr lang="en-IN" sz="2400" dirty="0" smtClean="0"/>
              <a:t> Unique Constraint</a:t>
            </a:r>
            <a:endParaRPr lang="en-US" sz="2400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357290" y="4214818"/>
            <a:ext cx="1500198" cy="857256"/>
            <a:chOff x="649" y="1038"/>
            <a:chExt cx="982" cy="417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28926" y="4071942"/>
            <a:ext cx="5500726" cy="14773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TABLE Customer </a:t>
            </a:r>
            <a:br>
              <a:rPr lang="en-US" b="1" dirty="0" smtClean="0"/>
            </a:br>
            <a:r>
              <a:rPr lang="en-US" b="1" dirty="0" smtClean="0"/>
              <a:t>(SID integer Unique, </a:t>
            </a:r>
            <a:br>
              <a:rPr lang="en-US" b="1" dirty="0" smtClean="0"/>
            </a:br>
            <a:r>
              <a:rPr lang="en-US" b="1" dirty="0" smtClean="0"/>
              <a:t>Last_Name varchar (30), </a:t>
            </a:r>
            <a:br>
              <a:rPr lang="en-US" b="1" dirty="0" smtClean="0"/>
            </a:br>
            <a:r>
              <a:rPr lang="en-US" b="1" dirty="0" smtClean="0"/>
              <a:t>First_Name varchar(30));</a:t>
            </a:r>
            <a:endParaRPr lang="en-IN" b="1" dirty="0" smtClean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357290" y="2071678"/>
            <a:ext cx="1500198" cy="857256"/>
            <a:chOff x="649" y="1038"/>
            <a:chExt cx="982" cy="417"/>
          </a:xfrm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71802" y="1928802"/>
            <a:ext cx="5500726" cy="175432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TABLE Table_name</a:t>
            </a:r>
            <a:br>
              <a:rPr lang="en-US" b="1" dirty="0" smtClean="0"/>
            </a:br>
            <a:r>
              <a:rPr lang="en-US" b="1" dirty="0" smtClean="0"/>
              <a:t>(Field1 datatype1 Unique, </a:t>
            </a:r>
            <a:br>
              <a:rPr lang="en-US" b="1" dirty="0" smtClean="0"/>
            </a:br>
            <a:r>
              <a:rPr lang="en-US" b="1" dirty="0" smtClean="0"/>
              <a:t> Field2 datatype2, </a:t>
            </a:r>
          </a:p>
          <a:p>
            <a:pPr lvl="2"/>
            <a:r>
              <a:rPr lang="en-US" b="1" dirty="0" smtClean="0"/>
              <a:t>………….</a:t>
            </a:r>
            <a:br>
              <a:rPr lang="en-US" b="1" dirty="0" smtClean="0"/>
            </a:br>
            <a:r>
              <a:rPr lang="en-US" b="1" dirty="0" smtClean="0"/>
              <a:t>);</a:t>
            </a:r>
            <a:endParaRPr lang="en-IN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9" y="5278215"/>
            <a:ext cx="1187940" cy="118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14290"/>
            <a:ext cx="7943880" cy="563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Constraints-Adding constraints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1546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</a:t>
            </a:r>
            <a:r>
              <a:rPr lang="en-IN" dirty="0" smtClean="0"/>
              <a:t> Check Constraint</a:t>
            </a:r>
            <a:endParaRPr 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4414" y="4500570"/>
            <a:ext cx="1500198" cy="857256"/>
            <a:chOff x="649" y="1038"/>
            <a:chExt cx="982" cy="417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28926" y="4357694"/>
            <a:ext cx="5500726" cy="14773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TABLE Customer </a:t>
            </a:r>
            <a:br>
              <a:rPr lang="en-US" b="1" dirty="0" smtClean="0"/>
            </a:br>
            <a:r>
              <a:rPr lang="en-US" b="1" dirty="0" smtClean="0"/>
              <a:t>(SID integer CHECK (SID &gt; 0), </a:t>
            </a:r>
            <a:br>
              <a:rPr lang="en-US" b="1" dirty="0" smtClean="0"/>
            </a:br>
            <a:r>
              <a:rPr lang="en-US" b="1" dirty="0" smtClean="0"/>
              <a:t>Last_Name varchar (30), </a:t>
            </a:r>
            <a:br>
              <a:rPr lang="en-US" b="1" dirty="0" smtClean="0"/>
            </a:br>
            <a:r>
              <a:rPr lang="en-US" b="1" dirty="0" smtClean="0"/>
              <a:t>First_Name varchar(30));</a:t>
            </a:r>
            <a:endParaRPr lang="en-IN" b="1" dirty="0" smtClean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214414" y="2357430"/>
            <a:ext cx="1500198" cy="857256"/>
            <a:chOff x="649" y="1038"/>
            <a:chExt cx="982" cy="417"/>
          </a:xfrm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28926" y="2214554"/>
            <a:ext cx="5500726" cy="175432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TABLE Table_name</a:t>
            </a:r>
            <a:br>
              <a:rPr lang="en-US" b="1" dirty="0" smtClean="0"/>
            </a:br>
            <a:r>
              <a:rPr lang="en-US" b="1" dirty="0" smtClean="0"/>
              <a:t>(Field1 datatype1 Check(expression), </a:t>
            </a:r>
            <a:br>
              <a:rPr lang="en-US" b="1" dirty="0" smtClean="0"/>
            </a:br>
            <a:r>
              <a:rPr lang="en-US" b="1" dirty="0" smtClean="0"/>
              <a:t> Field2 datatype2, </a:t>
            </a:r>
          </a:p>
          <a:p>
            <a:pPr lvl="2"/>
            <a:r>
              <a:rPr lang="en-US" b="1" dirty="0" smtClean="0"/>
              <a:t>………….</a:t>
            </a:r>
            <a:br>
              <a:rPr lang="en-US" b="1" dirty="0" smtClean="0"/>
            </a:br>
            <a:r>
              <a:rPr lang="en-US" b="1" dirty="0" smtClean="0"/>
              <a:t>);</a:t>
            </a:r>
            <a:endParaRPr lang="en-IN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9" y="5258506"/>
            <a:ext cx="1206513" cy="12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14290"/>
            <a:ext cx="7943880" cy="563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Constraints-Adding constraints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24744"/>
            <a:ext cx="8858312" cy="449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5.</a:t>
            </a:r>
            <a:r>
              <a:rPr lang="en-IN" dirty="0" smtClean="0"/>
              <a:t> Primary key Constraint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Primary keys can be specified either when the table is created (using </a:t>
            </a:r>
            <a:r>
              <a:rPr lang="en-US" b="1" dirty="0" smtClean="0"/>
              <a:t>CREATE TABLE</a:t>
            </a:r>
            <a:r>
              <a:rPr lang="en-US" dirty="0" smtClean="0"/>
              <a:t>) or by changing the existing table structure (using </a:t>
            </a:r>
            <a:r>
              <a:rPr lang="en-US" b="1" dirty="0" smtClean="0"/>
              <a:t>ALTER TABLE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271" y="5426220"/>
            <a:ext cx="1048798" cy="1048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Constraints-Adding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key Constraint</a:t>
            </a:r>
            <a:endParaRPr 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00100" y="5072074"/>
            <a:ext cx="1500198" cy="857256"/>
            <a:chOff x="649" y="1038"/>
            <a:chExt cx="982" cy="417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86050" y="4714884"/>
            <a:ext cx="5500726" cy="14773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TABLE Customer </a:t>
            </a:r>
            <a:br>
              <a:rPr lang="en-US" b="1" dirty="0" smtClean="0"/>
            </a:br>
            <a:r>
              <a:rPr lang="en-US" b="1" dirty="0" smtClean="0"/>
              <a:t>(SID integer PRIMARY KEY, </a:t>
            </a:r>
            <a:br>
              <a:rPr lang="en-US" b="1" dirty="0" smtClean="0"/>
            </a:br>
            <a:r>
              <a:rPr lang="en-US" b="1" dirty="0" smtClean="0"/>
              <a:t>Last_Name varchar(30), </a:t>
            </a:r>
            <a:br>
              <a:rPr lang="en-US" b="1" dirty="0" smtClean="0"/>
            </a:br>
            <a:r>
              <a:rPr lang="en-US" b="1" dirty="0" smtClean="0"/>
              <a:t>First_Name varchar(30));</a:t>
            </a:r>
            <a:endParaRPr lang="en-IN" b="1" dirty="0" smtClean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071538" y="3071810"/>
            <a:ext cx="1500198" cy="857256"/>
            <a:chOff x="649" y="1038"/>
            <a:chExt cx="982" cy="417"/>
          </a:xfrm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43174" y="2571744"/>
            <a:ext cx="4929222" cy="175432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TABLE Table_name</a:t>
            </a:r>
            <a:br>
              <a:rPr lang="en-US" b="1" dirty="0" smtClean="0"/>
            </a:br>
            <a:r>
              <a:rPr lang="en-US" b="1" dirty="0" smtClean="0"/>
              <a:t>(Field1 datatype1 PRIMARY KEY, </a:t>
            </a:r>
            <a:br>
              <a:rPr lang="en-US" b="1" dirty="0" smtClean="0"/>
            </a:br>
            <a:r>
              <a:rPr lang="en-US" b="1" dirty="0" smtClean="0"/>
              <a:t> Field2 datatype2, </a:t>
            </a:r>
          </a:p>
          <a:p>
            <a:pPr lvl="2"/>
            <a:r>
              <a:rPr lang="en-US" b="1" dirty="0" smtClean="0"/>
              <a:t>);</a:t>
            </a:r>
            <a:endParaRPr lang="en-IN" b="1" dirty="0" smtClean="0"/>
          </a:p>
          <a:p>
            <a:pPr lvl="2"/>
            <a:endParaRPr lang="en-IN" b="1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10" y="1052736"/>
            <a:ext cx="9715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440" y="1556792"/>
            <a:ext cx="487928" cy="48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35496" y="44624"/>
            <a:ext cx="7772400" cy="762000"/>
          </a:xfrm>
        </p:spPr>
        <p:txBody>
          <a:bodyPr/>
          <a:lstStyle/>
          <a:p>
            <a:r>
              <a:rPr lang="sv-SE" dirty="0"/>
              <a:t>Why a query language?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>
          <a:xfrm>
            <a:off x="5181600" y="1233488"/>
            <a:ext cx="3695700" cy="671512"/>
          </a:xfrm>
        </p:spPr>
        <p:txBody>
          <a:bodyPr/>
          <a:lstStyle/>
          <a:p>
            <a:pPr algn="r">
              <a:buFontTx/>
              <a:buNone/>
            </a:pPr>
            <a:r>
              <a:rPr lang="sv-SE" dirty="0">
                <a:latin typeface="Arial" charset="0"/>
              </a:rPr>
              <a:t>Given some data,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791200" y="1905000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v-SE" sz="2800" dirty="0">
                <a:latin typeface="Arial" charset="0"/>
              </a:rPr>
              <a:t>how should users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800600" y="2514600"/>
            <a:ext cx="4076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v-SE" sz="2800" dirty="0">
                <a:latin typeface="Arial" charset="0"/>
              </a:rPr>
              <a:t>and computer programs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053013" y="3124200"/>
            <a:ext cx="38242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sv-SE" sz="2800">
                <a:latin typeface="Arial" charset="0"/>
              </a:rPr>
              <a:t>communicate with it?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3848100" y="14478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35" name="Picture 15" descr="robot-bigredyello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463925"/>
            <a:ext cx="1244600" cy="2057400"/>
          </a:xfrm>
          <a:prstGeom prst="rect">
            <a:avLst/>
          </a:prstGeom>
          <a:noFill/>
        </p:spPr>
      </p:pic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6477000" y="3802063"/>
          <a:ext cx="2286000" cy="1382712"/>
        </p:xfrm>
        <a:graphic>
          <a:graphicData uri="http://schemas.openxmlformats.org/presentationml/2006/ole">
            <p:oleObj spid="_x0000_s2268" name="Visio" r:id="rId6" imgW="3226831" imgH="1951395" progId="Visio.Drawing.11">
              <p:embed/>
            </p:oleObj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286000" y="2667000"/>
            <a:ext cx="4114800" cy="3200400"/>
            <a:chOff x="1440" y="2304"/>
            <a:chExt cx="2592" cy="2016"/>
          </a:xfrm>
        </p:grpSpPr>
        <p:sp>
          <p:nvSpPr>
            <p:cNvPr id="5146" name="AutoShape 26"/>
            <p:cNvSpPr>
              <a:spLocks noChangeArrowheads="1"/>
            </p:cNvSpPr>
            <p:nvPr/>
          </p:nvSpPr>
          <p:spPr bwMode="auto">
            <a:xfrm>
              <a:off x="3408" y="3408"/>
              <a:ext cx="624" cy="192"/>
            </a:xfrm>
            <a:prstGeom prst="leftRightArrow">
              <a:avLst>
                <a:gd name="adj1" fmla="val 50000"/>
                <a:gd name="adj2" fmla="val 6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AutoShape 27"/>
            <p:cNvSpPr>
              <a:spLocks noChangeArrowheads="1"/>
            </p:cNvSpPr>
            <p:nvPr/>
          </p:nvSpPr>
          <p:spPr bwMode="auto">
            <a:xfrm>
              <a:off x="1440" y="3358"/>
              <a:ext cx="624" cy="192"/>
            </a:xfrm>
            <a:prstGeom prst="leftRightArrow">
              <a:avLst>
                <a:gd name="adj1" fmla="val 50000"/>
                <a:gd name="adj2" fmla="val 6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592" y="2304"/>
              <a:ext cx="240" cy="576"/>
            </a:xfrm>
            <a:prstGeom prst="upDownArrow">
              <a:avLst>
                <a:gd name="adj1" fmla="val 50000"/>
                <a:gd name="adj2" fmla="val 48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50" name="Object 30"/>
            <p:cNvGraphicFramePr>
              <a:graphicFrameLocks noChangeAspect="1"/>
            </p:cNvGraphicFramePr>
            <p:nvPr/>
          </p:nvGraphicFramePr>
          <p:xfrm>
            <a:off x="2160" y="3120"/>
            <a:ext cx="1152" cy="1200"/>
          </p:xfrm>
          <a:graphic>
            <a:graphicData uri="http://schemas.openxmlformats.org/presentationml/2006/ole">
              <p:oleObj spid="_x0000_s2269" name="VISIO" r:id="rId7" imgW="2315768" imgH="2982867" progId="Visio.Drawing.11">
                <p:embed/>
              </p:oleObj>
            </a:graphicData>
          </a:graphic>
        </p:graphicFrame>
      </p:grpSp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685800" y="5791200"/>
            <a:ext cx="824391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sv-SE" sz="4400" dirty="0">
                <a:solidFill>
                  <a:schemeClr val="tx2"/>
                </a:solidFill>
              </a:rPr>
              <a:t>we need an interface to the data</a:t>
            </a:r>
          </a:p>
        </p:txBody>
      </p:sp>
    </p:spTree>
    <p:extLst>
      <p:ext uri="{BB962C8B-B14F-4D97-AF65-F5344CB8AC3E}">
        <p14:creationId xmlns="" xmlns:p14="http://schemas.microsoft.com/office/powerpoint/2010/main" val="17691131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24744"/>
            <a:ext cx="8229600" cy="44958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ALTER TABLE ADD CONSTRAINT adds a table-level constraint to an existing table. </a:t>
            </a:r>
            <a:endParaRPr lang="en-IN" b="1" dirty="0" smtClean="0"/>
          </a:p>
          <a:p>
            <a:pPr>
              <a:buNone/>
            </a:pPr>
            <a:endParaRPr lang="en-IN" sz="2800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4414" y="3929066"/>
            <a:ext cx="1500198" cy="857256"/>
            <a:chOff x="649" y="1038"/>
            <a:chExt cx="982" cy="417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28926" y="3786190"/>
            <a:ext cx="5500726" cy="14773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IN" b="1" dirty="0" smtClean="0"/>
              <a:t>ALTER TABLE table_name</a:t>
            </a:r>
            <a:endParaRPr lang="en-IN" b="1" i="1" dirty="0" smtClean="0"/>
          </a:p>
          <a:p>
            <a:pPr>
              <a:buNone/>
            </a:pPr>
            <a:r>
              <a:rPr lang="en-IN" b="1" dirty="0" smtClean="0"/>
              <a:t>  	{ </a:t>
            </a:r>
          </a:p>
          <a:p>
            <a:pPr>
              <a:buNone/>
            </a:pPr>
            <a:r>
              <a:rPr lang="en-IN" b="1" dirty="0" smtClean="0"/>
              <a:t>		ADD </a:t>
            </a:r>
            <a:r>
              <a:rPr lang="en-IN" b="1" dirty="0" err="1" smtClean="0"/>
              <a:t>constraint_clause</a:t>
            </a:r>
            <a:r>
              <a:rPr lang="en-IN" b="1" dirty="0" smtClean="0"/>
              <a:t>,</a:t>
            </a:r>
          </a:p>
          <a:p>
            <a:pPr>
              <a:buNone/>
            </a:pPr>
            <a:r>
              <a:rPr lang="en-IN" b="1" dirty="0" smtClean="0"/>
              <a:t>	} </a:t>
            </a:r>
          </a:p>
          <a:p>
            <a:pPr lvl="3"/>
            <a:endParaRPr lang="en-IN" b="1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9" y="5147546"/>
            <a:ext cx="13335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088" y="201141"/>
            <a:ext cx="7391400" cy="563563"/>
          </a:xfrm>
        </p:spPr>
        <p:txBody>
          <a:bodyPr/>
          <a:lstStyle/>
          <a:p>
            <a:r>
              <a:rPr lang="en-US" dirty="0" smtClean="0"/>
              <a:t>Constraints-Adding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 by altering a table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00100" y="4714884"/>
            <a:ext cx="1500198" cy="857256"/>
            <a:chOff x="649" y="1038"/>
            <a:chExt cx="982" cy="417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86050" y="4791686"/>
            <a:ext cx="5500726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ALTER TABLE Customer ADD PRIMARY KEY (SID);</a:t>
            </a:r>
            <a:endParaRPr lang="en-IN" b="1" dirty="0" smtClean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071538" y="2500306"/>
            <a:ext cx="1500198" cy="857256"/>
            <a:chOff x="649" y="1038"/>
            <a:chExt cx="982" cy="417"/>
          </a:xfrm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57488" y="2505670"/>
            <a:ext cx="4929222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ALTER TABLE Table_name ADD PRIMARY KEY (Fieldname);</a:t>
            </a:r>
            <a:endParaRPr lang="en-IN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908720"/>
            <a:ext cx="13335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Constraints-Adding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2984"/>
            <a:ext cx="8715404" cy="485299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6.Foreign key Constraint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 Foreign key is a field (or fields) that points to the primary key of another table.</a:t>
            </a:r>
          </a:p>
          <a:p>
            <a:endParaRPr lang="en-US" sz="2400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85852" y="4572008"/>
            <a:ext cx="1500198" cy="857256"/>
            <a:chOff x="649" y="1038"/>
            <a:chExt cx="982" cy="417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86050" y="4429132"/>
            <a:ext cx="6143668" cy="175432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TABLE ORDERS 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Order_ID</a:t>
            </a:r>
            <a:r>
              <a:rPr lang="en-US" b="1" dirty="0" smtClean="0"/>
              <a:t> integer primary key, </a:t>
            </a:r>
            <a:br>
              <a:rPr lang="en-US" b="1" dirty="0" smtClean="0"/>
            </a:br>
            <a:r>
              <a:rPr lang="en-US" b="1" dirty="0" err="1" smtClean="0"/>
              <a:t>Customer_SID</a:t>
            </a:r>
            <a:r>
              <a:rPr lang="en-US" b="1" dirty="0" smtClean="0"/>
              <a:t> integer references CUSTOMER(SID));</a:t>
            </a:r>
            <a:endParaRPr lang="en-US" dirty="0" smtClean="0"/>
          </a:p>
          <a:p>
            <a:pPr lvl="2"/>
            <a:endParaRPr lang="en-IN" b="1" dirty="0" smtClean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357290" y="2857496"/>
            <a:ext cx="1500198" cy="857256"/>
            <a:chOff x="649" y="1073"/>
            <a:chExt cx="982" cy="417"/>
          </a:xfrm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73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7554" y="2428868"/>
            <a:ext cx="5357850" cy="175432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CREATE TABLE Table_name</a:t>
            </a:r>
            <a:br>
              <a:rPr lang="en-US" b="1" dirty="0" smtClean="0"/>
            </a:br>
            <a:r>
              <a:rPr lang="en-US" b="1" dirty="0" smtClean="0"/>
              <a:t>(Field1 Datatype1, </a:t>
            </a:r>
            <a:br>
              <a:rPr lang="en-US" b="1" dirty="0" smtClean="0"/>
            </a:br>
            <a:r>
              <a:rPr lang="en-US" b="1" dirty="0" smtClean="0"/>
              <a:t> Field2 Datatype2 references </a:t>
            </a:r>
            <a:r>
              <a:rPr lang="en-US" b="1" dirty="0" err="1" smtClean="0"/>
              <a:t>PrimaryKeyTable</a:t>
            </a:r>
            <a:r>
              <a:rPr lang="en-US" b="1" dirty="0" smtClean="0"/>
              <a:t>(</a:t>
            </a:r>
            <a:r>
              <a:rPr lang="en-US" b="1" dirty="0" err="1" smtClean="0"/>
              <a:t>PrimaryKey</a:t>
            </a:r>
            <a:r>
              <a:rPr lang="en-US" b="1" dirty="0" smtClean="0"/>
              <a:t> Field), </a:t>
            </a:r>
            <a:br>
              <a:rPr lang="en-US" b="1" dirty="0" smtClean="0"/>
            </a:br>
            <a:r>
              <a:rPr lang="en-US" b="1" dirty="0" smtClean="0"/>
              <a:t>Amount double);</a:t>
            </a:r>
            <a:endParaRPr lang="en-IN" b="1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" y="5301208"/>
            <a:ext cx="1175576" cy="117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Constraints-Adding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13418"/>
            <a:ext cx="8715404" cy="5439918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 Foreign key Constraint</a:t>
            </a:r>
          </a:p>
          <a:p>
            <a:endParaRPr lang="en-US" sz="2400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42910" y="4643446"/>
            <a:ext cx="1500198" cy="857256"/>
            <a:chOff x="649" y="1038"/>
            <a:chExt cx="982" cy="417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Example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00298" y="4500570"/>
            <a:ext cx="6143668" cy="14773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ALTER TABLE ORDERS </a:t>
            </a:r>
            <a:br>
              <a:rPr lang="en-US" b="1" dirty="0" smtClean="0"/>
            </a:br>
            <a:r>
              <a:rPr lang="en-US" b="1" dirty="0" smtClean="0"/>
              <a:t>ADD FOREIGN KEY (customer_sid) REFERENCES CUSTOMER(SID);</a:t>
            </a:r>
            <a:endParaRPr lang="en-US" dirty="0" smtClean="0"/>
          </a:p>
          <a:p>
            <a:pPr lvl="2"/>
            <a:endParaRPr lang="en-IN" b="1" dirty="0" smtClean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14348" y="2857496"/>
            <a:ext cx="1500198" cy="857256"/>
            <a:chOff x="649" y="1073"/>
            <a:chExt cx="982" cy="417"/>
          </a:xfrm>
        </p:grpSpPr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649" y="1073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14612" y="2428868"/>
            <a:ext cx="5357850" cy="14773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2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ALTER TABLE Tablename</a:t>
            </a:r>
            <a:br>
              <a:rPr lang="en-US" b="1" dirty="0" smtClean="0"/>
            </a:br>
            <a:r>
              <a:rPr lang="en-US" b="1" dirty="0" smtClean="0"/>
              <a:t>ADD FOREIGN KEY (ForeignKeyField) REFERENCES PrimaryKeyTable(PrimaryKeyField);</a:t>
            </a:r>
            <a:endParaRPr lang="en-IN" b="1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01" y="922575"/>
            <a:ext cx="1058468" cy="105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229600" cy="4953000"/>
          </a:xfrm>
        </p:spPr>
        <p:txBody>
          <a:bodyPr/>
          <a:lstStyle/>
          <a:p>
            <a:r>
              <a:rPr lang="en-US" sz="2400" dirty="0" smtClean="0"/>
              <a:t>ALTER TABLE DROP CONSTRAINT drops a constraint on an existing table. </a:t>
            </a:r>
            <a:endParaRPr lang="en-IN" sz="2400" b="1" dirty="0" smtClean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14414" y="3429000"/>
            <a:ext cx="1500198" cy="857256"/>
            <a:chOff x="649" y="1038"/>
            <a:chExt cx="982" cy="417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chemeClr val="bg1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54" y="1154"/>
              <a:ext cx="87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 dirty="0" smtClean="0">
                  <a:solidFill>
                    <a:srgbClr val="FF0066"/>
                  </a:solidFill>
                  <a:ea typeface="新細明體" pitchFamily="2" charset="-120"/>
                </a:rPr>
                <a:t> Syntax</a:t>
              </a:r>
              <a:endParaRPr lang="en-US" altLang="zh-TW" b="1" dirty="0">
                <a:solidFill>
                  <a:srgbClr val="FF0066"/>
                </a:solidFill>
                <a:effectLst/>
                <a:ea typeface="新細明體" pitchFamily="2" charset="-12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28926" y="2857496"/>
            <a:ext cx="4929222" cy="258532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/>
            <a:r>
              <a:rPr lang="en-IN" b="1" dirty="0" smtClean="0"/>
              <a:t>ALTER TABLE table_name</a:t>
            </a:r>
            <a:endParaRPr lang="en-IN" b="1" i="1" dirty="0" smtClean="0"/>
          </a:p>
          <a:p>
            <a:pPr>
              <a:buNone/>
            </a:pPr>
            <a:r>
              <a:rPr lang="en-IN" b="1" dirty="0" smtClean="0"/>
              <a:t> 	 { </a:t>
            </a:r>
          </a:p>
          <a:p>
            <a:pPr>
              <a:buNone/>
            </a:pPr>
            <a:r>
              <a:rPr lang="en-IN" b="1" dirty="0" smtClean="0"/>
              <a:t>  	 DROP { PRIMARY KEY | 	FOREIGN 	KEY constraint-name | UNIQUE 	constraint-name | CHECK 	constraint-name | CONSTRAINT 	constraint-name</a:t>
            </a: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	 }</a:t>
            </a:r>
            <a:endParaRPr lang="en-IN" dirty="0" smtClean="0"/>
          </a:p>
          <a:p>
            <a:pPr lvl="3"/>
            <a:endParaRPr lang="en-IN" b="1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" y="5133691"/>
            <a:ext cx="13335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IN" dirty="0" smtClean="0"/>
              <a:t>Drop Constraints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14974"/>
          </a:xfrm>
        </p:spPr>
        <p:txBody>
          <a:bodyPr/>
          <a:lstStyle/>
          <a:p>
            <a:r>
              <a:rPr lang="en-IN" sz="2400" dirty="0" smtClean="0"/>
              <a:t>Drop Default constraint</a:t>
            </a:r>
          </a:p>
          <a:p>
            <a:pPr lvl="1"/>
            <a:r>
              <a:rPr lang="en-US" sz="2400" dirty="0" smtClean="0"/>
              <a:t>ALTER TABLE example DROP </a:t>
            </a:r>
            <a:r>
              <a:rPr lang="en-US" sz="2400" dirty="0" err="1" smtClean="0"/>
              <a:t>DF_example_remarks</a:t>
            </a:r>
            <a:endParaRPr lang="en-IN" sz="2400" dirty="0" smtClean="0"/>
          </a:p>
          <a:p>
            <a:r>
              <a:rPr lang="en-IN" sz="2400" dirty="0" smtClean="0"/>
              <a:t>Drop Check constraint</a:t>
            </a:r>
          </a:p>
          <a:p>
            <a:pPr lvl="1"/>
            <a:r>
              <a:rPr lang="en-US" sz="2400" dirty="0" smtClean="0"/>
              <a:t>ALTER TABLE example DROP CONSTRAINT </a:t>
            </a:r>
            <a:r>
              <a:rPr lang="en-US" sz="2400" dirty="0" err="1" smtClean="0"/>
              <a:t>CK_example</a:t>
            </a:r>
            <a:endParaRPr lang="en-IN" sz="2400" dirty="0" smtClean="0"/>
          </a:p>
          <a:p>
            <a:r>
              <a:rPr lang="en-IN" sz="2400" dirty="0" smtClean="0"/>
              <a:t>Drop Primary Key</a:t>
            </a:r>
          </a:p>
          <a:p>
            <a:pPr lvl="1"/>
            <a:r>
              <a:rPr lang="en-US" sz="2400" dirty="0" smtClean="0"/>
              <a:t>ALTER TABLE example DROP CONSTRAINT </a:t>
            </a:r>
            <a:r>
              <a:rPr lang="en-US" sz="2400" dirty="0" err="1" smtClean="0"/>
              <a:t>PK_example</a:t>
            </a:r>
            <a:endParaRPr lang="en-IN" sz="2400" dirty="0" smtClean="0"/>
          </a:p>
          <a:p>
            <a:r>
              <a:rPr lang="en-IN" sz="2400" dirty="0" smtClean="0"/>
              <a:t>Drop Foreign key</a:t>
            </a:r>
          </a:p>
          <a:p>
            <a:pPr lvl="1"/>
            <a:r>
              <a:rPr lang="en-US" sz="2400" dirty="0" smtClean="0"/>
              <a:t>ALTER TABLE Table_1 DROP CONSTRAINT FK_Table_1_example</a:t>
            </a:r>
            <a:endParaRPr lang="en-IN" sz="2400" dirty="0" smtClean="0"/>
          </a:p>
          <a:p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536" y="908720"/>
            <a:ext cx="1153678" cy="115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DDL</a:t>
            </a:r>
          </a:p>
          <a:p>
            <a:pPr lvl="1"/>
            <a:r>
              <a:rPr lang="en-US" dirty="0" smtClean="0"/>
              <a:t>SQL Data types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Alter</a:t>
            </a:r>
          </a:p>
          <a:p>
            <a:pPr lvl="1"/>
            <a:r>
              <a:rPr lang="en-US" dirty="0" smtClean="0"/>
              <a:t>Drop</a:t>
            </a:r>
          </a:p>
          <a:p>
            <a:pPr lvl="1"/>
            <a:r>
              <a:rPr lang="en-US" dirty="0" smtClean="0"/>
              <a:t>Constraints</a:t>
            </a:r>
          </a:p>
          <a:p>
            <a:endParaRPr lang="en-IN" dirty="0"/>
          </a:p>
        </p:txBody>
      </p:sp>
      <p:pic>
        <p:nvPicPr>
          <p:cNvPr id="21506" name="Picture 2" descr="C:\Documents and Settings\user\My Documents\My Pictures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3786190"/>
            <a:ext cx="2095500" cy="203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9574" y="2967335"/>
            <a:ext cx="5301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QUESTIONS 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9574" y="2967335"/>
            <a:ext cx="4634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pPr algn="l"/>
            <a:r>
              <a:rPr lang="sv-SE" b="0" dirty="0" smtClean="0">
                <a:solidFill>
                  <a:srgbClr val="F8F8F8"/>
                </a:solidFill>
              </a:rPr>
              <a:t>SQL does the job</a:t>
            </a:r>
            <a:endParaRPr lang="en-US" b="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28670"/>
            <a:ext cx="8686800" cy="5715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SQL can create new databases.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SQL can create new tables in a database.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SQL can execute queries against a database.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SQL can retrieve data from a database.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SQL can insert records in a database.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SQL can update records in a database.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SQL can delete records from a database.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SQL can create views in a database.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SQL can set permissions on tables, procedures, and views</a:t>
            </a:r>
          </a:p>
          <a:p>
            <a:endParaRPr lang="en-US" sz="2400" dirty="0"/>
          </a:p>
        </p:txBody>
      </p:sp>
      <p:pic>
        <p:nvPicPr>
          <p:cNvPr id="4" name="Picture 1" descr="C:\Users\aitrich\Desktop\images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928934"/>
            <a:ext cx="2286000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265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714356"/>
            <a:ext cx="9144064" cy="5929354"/>
          </a:xfrm>
        </p:spPr>
        <p:txBody>
          <a:bodyPr anchor="ctr"/>
          <a:lstStyle/>
          <a:p>
            <a:pPr marL="342900" lvl="1" indent="-342900" algn="just">
              <a:buClr>
                <a:schemeClr val="hlink"/>
              </a:buClr>
              <a:buFont typeface="Wingdings" charset="2"/>
              <a:buChar char="v"/>
            </a:pPr>
            <a:endParaRPr lang="en-US" altLang="zh-TW" sz="2400" dirty="0" smtClean="0">
              <a:ea typeface="標楷體" pitchFamily="49" charset="-12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TW" sz="2400" dirty="0" smtClean="0">
                <a:ea typeface="標楷體" pitchFamily="49" charset="-120"/>
              </a:rPr>
              <a:t>A </a:t>
            </a:r>
            <a:r>
              <a:rPr lang="en-US" altLang="zh-TW" sz="2400" b="1" dirty="0" smtClean="0">
                <a:ea typeface="標楷體" pitchFamily="49" charset="-120"/>
              </a:rPr>
              <a:t>query</a:t>
            </a:r>
            <a:r>
              <a:rPr lang="en-US" altLang="zh-TW" sz="2400" dirty="0" smtClean="0">
                <a:ea typeface="標楷體" pitchFamily="49" charset="-120"/>
              </a:rPr>
              <a:t> is a user–request to retrieve data or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400" dirty="0">
                <a:ea typeface="標楷體" pitchFamily="49" charset="-120"/>
              </a:rPr>
              <a:t> </a:t>
            </a:r>
            <a:r>
              <a:rPr lang="en-US" altLang="zh-TW" sz="2400" dirty="0" smtClean="0">
                <a:ea typeface="標楷體" pitchFamily="49" charset="-120"/>
              </a:rPr>
              <a:t>   information with a certain condition.</a:t>
            </a:r>
          </a:p>
          <a:p>
            <a:pPr marL="342900" lvl="1" indent="-342900" algn="just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TW" sz="2400" dirty="0" smtClean="0">
                <a:ea typeface="標楷體" pitchFamily="49" charset="-120"/>
              </a:rPr>
              <a:t>SQL is a query language that allows user to specify the conditions. (instead of algorithms)</a:t>
            </a:r>
            <a:endParaRPr lang="zh-TW" altLang="zh-TW" sz="2400" dirty="0" smtClean="0">
              <a:ea typeface="標楷體" pitchFamily="49" charset="-120"/>
            </a:endParaRPr>
          </a:p>
          <a:p>
            <a:pPr marL="342900" lvl="1" indent="-342900" algn="just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TW" sz="2400" dirty="0" smtClean="0">
                <a:ea typeface="標楷體" pitchFamily="49" charset="-120"/>
              </a:rPr>
              <a:t>The user specifies a certain condition.</a:t>
            </a:r>
          </a:p>
          <a:p>
            <a:pPr marL="342900" lvl="1" indent="-342900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TW" sz="2400" dirty="0" smtClean="0">
                <a:ea typeface="標楷體" pitchFamily="49" charset="-120"/>
              </a:rPr>
              <a:t>The program will go through all the records in the database file and select those records that satisfy the Condition.(searching).</a:t>
            </a:r>
            <a:endParaRPr lang="zh-TW" altLang="zh-TW" sz="2400" dirty="0" smtClean="0">
              <a:ea typeface="標楷體" pitchFamily="49" charset="-120"/>
            </a:endParaRPr>
          </a:p>
          <a:p>
            <a:pPr marL="342900" lvl="1" indent="-342900" algn="just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TW" sz="2400" dirty="0" smtClean="0">
                <a:ea typeface="標楷體" pitchFamily="49" charset="-120"/>
              </a:rPr>
              <a:t>Statistical information of the data.</a:t>
            </a:r>
            <a:endParaRPr lang="zh-TW" altLang="zh-TW" sz="2400" dirty="0" smtClean="0">
              <a:ea typeface="標楷體" pitchFamily="49" charset="-120"/>
            </a:endParaRPr>
          </a:p>
          <a:p>
            <a:pPr marL="342900" lvl="1" indent="-342900" algn="just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TW" sz="2400" dirty="0" smtClean="0">
                <a:ea typeface="標楷體" pitchFamily="49" charset="-120"/>
              </a:rPr>
              <a:t>The result of the query will then be stored in form of a table.</a:t>
            </a:r>
            <a:endParaRPr lang="zh-TW" altLang="zh-TW" sz="2400" dirty="0" smtClean="0">
              <a:ea typeface="標楷體" pitchFamily="49" charset="-12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white">
          <a:xfrm>
            <a:off x="35496" y="142852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F8F8F8"/>
                </a:solidFill>
                <a:latin typeface="+mj-lt"/>
              </a:rPr>
              <a:t>What Can SQL do? </a:t>
            </a:r>
            <a:r>
              <a:rPr lang="sv-SE" sz="4000" dirty="0" smtClean="0">
                <a:solidFill>
                  <a:srgbClr val="F8F8F8"/>
                </a:solidFill>
                <a:latin typeface="+mj-lt"/>
              </a:rPr>
              <a:t> </a:t>
            </a:r>
            <a:endParaRPr kumimoji="0" lang="en-IN" sz="400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980728"/>
            <a:ext cx="1247913" cy="12774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96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772400" cy="914400"/>
          </a:xfrm>
        </p:spPr>
        <p:txBody>
          <a:bodyPr/>
          <a:lstStyle/>
          <a:p>
            <a:pPr algn="l"/>
            <a:r>
              <a:rPr lang="en-US" b="0" dirty="0" smtClean="0"/>
              <a:t>Categories of SQL statements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4752988"/>
          </a:xfrm>
        </p:spPr>
        <p:txBody>
          <a:bodyPr/>
          <a:lstStyle/>
          <a:p>
            <a:pPr marL="514350" indent="-457200" algn="just">
              <a:buFont typeface="+mj-lt"/>
              <a:buAutoNum type="alphaUcPeriod"/>
            </a:pPr>
            <a:r>
              <a:rPr lang="en-US" dirty="0" smtClean="0"/>
              <a:t>Data Definition Language (DDL) Statements</a:t>
            </a:r>
          </a:p>
          <a:p>
            <a:pPr marL="514350" indent="-457200" algn="just">
              <a:buFont typeface="+mj-lt"/>
              <a:buAutoNum type="alphaUcPeriod"/>
            </a:pPr>
            <a:r>
              <a:rPr lang="en-US" dirty="0" smtClean="0"/>
              <a:t>Data Manipulation Language (DML) Statements</a:t>
            </a:r>
          </a:p>
          <a:p>
            <a:pPr marL="514350" indent="-457200" algn="just">
              <a:buFont typeface="+mj-lt"/>
              <a:buAutoNum type="alphaUcPeriod"/>
            </a:pPr>
            <a:r>
              <a:rPr lang="en-US" dirty="0" smtClean="0"/>
              <a:t>Transaction Control Statements</a:t>
            </a:r>
          </a:p>
          <a:p>
            <a:pPr marL="514350" indent="-457200" algn="just">
              <a:buFont typeface="+mj-lt"/>
              <a:buAutoNum type="alphaUcPeriod"/>
            </a:pPr>
            <a:r>
              <a:rPr lang="en-US" dirty="0" smtClean="0"/>
              <a:t>Session Control Statements</a:t>
            </a:r>
          </a:p>
          <a:p>
            <a:pPr marL="514350" indent="-457200" algn="just">
              <a:buFont typeface="+mj-lt"/>
              <a:buAutoNum type="alphaUcPeriod"/>
            </a:pPr>
            <a:r>
              <a:rPr lang="en-US" dirty="0" smtClean="0"/>
              <a:t>System Control Statement</a:t>
            </a:r>
          </a:p>
          <a:p>
            <a:pPr marL="514350" indent="-457200" algn="just">
              <a:buFont typeface="+mj-lt"/>
              <a:buAutoNum type="alphaUcPeriod"/>
            </a:pPr>
            <a:r>
              <a:rPr lang="en-US" dirty="0" smtClean="0"/>
              <a:t>Embedded SQL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44" y="2519362"/>
            <a:ext cx="2505075" cy="1819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43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480686"/>
            <a:ext cx="8086756" cy="500042"/>
          </a:xfrm>
        </p:spPr>
        <p:txBody>
          <a:bodyPr/>
          <a:lstStyle/>
          <a:p>
            <a:pPr lvl="1" algn="l"/>
            <a:r>
              <a:rPr lang="en-US" b="0" dirty="0" smtClean="0"/>
              <a:t>Data Definition Language (DDL) 		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229600" cy="5572164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IN" sz="2400" dirty="0" smtClean="0"/>
              <a:t>DDL statements are used to build and modify the structure of your tables and other objects in the database.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IN" sz="2400" dirty="0" smtClean="0"/>
              <a:t> When you execute a DDL statement, it takes effect immediately.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CREATE - to create objects in the database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ALTER - alters the structure of the database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DROP - delete objects from the database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RENAME - rename an object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65" y="4811007"/>
            <a:ext cx="1388404" cy="16538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60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CC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1405</TotalTime>
  <Words>1853</Words>
  <Application>Microsoft Office PowerPoint</Application>
  <PresentationFormat>On-screen Show (4:3)</PresentationFormat>
  <Paragraphs>428</Paragraphs>
  <Slides>58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Theme4</vt:lpstr>
      <vt:lpstr>Visio</vt:lpstr>
      <vt:lpstr>VISIO</vt:lpstr>
      <vt:lpstr>Database Languages and       Interfaces</vt:lpstr>
      <vt:lpstr>Contents</vt:lpstr>
      <vt:lpstr> DBMS Languages</vt:lpstr>
      <vt:lpstr>SQL</vt:lpstr>
      <vt:lpstr>Why a query language?</vt:lpstr>
      <vt:lpstr>SQL does the job</vt:lpstr>
      <vt:lpstr>Slide 7</vt:lpstr>
      <vt:lpstr>Categories of SQL statements</vt:lpstr>
      <vt:lpstr>Data Definition Language (DDL)   </vt:lpstr>
      <vt:lpstr>DDL For Databases</vt:lpstr>
      <vt:lpstr>Create database</vt:lpstr>
      <vt:lpstr>Drop  database</vt:lpstr>
      <vt:lpstr>Show  database</vt:lpstr>
      <vt:lpstr>DDL- User</vt:lpstr>
      <vt:lpstr>DDL- Create user</vt:lpstr>
      <vt:lpstr>DDL- Create user</vt:lpstr>
      <vt:lpstr>DDL- Drop user</vt:lpstr>
      <vt:lpstr>DDL-grant/revoke user</vt:lpstr>
      <vt:lpstr>Slide 19</vt:lpstr>
      <vt:lpstr> Data Types </vt:lpstr>
      <vt:lpstr>Data Types – Boolean </vt:lpstr>
      <vt:lpstr>Slide 22</vt:lpstr>
      <vt:lpstr>Slide 23</vt:lpstr>
      <vt:lpstr>Data Types - CHAR</vt:lpstr>
      <vt:lpstr>Slide 25</vt:lpstr>
      <vt:lpstr>Data Types – Binary</vt:lpstr>
      <vt:lpstr>Slide 27</vt:lpstr>
      <vt:lpstr>Slide 28</vt:lpstr>
      <vt:lpstr>Slide 29</vt:lpstr>
      <vt:lpstr>Tables</vt:lpstr>
      <vt:lpstr>Slide 31</vt:lpstr>
      <vt:lpstr>Create table</vt:lpstr>
      <vt:lpstr>Alter Table</vt:lpstr>
      <vt:lpstr>Tables</vt:lpstr>
      <vt:lpstr>Tables</vt:lpstr>
      <vt:lpstr>Tables</vt:lpstr>
      <vt:lpstr>Tables</vt:lpstr>
      <vt:lpstr>View</vt:lpstr>
      <vt:lpstr>View</vt:lpstr>
      <vt:lpstr>View</vt:lpstr>
      <vt:lpstr>View</vt:lpstr>
      <vt:lpstr>Constraints</vt:lpstr>
      <vt:lpstr>Constraints</vt:lpstr>
      <vt:lpstr> Constraints-Adding constraints </vt:lpstr>
      <vt:lpstr> Constraints-Adding constraints </vt:lpstr>
      <vt:lpstr> Constraints-Adding constraints </vt:lpstr>
      <vt:lpstr> Constraints-Adding constraints </vt:lpstr>
      <vt:lpstr> Constraints-Adding constraints </vt:lpstr>
      <vt:lpstr>Constraints-Adding constraints</vt:lpstr>
      <vt:lpstr>Constraints</vt:lpstr>
      <vt:lpstr>Constraints-Adding constraints</vt:lpstr>
      <vt:lpstr>Constraints-Adding constraints</vt:lpstr>
      <vt:lpstr>Constraints-Adding constraints</vt:lpstr>
      <vt:lpstr>Constraints</vt:lpstr>
      <vt:lpstr>Drop Constraints Examples</vt:lpstr>
      <vt:lpstr>Summary</vt:lpstr>
      <vt:lpstr>Slide 57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Languages and Interfaces</dc:title>
  <dc:creator>aitrich</dc:creator>
  <cp:lastModifiedBy>WIN-8</cp:lastModifiedBy>
  <cp:revision>218</cp:revision>
  <dcterms:created xsi:type="dcterms:W3CDTF">2011-03-14T06:25:34Z</dcterms:created>
  <dcterms:modified xsi:type="dcterms:W3CDTF">2015-11-09T12:54:47Z</dcterms:modified>
</cp:coreProperties>
</file>