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5" roundtripDataSignature="AMtx7mgrSev2JYOoXh3z9bpTs7EPEHrV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40A985-1583-4C88-BDCD-372855D1B594}">
  <a:tblStyle styleId="{3640A985-1583-4C88-BDCD-372855D1B5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4FE"/>
          </a:solidFill>
        </a:fill>
      </a:tcStyle>
    </a:wholeTbl>
    <a:band1H>
      <a:tcTxStyle/>
      <a:tcStyle>
        <a:fill>
          <a:solidFill>
            <a:srgbClr val="CFE9FD"/>
          </a:solidFill>
        </a:fill>
      </a:tcStyle>
    </a:band1H>
    <a:band2H>
      <a:tcTxStyle/>
    </a:band2H>
    <a:band1V>
      <a:tcTxStyle/>
      <a:tcStyle>
        <a:fill>
          <a:solidFill>
            <a:srgbClr val="CFE9FD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F4FE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F4FE"/>
          </a:solidFill>
        </a:fill>
      </a:tcStyle>
    </a:firstRow>
    <a:neCell>
      <a:tcTxStyle/>
    </a:neCell>
    <a:nwCell>
      <a:tcTxStyle/>
    </a:nwCell>
  </a:tblStyle>
  <a:tblStyle styleId="{14D648F7-7A04-41F2-953F-882BB873959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0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0"/>
          <p:cNvSpPr txBox="1"/>
          <p:nvPr>
            <p:ph idx="1" type="subTitle"/>
          </p:nvPr>
        </p:nvSpPr>
        <p:spPr>
          <a:xfrm>
            <a:off x="825038" y="445562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5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50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9"/>
          <p:cNvSpPr txBox="1"/>
          <p:nvPr>
            <p:ph idx="1" type="body"/>
          </p:nvPr>
        </p:nvSpPr>
        <p:spPr>
          <a:xfrm rot="5400000">
            <a:off x="2528741" y="31074"/>
            <a:ext cx="4023360" cy="76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5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0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" type="body"/>
          </p:nvPr>
        </p:nvSpPr>
        <p:spPr>
          <a:xfrm rot="5400000">
            <a:off x="580231" y="323057"/>
            <a:ext cx="589756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2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" type="body"/>
          </p:nvPr>
        </p:nvSpPr>
        <p:spPr>
          <a:xfrm>
            <a:off x="822960" y="4453128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5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3"/>
          <p:cNvSpPr txBox="1"/>
          <p:nvPr>
            <p:ph idx="1" type="body"/>
          </p:nvPr>
        </p:nvSpPr>
        <p:spPr>
          <a:xfrm>
            <a:off x="714081" y="1845734"/>
            <a:ext cx="367603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40" name="Google Shape;40;p53"/>
          <p:cNvSpPr txBox="1"/>
          <p:nvPr>
            <p:ph idx="2" type="body"/>
          </p:nvPr>
        </p:nvSpPr>
        <p:spPr>
          <a:xfrm>
            <a:off x="4567287" y="1845735"/>
            <a:ext cx="379499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41" name="Google Shape;41;p5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828457" y="1846052"/>
            <a:ext cx="35661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54"/>
          <p:cNvSpPr txBox="1"/>
          <p:nvPr>
            <p:ph idx="2" type="body"/>
          </p:nvPr>
        </p:nvSpPr>
        <p:spPr>
          <a:xfrm>
            <a:off x="714080" y="2582334"/>
            <a:ext cx="3680537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◦"/>
              <a:defRPr sz="1600"/>
            </a:lvl9pPr>
          </a:lstStyle>
          <a:p/>
        </p:txBody>
      </p:sp>
      <p:sp>
        <p:nvSpPr>
          <p:cNvPr id="48" name="Google Shape;48;p54"/>
          <p:cNvSpPr txBox="1"/>
          <p:nvPr>
            <p:ph idx="3" type="body"/>
          </p:nvPr>
        </p:nvSpPr>
        <p:spPr>
          <a:xfrm>
            <a:off x="4664029" y="1846052"/>
            <a:ext cx="3701241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4"/>
          <p:cNvSpPr txBox="1"/>
          <p:nvPr>
            <p:ph idx="4" type="body"/>
          </p:nvPr>
        </p:nvSpPr>
        <p:spPr>
          <a:xfrm>
            <a:off x="4567287" y="2582334"/>
            <a:ext cx="3797984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◦"/>
              <a:defRPr sz="1600"/>
            </a:lvl9pPr>
          </a:lstStyle>
          <a:p/>
        </p:txBody>
      </p:sp>
      <p:sp>
        <p:nvSpPr>
          <p:cNvPr id="50" name="Google Shape;50;p5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5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7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7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7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70" name="Google Shape;70;p57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57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7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8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8"/>
          <p:cNvSpPr txBox="1"/>
          <p:nvPr>
            <p:ph type="title"/>
          </p:nvPr>
        </p:nvSpPr>
        <p:spPr>
          <a:xfrm>
            <a:off x="831402" y="5037512"/>
            <a:ext cx="7585234" cy="906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8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anchorCtr="0" anchor="t" bIns="45700" lIns="457200" spcFirstLastPara="1" rIns="91425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58"/>
          <p:cNvSpPr txBox="1"/>
          <p:nvPr>
            <p:ph idx="1" type="body"/>
          </p:nvPr>
        </p:nvSpPr>
        <p:spPr>
          <a:xfrm>
            <a:off x="831403" y="5867400"/>
            <a:ext cx="7578999" cy="58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5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49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49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tutorialspoint.com/javascript/array_concat.htm" TargetMode="External"/><Relationship Id="rId4" Type="http://schemas.openxmlformats.org/officeDocument/2006/relationships/hyperlink" Target="http://www.tutorialspoint.com/javascript/array_pop.htm" TargetMode="External"/><Relationship Id="rId5" Type="http://schemas.openxmlformats.org/officeDocument/2006/relationships/hyperlink" Target="http://www.tutorialspoint.com/javascript/array_push.htm" TargetMode="External"/><Relationship Id="rId6" Type="http://schemas.openxmlformats.org/officeDocument/2006/relationships/hyperlink" Target="http://www.tutorialspoint.com/javascript/array_reverse.htm" TargetMode="External"/><Relationship Id="rId7" Type="http://schemas.openxmlformats.org/officeDocument/2006/relationships/hyperlink" Target="http://www.tutorialspoint.com/javascript/array_tostring.htm" TargetMode="External"/><Relationship Id="rId8" Type="http://schemas.openxmlformats.org/officeDocument/2006/relationships/hyperlink" Target="http://www.tutorialspoint.com/javascript/array_join.ht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Syntax</a:t>
            </a:r>
            <a:endParaRPr/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is case sensitive.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Certain characters and terms are reserved.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is simple text (ASCII).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code statement has to end with a semicolon (;).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ignores spaces, tabs, and newlines that appear in JavaScript programs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510" y="4638266"/>
            <a:ext cx="23812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Where to put your scripts?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Place scripts in any of the following locations: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Between the HTML document's head tags.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Within the HTML document's body (i.e. between the body tags).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an external file (and link to it from your HTML document).</a:t>
            </a:r>
            <a:endParaRPr/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7923" y="4220255"/>
            <a:ext cx="23812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Comments in JavaScript: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Single Line Comments: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Any text between a // and the end of a line is treated as a comment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Any Text between a&lt;!– closing sequence //--&gt;</a:t>
            </a:r>
            <a:endParaRPr/>
          </a:p>
          <a:p>
            <a:pPr indent="-342900" lvl="1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Multiple lines.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Any text between the characters /* and */ is treated as a comment. This may span multiple lines.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Comments in JavaScript:</a:t>
            </a: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198" y="2046649"/>
            <a:ext cx="6219008" cy="403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DataTypes</a:t>
            </a:r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allows you to work with three primitive data types: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Numbers eg. 123, 120.50 etc.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Strings of text e.g. "This text string" etc.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Boolean e.g. true or false.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 does not make a distinction between integer values and floating-point values.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 numbers in JavaScript are represented as floating-point values.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6925" y="4262437"/>
            <a:ext cx="32670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Variables</a:t>
            </a:r>
            <a:endParaRPr/>
          </a:p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Variables can be thought of as named containers.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Place data into these containers and then refer to the data simply by naming the container.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Before use a variable in a JavaScript program, must declare it.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Variables are declared with the 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keyword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Variables</a:t>
            </a:r>
            <a:endParaRPr/>
          </a:p>
        </p:txBody>
      </p:sp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is 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untyped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language.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This means that a JavaScript variable can hold a value of any data type.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Unlike many other languages, don't have to tell JavaScript during variable declaration what type of value the variable will hold.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value type of a variable can change during the execution of a program and JavaScript takes care of it automatically.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Variable Scope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variable will have only two scopes.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Global Variables: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global variable has global scope which means it is defined everywhere in your JavaScript code.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Local Variables: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local variable will be visible only within a function where it is defined. Function parameters are always local to that function.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Variable Scope</a:t>
            </a: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" y="1949630"/>
            <a:ext cx="6387737" cy="384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Variable Names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Should not use any of the JavaScript reserved keyword as variable name.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variable names should not start with a numeral (0-9).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Must begin with a letter or the underscore character.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06" y="4371824"/>
            <a:ext cx="2055223" cy="160564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is a scripting language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Used for add real programming to webpages.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main benefit of JavaScript is to add interaction between the website and its visitors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is a client-side scripting language.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means the web browser will be running the script. </a:t>
            </a:r>
            <a:endParaRPr/>
          </a:p>
        </p:txBody>
      </p:sp>
      <p:sp>
        <p:nvSpPr>
          <p:cNvPr descr="data:image/jpeg;base64,/9j/4AAQSkZJRgABAQAAAQABAAD/2wCEAAkGBhQSERUUExQUFRUVGBwWGBgYFxQXGBoUGRUVFxwXGRYXHiYeFxwjHRUcIC8hJicpLSwsFSAxNTAqNSYrLCkBCQoKDgwOGg8PGi4hHiQ1LS8sNSwtLC8tKjAsLC4pKSwqLSwsLCksLCwsLCwpLSwsKSwsLCwsLCwsLCwsKSwsLP/AABEIAH0AoAMBIgACEQEDEQH/xAAbAAACAgMBAAAAAAAAAAAAAAAABQQGAQIDB//EAD0QAAEDAgQDBgQEAwcFAAAAAAEAAhEDBBIhMUEFBlETImFxgZEyQqHBUnKx0QcU8CMzgpKiwvEkJWKys//EABkBAAIDAQAAAAAAAAAAAAAAAAAEAQIDBf/EACYRAAICAgMAAgEEAwAAAAAAAAABAgMRIQQSMSJBcRQjMmETkbH/2gAMAwEAAhEDEQA/APcUIQgAQhCABBQVHr3YbOmWpJgAeJ2QBsa/gYmJ9Y0XUKv1+K0y7E0PfvIIYyRuMRE66+CyzmGTo70fTcfbX6IwBYEJZa8Za7eeuxH5mnRMmulAGUIQgAQhCABCFiUAZQsSsoAEIQgAQhCABCEIAi31zhblq7IeGRJPoASqzd3RqOAGTB3gDnl+Nw+Zx2Gm6ZcddieGjcNb/mLifowKsXPEwKjtpcQAOgyAA8gta49mUnLqhxScARhEk5Z/EZy+LXZZq3GUOAPgYKXWd7IDg1ziHNDQNHOM5eGi2uXvfVwFoZUdmcyGjKZ3Uzl01j0ipd8tvSNnVGzIkDru3xHVo6bbQnfAb84jSftp/XT9vFVio9rHYXVBkPlGIT0nIJhQuIFGoD+JpOnwd7/aidbSyRGabwvC6oWAsrE1MFaVawaCXEADUlbPdAJ6Kmcbu31nbhnyt+56kqk5dUb0UO6WEN7nnCg0wMT/AMoy9ytaHOdB2uJvmJH0SLgvBBXeWvnAAHP2mZwsnYZSfRT+YuVqTKJqUWYHMzIEwW75HcDOfBVTk1kYlCiE/wDG8/nJZ7a7bUEscHDwK7Ly7h/EX0XhzD5jYr0jhl8K1Nrxv+qmFnYz5HGdO1tEpCELQUBCEIAEIQgBDx3u1Gu27p9nOaf/AKNVZvaXZ1arcIOIy06wDmSPE5eyuvGOH9rTIHxDMTvlBBPiPsqpb3Da39lUOGszIYssQGx8eo9d1tTJRlsyti5LRJtL91OmC84nH+7bDe6Px5DL9lqaYADycbqgI6Bo0gR5rQ2jg7vgzuev7DwWvZOJyxGHaRLcJj65JtQjntkQlbL+JFuqOSl1aEC3ofM6SR+fKP8AUfZd7hrKI7Wtl+FnzOPkt+VbF9aq67q5TlTHhpi8oyHWSsb7E/ihnjQa+TLYFlYUK54oxhjU+G3mUolkbMcYrhtIzoSGnyJzSlxp1BsD9Fw5m4iXUW5QMY38HfdVtt+RusbHh4Z1OHUpQ7L0u3LVIBtQ9ahHo0Bv2TS6p4mOb+JpHuISHl/iQZSAI3J16mU8p3jXDIrWK+Ihc/3WeVU9ArlyNdZPpnbvD1VaFmQAnvJzYrOHVn3CVr1I7PIXajZc0LCymzggtalTCJOgzPktlF4p/c1PyO/9SgGRuE8w0bmexfiw6917ddMngFMl5t/DE9+p0wU/o1yb8U/iRTpvLabDUAJGLEGtJBg4dSfNXcd4RjG1dVKWi5FJuOcsU7nM9yoNHjX/ABD5lx4BzdTug4AOa9uZaYOR0IIyIWvAucqVziydTLYydEkGYOXkQqPXpopJ4x9kGjwy/o5Ne2q0aThOX+KD9VJDL12UNZ4tbTB9y50Lc87Uv5r+XwvJGr47oIEkddN1E4x/ESlReWMb2hbkXYg1s9ATrG8KVl+ESnFbf4JVpymC7HXcajtYJJB8ydR4ZBM+Jcao2zQargwaAQSTGzWtEn0CW8vc507p2DCWPAmCQQW9Q4ZHxCpfN9THxBzari1gLGE5iKeGddpJzKlR3spO3Ecx2XS056tqrsGJzCchjaWids9AfAkFcHtgmdikfGOTKfYh9r3zIlocCHNOR1MA77aJ7wq0c2ya65PZupt7xcQYa0mMRG8AK8Wl4RFyziRE4u0uoOA1b3vMNz9wqtiUqvzu0PgUiW9ZAJHXAc/RQOJXLabBVZLqbj3Y1BJ+EzpGf1WHIqb2jp8Dl1xzBsvvCLQVLcFvxD65BLbPj1J5eKb5LJxCHDSZ1AxaEZSknKPPzGOFN7HBrsg6Qc8zJbrp+ih2l/bOfUFAVQ55IJeWkdniMxAyM7ZnNXjJxjiQtalZd+28psudKyDqLDvhE+cBSOW7SKr3bNaG+pM/oB7qn2/8Q2sBApOJ2ktDYzEk7aaK2co8xUqzC0AtqDvPBjOfmBHxCcvQLJVv+TQzZy44dUXksL7tocGFzcRBIaSJIG4GsLsF4/V5l/603eEluImJGLBgiB+sL123qYmg9Vs1g51dinnBs5wAk5AJfdX1OrQqGm9rwGuEtIOeE5ZbqVfW+Om9h0c0t9CCPuvI6XEK1iK1EgNxjC7EHZENw42xkQRmhRyFk+vpK5N4nToiqajiA6mwAN+InC/Jo8vZJbXjIpOd2bGkHIGphc/CMhkBEei15f4RUuRVcwQHNLGk7NwwAPus2F662c5vZNNR2QDsWIECDoJc3LbqickspbYtHOI51/eCfybckXQIdEteDlAHfZlEbLalxP8AkL97nDEyXaa4X98GD0Mhc+XeDV3XQBlj4cTiYQMy1wzGgK5c32hxguBkdx4zyIMj6g+4WsalJtt7KSm4QTx4ywch0jXuKlw7xk/+Tzid7CB6FLRe29tVcabTW1AdULQAMRPdAEnz+y35GunUXYHGG3EtIOWF7h3XeGw9VFsa77Kq4PpNc8ANh2IZt3aQDIPgoccPZZSxCOP9+nfle5xXzHABsuf3WyAO6chOf/KtPMFja3lfAyrhuGCDAMEDODIh0TsZVZ5fbUN9Te+m8Fzi4y1wEOacx0Gyn808KrW1ybikDhJxyASGuIhwcB8rkP0mOobWdkC+4Dc2P9oDhAMY6ZIiTHeYdR1TXjPMLq/DWE5ONRrHxpLSZ9DAKV8a51q3NLsnNYASJwYi5xBBiTpmFLpcOc6x7JtMl5cKkk4RjxAwBrGylRk/ojKWVHzAz5Z5XpV7EYgA6oMWKBiDjmCD4Zeyh8ycustrJrWuxzWBxGM5kn4co8PNIqHNdejbvtcEYpbPexta6ZAbEE55GVJYz/t+ETjFUPNOHYmtMj4Y0GWmWar4/S2VKOEt4GfKnI1vVt21nYg8yZBHUjQg9Eo5L4Ix9y4OLiGtO8aVHD7K/clUHNsqYIIOHeRqXbFVbke0eLmqS1wAaQZBGfaOO/hmq4TybKUo9METkTg9OrXdiaCGNEA5/E6pnB1+ED3XSjRFvxXBTyb2mGNsL2BxHkDnCU8F4861rFzAHSMwZj4nRmNCDPoU+5V4fUurs3NQQJLpggFxGHKc8IGSs9C8Wmkl7kiutGHipbhGHtCYgRJpzMea9SpsgABeW8zdpbX7qobOeNkgw4FkFuW85L06zrY2NdESAY9FWX0MVeyX9nZKuY7EPt6oEAlsT0nI/RNVE4g8BjsWkJe2zpHIwo5eCs2FBlvRgd1oEn8uuvU/dVpvEHuuDVaQ0wQMmmG9ACCp3MPEJPZg6Zu/NsPRbcBPYvY8iQJDgBJhwzMbwYK04HHbg+RNZb/4Lcq5KSqi8IkM47XHz/6af7JdfVS8lzjLjmTG/pkr8eLW+HFjpx5tn21VbvOZ6mIloYGz3QWCcO05/wBSuhXNyfxghW2tJfOZTLl5BBEyCCPMEEH6L2I2zXQSAd1RbLme5q16dFopd497uaM1c7Xp+q9ACWub7bG6YpR1s0bQA0AUHj1fBRJAzJDfcxKYKvc0XGbKfgXfWP680ndPpBscpj2mkIq1sH1O0e6YGTQ0QMlKt7yXxlDYmdSSoxdGsDzyXC5c0ZswOL8i6ScMDTCDB9UtxeTbKaT2hjk8WmMHLxjCsxrzLonwUWy4kKdTBUpkNnu1GkmOmR09Etvrx7GiPhiD5qLbcSluEkOdMAHcLsciiNsGpa/H0cWmUoS0enWF1ikdNxvqpL6YgpPYRTwxuY9P6KeBcrh2uyG/Uzo2xw9FB5M5aq061Q1qeEQGiSwzDnmRhJyzGuavbKIGghbwsp1vJjGKisI5vog6hbtbCyhQWMJTxwnC0dXBN1E4hZdo2JggyD0KX5FfeGEXg8SyxDzDyiKsVKUNqAAEHR4HXo7xSa2caJiqxzD4jL0OhVzo9tEHs/OT+i7i2n4zi8Iy9k5RyXGPXGhW/jRsec7KtUv6ETLJ9J99UpfRfWdFJhd46NHm45BegfyTPwM/yhdQ2Fv+p6/xQvHhrPyYj5Z5bbbtLyQ+q8d5w0A/C2dB+qeoCylW23ljySSwjEKq81MIr03HRzHN9QQf0/RWtK+YOGGtRIb8bTiZ+Ybeunqsbod4NG9E+k02UniNsXYeg28VyFmwHJwadwV3oXoMtdIcNjvGo8wsXNrTrN72fQgwR4eXgVzKbbKZaeDq3VRshhrIs43c0RTLWvLn5d2JEHcEZDyPVacmWhfcAuEthwz8l3PKjCZLzHhE+6sfBbINgMGFjRE/YJrkc5RqaUuzZzlxGpdmsIb2dOcHmAPPIk+kJ6Et4e3G7H8okN8zqmSODU4Vb+zK2XaRlCEJ4yBCEIAEIQgAhCEIAIQhCABCEIAFgrKEAV3mHlNtc42HBU67Hz/dVSry5c0z8JPi0yvTCsLOVUZbY1Vy7K1hbR53Z8MuCfgcrLY8DeY7Q4W/hGp80/WVj+lrUstZIs5M5mtOmAIGQC3WAspoWBCEIAEIQgD/2Q==" id="109" name="Google Shape;109;p2"/>
          <p:cNvSpPr/>
          <p:nvPr/>
        </p:nvSpPr>
        <p:spPr>
          <a:xfrm>
            <a:off x="1736180" y="4806360"/>
            <a:ext cx="1986733" cy="1986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Reserved Words</a:t>
            </a:r>
            <a:endParaRPr/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338" y="1855197"/>
            <a:ext cx="7735525" cy="421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Operators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/>
              <a:t>JavaScript language supports following type of operators.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/>
              <a:t>Arithmetic Operators:			 (+,-,/,*,%,++,--)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/>
              <a:t>Comparision Operators:			(==,!=,&lt;=,&gt;=,&lt;,&gt;)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/>
              <a:t>Logical (or Relational) Operators:		(&amp;&amp;,||,!)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/>
              <a:t>Assignment Operators:			(=,+=,-=,*=,/=)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/>
              <a:t>Conditional (or ternary) Operators:	(?: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Conditional Statement</a:t>
            </a:r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supports conditional statements which are used to perform different actions based on different conditions.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supports following forms of 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if..else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statement: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if statement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if...else statement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if...else if... statement.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if statement:</a:t>
            </a:r>
            <a:endParaRPr/>
          </a:p>
        </p:txBody>
      </p:sp>
      <p:pic>
        <p:nvPicPr>
          <p:cNvPr id="247" name="Google Shape;24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" y="1897517"/>
            <a:ext cx="7132320" cy="114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633" y="3203801"/>
            <a:ext cx="5638571" cy="306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7936" y="5174795"/>
            <a:ext cx="29622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/>
          <p:nvPr/>
        </p:nvSpPr>
        <p:spPr>
          <a:xfrm>
            <a:off x="6473086" y="5808505"/>
            <a:ext cx="10390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sz="24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if...else statement:</a:t>
            </a:r>
            <a:endParaRPr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b="1" lang="en-US"/>
              <a:t>Syntax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176" y="2051254"/>
            <a:ext cx="4846189" cy="3612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4"/>
          <p:cNvSpPr/>
          <p:nvPr/>
        </p:nvSpPr>
        <p:spPr>
          <a:xfrm>
            <a:off x="822960" y="2291779"/>
            <a:ext cx="3187337" cy="2215991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(expression)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Statement(s)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Statement(s)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if...else if... statement: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/>
              <a:t>Syntax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1963271" y="1845734"/>
            <a:ext cx="6602505" cy="4431983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(expression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Statement(s) to be executed if expression 1 is true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(expression 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Statement(s) to be executed if expression 2 is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(expression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Statement(s) to be executed if expression 3 is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Statement(s) to be executed if no expression is true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768521" y="352387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Switch Case</a:t>
            </a:r>
            <a:endParaRPr/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/>
              <a:t>Syntax</a:t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97526" y="2180944"/>
            <a:ext cx="4163960" cy="215443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(expression)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condition 1: statement(s) break;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condition 2: statement(s) break;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condition n: statement(s) break;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default: statement(s)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421" y="2047440"/>
            <a:ext cx="4442895" cy="41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Control Statements</a:t>
            </a:r>
            <a:endParaRPr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i="1" lang="en-US"/>
              <a:t>while</a:t>
            </a:r>
            <a:r>
              <a:rPr lang="en-US"/>
              <a:t> 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423842" y="2395475"/>
            <a:ext cx="2846292" cy="146193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(expression)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Statement(s) to be executed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expression is true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3285" y="2172637"/>
            <a:ext cx="5233715" cy="391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i="1" lang="en-US"/>
              <a:t>do...while</a:t>
            </a:r>
            <a:r>
              <a:rPr lang="en-US"/>
              <a:t> Loop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/>
              <a:t>Syntax</a:t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235130" y="2235816"/>
            <a:ext cx="3174275" cy="92333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Statement(s) to be executed;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while (expression);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9" name="Google Shape;2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5256" y="1845734"/>
            <a:ext cx="5060456" cy="392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i="1" lang="en-US"/>
              <a:t>for</a:t>
            </a:r>
            <a:r>
              <a:rPr lang="en-US"/>
              <a:t> Loop</a:t>
            </a:r>
            <a:endParaRPr/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/>
              <a:t>Syntax</a:t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1136469" y="2256397"/>
            <a:ext cx="5957721" cy="1169551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(initialization; test condition; iteration statement)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Statement(s) to be executed if test condition is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469" y="3534320"/>
            <a:ext cx="4741870" cy="261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Scripting language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Script language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is a programming language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Scripts can be written and executed "on-the-fly", without explicit compile and link steps;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Script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is typically reserved for small programs (up to a few thousand lines of code).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Most widely used scripting languages are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3572688" y="4493623"/>
            <a:ext cx="21419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Perl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 and Tcl.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169122" y="4526280"/>
            <a:ext cx="24035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VBScript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PHP,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06" y="4371824"/>
            <a:ext cx="2055223" cy="160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i="1" lang="en-US"/>
              <a:t>for...in</a:t>
            </a:r>
            <a:r>
              <a:rPr lang="en-US"/>
              <a:t> loop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/>
              <a:t>Syntax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1031966" y="2290933"/>
            <a:ext cx="3155672" cy="123110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(variablename in object)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or block to execute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05" name="Google Shape;3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2685" y="1977253"/>
            <a:ext cx="4683121" cy="302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Loop Control</a:t>
            </a:r>
            <a:endParaRPr/>
          </a:p>
        </p:txBody>
      </p:sp>
      <p:sp>
        <p:nvSpPr>
          <p:cNvPr id="311" name="Google Shape;311;p31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provides 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statements.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These statements are used to immediately come out of any loop or to start the next iteration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2" marL="90982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statement tells the interpreter to immediately start the next iteration of the loop and skip remaining code block.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Loop Control</a:t>
            </a:r>
            <a:endParaRPr/>
          </a:p>
        </p:txBody>
      </p:sp>
      <p:pic>
        <p:nvPicPr>
          <p:cNvPr id="317" name="Google Shape;317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37" y="2029522"/>
            <a:ext cx="4995907" cy="348179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/>
          <p:nvPr/>
        </p:nvSpPr>
        <p:spPr>
          <a:xfrm>
            <a:off x="5769161" y="2029522"/>
            <a:ext cx="856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8647" y="2472485"/>
            <a:ext cx="2166846" cy="226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Labels to Control the Flow</a:t>
            </a:r>
            <a:endParaRPr/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 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is simply an identifier followed by a colon that is applied to a statement or block of code. </a:t>
            </a:r>
            <a:endParaRPr/>
          </a:p>
        </p:txBody>
      </p:sp>
      <p:pic>
        <p:nvPicPr>
          <p:cNvPr id="326" name="Google Shape;3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37" y="2572491"/>
            <a:ext cx="5584300" cy="3684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7400" y="2760693"/>
            <a:ext cx="2129305" cy="34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 txBox="1"/>
          <p:nvPr/>
        </p:nvSpPr>
        <p:spPr>
          <a:xfrm>
            <a:off x="6507400" y="2209801"/>
            <a:ext cx="2129305" cy="442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POP UP BOXES</a:t>
            </a:r>
            <a:endParaRPr/>
          </a:p>
        </p:txBody>
      </p:sp>
      <p:sp>
        <p:nvSpPr>
          <p:cNvPr id="334" name="Google Shape;334;p34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Three different kinds of popup windows.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7269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Alert</a:t>
            </a:r>
            <a:endParaRPr/>
          </a:p>
          <a:p>
            <a:pPr indent="-342900" lvl="1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Confirm</a:t>
            </a:r>
            <a:endParaRPr/>
          </a:p>
          <a:p>
            <a:pPr indent="-342900" lvl="1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Prompt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ALERT BOX</a:t>
            </a:r>
            <a:endParaRPr/>
          </a:p>
          <a:p>
            <a:pPr indent="-342900" lvl="1" marL="7269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syntax for an alert box is: 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alert("yourtext");</a:t>
            </a:r>
            <a:endParaRPr/>
          </a:p>
          <a:p>
            <a:pPr indent="-342900" lvl="1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user will need to click "OK" to proceed.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Typical use is when you want to make sure information comes through to the use</a:t>
            </a:r>
            <a:endParaRPr/>
          </a:p>
        </p:txBody>
      </p:sp>
      <p:pic>
        <p:nvPicPr>
          <p:cNvPr id="335" name="Google Shape;3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817" y="4621319"/>
            <a:ext cx="4572000" cy="162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>
                <a:solidFill>
                  <a:srgbClr val="3F3F3F"/>
                </a:solidFill>
              </a:rPr>
              <a:t>POP UP BOXES</a:t>
            </a:r>
            <a:endParaRPr/>
          </a:p>
        </p:txBody>
      </p:sp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 BOX: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syntax for a confirm box is: 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confirm("yourtext");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user needs to click either "OK" or "Cancel" to proceed.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Typical use is when you want the user to verify or accept something.</a:t>
            </a:r>
            <a:endParaRPr/>
          </a:p>
        </p:txBody>
      </p:sp>
      <p:pic>
        <p:nvPicPr>
          <p:cNvPr id="342" name="Google Shape;3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54" y="3542203"/>
            <a:ext cx="3580982" cy="243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4661" y="3542203"/>
            <a:ext cx="4681956" cy="199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>
                <a:solidFill>
                  <a:srgbClr val="3F3F3F"/>
                </a:solidFill>
              </a:rPr>
              <a:t>POP UP BOXES</a:t>
            </a:r>
            <a:endParaRPr/>
          </a:p>
        </p:txBody>
      </p:sp>
      <p:sp>
        <p:nvSpPr>
          <p:cNvPr id="349" name="Google Shape;349;p36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PROMPT BOX</a:t>
            </a:r>
            <a:endParaRPr/>
          </a:p>
          <a:p>
            <a:pPr indent="-342900" lvl="1" marL="7269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prompt box syntax is: 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prompt("yourtext","defaultvalue");</a:t>
            </a:r>
            <a:endParaRPr/>
          </a:p>
          <a:p>
            <a:pPr indent="-342900" lvl="1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user must click either "OK" or "Cancel" to proceed after entering the text.</a:t>
            </a:r>
            <a:endParaRPr/>
          </a:p>
          <a:p>
            <a:pPr indent="-342900" lvl="1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Typical use is when the user should input a value before entering the page.</a:t>
            </a:r>
            <a:endParaRPr/>
          </a:p>
        </p:txBody>
      </p:sp>
      <p:pic>
        <p:nvPicPr>
          <p:cNvPr id="350" name="Google Shape;3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634" y="3969883"/>
            <a:ext cx="4402183" cy="115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3789" y="3686921"/>
            <a:ext cx="3827419" cy="229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Events</a:t>
            </a:r>
            <a:endParaRPr/>
          </a:p>
        </p:txBody>
      </p:sp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JavaScript's interaction with HTML is handled through events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Events are actions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few example of events: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mouse click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webpage loading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Mousing over a hot spot on the webpage, also known as hovering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Selecting an input box in an HTML form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keystroke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Standard Events</a:t>
            </a:r>
            <a:endParaRPr/>
          </a:p>
        </p:txBody>
      </p:sp>
      <p:graphicFrame>
        <p:nvGraphicFramePr>
          <p:cNvPr id="363" name="Google Shape;363;p38"/>
          <p:cNvGraphicFramePr/>
          <p:nvPr/>
        </p:nvGraphicFramePr>
        <p:xfrm>
          <a:off x="714375" y="18462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{3640A985-1583-4C88-BDCD-372855D1B594}</a:tableStyleId>
              </a:tblPr>
              <a:tblGrid>
                <a:gridCol w="1388750"/>
                <a:gridCol w="626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Event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Description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onchange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Script runs when the element changes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onsubmit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Script runs when the form is submitted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onreset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Script runs when the form is reset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onselect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Script runs when the element is selected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onfocus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Script runs when the element gets focus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onkeydown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Script runs when key is pressed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onkeypress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Script runs when key is pressed and released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Standard Events</a:t>
            </a:r>
            <a:endParaRPr/>
          </a:p>
        </p:txBody>
      </p:sp>
      <p:graphicFrame>
        <p:nvGraphicFramePr>
          <p:cNvPr id="369" name="Google Shape;369;p39"/>
          <p:cNvGraphicFramePr/>
          <p:nvPr/>
        </p:nvGraphicFramePr>
        <p:xfrm>
          <a:off x="715010" y="2303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{3640A985-1583-4C88-BDCD-372855D1B594}</a:tableStyleId>
              </a:tblPr>
              <a:tblGrid>
                <a:gridCol w="1950450"/>
                <a:gridCol w="570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Event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Description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onmousedown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 runs when mouse button is pressed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onmousemove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 runs when mouse pointer moves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onmouseout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 runs when mouse pointer moves out of an element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onmouseover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 runs when mouse pointer moves over an element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onmouseup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 runs when mouse button is released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onkeyup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Script runs when key is released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onclick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Script runs when a mouse click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ondblclick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Script runs when a mouse double-click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Scripting language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714081" y="1897986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One common different between a scripting language and a languages used for writing entire applications is that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Whereas a programming language is typically compiled first before allowed to run,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Scripting languages are interpreted from source code or byte code one command at a time.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06" y="4371824"/>
            <a:ext cx="2055223" cy="160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Functions</a:t>
            </a:r>
            <a:endParaRPr/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function is a group of reusable code which can be called anywhere in program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Divide big program in a number of small and manageable functions.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Before use a function we need to define that function.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Define a function in JavaScript is by using the function keyword</a:t>
            </a:r>
            <a:endParaRPr/>
          </a:p>
        </p:txBody>
      </p:sp>
      <p:pic>
        <p:nvPicPr>
          <p:cNvPr id="376" name="Google Shape;3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212" y="4548459"/>
            <a:ext cx="4240217" cy="172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Functions</a:t>
            </a:r>
            <a:endParaRPr/>
          </a:p>
        </p:txBody>
      </p:sp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Calling a Function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invoke a function somewhere later in the script, you would simple need to write the name of that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/>
              <a:t>Function Parameters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3" name="Google Shape;3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432" y="2899199"/>
            <a:ext cx="3489008" cy="11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4545" y="4271554"/>
            <a:ext cx="3952875" cy="191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Functions</a:t>
            </a:r>
            <a:endParaRPr/>
          </a:p>
        </p:txBody>
      </p:sp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Statement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This is required if you want to return a value from a function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463" y="2769052"/>
            <a:ext cx="3727397" cy="259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330" y="2769052"/>
            <a:ext cx="3954099" cy="214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Functions</a:t>
            </a:r>
            <a:endParaRPr/>
          </a:p>
        </p:txBody>
      </p:sp>
      <p:pic>
        <p:nvPicPr>
          <p:cNvPr id="398" name="Google Shape;3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" y="2105433"/>
            <a:ext cx="6716839" cy="3407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4898" y="5149621"/>
            <a:ext cx="1598495" cy="75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7741" y="2547257"/>
            <a:ext cx="39338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Arrays </a:t>
            </a:r>
            <a:endParaRPr/>
          </a:p>
        </p:txBody>
      </p:sp>
      <p:sp>
        <p:nvSpPr>
          <p:cNvPr id="406" name="Google Shape;406;p44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object let's you store multiple values in a single variable.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Arrays are simply an ordered stack of data items with the same data type.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Some programming languages start arrays at zero, other start at one. JavaScript arrays start at zero.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Creating an array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Assigning values to the array</a:t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1645919" y="4904491"/>
            <a:ext cx="59566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array_name = new Array(number_of_elements)</a:t>
            </a:r>
            <a:endParaRPr/>
          </a:p>
        </p:txBody>
      </p:sp>
      <p:sp>
        <p:nvSpPr>
          <p:cNvPr id="408" name="Google Shape;408;p44"/>
          <p:cNvSpPr/>
          <p:nvPr/>
        </p:nvSpPr>
        <p:spPr>
          <a:xfrm>
            <a:off x="1850209" y="5828269"/>
            <a:ext cx="3382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array_name[0] = "Array element"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414" name="Google Shape;414;p45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b="1" lang="en-US"/>
              <a:t>Displaying Array Elements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5" name="Google Shape;415;p45"/>
          <p:cNvSpPr/>
          <p:nvPr/>
        </p:nvSpPr>
        <p:spPr>
          <a:xfrm>
            <a:off x="3918857" y="180764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 faq = new Array(3)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faq[0] = "What are JavaScript arrays"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faq[1] = "How to create arrays in JavaScript?"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faq[2] = "What are two dimensional arrays?"</a:t>
            </a:r>
            <a:endParaRPr/>
          </a:p>
        </p:txBody>
      </p:sp>
      <p:sp>
        <p:nvSpPr>
          <p:cNvPr id="416" name="Google Shape;416;p45"/>
          <p:cNvSpPr/>
          <p:nvPr/>
        </p:nvSpPr>
        <p:spPr>
          <a:xfrm>
            <a:off x="1126464" y="2673776"/>
            <a:ext cx="238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document.write(faq[1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</a:t>
            </a:r>
            <a:endParaRPr/>
          </a:p>
        </p:txBody>
      </p:sp>
      <p:sp>
        <p:nvSpPr>
          <p:cNvPr id="417" name="Google Shape;417;p45"/>
          <p:cNvSpPr/>
          <p:nvPr/>
        </p:nvSpPr>
        <p:spPr>
          <a:xfrm>
            <a:off x="2763209" y="3011482"/>
            <a:ext cx="4276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Result: How to create arrays in JavaScript? 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45"/>
          <p:cNvGrpSpPr/>
          <p:nvPr/>
        </p:nvGrpSpPr>
        <p:grpSpPr>
          <a:xfrm>
            <a:off x="822960" y="3267680"/>
            <a:ext cx="7667897" cy="655850"/>
            <a:chOff x="859960" y="3485986"/>
            <a:chExt cx="7667897" cy="864679"/>
          </a:xfrm>
        </p:grpSpPr>
        <p:sp>
          <p:nvSpPr>
            <p:cNvPr id="419" name="Google Shape;419;p45"/>
            <p:cNvSpPr txBox="1"/>
            <p:nvPr/>
          </p:nvSpPr>
          <p:spPr>
            <a:xfrm>
              <a:off x="859960" y="3485986"/>
              <a:ext cx="7543800" cy="864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rmAutofit lnSpcReduction="10000"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4800"/>
                <a:buFont typeface="Calibri"/>
                <a:buNone/>
              </a:pPr>
              <a:r>
                <a:rPr lang="en-US" sz="4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Array Properties</a:t>
              </a:r>
              <a:endPara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" name="Google Shape;420;p45"/>
            <p:cNvCxnSpPr/>
            <p:nvPr/>
          </p:nvCxnSpPr>
          <p:spPr>
            <a:xfrm>
              <a:off x="859960" y="4212718"/>
              <a:ext cx="7667897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21" name="Google Shape;4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464" y="3923530"/>
            <a:ext cx="5913300" cy="228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Array Methods</a:t>
            </a:r>
            <a:endParaRPr/>
          </a:p>
        </p:txBody>
      </p:sp>
      <p:graphicFrame>
        <p:nvGraphicFramePr>
          <p:cNvPr id="427" name="Google Shape;427;p46"/>
          <p:cNvGraphicFramePr/>
          <p:nvPr/>
        </p:nvGraphicFramePr>
        <p:xfrm>
          <a:off x="1017068" y="2016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{14D648F7-7A04-41F2-953F-882BB8739590}</a:tableStyleId>
              </a:tblPr>
              <a:tblGrid>
                <a:gridCol w="1046875"/>
                <a:gridCol w="6302825"/>
              </a:tblGrid>
              <a:tr h="25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/>
                    </a:p>
                  </a:txBody>
                  <a:tcPr marT="32600" marB="32600" marR="32600" marL="326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T="32600" marB="32600" marR="32600" marL="326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CD"/>
                    </a:solidFill>
                  </a:tcPr>
                </a:tc>
              </a:tr>
              <a:tr h="526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concat()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600" marB="32600" marR="32600" marL="326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a new array comprised of this array joined with other array(s)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600" marB="32600" marR="32600" marL="326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7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pop()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275" marB="17275" marR="17275" marL="1727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Removes the last element from an array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275" marB="17275" marR="17275" marL="1727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push()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275" marB="17275" marR="17275" marL="1727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Adds one or more elements to the end of an array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275" marB="17275" marR="17275" marL="1727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39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reverse()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275" marB="17275" marR="17275" marL="1727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Reverses the order of the elements of an array -- the first becomes the last, and the last becomes the first.</a:t>
                      </a:r>
                      <a:endParaRPr/>
                    </a:p>
                  </a:txBody>
                  <a:tcPr marT="17275" marB="17275" marR="17275" marL="1727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9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sng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toString()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600" marB="32600" marR="32600" marL="326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a string representing the array and its elements.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600" marB="32600" marR="32600" marL="326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4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join()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600" marB="32600" marR="32600" marL="326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Joins all elements of an array into a string.</a:t>
                      </a:r>
                      <a:endParaRPr/>
                    </a:p>
                  </a:txBody>
                  <a:tcPr marT="32600" marB="32600" marR="32600" marL="3260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33" name="Google Shape;433;p47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basic JavaScript explained in this section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is where the real fun starts with JavaScript: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Start controlling the single objects (form fields, buttons, images, menus, etc. etc.) on the pages.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65880"/>
            <a:ext cx="6969034" cy="325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What is JavaScript?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is a scripting language that enables web developers/designers to build more functional and interactive websites.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Common uses of JavaScript include: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Alert messages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Popup windows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Dynamic dropdown menus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Form validation</a:t>
            </a:r>
            <a:endParaRPr/>
          </a:p>
          <a:p>
            <a:pPr indent="-342900" lvl="1" marL="7269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Displaying date/time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usually runs on the 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client-side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(the browser's side),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537" y="3326796"/>
            <a:ext cx="2055223" cy="160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/>
              <a:t>What You Need to Use JavaScript?</a:t>
            </a:r>
            <a:endParaRPr sz="4400"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Know how to use HTML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Have a web browser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Know how to do programming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901" y="1845734"/>
            <a:ext cx="3148965" cy="427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2027" y="3668199"/>
            <a:ext cx="23812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What JavaScript can do for you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allows you to create highly responsive interfaces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Provide dynamic functionality, without having to wait for the server to react and show another page.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Fast, no connection needed once loaded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Simpler execution model: don't need compiler or development environment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Platform-independence: code interpreted by any script-enabled browser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Slower than compiled code, not as powerful/full-featured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Limitations with JavaScript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cannot write to files on the server 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cannot access databases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cannot close a window if it didn't open it. 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cannot protect your page source or images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 doesn't have any multithreading or multiprocess capabilities.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JavaScript Syntax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JavaScript consists of JavaScript statements that are placed within the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&lt;script&gt; type="text/javascript"&gt; and &lt;/script&gt; tell where JavaScript starts and ends.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2276845" y="2599603"/>
            <a:ext cx="2892138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384048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&lt;script&gt;... &lt;/script&gt; </a:t>
            </a:r>
            <a:endParaRPr/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080" y="3784359"/>
            <a:ext cx="4546768" cy="241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*Green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2013-04-04T05:43:13Z</dcterms:created>
  <dc:creator>reshmy p p</dc:creator>
</cp:coreProperties>
</file>