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77" r:id="rId5"/>
    <p:sldId id="278" r:id="rId6"/>
    <p:sldId id="279" r:id="rId7"/>
    <p:sldId id="259" r:id="rId8"/>
    <p:sldId id="281" r:id="rId9"/>
    <p:sldId id="260" r:id="rId10"/>
    <p:sldId id="261" r:id="rId11"/>
    <p:sldId id="291" r:id="rId12"/>
    <p:sldId id="262" r:id="rId13"/>
    <p:sldId id="305" r:id="rId14"/>
    <p:sldId id="265" r:id="rId15"/>
    <p:sldId id="266" r:id="rId16"/>
    <p:sldId id="268" r:id="rId17"/>
    <p:sldId id="267" r:id="rId18"/>
    <p:sldId id="290" r:id="rId19"/>
    <p:sldId id="269" r:id="rId20"/>
    <p:sldId id="270" r:id="rId21"/>
    <p:sldId id="271" r:id="rId22"/>
    <p:sldId id="273" r:id="rId23"/>
    <p:sldId id="274" r:id="rId24"/>
    <p:sldId id="292" r:id="rId25"/>
    <p:sldId id="293" r:id="rId26"/>
    <p:sldId id="296" r:id="rId27"/>
    <p:sldId id="297" r:id="rId28"/>
    <p:sldId id="294" r:id="rId29"/>
    <p:sldId id="295" r:id="rId30"/>
    <p:sldId id="298" r:id="rId31"/>
    <p:sldId id="315" r:id="rId32"/>
    <p:sldId id="316" r:id="rId33"/>
    <p:sldId id="317" r:id="rId34"/>
    <p:sldId id="311" r:id="rId35"/>
    <p:sldId id="318" r:id="rId36"/>
    <p:sldId id="275" r:id="rId37"/>
    <p:sldId id="27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23" autoAdjust="0"/>
  </p:normalViewPr>
  <p:slideViewPr>
    <p:cSldViewPr>
      <p:cViewPr varScale="1">
        <p:scale>
          <a:sx n="66" d="100"/>
          <a:sy n="66" d="100"/>
        </p:scale>
        <p:origin x="148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D69C6-E46A-4ADF-8E30-28879E01D136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225F5-816E-42DC-829B-6F18DE20E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0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parajita" pitchFamily="34" charset="0"/>
                <a:cs typeface="Aparajita" pitchFamily="34" charset="0"/>
              </a:rPr>
              <a:t>Application Exception is something that we throw from our program using "throw" clause, where as a system exception is those are thrown by the system at run time, for example, null-pointer. You </a:t>
            </a:r>
            <a:r>
              <a:rPr lang="en-US" sz="1200" dirty="0" err="1" smtClean="0">
                <a:latin typeface="Aparajita" pitchFamily="34" charset="0"/>
                <a:cs typeface="Aparajita" pitchFamily="34" charset="0"/>
              </a:rPr>
              <a:t>dont</a:t>
            </a:r>
            <a:r>
              <a:rPr lang="en-US" sz="1200" dirty="0" smtClean="0">
                <a:latin typeface="Aparajita" pitchFamily="34" charset="0"/>
                <a:cs typeface="Aparajita" pitchFamily="34" charset="0"/>
              </a:rPr>
              <a:t> need to throw a </a:t>
            </a:r>
            <a:r>
              <a:rPr lang="en-US" sz="1200" dirty="0" err="1" smtClean="0">
                <a:latin typeface="Aparajita" pitchFamily="34" charset="0"/>
                <a:cs typeface="Aparajita" pitchFamily="34" charset="0"/>
              </a:rPr>
              <a:t>NullPointerException</a:t>
            </a:r>
            <a:r>
              <a:rPr lang="en-US" sz="1200" dirty="0" smtClean="0">
                <a:latin typeface="Aparajita" pitchFamily="34" charset="0"/>
                <a:cs typeface="Aparajita" pitchFamily="34" charset="0"/>
              </a:rPr>
              <a:t>. You just need to do an operation(for example, call a method of a null object) with a null object, the system will throw it for you.</a:t>
            </a:r>
            <a:endParaRPr lang="en-IN" sz="1200" dirty="0" smtClean="0">
              <a:latin typeface="Aparajita" pitchFamily="34" charset="0"/>
              <a:cs typeface="Aparajita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225F5-816E-42DC-829B-6F18DE20E78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35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\\server1\Shared Files\logos\atp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473825"/>
            <a:ext cx="80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E0D1AB5-577C-46AE-9E4F-05AFF42A83F1}" type="datetimeFigureOut">
              <a:rPr lang="en-US" smtClean="0"/>
              <a:pPr/>
              <a:t>6/8/2013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E0D1AB5-577C-46AE-9E4F-05AFF42A83F1}" type="datetimeFigureOut">
              <a:rPr lang="en-US" smtClean="0"/>
              <a:pPr/>
              <a:t>6/8/2013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E0D1AB5-577C-46AE-9E4F-05AFF42A83F1}" type="datetimeFigureOut">
              <a:rPr lang="en-US" smtClean="0"/>
              <a:pPr/>
              <a:t>6/8/2013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server1\Shared Files\logos\atp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473825"/>
            <a:ext cx="80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E0D1AB5-577C-46AE-9E4F-05AFF42A83F1}" type="datetimeFigureOut">
              <a:rPr lang="en-US" smtClean="0"/>
              <a:pPr/>
              <a:t>6/8/2013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E0D1AB5-577C-46AE-9E4F-05AFF42A83F1}" type="datetimeFigureOut">
              <a:rPr lang="en-US" smtClean="0"/>
              <a:pPr/>
              <a:t>6/8/2013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E0D1AB5-577C-46AE-9E4F-05AFF42A83F1}" type="datetimeFigureOut">
              <a:rPr lang="en-US" smtClean="0"/>
              <a:pPr/>
              <a:t>6/8/2013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 descr="\\server1\Shared Files\logos\atp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473825"/>
            <a:ext cx="80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E0D1AB5-577C-46AE-9E4F-05AFF42A83F1}" type="datetimeFigureOut">
              <a:rPr lang="en-US" smtClean="0"/>
              <a:pPr/>
              <a:t>6/8/2013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E0D1AB5-577C-46AE-9E4F-05AFF42A83F1}" type="datetimeFigureOut">
              <a:rPr lang="en-US" smtClean="0"/>
              <a:pPr/>
              <a:t>6/8/2013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E0D1AB5-577C-46AE-9E4F-05AFF42A83F1}" type="datetimeFigureOut">
              <a:rPr lang="en-US" smtClean="0"/>
              <a:pPr/>
              <a:t>6/8/2013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Titles Can Be Long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This the Top Level of the Slide Text</a:t>
            </a:r>
          </a:p>
          <a:p>
            <a:pPr lvl="1"/>
            <a:r>
              <a:rPr lang="en-US" smtClean="0"/>
              <a:t>This Is the Second Level of the Slide Text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6781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 anchor="ctr"/>
          <a:lstStyle/>
          <a:p>
            <a:pPr algn="l">
              <a:defRPr/>
            </a:pPr>
            <a:endParaRPr lang="en-US" sz="1000" b="1" dirty="0">
              <a:solidFill>
                <a:srgbClr val="FFFFFF"/>
              </a:solidFill>
              <a:latin typeface="Futura Md BT" pitchFamily="34" charset="0"/>
            </a:endParaRPr>
          </a:p>
          <a:p>
            <a:pPr algn="r">
              <a:defRPr/>
            </a:pPr>
            <a:r>
              <a:rPr lang="en-US" sz="1000" b="1" dirty="0">
                <a:solidFill>
                  <a:srgbClr val="FFFFFF"/>
                </a:solidFill>
                <a:latin typeface="Futura Md BT" pitchFamily="34" charset="0"/>
              </a:rPr>
              <a:t>SLIDE </a:t>
            </a:r>
            <a:fld id="{25FFE2A4-5A2F-4DD1-A366-21AF95A3F5E2}" type="slidenum">
              <a:rPr lang="en-US" sz="1000" b="1">
                <a:solidFill>
                  <a:srgbClr val="FFFFFF"/>
                </a:solidFill>
                <a:latin typeface="Futura Md BT" pitchFamily="34" charset="0"/>
              </a:rPr>
              <a:pPr algn="r">
                <a:defRPr/>
              </a:pPr>
              <a:t>‹#›</a:t>
            </a:fld>
            <a:r>
              <a:rPr lang="en-US" sz="1000" b="1" dirty="0">
                <a:solidFill>
                  <a:srgbClr val="FFFFFF"/>
                </a:solidFill>
                <a:latin typeface="Futura Md BT" pitchFamily="34" charset="0"/>
              </a:rPr>
              <a:t>	</a:t>
            </a:r>
          </a:p>
        </p:txBody>
      </p:sp>
      <p:pic>
        <p:nvPicPr>
          <p:cNvPr id="10247" name="Picture 6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620000" y="106363"/>
            <a:ext cx="14509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aa289505(v=VS.71).aspx" TargetMode="External"/><Relationship Id="rId3" Type="http://schemas.openxmlformats.org/officeDocument/2006/relationships/hyperlink" Target="http://msdn.microsoft.com/en-us/library/ms173163.aspx" TargetMode="External"/><Relationship Id="rId7" Type="http://schemas.openxmlformats.org/officeDocument/2006/relationships/hyperlink" Target="http://msdn.microsoft.com/en-us/library/aa719631(v=VS.71).aspx" TargetMode="External"/><Relationship Id="rId2" Type="http://schemas.openxmlformats.org/officeDocument/2006/relationships/hyperlink" Target="http://msdn.microsoft.com/en-us/library/1ah5wsex(v=vs.80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-sharpcorner.com/UploadFile/rajeshvs/ExceptionHandlinginCSharp11282005051444AM/ExceptionHandlinginCSharp.aspx" TargetMode="External"/><Relationship Id="rId5" Type="http://schemas.openxmlformats.org/officeDocument/2006/relationships/hyperlink" Target="http://www.csharp-station.com/Tutorials/lesson15.aspx" TargetMode="External"/><Relationship Id="rId10" Type="http://schemas.openxmlformats.org/officeDocument/2006/relationships/image" Target="../media/image48.jpeg"/><Relationship Id="rId4" Type="http://schemas.openxmlformats.org/officeDocument/2006/relationships/hyperlink" Target="http://www.blackwasp.co.uk/CSharpThrowingExceptions.aspx" TargetMode="External"/><Relationship Id="rId9" Type="http://schemas.openxmlformats.org/officeDocument/2006/relationships/image" Target="../media/image4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Baskerville Old Face" pitchFamily="18" charset="0"/>
              </a:rPr>
              <a:t>Exception Handling</a:t>
            </a:r>
            <a:br>
              <a:rPr lang="en-US" b="1" dirty="0" smtClean="0">
                <a:solidFill>
                  <a:schemeClr val="tx1"/>
                </a:solidFill>
                <a:latin typeface="Baskerville Old Face" pitchFamily="18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 descr="C:\Users\Owner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071810"/>
            <a:ext cx="4000528" cy="3143272"/>
          </a:xfrm>
          <a:prstGeom prst="rect">
            <a:avLst/>
          </a:prstGeom>
          <a:noFill/>
        </p:spPr>
      </p:pic>
      <p:pic>
        <p:nvPicPr>
          <p:cNvPr id="9" name="Picture 8" descr="C:\Users\aitrich\Desktop\excep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59" y="2143116"/>
            <a:ext cx="1643042" cy="428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Exception Hierarchy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err="1" smtClean="0">
                <a:latin typeface="Aparajita" pitchFamily="34" charset="0"/>
                <a:cs typeface="Aparajita" pitchFamily="34" charset="0"/>
              </a:rPr>
              <a:t>System.Exception</a:t>
            </a:r>
            <a:r>
              <a:rPr lang="en-IN" sz="2800" dirty="0" smtClean="0">
                <a:latin typeface="Aparajita" pitchFamily="34" charset="0"/>
                <a:cs typeface="Aparajita" pitchFamily="34" charset="0"/>
              </a:rPr>
              <a:t> is the base class for all exceptions in C#. </a:t>
            </a:r>
            <a:endParaRPr lang="en-IN" sz="28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4099" name="Picture 3" descr="C:\Users\Owner\Desktop\images (8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214554"/>
            <a:ext cx="4286248" cy="3214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err="1" smtClean="0"/>
              <a:t>System.Exception</a:t>
            </a:r>
            <a:r>
              <a:rPr lang="en-IN" sz="3200" dirty="0" smtClean="0"/>
              <a:t> class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28670"/>
            <a:ext cx="8229600" cy="4953000"/>
          </a:xfrm>
        </p:spPr>
        <p:txBody>
          <a:bodyPr/>
          <a:lstStyle/>
          <a:p>
            <a:pPr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Exception class contains a number of properties to make error management easy.</a:t>
            </a:r>
          </a:p>
          <a:p>
            <a:pPr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Exception object contains detailed information about an error, like:</a:t>
            </a:r>
          </a:p>
          <a:p>
            <a:pPr algn="just"/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 algn="just"/>
            <a:endParaRPr lang="en-IN" sz="2400" dirty="0" smtClean="0">
              <a:latin typeface="Aparajita" pitchFamily="34" charset="0"/>
              <a:cs typeface="Aparajita" pitchFamily="34" charset="0"/>
            </a:endParaRPr>
          </a:p>
          <a:p>
            <a:pPr algn="just"/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 algn="just"/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 algn="just"/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 algn="just"/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 algn="just"/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 algn="just"/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 algn="just"/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To deal with error easier.</a:t>
            </a:r>
          </a:p>
          <a:p>
            <a:pPr algn="just"/>
            <a:endParaRPr lang="en-IN" sz="2400" dirty="0" smtClean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3075" name="Picture 3" descr="C:\Users\Owner\Desktop\clip-image004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214554"/>
            <a:ext cx="6500858" cy="3714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What is Exception Handling?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 “Exception handling" means interpreting and reacting to the exceptions created by errors.</a:t>
            </a:r>
          </a:p>
          <a:p>
            <a:pPr algn="just"/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Exception handling is an in built mechanism in .NET framework to detect and handle run time errors.</a:t>
            </a:r>
          </a:p>
          <a:p>
            <a:pPr algn="just"/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Exception handling is achieved using the Try - Catch - Finally block</a:t>
            </a:r>
            <a:endParaRPr lang="en-IN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6146" name="Picture 2" descr="C:\Users\Owner\Desktop\images (7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4786322"/>
            <a:ext cx="1771650" cy="1323975"/>
          </a:xfrm>
          <a:prstGeom prst="rect">
            <a:avLst/>
          </a:prstGeom>
          <a:noFill/>
        </p:spPr>
      </p:pic>
      <p:pic>
        <p:nvPicPr>
          <p:cNvPr id="5" name="Picture 2" descr="C:\Users\user\Desktop\try-catc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671906"/>
            <a:ext cx="4829175" cy="2400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Exception Handling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Structured exception handling tests specific pieces of the code when exception occurs.</a:t>
            </a:r>
          </a:p>
          <a:p>
            <a:pPr algn="just"/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 </a:t>
            </a:r>
            <a:r>
              <a:rPr lang="en-US" sz="2400" b="1" dirty="0" smtClean="0">
                <a:latin typeface="Aparajita" pitchFamily="34" charset="0"/>
                <a:cs typeface="Aparajita" pitchFamily="34" charset="0"/>
              </a:rPr>
              <a:t>Try...Catch...Finally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 control structure is fundamental to structured exception handling. </a:t>
            </a:r>
          </a:p>
          <a:p>
            <a:pPr algn="just"/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It Reacts differently based on the type of thrown exception.</a:t>
            </a: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3074" name="Picture 2" descr="C:\Users\user\Desktop\exception-handling-basics_clip_image0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3143248"/>
            <a:ext cx="3781425" cy="33337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try/catch Blocks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dirty="0" smtClean="0">
                <a:latin typeface="Aparajita" pitchFamily="34" charset="0"/>
                <a:cs typeface="Aparajita" pitchFamily="34" charset="0"/>
              </a:rPr>
              <a:t>When exceptions are thrown, It must be handled</a:t>
            </a:r>
          </a:p>
          <a:p>
            <a:pPr algn="just"/>
            <a:r>
              <a:rPr lang="en-IN" sz="2800" dirty="0" smtClean="0">
                <a:latin typeface="Aparajita" pitchFamily="34" charset="0"/>
                <a:cs typeface="Aparajita" pitchFamily="34" charset="0"/>
              </a:rPr>
              <a:t>This is done by </a:t>
            </a:r>
          </a:p>
          <a:p>
            <a:pPr lvl="1"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A try block followed by a catch block where you handle the exception.</a:t>
            </a:r>
          </a:p>
          <a:p>
            <a:pPr algn="just"/>
            <a:r>
              <a:rPr lang="en-IN" sz="2800" dirty="0" smtClean="0">
                <a:latin typeface="Aparajita" pitchFamily="34" charset="0"/>
                <a:cs typeface="Aparajita" pitchFamily="34" charset="0"/>
              </a:rPr>
              <a:t>Code that could throw an exception is put in the try block </a:t>
            </a:r>
          </a:p>
          <a:p>
            <a:pPr algn="just"/>
            <a:r>
              <a:rPr lang="en-IN" sz="2800" dirty="0" smtClean="0">
                <a:latin typeface="Aparajita" pitchFamily="34" charset="0"/>
                <a:cs typeface="Aparajita" pitchFamily="34" charset="0"/>
              </a:rPr>
              <a:t>And an exception handling code goes in the catch block.</a:t>
            </a:r>
            <a:endParaRPr lang="en-IN" sz="28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4" name="Picture 3" descr="C:\Users\Owner\Desktop\catche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0345" y="3786190"/>
            <a:ext cx="2440968" cy="2603339"/>
          </a:xfrm>
          <a:prstGeom prst="rect">
            <a:avLst/>
          </a:prstGeom>
          <a:noFill/>
        </p:spPr>
      </p:pic>
      <p:pic>
        <p:nvPicPr>
          <p:cNvPr id="2050" name="Picture 2" descr="C:\Users\Owner\Desktop\download (1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4500570"/>
            <a:ext cx="1400175" cy="1400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28670"/>
            <a:ext cx="8229600" cy="4953000"/>
          </a:xfrm>
        </p:spPr>
        <p:txBody>
          <a:bodyPr/>
          <a:lstStyle/>
          <a:p>
            <a:r>
              <a:rPr lang="en-IN" sz="1800" dirty="0" smtClean="0">
                <a:latin typeface="Aparajita" pitchFamily="34" charset="0"/>
                <a:cs typeface="Aparajita" pitchFamily="34" charset="0"/>
              </a:rPr>
              <a:t>using System;</a:t>
            </a:r>
            <a:br>
              <a:rPr lang="en-IN" sz="1800" dirty="0" smtClean="0">
                <a:latin typeface="Aparajita" pitchFamily="34" charset="0"/>
                <a:cs typeface="Aparajita" pitchFamily="34" charset="0"/>
              </a:rPr>
            </a:br>
            <a:r>
              <a:rPr lang="en-IN" sz="1800" dirty="0" smtClean="0">
                <a:latin typeface="Aparajita" pitchFamily="34" charset="0"/>
                <a:cs typeface="Aparajita" pitchFamily="34" charset="0"/>
              </a:rPr>
              <a:t>using System.IO;</a:t>
            </a:r>
            <a:br>
              <a:rPr lang="en-IN" sz="1800" dirty="0" smtClean="0">
                <a:latin typeface="Aparajita" pitchFamily="34" charset="0"/>
                <a:cs typeface="Aparajita" pitchFamily="34" charset="0"/>
              </a:rPr>
            </a:br>
            <a:r>
              <a:rPr lang="en-IN" sz="1800" dirty="0" smtClean="0">
                <a:latin typeface="Aparajita" pitchFamily="34" charset="0"/>
                <a:cs typeface="Aparajita" pitchFamily="34" charset="0"/>
              </a:rPr>
              <a:t>class </a:t>
            </a:r>
            <a:r>
              <a:rPr lang="en-IN" sz="1800" dirty="0" err="1" smtClean="0">
                <a:latin typeface="Aparajita" pitchFamily="34" charset="0"/>
                <a:cs typeface="Aparajita" pitchFamily="34" charset="0"/>
              </a:rPr>
              <a:t>tryCatchDemo</a:t>
            </a:r>
            <a:r>
              <a:rPr lang="en-IN" sz="1800" dirty="0" smtClean="0">
                <a:latin typeface="Aparajita" pitchFamily="34" charset="0"/>
                <a:cs typeface="Aparajita" pitchFamily="34" charset="0"/>
              </a:rPr>
              <a:t/>
            </a:r>
            <a:br>
              <a:rPr lang="en-IN" sz="1800" dirty="0" smtClean="0">
                <a:latin typeface="Aparajita" pitchFamily="34" charset="0"/>
                <a:cs typeface="Aparajita" pitchFamily="34" charset="0"/>
              </a:rPr>
            </a:br>
            <a:r>
              <a:rPr lang="en-IN" sz="1800" dirty="0" smtClean="0">
                <a:latin typeface="Aparajita" pitchFamily="34" charset="0"/>
                <a:cs typeface="Aparajita" pitchFamily="34" charset="0"/>
              </a:rPr>
              <a:t>{</a:t>
            </a:r>
            <a:br>
              <a:rPr lang="en-IN" sz="1800" dirty="0" smtClean="0">
                <a:latin typeface="Aparajita" pitchFamily="34" charset="0"/>
                <a:cs typeface="Aparajita" pitchFamily="34" charset="0"/>
              </a:rPr>
            </a:br>
            <a:r>
              <a:rPr lang="en-IN" sz="1800" dirty="0" smtClean="0">
                <a:latin typeface="Aparajita" pitchFamily="34" charset="0"/>
                <a:cs typeface="Aparajita" pitchFamily="34" charset="0"/>
              </a:rPr>
              <a:t>    static void Main(string[] </a:t>
            </a:r>
            <a:r>
              <a:rPr lang="en-IN" sz="1800" dirty="0" err="1" smtClean="0">
                <a:latin typeface="Aparajita" pitchFamily="34" charset="0"/>
                <a:cs typeface="Aparajita" pitchFamily="34" charset="0"/>
              </a:rPr>
              <a:t>args</a:t>
            </a:r>
            <a:r>
              <a:rPr lang="en-IN" sz="1800" dirty="0" smtClean="0">
                <a:latin typeface="Aparajita" pitchFamily="34" charset="0"/>
                <a:cs typeface="Aparajita" pitchFamily="34" charset="0"/>
              </a:rPr>
              <a:t>)</a:t>
            </a:r>
            <a:br>
              <a:rPr lang="en-IN" sz="1800" dirty="0" smtClean="0">
                <a:latin typeface="Aparajita" pitchFamily="34" charset="0"/>
                <a:cs typeface="Aparajita" pitchFamily="34" charset="0"/>
              </a:rPr>
            </a:br>
            <a:r>
              <a:rPr lang="en-IN" sz="1800" dirty="0" smtClean="0">
                <a:latin typeface="Aparajita" pitchFamily="34" charset="0"/>
                <a:cs typeface="Aparajita" pitchFamily="34" charset="0"/>
              </a:rPr>
              <a:t>    {</a:t>
            </a:r>
            <a:br>
              <a:rPr lang="en-IN" sz="1800" dirty="0" smtClean="0">
                <a:latin typeface="Aparajita" pitchFamily="34" charset="0"/>
                <a:cs typeface="Aparajita" pitchFamily="34" charset="0"/>
              </a:rPr>
            </a:br>
            <a:r>
              <a:rPr lang="en-IN" sz="1800" dirty="0" smtClean="0">
                <a:latin typeface="Aparajita" pitchFamily="34" charset="0"/>
                <a:cs typeface="Aparajita" pitchFamily="34" charset="0"/>
              </a:rPr>
              <a:t>        try</a:t>
            </a:r>
            <a:br>
              <a:rPr lang="en-IN" sz="1800" dirty="0" smtClean="0">
                <a:latin typeface="Aparajita" pitchFamily="34" charset="0"/>
                <a:cs typeface="Aparajita" pitchFamily="34" charset="0"/>
              </a:rPr>
            </a:br>
            <a:r>
              <a:rPr lang="en-IN" sz="1800" dirty="0" smtClean="0">
                <a:latin typeface="Aparajita" pitchFamily="34" charset="0"/>
                <a:cs typeface="Aparajita" pitchFamily="34" charset="0"/>
              </a:rPr>
              <a:t>        {</a:t>
            </a:r>
            <a:br>
              <a:rPr lang="en-IN" sz="1800" dirty="0" smtClean="0">
                <a:latin typeface="Aparajita" pitchFamily="34" charset="0"/>
                <a:cs typeface="Aparajita" pitchFamily="34" charset="0"/>
              </a:rPr>
            </a:br>
            <a:r>
              <a:rPr lang="en-IN" sz="1800" dirty="0" smtClean="0">
                <a:latin typeface="Aparajita" pitchFamily="34" charset="0"/>
                <a:cs typeface="Aparajita" pitchFamily="34" charset="0"/>
              </a:rPr>
              <a:t>            </a:t>
            </a:r>
            <a:r>
              <a:rPr lang="en-IN" sz="1800" dirty="0" err="1" smtClean="0">
                <a:latin typeface="Aparajita" pitchFamily="34" charset="0"/>
                <a:cs typeface="Aparajita" pitchFamily="34" charset="0"/>
              </a:rPr>
              <a:t>File.OpenRead</a:t>
            </a:r>
            <a:r>
              <a:rPr lang="en-IN" sz="1800" dirty="0" smtClean="0">
                <a:latin typeface="Aparajita" pitchFamily="34" charset="0"/>
                <a:cs typeface="Aparajita" pitchFamily="34" charset="0"/>
              </a:rPr>
              <a:t>("</a:t>
            </a:r>
            <a:r>
              <a:rPr lang="en-IN" sz="1800" dirty="0" err="1" smtClean="0">
                <a:latin typeface="Aparajita" pitchFamily="34" charset="0"/>
                <a:cs typeface="Aparajita" pitchFamily="34" charset="0"/>
              </a:rPr>
              <a:t>NonExistentFile</a:t>
            </a:r>
            <a:r>
              <a:rPr lang="en-IN" sz="1800" dirty="0" smtClean="0">
                <a:latin typeface="Aparajita" pitchFamily="34" charset="0"/>
                <a:cs typeface="Aparajita" pitchFamily="34" charset="0"/>
              </a:rPr>
              <a:t>");</a:t>
            </a:r>
            <a:br>
              <a:rPr lang="en-IN" sz="1800" dirty="0" smtClean="0">
                <a:latin typeface="Aparajita" pitchFamily="34" charset="0"/>
                <a:cs typeface="Aparajita" pitchFamily="34" charset="0"/>
              </a:rPr>
            </a:br>
            <a:r>
              <a:rPr lang="en-IN" sz="1800" dirty="0" smtClean="0">
                <a:latin typeface="Aparajita" pitchFamily="34" charset="0"/>
                <a:cs typeface="Aparajita" pitchFamily="34" charset="0"/>
              </a:rPr>
              <a:t>        }</a:t>
            </a:r>
            <a:br>
              <a:rPr lang="en-IN" sz="1800" dirty="0" smtClean="0">
                <a:latin typeface="Aparajita" pitchFamily="34" charset="0"/>
                <a:cs typeface="Aparajita" pitchFamily="34" charset="0"/>
              </a:rPr>
            </a:br>
            <a:r>
              <a:rPr lang="en-IN" sz="1800" dirty="0" smtClean="0">
                <a:latin typeface="Aparajita" pitchFamily="34" charset="0"/>
                <a:cs typeface="Aparajita" pitchFamily="34" charset="0"/>
              </a:rPr>
              <a:t>        catch(Exception ex)</a:t>
            </a:r>
            <a:br>
              <a:rPr lang="en-IN" sz="1800" dirty="0" smtClean="0">
                <a:latin typeface="Aparajita" pitchFamily="34" charset="0"/>
                <a:cs typeface="Aparajita" pitchFamily="34" charset="0"/>
              </a:rPr>
            </a:br>
            <a:r>
              <a:rPr lang="en-IN" sz="1800" dirty="0" smtClean="0">
                <a:latin typeface="Aparajita" pitchFamily="34" charset="0"/>
                <a:cs typeface="Aparajita" pitchFamily="34" charset="0"/>
              </a:rPr>
              <a:t>        {</a:t>
            </a:r>
            <a:br>
              <a:rPr lang="en-IN" sz="1800" dirty="0" smtClean="0">
                <a:latin typeface="Aparajita" pitchFamily="34" charset="0"/>
                <a:cs typeface="Aparajita" pitchFamily="34" charset="0"/>
              </a:rPr>
            </a:br>
            <a:r>
              <a:rPr lang="en-IN" sz="1800" dirty="0" smtClean="0">
                <a:latin typeface="Aparajita" pitchFamily="34" charset="0"/>
                <a:cs typeface="Aparajita" pitchFamily="34" charset="0"/>
              </a:rPr>
              <a:t>            Console.WriteLine(</a:t>
            </a:r>
            <a:r>
              <a:rPr lang="en-IN" sz="1800" dirty="0" err="1" smtClean="0">
                <a:latin typeface="Aparajita" pitchFamily="34" charset="0"/>
                <a:cs typeface="Aparajita" pitchFamily="34" charset="0"/>
              </a:rPr>
              <a:t>ex.ToString</a:t>
            </a:r>
            <a:r>
              <a:rPr lang="en-IN" sz="1800" dirty="0" smtClean="0">
                <a:latin typeface="Aparajita" pitchFamily="34" charset="0"/>
                <a:cs typeface="Aparajita" pitchFamily="34" charset="0"/>
              </a:rPr>
              <a:t>());</a:t>
            </a:r>
            <a:br>
              <a:rPr lang="en-IN" sz="1800" dirty="0" smtClean="0">
                <a:latin typeface="Aparajita" pitchFamily="34" charset="0"/>
                <a:cs typeface="Aparajita" pitchFamily="34" charset="0"/>
              </a:rPr>
            </a:br>
            <a:r>
              <a:rPr lang="en-IN" sz="1800" dirty="0" smtClean="0">
                <a:latin typeface="Aparajita" pitchFamily="34" charset="0"/>
                <a:cs typeface="Aparajita" pitchFamily="34" charset="0"/>
              </a:rPr>
              <a:t>        }</a:t>
            </a:r>
            <a:br>
              <a:rPr lang="en-IN" sz="1800" dirty="0" smtClean="0">
                <a:latin typeface="Aparajita" pitchFamily="34" charset="0"/>
                <a:cs typeface="Aparajita" pitchFamily="34" charset="0"/>
              </a:rPr>
            </a:br>
            <a:r>
              <a:rPr lang="en-IN" sz="1800" dirty="0" smtClean="0">
                <a:latin typeface="Aparajita" pitchFamily="34" charset="0"/>
                <a:cs typeface="Aparajita" pitchFamily="34" charset="0"/>
              </a:rPr>
              <a:t>    }</a:t>
            </a: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/>
            </a:r>
            <a:br>
              <a:rPr lang="en-IN" sz="2400" dirty="0" smtClean="0">
                <a:latin typeface="Aparajita" pitchFamily="34" charset="0"/>
                <a:cs typeface="Aparajita" pitchFamily="34" charset="0"/>
              </a:rPr>
            </a:b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}</a:t>
            </a:r>
            <a:endParaRPr lang="en-IN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7170" name="Picture 2" descr="C:\Users\Owner\Desktop\download (2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1357298"/>
            <a:ext cx="1602449" cy="148590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143108" y="5072074"/>
            <a:ext cx="6143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If the file doesn't exist, a </a:t>
            </a:r>
            <a:r>
              <a:rPr lang="en-IN" i="1" dirty="0" err="1">
                <a:solidFill>
                  <a:srgbClr val="FF0000"/>
                </a:solidFill>
              </a:rPr>
              <a:t>FileNotFoundException</a:t>
            </a:r>
            <a:r>
              <a:rPr lang="en-IN" dirty="0">
                <a:solidFill>
                  <a:srgbClr val="FF0000"/>
                </a:solidFill>
              </a:rPr>
              <a:t> exception will be thrown and caught by the first </a:t>
            </a:r>
            <a:r>
              <a:rPr lang="en-IN" i="1" dirty="0">
                <a:solidFill>
                  <a:srgbClr val="FF0000"/>
                </a:solidFill>
              </a:rPr>
              <a:t>catch</a:t>
            </a:r>
            <a:r>
              <a:rPr lang="en-IN" dirty="0">
                <a:solidFill>
                  <a:srgbClr val="FF0000"/>
                </a:solidFill>
              </a:rPr>
              <a:t> block.</a:t>
            </a:r>
          </a:p>
        </p:txBody>
      </p:sp>
      <p:pic>
        <p:nvPicPr>
          <p:cNvPr id="3074" name="Picture 2" descr="C:\Users\Owner\Desktop\download (1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3071810"/>
            <a:ext cx="1400175" cy="1400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Multiple Catch Blocks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latin typeface="Aparajita" pitchFamily="34" charset="0"/>
                <a:cs typeface="Aparajita" pitchFamily="34" charset="0"/>
              </a:rPr>
              <a:t>A try block can throw multiple exceptions, which can handle by using multiple catch blocks.</a:t>
            </a:r>
          </a:p>
          <a:p>
            <a:pPr>
              <a:buNone/>
            </a:pPr>
            <a:endParaRPr lang="en-IN" sz="2800" dirty="0" smtClean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2050" name="Picture 2" descr="C:\Users\Owner\Desktop\images (8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2183602"/>
            <a:ext cx="4432404" cy="3693670"/>
          </a:xfrm>
          <a:prstGeom prst="rect">
            <a:avLst/>
          </a:prstGeom>
          <a:noFill/>
        </p:spPr>
      </p:pic>
      <p:pic>
        <p:nvPicPr>
          <p:cNvPr id="2051" name="Picture 3" descr="C:\Users\Owner\Desktop\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3643314"/>
            <a:ext cx="1266829" cy="1249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Format-</a:t>
            </a:r>
            <a:r>
              <a:rPr lang="en-IN" sz="3200" b="1" dirty="0" smtClean="0"/>
              <a:t>Multiple Catch Blocks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57232"/>
            <a:ext cx="8229600" cy="4953000"/>
          </a:xfrm>
        </p:spPr>
        <p:txBody>
          <a:bodyPr/>
          <a:lstStyle/>
          <a:p>
            <a:r>
              <a:rPr lang="en-IN" sz="2000" dirty="0" smtClean="0">
                <a:latin typeface="Aparajita" pitchFamily="34" charset="0"/>
                <a:cs typeface="Aparajita" pitchFamily="34" charset="0"/>
              </a:rPr>
              <a:t>try</a:t>
            </a:r>
            <a:br>
              <a:rPr lang="en-IN" sz="2000" dirty="0" smtClean="0">
                <a:latin typeface="Aparajita" pitchFamily="34" charset="0"/>
                <a:cs typeface="Aparajita" pitchFamily="34" charset="0"/>
              </a:rPr>
            </a:br>
            <a:r>
              <a:rPr lang="en-IN" sz="2000" dirty="0" smtClean="0">
                <a:latin typeface="Aparajita" pitchFamily="34" charset="0"/>
                <a:cs typeface="Aparajita" pitchFamily="34" charset="0"/>
              </a:rPr>
              <a:t>{</a:t>
            </a:r>
            <a:br>
              <a:rPr lang="en-IN" sz="2000" dirty="0" smtClean="0">
                <a:latin typeface="Aparajita" pitchFamily="34" charset="0"/>
                <a:cs typeface="Aparajita" pitchFamily="34" charset="0"/>
              </a:rPr>
            </a:br>
            <a:r>
              <a:rPr lang="en-IN" sz="2000" dirty="0" smtClean="0">
                <a:latin typeface="Aparajita" pitchFamily="34" charset="0"/>
                <a:cs typeface="Aparajita" pitchFamily="34" charset="0"/>
              </a:rPr>
              <a:t>//Code that might generate error</a:t>
            </a:r>
            <a:br>
              <a:rPr lang="en-IN" sz="2000" dirty="0" smtClean="0">
                <a:latin typeface="Aparajita" pitchFamily="34" charset="0"/>
                <a:cs typeface="Aparajita" pitchFamily="34" charset="0"/>
              </a:rPr>
            </a:br>
            <a:r>
              <a:rPr lang="en-IN" sz="2000" dirty="0" smtClean="0">
                <a:latin typeface="Aparajita" pitchFamily="34" charset="0"/>
                <a:cs typeface="Aparajita" pitchFamily="34" charset="0"/>
              </a:rPr>
              <a:t>}</a:t>
            </a:r>
            <a:br>
              <a:rPr lang="en-IN" sz="2000" dirty="0" smtClean="0">
                <a:latin typeface="Aparajita" pitchFamily="34" charset="0"/>
                <a:cs typeface="Aparajita" pitchFamily="34" charset="0"/>
              </a:rPr>
            </a:br>
            <a:r>
              <a:rPr lang="en-IN" sz="2000" dirty="0" smtClean="0">
                <a:latin typeface="Aparajita" pitchFamily="34" charset="0"/>
                <a:cs typeface="Aparajita" pitchFamily="34" charset="0"/>
              </a:rPr>
              <a:t>catch(Exception error)</a:t>
            </a:r>
            <a:br>
              <a:rPr lang="en-IN" sz="2000" dirty="0" smtClean="0">
                <a:latin typeface="Aparajita" pitchFamily="34" charset="0"/>
                <a:cs typeface="Aparajita" pitchFamily="34" charset="0"/>
              </a:rPr>
            </a:br>
            <a:r>
              <a:rPr lang="en-IN" sz="2000" dirty="0" smtClean="0">
                <a:latin typeface="Aparajita" pitchFamily="34" charset="0"/>
                <a:cs typeface="Aparajita" pitchFamily="34" charset="0"/>
              </a:rPr>
              <a:t>{</a:t>
            </a:r>
            <a:br>
              <a:rPr lang="en-IN" sz="2000" dirty="0" smtClean="0">
                <a:latin typeface="Aparajita" pitchFamily="34" charset="0"/>
                <a:cs typeface="Aparajita" pitchFamily="34" charset="0"/>
              </a:rPr>
            </a:br>
            <a:r>
              <a:rPr lang="en-IN" sz="2000" dirty="0" smtClean="0">
                <a:latin typeface="Aparajita" pitchFamily="34" charset="0"/>
                <a:cs typeface="Aparajita" pitchFamily="34" charset="0"/>
              </a:rPr>
              <a:t>//Code that handle errors occurred in try block</a:t>
            </a:r>
            <a:br>
              <a:rPr lang="en-IN" sz="2000" dirty="0" smtClean="0">
                <a:latin typeface="Aparajita" pitchFamily="34" charset="0"/>
                <a:cs typeface="Aparajita" pitchFamily="34" charset="0"/>
              </a:rPr>
            </a:br>
            <a:r>
              <a:rPr lang="en-IN" sz="2000" dirty="0" smtClean="0">
                <a:latin typeface="Aparajita" pitchFamily="34" charset="0"/>
                <a:cs typeface="Aparajita" pitchFamily="34" charset="0"/>
              </a:rPr>
              <a:t>//Note: It is most specific error we are trying to catch</a:t>
            </a:r>
            <a:br>
              <a:rPr lang="en-IN" sz="2000" dirty="0" smtClean="0">
                <a:latin typeface="Aparajita" pitchFamily="34" charset="0"/>
                <a:cs typeface="Aparajita" pitchFamily="34" charset="0"/>
              </a:rPr>
            </a:br>
            <a:r>
              <a:rPr lang="en-IN" sz="2000" dirty="0" smtClean="0">
                <a:latin typeface="Aparajita" pitchFamily="34" charset="0"/>
                <a:cs typeface="Aparajita" pitchFamily="34" charset="0"/>
              </a:rPr>
              <a:t>}</a:t>
            </a:r>
            <a:br>
              <a:rPr lang="en-IN" sz="2000" dirty="0" smtClean="0">
                <a:latin typeface="Aparajita" pitchFamily="34" charset="0"/>
                <a:cs typeface="Aparajita" pitchFamily="34" charset="0"/>
              </a:rPr>
            </a:br>
            <a:r>
              <a:rPr lang="en-IN" sz="2000" dirty="0" smtClean="0">
                <a:latin typeface="Aparajita" pitchFamily="34" charset="0"/>
                <a:cs typeface="Aparajita" pitchFamily="34" charset="0"/>
              </a:rPr>
              <a:t>catch(Exception error)</a:t>
            </a:r>
            <a:br>
              <a:rPr lang="en-IN" sz="2000" dirty="0" smtClean="0">
                <a:latin typeface="Aparajita" pitchFamily="34" charset="0"/>
                <a:cs typeface="Aparajita" pitchFamily="34" charset="0"/>
              </a:rPr>
            </a:br>
            <a:r>
              <a:rPr lang="en-IN" sz="2000" dirty="0" smtClean="0">
                <a:latin typeface="Aparajita" pitchFamily="34" charset="0"/>
                <a:cs typeface="Aparajita" pitchFamily="34" charset="0"/>
              </a:rPr>
              <a:t>{</a:t>
            </a:r>
            <a:br>
              <a:rPr lang="en-IN" sz="2000" dirty="0" smtClean="0">
                <a:latin typeface="Aparajita" pitchFamily="34" charset="0"/>
                <a:cs typeface="Aparajita" pitchFamily="34" charset="0"/>
              </a:rPr>
            </a:br>
            <a:r>
              <a:rPr lang="en-IN" sz="2000" dirty="0" smtClean="0">
                <a:latin typeface="Aparajita" pitchFamily="34" charset="0"/>
                <a:cs typeface="Aparajita" pitchFamily="34" charset="0"/>
              </a:rPr>
              <a:t>//Code that handle errors occurred in try block</a:t>
            </a:r>
            <a:br>
              <a:rPr lang="en-IN" sz="2000" dirty="0" smtClean="0">
                <a:latin typeface="Aparajita" pitchFamily="34" charset="0"/>
                <a:cs typeface="Aparajita" pitchFamily="34" charset="0"/>
              </a:rPr>
            </a:br>
            <a:r>
              <a:rPr lang="en-IN" sz="2000" dirty="0" smtClean="0">
                <a:latin typeface="Aparajita" pitchFamily="34" charset="0"/>
                <a:cs typeface="Aparajita" pitchFamily="34" charset="0"/>
              </a:rPr>
              <a:t>//Note: It is not specific error in hierarchy</a:t>
            </a:r>
            <a:br>
              <a:rPr lang="en-IN" sz="2000" dirty="0" smtClean="0">
                <a:latin typeface="Aparajita" pitchFamily="34" charset="0"/>
                <a:cs typeface="Aparajita" pitchFamily="34" charset="0"/>
              </a:rPr>
            </a:br>
            <a:r>
              <a:rPr lang="en-IN" sz="2000" dirty="0" smtClean="0">
                <a:latin typeface="Aparajita" pitchFamily="34" charset="0"/>
                <a:cs typeface="Aparajita" pitchFamily="34" charset="0"/>
              </a:rPr>
              <a:t>}</a:t>
            </a:r>
            <a:br>
              <a:rPr lang="en-IN" sz="2000" dirty="0" smtClean="0">
                <a:latin typeface="Aparajita" pitchFamily="34" charset="0"/>
                <a:cs typeface="Aparajita" pitchFamily="34" charset="0"/>
              </a:rPr>
            </a:br>
            <a:r>
              <a:rPr lang="en-IN" sz="2000" dirty="0" smtClean="0">
                <a:latin typeface="Aparajita" pitchFamily="34" charset="0"/>
                <a:cs typeface="Aparajita" pitchFamily="34" charset="0"/>
              </a:rPr>
              <a:t> catch(Exception error) </a:t>
            </a:r>
            <a:br>
              <a:rPr lang="en-IN" sz="2000" dirty="0" smtClean="0">
                <a:latin typeface="Aparajita" pitchFamily="34" charset="0"/>
                <a:cs typeface="Aparajita" pitchFamily="34" charset="0"/>
              </a:rPr>
            </a:br>
            <a:r>
              <a:rPr lang="en-IN" sz="2000" dirty="0" smtClean="0">
                <a:latin typeface="Aparajita" pitchFamily="34" charset="0"/>
                <a:cs typeface="Aparajita" pitchFamily="34" charset="0"/>
              </a:rPr>
              <a:t>{</a:t>
            </a:r>
            <a:br>
              <a:rPr lang="en-IN" sz="2000" dirty="0" smtClean="0">
                <a:latin typeface="Aparajita" pitchFamily="34" charset="0"/>
                <a:cs typeface="Aparajita" pitchFamily="34" charset="0"/>
              </a:rPr>
            </a:br>
            <a:r>
              <a:rPr lang="en-IN" sz="2000" dirty="0" smtClean="0">
                <a:latin typeface="Aparajita" pitchFamily="34" charset="0"/>
                <a:cs typeface="Aparajita" pitchFamily="34" charset="0"/>
              </a:rPr>
              <a:t>//Code that handle errors occurred in try block</a:t>
            </a:r>
            <a:br>
              <a:rPr lang="en-IN" sz="2000" dirty="0" smtClean="0">
                <a:latin typeface="Aparajita" pitchFamily="34" charset="0"/>
                <a:cs typeface="Aparajita" pitchFamily="34" charset="0"/>
              </a:rPr>
            </a:br>
            <a:r>
              <a:rPr lang="en-IN" sz="2000" dirty="0" smtClean="0">
                <a:latin typeface="Aparajita" pitchFamily="34" charset="0"/>
                <a:cs typeface="Aparajita" pitchFamily="34" charset="0"/>
              </a:rPr>
              <a:t>//Note: It is least specific error in hierarchy</a:t>
            </a:r>
            <a:br>
              <a:rPr lang="en-IN" sz="2000" dirty="0" smtClean="0">
                <a:latin typeface="Aparajita" pitchFamily="34" charset="0"/>
                <a:cs typeface="Aparajita" pitchFamily="34" charset="0"/>
              </a:rPr>
            </a:br>
            <a:r>
              <a:rPr lang="en-IN" sz="2000" dirty="0" smtClean="0">
                <a:latin typeface="Aparajita" pitchFamily="34" charset="0"/>
                <a:cs typeface="Aparajita" pitchFamily="34" charset="0"/>
              </a:rPr>
              <a:t>}</a:t>
            </a:r>
          </a:p>
          <a:p>
            <a:endParaRPr lang="en-IN" sz="2000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IN" dirty="0"/>
          </a:p>
        </p:txBody>
      </p:sp>
      <p:pic>
        <p:nvPicPr>
          <p:cNvPr id="1026" name="Picture 2" descr="C:\Users\Owner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88196" y="1219200"/>
            <a:ext cx="4015208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Finally Blocks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71546"/>
            <a:ext cx="8229600" cy="4953000"/>
          </a:xfrm>
        </p:spPr>
        <p:txBody>
          <a:bodyPr/>
          <a:lstStyle/>
          <a:p>
            <a:pPr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Finally Block contains the code that always executes, whether or not any exception occurs.</a:t>
            </a:r>
          </a:p>
          <a:p>
            <a:pPr algn="just"/>
            <a:r>
              <a:rPr lang="en-IN" sz="2400" b="1" dirty="0" smtClean="0">
                <a:latin typeface="Aparajita" pitchFamily="34" charset="0"/>
                <a:cs typeface="Aparajita" pitchFamily="34" charset="0"/>
              </a:rPr>
              <a:t>When to use finally block ? </a:t>
            </a:r>
          </a:p>
          <a:p>
            <a:pPr lvl="1"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A code fragment that must be executed regardless of exception. </a:t>
            </a:r>
          </a:p>
          <a:p>
            <a:pPr lvl="1"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Cleaning up resources such as closing file objects, releasing database connections etc.</a:t>
            </a:r>
          </a:p>
          <a:p>
            <a:pPr lvl="1"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Only One finally block is associated with try block.</a:t>
            </a:r>
          </a:p>
          <a:p>
            <a:pPr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Note – </a:t>
            </a:r>
          </a:p>
          <a:p>
            <a:pPr lvl="1" algn="just"/>
            <a:r>
              <a:rPr lang="en-IN" sz="2000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Finally block executes even if there is no exception thrown</a:t>
            </a:r>
            <a:endParaRPr lang="en-IN" sz="2000" dirty="0">
              <a:solidFill>
                <a:srgbClr val="FF0000"/>
              </a:solidFill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9218" name="Picture 2" descr="C:\Users\Owner\Desktop\clip_image023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35299" y="3173920"/>
            <a:ext cx="1981229" cy="30077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4762504" cy="4953000"/>
          </a:xfrm>
        </p:spPr>
        <p:txBody>
          <a:bodyPr/>
          <a:lstStyle/>
          <a:p>
            <a:r>
              <a:rPr lang="en-IN" sz="1800" b="1" dirty="0" smtClean="0">
                <a:latin typeface="Aparajita" pitchFamily="34" charset="0"/>
                <a:cs typeface="Aparajita" pitchFamily="34" charset="0"/>
              </a:rPr>
              <a:t>What is Exception?</a:t>
            </a:r>
          </a:p>
          <a:p>
            <a:r>
              <a:rPr lang="en-IN" sz="1800" b="1" dirty="0" smtClean="0">
                <a:latin typeface="Aparajita" pitchFamily="34" charset="0"/>
                <a:cs typeface="Aparajita" pitchFamily="34" charset="0"/>
              </a:rPr>
              <a:t>Why should we catch exceptions ?</a:t>
            </a:r>
          </a:p>
          <a:p>
            <a:r>
              <a:rPr lang="en-IN" sz="1800" b="1" dirty="0" smtClean="0">
                <a:latin typeface="Aparajita" pitchFamily="34" charset="0"/>
                <a:cs typeface="Aparajita" pitchFamily="34" charset="0"/>
              </a:rPr>
              <a:t>'Exception' and 'Error' ?</a:t>
            </a:r>
          </a:p>
          <a:p>
            <a:r>
              <a:rPr lang="en-IN" sz="1800" b="1" dirty="0" smtClean="0">
                <a:latin typeface="Aparajita" pitchFamily="34" charset="0"/>
                <a:cs typeface="Aparajita" pitchFamily="34" charset="0"/>
              </a:rPr>
              <a:t>The different kinds of exceptions</a:t>
            </a:r>
          </a:p>
          <a:p>
            <a:r>
              <a:rPr lang="en-IN" sz="1800" b="1" dirty="0" smtClean="0">
                <a:latin typeface="Aparajita" pitchFamily="34" charset="0"/>
                <a:cs typeface="Aparajita" pitchFamily="34" charset="0"/>
              </a:rPr>
              <a:t>Namespace</a:t>
            </a:r>
          </a:p>
          <a:p>
            <a:r>
              <a:rPr lang="en-IN" sz="1800" b="1" dirty="0" smtClean="0">
                <a:latin typeface="Aparajita" pitchFamily="34" charset="0"/>
                <a:cs typeface="Aparajita" pitchFamily="34" charset="0"/>
              </a:rPr>
              <a:t>Some System/Runtime Exceptions</a:t>
            </a:r>
          </a:p>
          <a:p>
            <a:r>
              <a:rPr lang="en-IN" sz="1800" b="1" dirty="0" smtClean="0">
                <a:latin typeface="Aparajita" pitchFamily="34" charset="0"/>
                <a:cs typeface="Aparajita" pitchFamily="34" charset="0"/>
              </a:rPr>
              <a:t>Exception Hierarchy</a:t>
            </a:r>
          </a:p>
          <a:p>
            <a:r>
              <a:rPr lang="en-IN" sz="1800" b="1" dirty="0" err="1" smtClean="0">
                <a:latin typeface="Aparajita" pitchFamily="34" charset="0"/>
                <a:cs typeface="Aparajita" pitchFamily="34" charset="0"/>
              </a:rPr>
              <a:t>System.Exception</a:t>
            </a:r>
            <a:r>
              <a:rPr lang="en-IN" sz="1800" b="1" dirty="0" smtClean="0">
                <a:latin typeface="Aparajita" pitchFamily="34" charset="0"/>
                <a:cs typeface="Aparajita" pitchFamily="34" charset="0"/>
              </a:rPr>
              <a:t> class properties</a:t>
            </a:r>
          </a:p>
          <a:p>
            <a:r>
              <a:rPr lang="en-IN" sz="1800" b="1" dirty="0" smtClean="0">
                <a:latin typeface="Aparajita" pitchFamily="34" charset="0"/>
                <a:cs typeface="Aparajita" pitchFamily="34" charset="0"/>
              </a:rPr>
              <a:t>What is Exception Handling?</a:t>
            </a:r>
          </a:p>
          <a:p>
            <a:r>
              <a:rPr lang="en-IN" sz="1800" b="1" dirty="0" smtClean="0">
                <a:latin typeface="Aparajita" pitchFamily="34" charset="0"/>
                <a:cs typeface="Aparajita" pitchFamily="34" charset="0"/>
              </a:rPr>
              <a:t>Structured Exception Handling</a:t>
            </a:r>
          </a:p>
          <a:p>
            <a:pPr lvl="0"/>
            <a:r>
              <a:rPr lang="en-IN" sz="1800" b="1" dirty="0" smtClean="0">
                <a:latin typeface="Aparajita" pitchFamily="34" charset="0"/>
                <a:cs typeface="Aparajita" pitchFamily="34" charset="0"/>
              </a:rPr>
              <a:t>try/catch Blocks</a:t>
            </a:r>
          </a:p>
          <a:p>
            <a:pPr lvl="0"/>
            <a:r>
              <a:rPr lang="en-IN" sz="1800" b="1" dirty="0" smtClean="0">
                <a:latin typeface="Aparajita" pitchFamily="34" charset="0"/>
                <a:cs typeface="Aparajita" pitchFamily="34" charset="0"/>
              </a:rPr>
              <a:t>Multiple Catch Blocks</a:t>
            </a:r>
          </a:p>
          <a:p>
            <a:pPr lvl="0"/>
            <a:r>
              <a:rPr lang="en-IN" sz="1800" b="1" dirty="0" smtClean="0">
                <a:latin typeface="Aparajita" pitchFamily="34" charset="0"/>
                <a:cs typeface="Aparajita" pitchFamily="34" charset="0"/>
              </a:rPr>
              <a:t>Finally Blocks</a:t>
            </a:r>
          </a:p>
          <a:p>
            <a:pPr lvl="0"/>
            <a:r>
              <a:rPr lang="en-IN" sz="1800" b="1" dirty="0" smtClean="0">
                <a:latin typeface="Aparajita" pitchFamily="34" charset="0"/>
                <a:cs typeface="Aparajita" pitchFamily="34" charset="0"/>
              </a:rPr>
              <a:t>Throwing application exceptions</a:t>
            </a:r>
          </a:p>
          <a:p>
            <a:endParaRPr lang="en-IN" sz="1800" b="1" dirty="0" smtClean="0">
              <a:latin typeface="Aparajita" pitchFamily="34" charset="0"/>
              <a:cs typeface="Aparajita" pitchFamily="34" charset="0"/>
            </a:endParaRPr>
          </a:p>
          <a:p>
            <a:endParaRPr lang="en-IN" sz="2400" b="1" dirty="0" smtClean="0">
              <a:latin typeface="Aparajita" pitchFamily="34" charset="0"/>
              <a:cs typeface="Aparajita" pitchFamily="34" charset="0"/>
            </a:endParaRPr>
          </a:p>
          <a:p>
            <a:endParaRPr lang="en-IN" sz="2400" b="1" dirty="0" smtClean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17410" name="Picture 2" descr="C:\Users\Owner\Desktop\images (1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4857760"/>
            <a:ext cx="1715578" cy="1332095"/>
          </a:xfrm>
          <a:prstGeom prst="rect">
            <a:avLst/>
          </a:prstGeom>
          <a:noFill/>
        </p:spPr>
      </p:pic>
      <p:pic>
        <p:nvPicPr>
          <p:cNvPr id="17411" name="Picture 3" descr="C:\Users\Owner\Desktop\images (1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4357711"/>
            <a:ext cx="2000232" cy="2000232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381496" y="1000108"/>
            <a:ext cx="476250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IN" sz="2000" b="1" kern="0" dirty="0" smtClean="0">
                <a:latin typeface="Aparajita" pitchFamily="34" charset="0"/>
                <a:cs typeface="Aparajita" pitchFamily="34" charset="0"/>
              </a:rPr>
              <a:t>Unstructured Exception Handling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IN" sz="2000" b="1" kern="0" dirty="0" smtClean="0">
                <a:latin typeface="Aparajita" pitchFamily="34" charset="0"/>
                <a:cs typeface="Aparajita" pitchFamily="34" charset="0"/>
              </a:rPr>
              <a:t>The Error Object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IN" sz="2000" b="1" kern="0" dirty="0" smtClean="0">
                <a:latin typeface="Aparajita" pitchFamily="34" charset="0"/>
                <a:cs typeface="Aparajita" pitchFamily="34" charset="0"/>
              </a:rPr>
              <a:t>The On Error Go To Statement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IN" sz="2000" b="1" kern="0" dirty="0" smtClean="0">
                <a:latin typeface="Aparajita" pitchFamily="34" charset="0"/>
                <a:cs typeface="Aparajita" pitchFamily="34" charset="0"/>
              </a:rPr>
              <a:t>Resume and Resume Next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IN" sz="2000" b="1" kern="0" dirty="0" smtClean="0">
                <a:latin typeface="Aparajita" pitchFamily="34" charset="0"/>
                <a:cs typeface="Aparajita" pitchFamily="34" charset="0"/>
              </a:rPr>
              <a:t>The Error Statement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IN" sz="2000" b="1" kern="0" dirty="0" smtClean="0">
                <a:latin typeface="Aparajita" pitchFamily="34" charset="0"/>
                <a:cs typeface="Aparajita" pitchFamily="34" charset="0"/>
              </a:rPr>
              <a:t>Creating Custom Exceptions in .NET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IN" sz="2000" b="1" kern="0" dirty="0" smtClean="0">
                <a:latin typeface="Aparajita" pitchFamily="34" charset="0"/>
                <a:cs typeface="Aparajita" pitchFamily="34" charset="0"/>
              </a:rPr>
              <a:t>Use of Custom Exceptions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IN" sz="2000" b="1" kern="0" dirty="0" smtClean="0">
                <a:latin typeface="Aparajita" pitchFamily="34" charset="0"/>
                <a:cs typeface="Aparajita" pitchFamily="34" charset="0"/>
              </a:rPr>
              <a:t>Custom Exceptions Naming Guideline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IN" sz="2000" b="1" kern="0" dirty="0" smtClean="0">
                <a:latin typeface="Aparajita" pitchFamily="34" charset="0"/>
                <a:cs typeface="Aparajita" pitchFamily="34" charset="0"/>
              </a:rPr>
              <a:t>Guidelines for Exceptions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IN" sz="2000" b="1" kern="0" dirty="0" smtClean="0">
                <a:latin typeface="Aparajita" pitchFamily="34" charset="0"/>
                <a:cs typeface="Aparajita" pitchFamily="34" charset="0"/>
              </a:rPr>
              <a:t>Best Practices for Handling Exceptions</a:t>
            </a:r>
            <a:endParaRPr kumimoji="0" lang="en-I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arajita" pitchFamily="34" charset="0"/>
              <a:ea typeface="+mn-ea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Finally Blocks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dirty="0" smtClean="0">
                <a:latin typeface="Aparajita" pitchFamily="34" charset="0"/>
                <a:cs typeface="Aparajita" pitchFamily="34" charset="0"/>
              </a:rPr>
              <a:t>finally block must appear after all the catch block.</a:t>
            </a:r>
          </a:p>
          <a:p>
            <a:pPr algn="just"/>
            <a:r>
              <a:rPr lang="en-IN" sz="2800" dirty="0" smtClean="0">
                <a:latin typeface="Aparajita" pitchFamily="34" charset="0"/>
                <a:cs typeface="Aparajita" pitchFamily="34" charset="0"/>
              </a:rPr>
              <a:t>If there is a transfer control statement such as </a:t>
            </a:r>
            <a:r>
              <a:rPr lang="en-IN" sz="2800" dirty="0" err="1" smtClean="0">
                <a:latin typeface="Aparajita" pitchFamily="34" charset="0"/>
                <a:cs typeface="Aparajita" pitchFamily="34" charset="0"/>
              </a:rPr>
              <a:t>goto</a:t>
            </a:r>
            <a:r>
              <a:rPr lang="en-IN" sz="2800" dirty="0" smtClean="0">
                <a:latin typeface="Aparajita" pitchFamily="34" charset="0"/>
                <a:cs typeface="Aparajita" pitchFamily="34" charset="0"/>
              </a:rPr>
              <a:t>, break or continue in either try or catch block the transfer happens only after the code in the finally block is executed.</a:t>
            </a:r>
          </a:p>
          <a:p>
            <a:pPr algn="just"/>
            <a:r>
              <a:rPr lang="en-IN" sz="2800" dirty="0" smtClean="0">
                <a:latin typeface="Aparajita" pitchFamily="34" charset="0"/>
                <a:cs typeface="Aparajita" pitchFamily="34" charset="0"/>
              </a:rPr>
              <a:t>If you use transfer control statement in finally block, you will receive compile time error.</a:t>
            </a:r>
          </a:p>
          <a:p>
            <a:endParaRPr lang="en-IN" sz="2800" dirty="0"/>
          </a:p>
        </p:txBody>
      </p:sp>
      <p:pic>
        <p:nvPicPr>
          <p:cNvPr id="10242" name="Picture 2" descr="C:\Users\Owner\Desktop\clip_image023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3463424"/>
            <a:ext cx="1909763" cy="2899277"/>
          </a:xfrm>
          <a:prstGeom prst="rect">
            <a:avLst/>
          </a:prstGeom>
          <a:noFill/>
        </p:spPr>
      </p:pic>
      <p:pic>
        <p:nvPicPr>
          <p:cNvPr id="10243" name="Picture 3" descr="C:\Users\Owner\Desktop\download (4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5159" y="4214818"/>
            <a:ext cx="4268805" cy="20581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11266" name="Picture 2" descr="C:\Users\Owner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1407" y="1357298"/>
            <a:ext cx="5209683" cy="4973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Throwing application exceptions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The </a:t>
            </a:r>
            <a:r>
              <a:rPr lang="en-IN" sz="2400" b="1" dirty="0" smtClean="0">
                <a:latin typeface="Aparajita" pitchFamily="34" charset="0"/>
                <a:cs typeface="Aparajita" pitchFamily="34" charset="0"/>
              </a:rPr>
              <a:t>throw</a:t>
            </a: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 statement is used to signal the occurrence of an anomalous situation (exception) during the program execution.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It is preferable to raise or </a:t>
            </a:r>
            <a:r>
              <a:rPr lang="en-IN" sz="2400" i="1" dirty="0" smtClean="0">
                <a:latin typeface="Aparajita" pitchFamily="34" charset="0"/>
                <a:cs typeface="Aparajita" pitchFamily="34" charset="0"/>
              </a:rPr>
              <a:t>throw</a:t>
            </a: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 exceptions explicitly when error conditions occur 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Allow exceptions to be captured by a try / catch / finally block or by the C# runtime system.</a:t>
            </a:r>
            <a:endParaRPr lang="en-IN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12290" name="Picture 2" descr="C:\Users\Owner\Desktop\images (10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4615267"/>
            <a:ext cx="1766895" cy="17426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7772400" cy="914400"/>
          </a:xfrm>
        </p:spPr>
        <p:txBody>
          <a:bodyPr/>
          <a:lstStyle/>
          <a:p>
            <a:r>
              <a:rPr lang="en-IN" sz="3200" dirty="0" smtClean="0"/>
              <a:t>Throwing Exception - Example.</a:t>
            </a:r>
            <a:endParaRPr lang="en-IN" sz="3200" dirty="0"/>
          </a:p>
        </p:txBody>
      </p:sp>
      <p:pic>
        <p:nvPicPr>
          <p:cNvPr id="13315" name="Picture 3" descr="C:\Users\Owner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14422"/>
            <a:ext cx="7143799" cy="49292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Creating Custom Exceptions in .NET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71546"/>
            <a:ext cx="8229600" cy="4953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800" dirty="0" smtClean="0">
                <a:latin typeface="Aparajita" pitchFamily="34" charset="0"/>
                <a:cs typeface="Aparajita" pitchFamily="34" charset="0"/>
              </a:rPr>
              <a:t>.NET framework contains all kinds of exception types which are sufficient in most cases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>
                <a:latin typeface="Aparajita" pitchFamily="34" charset="0"/>
                <a:cs typeface="Aparajita" pitchFamily="34" charset="0"/>
              </a:rPr>
              <a:t>It make sense of define custom exceptions in your own applications. 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>
                <a:latin typeface="Aparajita" pitchFamily="34" charset="0"/>
                <a:cs typeface="Aparajita" pitchFamily="34" charset="0"/>
              </a:rPr>
              <a:t>They can greatly simplify and improve the error handling and thus increase the overall code quality.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>
                <a:latin typeface="Aparajita" pitchFamily="34" charset="0"/>
                <a:cs typeface="Aparajita" pitchFamily="34" charset="0"/>
              </a:rPr>
              <a:t>Custom exception you create needs to derive from the </a:t>
            </a:r>
            <a:r>
              <a:rPr lang="en-IN" sz="2800" dirty="0" err="1" smtClean="0">
                <a:latin typeface="Aparajita" pitchFamily="34" charset="0"/>
                <a:cs typeface="Aparajita" pitchFamily="34" charset="0"/>
              </a:rPr>
              <a:t>System.Exception</a:t>
            </a:r>
            <a:r>
              <a:rPr lang="en-IN" sz="2800" dirty="0" smtClean="0">
                <a:latin typeface="Aparajita" pitchFamily="34" charset="0"/>
                <a:cs typeface="Aparajita" pitchFamily="34" charset="0"/>
              </a:rPr>
              <a:t> class.</a:t>
            </a:r>
            <a:endParaRPr lang="en-IN" sz="2800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Creating Custom Exceptions in .NET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b="1" dirty="0" smtClean="0">
                <a:latin typeface="Aparajita" pitchFamily="34" charset="0"/>
                <a:cs typeface="Aparajita" pitchFamily="34" charset="0"/>
              </a:rPr>
              <a:t>Minimal Exceptions Types</a:t>
            </a:r>
          </a:p>
          <a:p>
            <a:pPr lvl="1"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A new custom exception class needs to have is a name.</a:t>
            </a:r>
          </a:p>
          <a:p>
            <a:pPr lvl="1" algn="just"/>
            <a:r>
              <a:rPr lang="en-US" sz="2400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Example:</a:t>
            </a: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 Let’s say you are designing the login mechanism for a database application and as part of this job you need to create a custom exception which is thrown if a login attempt fails. </a:t>
            </a:r>
          </a:p>
          <a:p>
            <a:pPr lvl="1"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A good name for such an exception would be </a:t>
            </a:r>
            <a:r>
              <a:rPr lang="en-IN" sz="2400" dirty="0" err="1" smtClean="0">
                <a:latin typeface="Aparajita" pitchFamily="34" charset="0"/>
                <a:cs typeface="Aparajita" pitchFamily="34" charset="0"/>
              </a:rPr>
              <a:t>LoginFailedException</a:t>
            </a: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. </a:t>
            </a:r>
          </a:p>
          <a:p>
            <a:pPr lvl="1"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An absolute minimum implementation in C# then looks like:</a:t>
            </a:r>
            <a:endParaRPr lang="en-IN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4098" name="Picture 2" descr="C:\Users\Owner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500570"/>
            <a:ext cx="5177237" cy="11334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Creating Custom Exceptions in .NET</a:t>
            </a:r>
            <a:endParaRPr lang="en-IN" sz="3200" dirty="0"/>
          </a:p>
        </p:txBody>
      </p:sp>
      <p:pic>
        <p:nvPicPr>
          <p:cNvPr id="6147" name="Picture 3" descr="C:\Users\Owner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428736"/>
            <a:ext cx="6625371" cy="44386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7171" name="Picture 3" descr="C:\Users\Owner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024616"/>
            <a:ext cx="5838827" cy="53380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Use of Custom Exceptions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They are useful for several reasons: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Name can tell much more about an Exception situation than a built-in Exception of the .NET Framework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contain arbitrary additional data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to create custom Exceptions that themselves derive from another Custom Exception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 with customized messages. 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InnerExceptions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can also track back the original error message.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Owner\Desktop\images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8304" y="5150550"/>
            <a:ext cx="1302296" cy="11808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Custom Exceptions Naming Guideline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latin typeface="Aparajita" pitchFamily="34" charset="0"/>
                <a:cs typeface="Aparajita" pitchFamily="34" charset="0"/>
              </a:rPr>
              <a:t>Name Exceptions with nouns or noun phrases.</a:t>
            </a:r>
          </a:p>
          <a:p>
            <a:r>
              <a:rPr lang="en-IN" sz="2800" dirty="0" smtClean="0">
                <a:latin typeface="Aparajita" pitchFamily="34" charset="0"/>
                <a:cs typeface="Aparajita" pitchFamily="34" charset="0"/>
              </a:rPr>
              <a:t>Use Pascal Casing.</a:t>
            </a:r>
          </a:p>
          <a:p>
            <a:r>
              <a:rPr lang="en-IN" sz="2800" dirty="0" smtClean="0">
                <a:latin typeface="Aparajita" pitchFamily="34" charset="0"/>
                <a:cs typeface="Aparajita" pitchFamily="34" charset="0"/>
              </a:rPr>
              <a:t>Name prefix: 'E' (stands for </a:t>
            </a:r>
            <a:r>
              <a:rPr lang="en-IN" sz="2800" b="1" dirty="0" smtClean="0">
                <a:latin typeface="Aparajita" pitchFamily="34" charset="0"/>
                <a:cs typeface="Aparajita" pitchFamily="34" charset="0"/>
              </a:rPr>
              <a:t>E</a:t>
            </a:r>
            <a:r>
              <a:rPr lang="en-IN" sz="2800" dirty="0" smtClean="0">
                <a:latin typeface="Aparajita" pitchFamily="34" charset="0"/>
                <a:cs typeface="Aparajita" pitchFamily="34" charset="0"/>
              </a:rPr>
              <a:t>xception).</a:t>
            </a:r>
          </a:p>
          <a:p>
            <a:r>
              <a:rPr lang="en-IN" sz="2800" dirty="0" smtClean="0">
                <a:latin typeface="Aparajita" pitchFamily="34" charset="0"/>
                <a:cs typeface="Aparajita" pitchFamily="34" charset="0"/>
              </a:rPr>
              <a:t>Name suffix: 'Exception'. (The suffix is a recommended convention of Microsoft and considered good style by many C# programmers.)</a:t>
            </a:r>
          </a:p>
          <a:p>
            <a:endParaRPr lang="en-IN" dirty="0"/>
          </a:p>
        </p:txBody>
      </p:sp>
      <p:pic>
        <p:nvPicPr>
          <p:cNvPr id="5123" name="Picture 3" descr="C:\Users\Owner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4357694"/>
            <a:ext cx="3305182" cy="1393093"/>
          </a:xfrm>
          <a:prstGeom prst="rect">
            <a:avLst/>
          </a:prstGeom>
          <a:noFill/>
        </p:spPr>
      </p:pic>
      <p:pic>
        <p:nvPicPr>
          <p:cNvPr id="4099" name="Picture 3" descr="C:\Users\Owner\Desktop\images (3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4000504"/>
            <a:ext cx="2219325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askerville Old Face" pitchFamily="18" charset="0"/>
              </a:rPr>
              <a:t>What is Exception?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An </a:t>
            </a:r>
            <a:r>
              <a:rPr lang="en-US" sz="2400" i="1" dirty="0" smtClean="0">
                <a:latin typeface="Aparajita" pitchFamily="34" charset="0"/>
                <a:cs typeface="Aparajita" pitchFamily="34" charset="0"/>
              </a:rPr>
              <a:t>exception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is an event that occurs during the execution of a program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It disrupts the normal flow of instructions during the execution of a program.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An exception is an unexpected state during the execution of code.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It indicate an unusual state(a special condition) that needs to be handled.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2050" name="Picture 2" descr="C:\Users\Owner\Desktop\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4643446"/>
            <a:ext cx="1624019" cy="1601772"/>
          </a:xfrm>
          <a:prstGeom prst="rect">
            <a:avLst/>
          </a:prstGeom>
          <a:noFill/>
        </p:spPr>
      </p:pic>
      <p:pic>
        <p:nvPicPr>
          <p:cNvPr id="2051" name="Picture 3" descr="C:\Users\Owner\Desktop\images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4712678"/>
            <a:ext cx="1643042" cy="1635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Guidelines for Exceptions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638" y="914400"/>
            <a:ext cx="8229600" cy="4953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Do not handle errors by catching non-specific exceptions, such as </a:t>
            </a:r>
            <a:r>
              <a:rPr lang="en-IN" sz="2400" dirty="0" err="1" smtClean="0">
                <a:latin typeface="Aparajita" pitchFamily="34" charset="0"/>
                <a:cs typeface="Aparajita" pitchFamily="34" charset="0"/>
              </a:rPr>
              <a:t>System.Exception</a:t>
            </a: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, </a:t>
            </a:r>
            <a:r>
              <a:rPr lang="en-IN" sz="2400" dirty="0" err="1" smtClean="0">
                <a:latin typeface="Aparajita" pitchFamily="34" charset="0"/>
                <a:cs typeface="Aparajita" pitchFamily="34" charset="0"/>
              </a:rPr>
              <a:t>System.SystemException</a:t>
            </a: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, and so on, in framework code.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Should </a:t>
            </a:r>
            <a:r>
              <a:rPr lang="en-IN" sz="2400" dirty="0">
                <a:latin typeface="Aparajita" pitchFamily="34" charset="0"/>
                <a:cs typeface="Aparajita" pitchFamily="34" charset="0"/>
              </a:rPr>
              <a:t>catch only those exceptions that you can legitimately handle. 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Should </a:t>
            </a:r>
            <a:r>
              <a:rPr lang="en-IN" sz="2400" dirty="0">
                <a:latin typeface="Aparajita" pitchFamily="34" charset="0"/>
                <a:cs typeface="Aparajita" pitchFamily="34" charset="0"/>
              </a:rPr>
              <a:t>catch only those exceptions that you can recover from.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Aparajita" pitchFamily="34" charset="0"/>
                <a:cs typeface="Aparajita" pitchFamily="34" charset="0"/>
              </a:rPr>
              <a:t>Catching exceptions that you cannot legitimately handle hides critical debugging information</a:t>
            </a: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Aparajita" pitchFamily="34" charset="0"/>
                <a:cs typeface="Aparajita" pitchFamily="34" charset="0"/>
              </a:rPr>
              <a:t>Do prefer using an empty throw when catching and re-throwing an exception. 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>
              <a:latin typeface="Aparajita" pitchFamily="34" charset="0"/>
              <a:cs typeface="Aparajita" pitchFamily="34" charset="0"/>
            </a:endParaRPr>
          </a:p>
          <a:p>
            <a:pPr algn="just">
              <a:lnSpc>
                <a:spcPct val="150000"/>
              </a:lnSpc>
            </a:pPr>
            <a:endParaRPr lang="en-IN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5122" name="Picture 2" descr="C:\Users\Owner\Desktop\images (3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2360" y="2409060"/>
            <a:ext cx="1059115" cy="9818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Defensive Programming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4476752" cy="4953000"/>
          </a:xfrm>
        </p:spPr>
        <p:txBody>
          <a:bodyPr/>
          <a:lstStyle/>
          <a:p>
            <a:pPr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Defensive programming is a technique that makes programs more robust to unexpected events .</a:t>
            </a:r>
          </a:p>
          <a:p>
            <a:pPr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Less program "crashes" at run time </a:t>
            </a:r>
          </a:p>
          <a:p>
            <a:pPr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It increases the quality of software.</a:t>
            </a:r>
          </a:p>
          <a:p>
            <a:pPr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Exception handling can make defensive programming easier.</a:t>
            </a:r>
          </a:p>
          <a:p>
            <a:pPr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Defensive Programming is the concept of avoiding the exceptional situations to occur, even before it can occur, and exception handling is about handling an exception after it has happened, </a:t>
            </a:r>
            <a:endParaRPr lang="en-IN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1026" name="Picture 2" descr="C:\Users\Owner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1500174"/>
            <a:ext cx="1905000" cy="219075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857752" y="3811012"/>
            <a:ext cx="4178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 Exceptions cannot be avoided some times. 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Validating a user input, 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numeral check before performing an arithmetic calculation is an example for Defensive Programming.</a:t>
            </a:r>
            <a:endParaRPr lang="en-IN" sz="2400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Defensive Programming Strategies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57232"/>
            <a:ext cx="8229600" cy="4953000"/>
          </a:xfrm>
        </p:spPr>
        <p:txBody>
          <a:bodyPr/>
          <a:lstStyle/>
          <a:p>
            <a:pPr algn="just"/>
            <a:r>
              <a:rPr lang="en-IN" sz="2400" b="1" dirty="0" smtClean="0">
                <a:latin typeface="Aparajita" pitchFamily="34" charset="0"/>
                <a:cs typeface="Aparajita" pitchFamily="34" charset="0"/>
              </a:rPr>
              <a:t>Check for Nulls </a:t>
            </a:r>
          </a:p>
          <a:p>
            <a:pPr lvl="1"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Trying to use a null object in code will result in a </a:t>
            </a:r>
            <a:r>
              <a:rPr lang="en-IN" sz="2400" dirty="0" err="1" smtClean="0">
                <a:latin typeface="Aparajita" pitchFamily="34" charset="0"/>
                <a:cs typeface="Aparajita" pitchFamily="34" charset="0"/>
              </a:rPr>
              <a:t>NullReferenceException</a:t>
            </a:r>
            <a:endParaRPr lang="en-IN" sz="2400" dirty="0" smtClean="0">
              <a:latin typeface="Aparajita" pitchFamily="34" charset="0"/>
              <a:cs typeface="Aparajita" pitchFamily="34" charset="0"/>
            </a:endParaRPr>
          </a:p>
          <a:p>
            <a:pPr algn="just"/>
            <a:r>
              <a:rPr lang="en-IN" sz="2400" b="1" dirty="0" smtClean="0">
                <a:latin typeface="Aparajita" pitchFamily="34" charset="0"/>
                <a:cs typeface="Aparajita" pitchFamily="34" charset="0"/>
              </a:rPr>
              <a:t>Check Object State</a:t>
            </a:r>
          </a:p>
          <a:p>
            <a:pPr lvl="1"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The current state of an object may prevent certain methods from being called on it. </a:t>
            </a:r>
            <a:endParaRPr lang="en-IN" sz="2400" dirty="0" smtClean="0">
              <a:latin typeface="Aparajita" pitchFamily="34" charset="0"/>
              <a:cs typeface="Aparajita" pitchFamily="34" charset="0"/>
            </a:endParaRPr>
          </a:p>
          <a:p>
            <a:pPr lvl="1"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For </a:t>
            </a: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example, attempting to call the Close method on a connection that is already closed will throw an </a:t>
            </a:r>
            <a:r>
              <a:rPr lang="en-IN" sz="2400" dirty="0" err="1" smtClean="0">
                <a:latin typeface="Aparajita" pitchFamily="34" charset="0"/>
                <a:cs typeface="Aparajita" pitchFamily="34" charset="0"/>
              </a:rPr>
              <a:t>InvalidOperationException</a:t>
            </a:r>
            <a:endParaRPr lang="en-IN" sz="2400" dirty="0" smtClean="0">
              <a:latin typeface="Aparajita" pitchFamily="34" charset="0"/>
              <a:cs typeface="Aparajita" pitchFamily="34" charset="0"/>
            </a:endParaRPr>
          </a:p>
          <a:p>
            <a:pPr algn="just"/>
            <a:r>
              <a:rPr lang="en-IN" sz="2400" b="1" dirty="0" smtClean="0">
                <a:latin typeface="Aparajita" pitchFamily="34" charset="0"/>
                <a:cs typeface="Aparajita" pitchFamily="34" charset="0"/>
              </a:rPr>
              <a:t>Check Your Arguments</a:t>
            </a:r>
          </a:p>
          <a:p>
            <a:pPr lvl="1"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Many methods and constructors require arguments to be non-</a:t>
            </a:r>
            <a:r>
              <a:rPr lang="en-IN" sz="2400" dirty="0" err="1" smtClean="0">
                <a:latin typeface="Aparajita" pitchFamily="34" charset="0"/>
                <a:cs typeface="Aparajita" pitchFamily="34" charset="0"/>
              </a:rPr>
              <a:t>null,in</a:t>
            </a: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 a certain format, or within a range of acceptable values. </a:t>
            </a:r>
            <a:endParaRPr lang="en-IN" sz="2400" dirty="0" smtClean="0">
              <a:latin typeface="Aparajita" pitchFamily="34" charset="0"/>
              <a:cs typeface="Aparajita" pitchFamily="34" charset="0"/>
            </a:endParaRPr>
          </a:p>
          <a:p>
            <a:pPr lvl="1"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For </a:t>
            </a: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example, attempting to create a </a:t>
            </a:r>
            <a:r>
              <a:rPr lang="en-IN" sz="2400" dirty="0" err="1" smtClean="0">
                <a:latin typeface="Aparajita" pitchFamily="34" charset="0"/>
                <a:cs typeface="Aparajita" pitchFamily="34" charset="0"/>
              </a:rPr>
              <a:t>DateTime</a:t>
            </a: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 of February 30, 2009 will result in an </a:t>
            </a:r>
            <a:r>
              <a:rPr lang="en-IN" sz="2400" dirty="0" err="1" smtClean="0">
                <a:latin typeface="Aparajita" pitchFamily="34" charset="0"/>
                <a:cs typeface="Aparajita" pitchFamily="34" charset="0"/>
              </a:rPr>
              <a:t>ArgumentOutOfRangeException</a:t>
            </a: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, because February doesn’t have 30 days.</a:t>
            </a:r>
            <a:endParaRPr lang="en-IN" sz="2400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Defensive Programming Strategies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b="1" dirty="0" smtClean="0">
                <a:latin typeface="Aparajita" pitchFamily="34" charset="0"/>
                <a:cs typeface="Aparajita" pitchFamily="34" charset="0"/>
              </a:rPr>
              <a:t>Be Careful When Working with Arrays</a:t>
            </a:r>
          </a:p>
          <a:p>
            <a:pPr lvl="1"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Remember that the elements of an array are of a certain type and that arrays are always of a fixed length. Attempting to store an element of the wrong type in an array throws an </a:t>
            </a:r>
            <a:r>
              <a:rPr lang="en-IN" sz="2400" dirty="0" err="1" smtClean="0">
                <a:latin typeface="Aparajita" pitchFamily="34" charset="0"/>
                <a:cs typeface="Aparajita" pitchFamily="34" charset="0"/>
              </a:rPr>
              <a:t>ArrayTypeMismatchException</a:t>
            </a: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pPr algn="just"/>
            <a:r>
              <a:rPr lang="en-IN" sz="2400" b="1" dirty="0" smtClean="0">
                <a:latin typeface="Aparajita" pitchFamily="34" charset="0"/>
                <a:cs typeface="Aparajita" pitchFamily="34" charset="0"/>
              </a:rPr>
              <a:t>Use Safe Casting </a:t>
            </a:r>
          </a:p>
          <a:p>
            <a:pPr lvl="1"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If you attempt to cast an object to a type with which it is not </a:t>
            </a:r>
            <a:r>
              <a:rPr lang="en-IN" sz="2400" dirty="0" err="1" smtClean="0">
                <a:latin typeface="Aparajita" pitchFamily="34" charset="0"/>
                <a:cs typeface="Aparajita" pitchFamily="34" charset="0"/>
              </a:rPr>
              <a:t>compatible,an</a:t>
            </a: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IN" sz="2400" dirty="0" err="1" smtClean="0">
                <a:latin typeface="Aparajita" pitchFamily="34" charset="0"/>
                <a:cs typeface="Aparajita" pitchFamily="34" charset="0"/>
              </a:rPr>
              <a:t>InvalidCastException</a:t>
            </a: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 will result.</a:t>
            </a:r>
          </a:p>
          <a:p>
            <a:pPr algn="just"/>
            <a:r>
              <a:rPr lang="en-IN" sz="2400" b="1" dirty="0" smtClean="0">
                <a:latin typeface="Aparajita" pitchFamily="34" charset="0"/>
                <a:cs typeface="Aparajita" pitchFamily="34" charset="0"/>
              </a:rPr>
              <a:t>Use Safe Parsing </a:t>
            </a:r>
          </a:p>
          <a:p>
            <a:pPr lvl="1"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In .NET, value types expose Parse and </a:t>
            </a:r>
            <a:r>
              <a:rPr lang="en-IN" sz="2400" dirty="0" err="1" smtClean="0">
                <a:latin typeface="Aparajita" pitchFamily="34" charset="0"/>
                <a:cs typeface="Aparajita" pitchFamily="34" charset="0"/>
              </a:rPr>
              <a:t>TryParse</a:t>
            </a: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 methods, both of which convert a string representation of a value to an actual value of the type</a:t>
            </a:r>
            <a:endParaRPr lang="en-IN" sz="2400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Best Practices for Handling Exceptions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A well-designed set of error handling code blocks can make a program more robust and less prone to crashing the application </a:t>
            </a:r>
          </a:p>
          <a:p>
            <a:pPr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Know when to set up a try/catch block.</a:t>
            </a:r>
          </a:p>
          <a:p>
            <a:pPr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Use try/finally blocks around code that can potentially generate an exception and centralize your catch statements in one location.</a:t>
            </a:r>
          </a:p>
          <a:p>
            <a:pPr algn="just"/>
            <a:r>
              <a:rPr lang="en-IN" sz="2400" dirty="0">
                <a:latin typeface="Aparajita" pitchFamily="34" charset="0"/>
                <a:cs typeface="Aparajita" pitchFamily="34" charset="0"/>
              </a:rPr>
              <a:t>End exception class names with the word "Exception</a:t>
            </a: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".</a:t>
            </a:r>
          </a:p>
          <a:p>
            <a:pPr algn="just"/>
            <a:r>
              <a:rPr lang="en-IN" sz="2400" dirty="0">
                <a:latin typeface="Aparajita" pitchFamily="34" charset="0"/>
                <a:cs typeface="Aparajita" pitchFamily="34" charset="0"/>
              </a:rPr>
              <a:t>In C# and the Managed Extensions for C++, use at least the three common constructors when creating your own exception classes</a:t>
            </a: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pPr algn="just"/>
            <a:r>
              <a:rPr lang="en-IN" sz="2400" dirty="0">
                <a:latin typeface="Aparajita" pitchFamily="34" charset="0"/>
                <a:cs typeface="Aparajita" pitchFamily="34" charset="0"/>
              </a:rPr>
              <a:t>Use grammatically correct error messages, including ending punctuation.</a:t>
            </a:r>
          </a:p>
          <a:p>
            <a:pPr algn="just"/>
            <a:endParaRPr lang="en-IN" sz="2400" dirty="0">
              <a:latin typeface="Aparajita" pitchFamily="34" charset="0"/>
              <a:cs typeface="Aparajita" pitchFamily="34" charset="0"/>
            </a:endParaRPr>
          </a:p>
          <a:p>
            <a:pPr algn="just"/>
            <a:endParaRPr lang="en-IN" sz="2400" dirty="0" smtClean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9218" name="Picture 2" descr="C:\Users\Owner\Desktop\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28" y="1071546"/>
            <a:ext cx="321697" cy="321697"/>
          </a:xfrm>
          <a:prstGeom prst="rect">
            <a:avLst/>
          </a:prstGeom>
          <a:noFill/>
        </p:spPr>
      </p:pic>
      <p:pic>
        <p:nvPicPr>
          <p:cNvPr id="9219" name="Picture 3" descr="C:\Users\Owner\Desktop\images (4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5072074"/>
            <a:ext cx="1143008" cy="12529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IN" dirty="0"/>
          </a:p>
        </p:txBody>
      </p:sp>
      <p:pic>
        <p:nvPicPr>
          <p:cNvPr id="12290" name="Picture 2" descr="C:\Users\Owner\Desktop\download (1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143116"/>
            <a:ext cx="2643202" cy="28194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Summary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71546"/>
            <a:ext cx="8229600" cy="4953000"/>
          </a:xfrm>
        </p:spPr>
        <p:txBody>
          <a:bodyPr/>
          <a:lstStyle/>
          <a:p>
            <a:pPr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By now, you should have a good understanding of what an exception is. </a:t>
            </a:r>
          </a:p>
          <a:p>
            <a:pPr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You can implement algorithms within </a:t>
            </a:r>
            <a:r>
              <a:rPr lang="en-IN" sz="2400" i="1" dirty="0" smtClean="0">
                <a:latin typeface="Aparajita" pitchFamily="34" charset="0"/>
                <a:cs typeface="Aparajita" pitchFamily="34" charset="0"/>
              </a:rPr>
              <a:t>try/catch</a:t>
            </a: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 blocks that handle exceptions. </a:t>
            </a:r>
          </a:p>
          <a:p>
            <a:pPr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you know how to clean up resources by implementing a </a:t>
            </a:r>
            <a:r>
              <a:rPr lang="en-IN" sz="2400" i="1" dirty="0" smtClean="0">
                <a:latin typeface="Aparajita" pitchFamily="34" charset="0"/>
                <a:cs typeface="Aparajita" pitchFamily="34" charset="0"/>
              </a:rPr>
              <a:t>finally</a:t>
            </a: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 block whose code is always executed before leaving a method.</a:t>
            </a:r>
          </a:p>
          <a:p>
            <a:pPr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Validate or restrict user input to reduce the likelihood of exceptions being thrown.</a:t>
            </a:r>
          </a:p>
          <a:p>
            <a:pPr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Devise defensive programming strategies to prevent your code from causing exceptions to be</a:t>
            </a:r>
          </a:p>
          <a:p>
            <a:pPr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thrown when appropriate.</a:t>
            </a:r>
          </a:p>
          <a:p>
            <a:pPr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 In cases where truly exceptional circumstances may occur, or where programmatic error</a:t>
            </a:r>
          </a:p>
          <a:p>
            <a:pPr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checking is impractical, be prepared to handle the resulting exception as needed. </a:t>
            </a:r>
            <a:endParaRPr lang="en-IN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13314" name="Picture 2" descr="C:\Users\Owner\Desktop\download (2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4071942"/>
            <a:ext cx="876300" cy="65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latin typeface="Aparajita" pitchFamily="34" charset="0"/>
                <a:cs typeface="Aparajita" pitchFamily="34" charset="0"/>
                <a:hlinkClick r:id="rId2"/>
              </a:rPr>
              <a:t>http://msdn.microsoft.com/en-us/library/1ah5wsex(v=vs.80).aspx</a:t>
            </a:r>
            <a:endParaRPr lang="en-IN" sz="2400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IN" sz="2400" dirty="0" smtClean="0">
                <a:latin typeface="Aparajita" pitchFamily="34" charset="0"/>
                <a:cs typeface="Aparajita" pitchFamily="34" charset="0"/>
                <a:hlinkClick r:id="rId3"/>
              </a:rPr>
              <a:t>http://msdn.microsoft.com/en-us/library/ms173163.aspx</a:t>
            </a:r>
            <a:endParaRPr lang="en-IN" sz="2400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IN" sz="2400" dirty="0" smtClean="0">
                <a:latin typeface="Aparajita" pitchFamily="34" charset="0"/>
                <a:cs typeface="Aparajita" pitchFamily="34" charset="0"/>
                <a:hlinkClick r:id="rId4"/>
              </a:rPr>
              <a:t>http://www.blackwasp.co.uk/CSharpThrowingExceptions.aspx</a:t>
            </a:r>
            <a:endParaRPr lang="en-IN" sz="2400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IN" sz="2400" dirty="0" smtClean="0">
                <a:latin typeface="Aparajita" pitchFamily="34" charset="0"/>
                <a:cs typeface="Aparajita" pitchFamily="34" charset="0"/>
                <a:hlinkClick r:id="rId5"/>
              </a:rPr>
              <a:t>http://www.csharp-station.com/Tutorials/lesson15.aspx</a:t>
            </a:r>
            <a:endParaRPr lang="en-IN" sz="2400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IN" sz="2400" dirty="0" smtClean="0">
                <a:latin typeface="Aparajita" pitchFamily="34" charset="0"/>
                <a:cs typeface="Aparajita" pitchFamily="34" charset="0"/>
                <a:hlinkClick r:id="rId6"/>
              </a:rPr>
              <a:t>http://www.c-sharpcorner.com/UploadFile/rajeshvs/ExceptionHandlinginCSharp11282005051444AM/ExceptionHandlinginCSharp.aspx</a:t>
            </a:r>
            <a:endParaRPr lang="en-IN" sz="2400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IN" sz="2400" dirty="0" smtClean="0">
                <a:latin typeface="Aparajita" pitchFamily="34" charset="0"/>
                <a:cs typeface="Aparajita" pitchFamily="34" charset="0"/>
                <a:hlinkClick r:id="rId7"/>
              </a:rPr>
              <a:t>http://msdn.microsoft.com/en-us/library/aa719631(v=VS.71).aspx</a:t>
            </a:r>
            <a:endParaRPr lang="en-IN" sz="2400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IN" sz="2400" dirty="0" smtClean="0">
                <a:latin typeface="Aparajita" pitchFamily="34" charset="0"/>
                <a:cs typeface="Aparajita" pitchFamily="34" charset="0"/>
                <a:hlinkClick r:id="rId8"/>
              </a:rPr>
              <a:t>http://msdn.microsoft.com/en-us/library/aa289505(v=VS.71).aspx</a:t>
            </a:r>
            <a:endParaRPr lang="en-IN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14338" name="Picture 2" descr="C:\Users\Owner\Desktop\images (5)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500958" y="5214950"/>
            <a:ext cx="1133468" cy="1138528"/>
          </a:xfrm>
          <a:prstGeom prst="rect">
            <a:avLst/>
          </a:prstGeom>
          <a:noFill/>
        </p:spPr>
      </p:pic>
      <p:pic>
        <p:nvPicPr>
          <p:cNvPr id="14339" name="Picture 3" descr="C:\Users\Owner\Desktop\images (6)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572396" y="1500174"/>
            <a:ext cx="1214431" cy="12144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Why should we catch exceptions 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dirty="0" smtClean="0">
                <a:latin typeface="Aparajita" pitchFamily="34" charset="0"/>
                <a:cs typeface="Aparajita" pitchFamily="34" charset="0"/>
              </a:rPr>
              <a:t>To make your program robust and reliable. </a:t>
            </a:r>
          </a:p>
          <a:p>
            <a:pPr algn="just"/>
            <a:r>
              <a:rPr lang="en-IN" sz="2800" dirty="0" smtClean="0">
                <a:latin typeface="Aparajita" pitchFamily="34" charset="0"/>
                <a:cs typeface="Aparajita" pitchFamily="34" charset="0"/>
              </a:rPr>
              <a:t>And it is vital for ensuring the quality of your code .</a:t>
            </a:r>
          </a:p>
          <a:p>
            <a:pPr algn="just"/>
            <a:r>
              <a:rPr lang="en-IN" sz="2800" dirty="0" smtClean="0">
                <a:latin typeface="Aparajita" pitchFamily="34" charset="0"/>
                <a:cs typeface="Aparajita" pitchFamily="34" charset="0"/>
              </a:rPr>
              <a:t>A good programmer is someone who never introduce bad code in his projects</a:t>
            </a:r>
          </a:p>
          <a:p>
            <a:pPr algn="just"/>
            <a:r>
              <a:rPr lang="en-IN" sz="2800" dirty="0" smtClean="0">
                <a:latin typeface="Aparajita" pitchFamily="34" charset="0"/>
                <a:cs typeface="Aparajita" pitchFamily="34" charset="0"/>
              </a:rPr>
              <a:t>For example:</a:t>
            </a:r>
          </a:p>
          <a:p>
            <a:pPr lvl="1" algn="just"/>
            <a:r>
              <a:rPr lang="en-IN" dirty="0" smtClean="0">
                <a:latin typeface="Aparajita" pitchFamily="34" charset="0"/>
                <a:cs typeface="Aparajita" pitchFamily="34" charset="0"/>
              </a:rPr>
              <a:t>Why should you use a helmet when you ride a bike ? To protect your head from crashing when there is an accident, right ? Just like that, exception handling will protect your application from crashing.</a:t>
            </a:r>
          </a:p>
        </p:txBody>
      </p:sp>
      <p:pic>
        <p:nvPicPr>
          <p:cNvPr id="3074" name="Picture 2" descr="C:\Users\Owner\Desktop\images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900" y="5185216"/>
            <a:ext cx="761993" cy="1120335"/>
          </a:xfrm>
          <a:prstGeom prst="rect">
            <a:avLst/>
          </a:prstGeom>
          <a:noFill/>
        </p:spPr>
      </p:pic>
      <p:pic>
        <p:nvPicPr>
          <p:cNvPr id="3075" name="Picture 3" descr="C:\Users\Owner\Desktop\downloa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5078924"/>
            <a:ext cx="1195391" cy="1179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Why should we catch exceptions 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If an exception is not 'handled' in code</a:t>
            </a:r>
          </a:p>
          <a:p>
            <a:pPr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The application will crash and user will see an ugly message. </a:t>
            </a:r>
          </a:p>
          <a:p>
            <a:pPr algn="just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Instead, you can catch the exception, log the errors and show a friendly message to the user.</a:t>
            </a:r>
          </a:p>
          <a:p>
            <a:endParaRPr lang="en-IN" dirty="0"/>
          </a:p>
        </p:txBody>
      </p:sp>
      <p:pic>
        <p:nvPicPr>
          <p:cNvPr id="4098" name="Picture 2" descr="C:\Users\Owner\Desktop\download (1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429000"/>
            <a:ext cx="4643470" cy="16430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'Exception' and 'Error' ?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When an error interrupts the flow, the program tries to find an exception handler </a:t>
            </a:r>
          </a:p>
          <a:p>
            <a:pPr lvl="1" algn="just"/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A block of code that tells it how to react</a:t>
            </a:r>
          </a:p>
          <a:p>
            <a:pPr lvl="1" algn="just"/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Which will help it resume the flow. </a:t>
            </a:r>
          </a:p>
          <a:p>
            <a:pPr algn="just"/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An error is the event; an exception is the object that the event creates.</a:t>
            </a:r>
            <a:endParaRPr lang="en-IN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1026" name="Picture 2" descr="C:\Users\user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3929066"/>
            <a:ext cx="1285875" cy="1285875"/>
          </a:xfrm>
          <a:prstGeom prst="rect">
            <a:avLst/>
          </a:prstGeom>
          <a:noFill/>
        </p:spPr>
      </p:pic>
      <p:pic>
        <p:nvPicPr>
          <p:cNvPr id="1027" name="Picture 3" descr="C:\Users\user\Desktop\images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3762386"/>
            <a:ext cx="2033594" cy="21669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different kinds of exceptions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System(runtime) exceptions </a:t>
            </a:r>
          </a:p>
          <a:p>
            <a:pPr lvl="1"/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Application exceptions. </a:t>
            </a:r>
          </a:p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difference between </a:t>
            </a:r>
            <a:r>
              <a:rPr lang="en-US" sz="2400" dirty="0" err="1" smtClean="0">
                <a:latin typeface="Aparajita" pitchFamily="34" charset="0"/>
                <a:cs typeface="Aparajita" pitchFamily="34" charset="0"/>
              </a:rPr>
              <a:t>ApplicationException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and </a:t>
            </a:r>
            <a:r>
              <a:rPr lang="en-US" sz="2400" dirty="0" err="1" smtClean="0">
                <a:latin typeface="Aparajita" pitchFamily="34" charset="0"/>
                <a:cs typeface="Aparajita" pitchFamily="34" charset="0"/>
              </a:rPr>
              <a:t>SystemException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</a:t>
            </a:r>
          </a:p>
          <a:p>
            <a:r>
              <a:rPr lang="en-US" sz="2400" dirty="0" err="1" smtClean="0">
                <a:latin typeface="Aparajita" pitchFamily="34" charset="0"/>
                <a:cs typeface="Aparajita" pitchFamily="34" charset="0"/>
              </a:rPr>
              <a:t>SystemExceptions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are thrown by the CLR</a:t>
            </a:r>
          </a:p>
          <a:p>
            <a:r>
              <a:rPr lang="en-US" sz="2400" dirty="0" err="1" smtClean="0">
                <a:latin typeface="Aparajita" pitchFamily="34" charset="0"/>
                <a:cs typeface="Aparajita" pitchFamily="34" charset="0"/>
              </a:rPr>
              <a:t>ApplicationExceptions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are thrown by Applications.</a:t>
            </a:r>
          </a:p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Application Exception is something that we throw from our program using "throw" clause.</a:t>
            </a:r>
          </a:p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System exception is those are thrown by the system at run time</a:t>
            </a:r>
          </a:p>
          <a:p>
            <a:pPr lvl="1">
              <a:buNone/>
            </a:pPr>
            <a:endParaRPr lang="en-IN" sz="2400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Namespace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dirty="0" err="1" smtClean="0">
                <a:latin typeface="Aparajita" pitchFamily="34" charset="0"/>
                <a:cs typeface="Aparajita" pitchFamily="34" charset="0"/>
              </a:rPr>
              <a:t>System.Exception</a:t>
            </a:r>
            <a:r>
              <a:rPr lang="en-IN" sz="2800" dirty="0" smtClean="0">
                <a:latin typeface="Aparajita" pitchFamily="34" charset="0"/>
                <a:cs typeface="Aparajita" pitchFamily="34" charset="0"/>
              </a:rPr>
              <a:t> is the base class for all exceptions in C#.</a:t>
            </a:r>
          </a:p>
          <a:p>
            <a:pPr algn="just"/>
            <a:r>
              <a:rPr lang="en-IN" sz="2800" dirty="0" smtClean="0">
                <a:latin typeface="Aparajita" pitchFamily="34" charset="0"/>
                <a:cs typeface="Aparajita" pitchFamily="34" charset="0"/>
              </a:rPr>
              <a:t>Several exception classes inherit from this class including </a:t>
            </a:r>
            <a:r>
              <a:rPr lang="en-IN" sz="2800" dirty="0" err="1" smtClean="0">
                <a:latin typeface="Aparajita" pitchFamily="34" charset="0"/>
                <a:cs typeface="Aparajita" pitchFamily="34" charset="0"/>
              </a:rPr>
              <a:t>ApplicationException</a:t>
            </a:r>
            <a:r>
              <a:rPr lang="en-IN" sz="2800" dirty="0" smtClean="0">
                <a:latin typeface="Aparajita" pitchFamily="34" charset="0"/>
                <a:cs typeface="Aparajita" pitchFamily="34" charset="0"/>
              </a:rPr>
              <a:t> and </a:t>
            </a:r>
            <a:r>
              <a:rPr lang="en-IN" sz="2800" dirty="0" err="1" smtClean="0">
                <a:latin typeface="Aparajita" pitchFamily="34" charset="0"/>
                <a:cs typeface="Aparajita" pitchFamily="34" charset="0"/>
              </a:rPr>
              <a:t>SystemException</a:t>
            </a:r>
            <a:r>
              <a:rPr lang="en-IN" sz="2800" dirty="0" smtClean="0">
                <a:latin typeface="Aparajita" pitchFamily="34" charset="0"/>
                <a:cs typeface="Aparajita" pitchFamily="34" charset="0"/>
              </a:rPr>
              <a:t>.</a:t>
            </a:r>
            <a:endParaRPr lang="en-IN" sz="28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194" name="Picture 2" descr="C:\Users\Owner\Desktop\image088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643182"/>
            <a:ext cx="4562475" cy="3419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Some System/Runtime Exceptions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OutOfMemoryException</a:t>
            </a:r>
          </a:p>
          <a:p>
            <a:pPr>
              <a:lnSpc>
                <a:spcPct val="150000"/>
              </a:lnSpc>
            </a:pPr>
            <a:r>
              <a:rPr lang="en-IN" sz="2400" dirty="0" err="1" smtClean="0">
                <a:latin typeface="Aparajita" pitchFamily="34" charset="0"/>
                <a:cs typeface="Aparajita" pitchFamily="34" charset="0"/>
              </a:rPr>
              <a:t>NullReferenceException</a:t>
            </a:r>
            <a:endParaRPr lang="en-IN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err="1" smtClean="0">
                <a:latin typeface="Aparajita" pitchFamily="34" charset="0"/>
                <a:cs typeface="Aparajita" pitchFamily="34" charset="0"/>
              </a:rPr>
              <a:t>InvalidCastException</a:t>
            </a:r>
            <a:endParaRPr lang="en-IN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err="1" smtClean="0">
                <a:latin typeface="Aparajita" pitchFamily="34" charset="0"/>
                <a:cs typeface="Aparajita" pitchFamily="34" charset="0"/>
              </a:rPr>
              <a:t>ArrayTypeMismatchException</a:t>
            </a:r>
            <a:endParaRPr lang="en-IN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err="1" smtClean="0">
                <a:latin typeface="Aparajita" pitchFamily="34" charset="0"/>
                <a:cs typeface="Aparajita" pitchFamily="34" charset="0"/>
              </a:rPr>
              <a:t>IndexOutOfRangeException</a:t>
            </a:r>
            <a:endParaRPr lang="en-IN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Arithmetic Exception</a:t>
            </a:r>
          </a:p>
          <a:p>
            <a:pPr>
              <a:lnSpc>
                <a:spcPct val="150000"/>
              </a:lnSpc>
            </a:pPr>
            <a:r>
              <a:rPr lang="en-IN" sz="2400" dirty="0" err="1" smtClean="0">
                <a:latin typeface="Aparajita" pitchFamily="34" charset="0"/>
                <a:cs typeface="Aparajita" pitchFamily="34" charset="0"/>
              </a:rPr>
              <a:t>DivideByZeroException</a:t>
            </a:r>
            <a:endParaRPr lang="en-IN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err="1" smtClean="0">
                <a:latin typeface="Aparajita" pitchFamily="34" charset="0"/>
                <a:cs typeface="Aparajita" pitchFamily="34" charset="0"/>
              </a:rPr>
              <a:t>OverFlowException</a:t>
            </a: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 </a:t>
            </a:r>
          </a:p>
          <a:p>
            <a:endParaRPr lang="en-IN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3074" name="Picture 2" descr="C:\Users\Owner\Desktop\images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1071546"/>
            <a:ext cx="1390646" cy="1653924"/>
          </a:xfrm>
          <a:prstGeom prst="rect">
            <a:avLst/>
          </a:prstGeom>
          <a:noFill/>
        </p:spPr>
      </p:pic>
      <p:pic>
        <p:nvPicPr>
          <p:cNvPr id="3075" name="Picture 3" descr="C:\Users\Owner\Desktop\excep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2730190"/>
            <a:ext cx="1957396" cy="1932301"/>
          </a:xfrm>
          <a:prstGeom prst="rect">
            <a:avLst/>
          </a:prstGeom>
          <a:noFill/>
        </p:spPr>
      </p:pic>
      <p:pic>
        <p:nvPicPr>
          <p:cNvPr id="3076" name="Picture 4" descr="C:\Users\Owner\Desktop\images (3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00958" y="4429132"/>
            <a:ext cx="800100" cy="1133475"/>
          </a:xfrm>
          <a:prstGeom prst="rect">
            <a:avLst/>
          </a:prstGeom>
          <a:noFill/>
        </p:spPr>
      </p:pic>
      <p:pic>
        <p:nvPicPr>
          <p:cNvPr id="3077" name="Picture 5" descr="C:\Users\Owner\Desktop\images (4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1214422"/>
            <a:ext cx="2587244" cy="757242"/>
          </a:xfrm>
          <a:prstGeom prst="rect">
            <a:avLst/>
          </a:prstGeom>
          <a:noFill/>
        </p:spPr>
      </p:pic>
      <p:pic>
        <p:nvPicPr>
          <p:cNvPr id="3078" name="Picture 6" descr="C:\Users\Owner\Desktop\images (5)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18787" y="4572008"/>
            <a:ext cx="2215253" cy="628653"/>
          </a:xfrm>
          <a:prstGeom prst="rect">
            <a:avLst/>
          </a:prstGeom>
          <a:noFill/>
        </p:spPr>
      </p:pic>
      <p:pic>
        <p:nvPicPr>
          <p:cNvPr id="3079" name="Picture 7" descr="C:\Users\Owner\Desktop\download (1)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86446" y="5429264"/>
            <a:ext cx="971550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Default Design">
      <a:majorFont>
        <a:latin typeface="Futura Md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949</TotalTime>
  <Words>1369</Words>
  <Application>Microsoft Office PowerPoint</Application>
  <PresentationFormat>On-screen Show (4:3)</PresentationFormat>
  <Paragraphs>205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Aparajita</vt:lpstr>
      <vt:lpstr>Arial</vt:lpstr>
      <vt:lpstr>Baskerville Old Face</vt:lpstr>
      <vt:lpstr>Calibri</vt:lpstr>
      <vt:lpstr>Futura Md BT</vt:lpstr>
      <vt:lpstr>Times New Roman</vt:lpstr>
      <vt:lpstr>Theme1</vt:lpstr>
      <vt:lpstr>Exception Handling </vt:lpstr>
      <vt:lpstr>Overview</vt:lpstr>
      <vt:lpstr>What is Exception?</vt:lpstr>
      <vt:lpstr>Why should we catch exceptions ?</vt:lpstr>
      <vt:lpstr>Why should we catch exceptions ?</vt:lpstr>
      <vt:lpstr>'Exception' and 'Error' ?</vt:lpstr>
      <vt:lpstr>The different kinds of exceptions</vt:lpstr>
      <vt:lpstr>Namespace</vt:lpstr>
      <vt:lpstr>Some System/Runtime Exceptions</vt:lpstr>
      <vt:lpstr>Exception Hierarchy</vt:lpstr>
      <vt:lpstr>System.Exception class properties</vt:lpstr>
      <vt:lpstr>What is Exception Handling?</vt:lpstr>
      <vt:lpstr>Exception Handling</vt:lpstr>
      <vt:lpstr>try/catch Blocks</vt:lpstr>
      <vt:lpstr>Example:</vt:lpstr>
      <vt:lpstr>Multiple Catch Blocks</vt:lpstr>
      <vt:lpstr>Format-Multiple Catch Blocks</vt:lpstr>
      <vt:lpstr>Example:</vt:lpstr>
      <vt:lpstr>Finally Blocks</vt:lpstr>
      <vt:lpstr>Finally Blocks</vt:lpstr>
      <vt:lpstr>Example</vt:lpstr>
      <vt:lpstr>Throwing application exceptions</vt:lpstr>
      <vt:lpstr>Throwing Exception - Example.</vt:lpstr>
      <vt:lpstr>Creating Custom Exceptions in .NET</vt:lpstr>
      <vt:lpstr>Creating Custom Exceptions in .NET</vt:lpstr>
      <vt:lpstr>Creating Custom Exceptions in .NET</vt:lpstr>
      <vt:lpstr>Example</vt:lpstr>
      <vt:lpstr>Use of Custom Exceptions</vt:lpstr>
      <vt:lpstr>Custom Exceptions Naming Guideline</vt:lpstr>
      <vt:lpstr>Guidelines for Exceptions</vt:lpstr>
      <vt:lpstr>Defensive Programming</vt:lpstr>
      <vt:lpstr>Defensive Programming Strategies</vt:lpstr>
      <vt:lpstr>Defensive Programming Strategies</vt:lpstr>
      <vt:lpstr>Best Practices for Handling Exceptions</vt:lpstr>
      <vt:lpstr>Discussion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Exception Handling</dc:title>
  <dc:creator>Owner</dc:creator>
  <cp:lastModifiedBy>reshmy p p</cp:lastModifiedBy>
  <cp:revision>183</cp:revision>
  <dcterms:created xsi:type="dcterms:W3CDTF">2011-07-27T13:50:47Z</dcterms:created>
  <dcterms:modified xsi:type="dcterms:W3CDTF">2013-06-08T05:18:36Z</dcterms:modified>
</cp:coreProperties>
</file>