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11/3/2019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11/3/2019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11/3/2019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11/3/2019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11/3/2019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11/3/2019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11/3/2019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11/3/2019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11/3/2019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Titles Can Be Long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the Top Level of the Slide Text</a:t>
            </a:r>
          </a:p>
          <a:p>
            <a:pPr lvl="1"/>
            <a:r>
              <a:rPr lang="en-US" smtClean="0"/>
              <a:t>This Is the Second Level of the Slide Text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781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/>
          <a:lstStyle/>
          <a:p>
            <a:pPr algn="l">
              <a:defRPr/>
            </a:pPr>
            <a:endParaRPr lang="en-US" sz="1000" b="1" dirty="0">
              <a:solidFill>
                <a:srgbClr val="FFFFFF"/>
              </a:solidFill>
              <a:latin typeface="Futura Md BT" pitchFamily="34" charset="0"/>
            </a:endParaRPr>
          </a:p>
          <a:p>
            <a:pPr algn="r">
              <a:defRPr/>
            </a:pPr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SLIDE </a:t>
            </a:r>
            <a:fld id="{25FFE2A4-5A2F-4DD1-A366-21AF95A3F5E2}" type="slidenum">
              <a:rPr lang="en-US" sz="1000" b="1">
                <a:solidFill>
                  <a:srgbClr val="FFFFFF"/>
                </a:solidFill>
                <a:latin typeface="Futura Md BT" pitchFamily="34" charset="0"/>
              </a:rPr>
              <a:pPr algn="r">
                <a:defRPr/>
              </a:pPr>
              <a:t>‹#›</a:t>
            </a:fld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	</a:t>
            </a:r>
          </a:p>
        </p:txBody>
      </p:sp>
      <p:pic>
        <p:nvPicPr>
          <p:cNvPr id="10247" name="Picture 6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00" y="106363"/>
            <a:ext cx="14509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371599"/>
          </a:xfrm>
        </p:spPr>
        <p:txBody>
          <a:bodyPr/>
          <a:lstStyle/>
          <a:p>
            <a:pPr algn="ctr"/>
            <a:r>
              <a:rPr lang="en-US" sz="4400" dirty="0" smtClean="0"/>
              <a:t>Web API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0"/>
            <a:ext cx="8077200" cy="47244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GB" sz="2400" dirty="0" smtClean="0">
                <a:latin typeface="Constantia" pitchFamily="18" charset="0"/>
              </a:rPr>
              <a:t>The ASP.NET Web API is an extensible framework for building HTTP based </a:t>
            </a:r>
            <a:r>
              <a:rPr lang="en-GB" sz="2400" dirty="0" smtClean="0">
                <a:latin typeface="Constantia" pitchFamily="18" charset="0"/>
              </a:rPr>
              <a:t>services.</a:t>
            </a:r>
          </a:p>
          <a:p>
            <a:pPr marL="457200" indent="-457200" algn="l"/>
            <a:endParaRPr lang="en-US" sz="2400" dirty="0" smtClean="0">
              <a:solidFill>
                <a:schemeClr val="tx1"/>
              </a:solidFill>
              <a:latin typeface="Constantia" pitchFamily="18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GB" sz="2400" dirty="0" smtClean="0">
                <a:latin typeface="Constantia" pitchFamily="18" charset="0"/>
              </a:rPr>
              <a:t>T</a:t>
            </a:r>
            <a:r>
              <a:rPr lang="en-GB" sz="2400" dirty="0" smtClean="0">
                <a:latin typeface="Constantia" pitchFamily="18" charset="0"/>
              </a:rPr>
              <a:t>hat </a:t>
            </a:r>
            <a:r>
              <a:rPr lang="en-GB" sz="2400" dirty="0" smtClean="0">
                <a:latin typeface="Constantia" pitchFamily="18" charset="0"/>
              </a:rPr>
              <a:t>can be accessed in different applications on different platforms such as web, windows, mobile etc.</a:t>
            </a:r>
            <a:r>
              <a:rPr lang="en-GB" sz="2400" dirty="0" smtClean="0"/>
              <a:t> </a:t>
            </a:r>
            <a:endParaRPr lang="en-GB" sz="2400" dirty="0" smtClean="0"/>
          </a:p>
          <a:p>
            <a:pPr marL="457200" indent="-457200" algn="l">
              <a:buFont typeface="Wingdings" pitchFamily="2" charset="2"/>
              <a:buChar char="§"/>
            </a:pPr>
            <a:endParaRPr lang="en-GB" sz="24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GB" sz="2400" dirty="0" smtClean="0">
                <a:latin typeface="Constantia" pitchFamily="18" charset="0"/>
              </a:rPr>
              <a:t> It works more or less the same way as ASP.NET MVC web application except that it sends data as a response instead of html view</a:t>
            </a:r>
            <a:r>
              <a:rPr lang="en-GB" sz="2400" dirty="0" smtClean="0">
                <a:latin typeface="Constantia" pitchFamily="18" charset="0"/>
              </a:rPr>
              <a:t>.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GB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GB" sz="2400" dirty="0" smtClean="0">
              <a:latin typeface="Calibri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Font typeface="Wingdings" pitchFamily="2" charset="2"/>
              <a:buChar char="§"/>
            </a:pPr>
            <a:endParaRPr lang="en-US" sz="2100" dirty="0" smtClean="0">
              <a:solidFill>
                <a:schemeClr val="tx1"/>
              </a:solidFill>
            </a:endParaRPr>
          </a:p>
          <a:p>
            <a:pPr lvl="1" indent="-457200" algn="l">
              <a:buFont typeface="Wingdings" pitchFamily="2" charset="2"/>
              <a:buChar char="§"/>
            </a:pPr>
            <a:endParaRPr lang="en-US" sz="21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ASP.NET </a:t>
            </a:r>
            <a:r>
              <a:rPr lang="en-GB" dirty="0" smtClean="0"/>
              <a:t>Web </a:t>
            </a:r>
            <a:r>
              <a:rPr lang="en-GB" sz="4400" dirty="0" smtClean="0"/>
              <a:t>API Characteristics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latin typeface="Constantia" pitchFamily="18" charset="0"/>
              </a:rPr>
              <a:t>ASP.NET Web API is an ideal platform for building RESTful services</a:t>
            </a:r>
            <a:r>
              <a:rPr lang="en-GB" sz="2400" dirty="0" smtClean="0">
                <a:latin typeface="Constantia" pitchFamily="18" charset="0"/>
              </a:rPr>
              <a:t>.</a:t>
            </a:r>
          </a:p>
          <a:p>
            <a:endParaRPr lang="en-GB" sz="2400" dirty="0" smtClean="0">
              <a:latin typeface="Constantia" pitchFamily="18" charset="0"/>
            </a:endParaRPr>
          </a:p>
          <a:p>
            <a:r>
              <a:rPr lang="en-GB" sz="2400" dirty="0" smtClean="0">
                <a:latin typeface="Constantia" pitchFamily="18" charset="0"/>
              </a:rPr>
              <a:t>ASP.NET Web API supports different formats of response data. Built-in support for JSON, XML, BSON format</a:t>
            </a:r>
            <a:r>
              <a:rPr lang="en-GB" sz="2400" dirty="0" smtClean="0">
                <a:latin typeface="Constantia" pitchFamily="18" charset="0"/>
              </a:rPr>
              <a:t>.</a:t>
            </a:r>
          </a:p>
          <a:p>
            <a:endParaRPr lang="en-GB" sz="2400" dirty="0" smtClean="0">
              <a:latin typeface="Constantia" pitchFamily="18" charset="0"/>
            </a:endParaRPr>
          </a:p>
          <a:p>
            <a:r>
              <a:rPr lang="en-GB" sz="2400" dirty="0" smtClean="0">
                <a:latin typeface="Constantia" pitchFamily="18" charset="0"/>
              </a:rPr>
              <a:t>Supports only HTTP protocol</a:t>
            </a:r>
            <a:r>
              <a:rPr lang="en-GB" sz="2400" dirty="0" smtClean="0">
                <a:latin typeface="Constantia" pitchFamily="18" charset="0"/>
              </a:rPr>
              <a:t>.</a:t>
            </a:r>
          </a:p>
          <a:p>
            <a:endParaRPr lang="en-GB" sz="2400" dirty="0" smtClean="0">
              <a:latin typeface="Constantia" pitchFamily="18" charset="0"/>
            </a:endParaRPr>
          </a:p>
          <a:p>
            <a:r>
              <a:rPr lang="en-GB" sz="2400" dirty="0" smtClean="0">
                <a:latin typeface="Constantia" pitchFamily="18" charset="0"/>
              </a:rPr>
              <a:t>Uses routing and controller concept similar to ASP.NET MVC.</a:t>
            </a:r>
            <a:endParaRPr lang="en-GB" sz="2400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 smtClean="0"/>
              <a:t>Wcf  web service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Constantia" pitchFamily="18" charset="0"/>
              </a:rPr>
              <a:t>Windows Communication Foundation (WCF) is a framework for building service-oriented applications</a:t>
            </a:r>
            <a:r>
              <a:rPr lang="en-GB" sz="2800" dirty="0" smtClean="0">
                <a:latin typeface="Constantia" pitchFamily="18" charset="0"/>
              </a:rPr>
              <a:t>.</a:t>
            </a:r>
          </a:p>
          <a:p>
            <a:pPr>
              <a:buNone/>
            </a:pPr>
            <a:endParaRPr lang="en-GB" sz="2800" dirty="0" smtClean="0">
              <a:latin typeface="Constantia" pitchFamily="18" charset="0"/>
            </a:endParaRPr>
          </a:p>
          <a:p>
            <a:r>
              <a:rPr lang="en-GB" sz="2800" dirty="0" smtClean="0">
                <a:latin typeface="Constantia" pitchFamily="18" charset="0"/>
              </a:rPr>
              <a:t>Using WCF, you can send data as asynchronous messages from one service endpoint to another. </a:t>
            </a:r>
            <a:endParaRPr lang="en-GB" sz="2800" dirty="0" smtClean="0">
              <a:latin typeface="Constantia" pitchFamily="18" charset="0"/>
            </a:endParaRPr>
          </a:p>
          <a:p>
            <a:endParaRPr lang="en-GB" sz="2800" dirty="0" smtClean="0">
              <a:latin typeface="Constantia" pitchFamily="18" charset="0"/>
            </a:endParaRPr>
          </a:p>
          <a:p>
            <a:r>
              <a:rPr lang="en-GB" sz="2800" dirty="0" smtClean="0">
                <a:latin typeface="Constantia" pitchFamily="18" charset="0"/>
              </a:rPr>
              <a:t>A service endpoint can be part of a continuously available service hosted by IIS, or it can be a service hosted in an application.</a:t>
            </a:r>
            <a:endParaRPr lang="en-GB" sz="2800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ASP.NET </a:t>
            </a:r>
            <a:r>
              <a:rPr lang="en-GB" dirty="0" smtClean="0"/>
              <a:t>Web API </a:t>
            </a:r>
            <a:r>
              <a:rPr lang="en-GB" dirty="0" smtClean="0"/>
              <a:t>vs </a:t>
            </a:r>
            <a:r>
              <a:rPr lang="en-GB" dirty="0" smtClean="0"/>
              <a:t>WCF</a:t>
            </a:r>
            <a:br>
              <a:rPr lang="en-GB" dirty="0" smtClean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66802"/>
          <a:ext cx="8229600" cy="519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33398">
                <a:tc>
                  <a:txBody>
                    <a:bodyPr/>
                    <a:lstStyle/>
                    <a:p>
                      <a:endParaRPr lang="en-GB" sz="1800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 API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b="0" dirty="0">
                          <a:solidFill>
                            <a:srgbClr val="FFFFFF"/>
                          </a:solidFill>
                        </a:rPr>
                        <a:t/>
                      </a:r>
                      <a:br>
                        <a:rPr lang="en-GB" b="0" dirty="0">
                          <a:solidFill>
                            <a:srgbClr val="FFFFFF"/>
                          </a:solidFill>
                        </a:rPr>
                      </a:br>
                      <a:r>
                        <a:rPr lang="en-GB" b="0" dirty="0">
                          <a:solidFill>
                            <a:srgbClr val="FFFFFF"/>
                          </a:solidFill>
                        </a:rPr>
                        <a:t>WCF</a:t>
                      </a:r>
                    </a:p>
                  </a:txBody>
                  <a:tcPr anchor="b"/>
                </a:tc>
              </a:tr>
              <a:tr h="70778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 source and ships with .NET framework.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Ships with .NET framework</a:t>
                      </a:r>
                      <a:endParaRPr lang="en-GB" dirty="0"/>
                    </a:p>
                  </a:txBody>
                  <a:tcPr/>
                </a:tc>
              </a:tr>
              <a:tr h="70778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Supports only HTTP protocol.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Supports HTTP, TCP, UDP and custom transport protocol.</a:t>
                      </a:r>
                      <a:endParaRPr lang="en-GB" dirty="0"/>
                    </a:p>
                  </a:txBody>
                  <a:tcPr/>
                </a:tc>
              </a:tr>
              <a:tr h="70778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 routing and controller concept similar to ASP.NET MVC.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 Service, Operation and Data contracts.</a:t>
                      </a:r>
                      <a:endParaRPr lang="en-GB" dirty="0"/>
                    </a:p>
                  </a:txBody>
                  <a:tcPr/>
                </a:tc>
              </a:tr>
              <a:tr h="70778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 not support Reliable Messaging and transaction.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Supports Reliable Messaging and Transactions.</a:t>
                      </a:r>
                      <a:endParaRPr lang="en-GB" dirty="0"/>
                    </a:p>
                  </a:txBody>
                  <a:tcPr/>
                </a:tc>
              </a:tr>
              <a:tr h="1011116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solidFill>
                            <a:srgbClr val="414141"/>
                          </a:solidFill>
                        </a:rPr>
                        <a:t>Web API can be configured using HttpConfiguration class but not in web.config.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 web.config and attributes to configure a service.</a:t>
                      </a:r>
                      <a:endParaRPr lang="en-GB" dirty="0"/>
                    </a:p>
                  </a:txBody>
                  <a:tcPr/>
                </a:tc>
              </a:tr>
              <a:tr h="70778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Ideal for building RESTful services.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Supports RESTful services but with limitations.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 &amp; SOAP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 </a:t>
            </a:r>
            <a:r>
              <a:rPr lang="en-GB" sz="2800" dirty="0" smtClean="0">
                <a:latin typeface="Constantia" pitchFamily="18" charset="0"/>
              </a:rPr>
              <a:t>web services is the </a:t>
            </a:r>
            <a:r>
              <a:rPr lang="en-GB" sz="2800" dirty="0" smtClean="0">
                <a:latin typeface="Constantia" pitchFamily="18" charset="0"/>
              </a:rPr>
              <a:t>communication between two different set of devices or applications held over the World Wide Web (WWW</a:t>
            </a:r>
            <a:r>
              <a:rPr lang="en-GB" sz="2800" dirty="0" smtClean="0">
                <a:latin typeface="Constantia" pitchFamily="18" charset="0"/>
              </a:rPr>
              <a:t>).</a:t>
            </a:r>
          </a:p>
          <a:p>
            <a:endParaRPr lang="en-GB" sz="2800" dirty="0" smtClean="0">
              <a:latin typeface="Constantia" pitchFamily="18" charset="0"/>
            </a:endParaRPr>
          </a:p>
          <a:p>
            <a:r>
              <a:rPr lang="en-GB" sz="2800" dirty="0" smtClean="0">
                <a:latin typeface="Constantia" pitchFamily="18" charset="0"/>
              </a:rPr>
              <a:t>This communication system can be categorized into two types, namely Simple Object Access Protocol or SOAP, and Representational State Transfer or REST.</a:t>
            </a:r>
            <a:endParaRPr lang="en-GB" sz="2800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4800" b="1" dirty="0" smtClean="0"/>
              <a:t>Differences</a:t>
            </a:r>
            <a:r>
              <a:rPr lang="en-GB" sz="4800" b="1" dirty="0" smtClean="0"/>
              <a:t>: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257800"/>
          </a:xfrm>
        </p:spPr>
        <p:txBody>
          <a:bodyPr/>
          <a:lstStyle/>
          <a:p>
            <a:r>
              <a:rPr lang="en-GB" sz="2800" dirty="0" smtClean="0">
                <a:latin typeface="Constantia" pitchFamily="18" charset="0"/>
              </a:rPr>
              <a:t>REST API has no has no official standard at all because it is an architectural style. SOAP API, on the other hand, has an official standard because it is a protocol</a:t>
            </a:r>
            <a:r>
              <a:rPr lang="en-GB" sz="2800" dirty="0" smtClean="0">
                <a:latin typeface="Constantia" pitchFamily="18" charset="0"/>
              </a:rPr>
              <a:t>.</a:t>
            </a:r>
          </a:p>
          <a:p>
            <a:r>
              <a:rPr lang="en-GB" sz="2800" dirty="0" smtClean="0">
                <a:latin typeface="Constantia" pitchFamily="18" charset="0"/>
              </a:rPr>
              <a:t> REST APIs uses multiple standards like HTTP, JSON, URL, and XML while SOAP APIs is largely based on HTTP and XML</a:t>
            </a:r>
            <a:r>
              <a:rPr lang="en-GB" sz="2800" dirty="0" smtClean="0">
                <a:latin typeface="Constantia" pitchFamily="18" charset="0"/>
              </a:rPr>
              <a:t>.</a:t>
            </a:r>
          </a:p>
          <a:p>
            <a:r>
              <a:rPr lang="en-GB" sz="2800" dirty="0" smtClean="0">
                <a:latin typeface="Constantia" pitchFamily="18" charset="0"/>
              </a:rPr>
              <a:t>REST APIs are more convenient with JavaScript and can be implemented easily as well. SOAP APIs are also convenient with JavaScript but don't support for greater implementation.</a:t>
            </a:r>
          </a:p>
          <a:p>
            <a:endParaRPr lang="en-GB" sz="2800" dirty="0" smtClean="0">
              <a:latin typeface="Constantia" pitchFamily="18" charset="0"/>
            </a:endParaRPr>
          </a:p>
          <a:p>
            <a:endParaRPr lang="en-GB" sz="2800" dirty="0" smtClean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 smtClean="0"/>
              <a:t/>
            </a:r>
            <a:br>
              <a:rPr lang="en-GB" sz="6000" dirty="0" smtClean="0"/>
            </a:br>
            <a:r>
              <a:rPr lang="en-GB" sz="6000" dirty="0" smtClean="0"/>
              <a:t>Postman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 smtClean="0">
                <a:latin typeface="Constantia" pitchFamily="18" charset="0"/>
              </a:rPr>
              <a:t>Postman</a:t>
            </a:r>
            <a:r>
              <a:rPr lang="en-GB" sz="2800" dirty="0" smtClean="0">
                <a:latin typeface="Constantia" pitchFamily="18" charset="0"/>
              </a:rPr>
              <a:t> is a Google Chrome app for interacting with HTTP </a:t>
            </a:r>
            <a:r>
              <a:rPr lang="en-GB" sz="2800" dirty="0" smtClean="0">
                <a:latin typeface="Constantia" pitchFamily="18" charset="0"/>
              </a:rPr>
              <a:t>APIs.</a:t>
            </a:r>
          </a:p>
          <a:p>
            <a:endParaRPr lang="en-GB" sz="2800" dirty="0" smtClean="0">
              <a:latin typeface="Constantia" pitchFamily="18" charset="0"/>
            </a:endParaRPr>
          </a:p>
          <a:p>
            <a:r>
              <a:rPr lang="en-GB" sz="2800" dirty="0" smtClean="0">
                <a:latin typeface="Constantia" pitchFamily="18" charset="0"/>
              </a:rPr>
              <a:t>It presents you with a friendly GUI for constructing requests and reading </a:t>
            </a:r>
            <a:r>
              <a:rPr lang="en-GB" sz="2800" dirty="0" smtClean="0">
                <a:latin typeface="Constantia" pitchFamily="18" charset="0"/>
              </a:rPr>
              <a:t>responses.</a:t>
            </a:r>
          </a:p>
          <a:p>
            <a:endParaRPr lang="en-GB" sz="2800" dirty="0" smtClean="0">
              <a:latin typeface="Constantia" pitchFamily="18" charset="0"/>
            </a:endParaRPr>
          </a:p>
          <a:p>
            <a:r>
              <a:rPr lang="en-GB" sz="2800" b="1" dirty="0" smtClean="0">
                <a:latin typeface="Constantia" pitchFamily="18" charset="0"/>
              </a:rPr>
              <a:t>Postman</a:t>
            </a:r>
            <a:r>
              <a:rPr lang="en-GB" sz="2800" dirty="0" smtClean="0">
                <a:latin typeface="Constantia" pitchFamily="18" charset="0"/>
              </a:rPr>
              <a:t> makes it easy to test, develop and document </a:t>
            </a:r>
            <a:r>
              <a:rPr lang="en-GB" sz="2800" b="1" dirty="0" smtClean="0">
                <a:latin typeface="Constantia" pitchFamily="18" charset="0"/>
              </a:rPr>
              <a:t>APIs</a:t>
            </a:r>
            <a:r>
              <a:rPr lang="en-GB" sz="2800" dirty="0" smtClean="0">
                <a:latin typeface="Constantia" pitchFamily="18" charset="0"/>
              </a:rPr>
              <a:t> by allowing users to quickly put together both simple and complex HTTP </a:t>
            </a:r>
            <a:r>
              <a:rPr lang="en-GB" sz="2800" dirty="0" smtClean="0">
                <a:latin typeface="Constantia" pitchFamily="18" charset="0"/>
              </a:rPr>
              <a:t>requests.</a:t>
            </a:r>
            <a:endParaRPr lang="en-GB" sz="2800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efault Design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1460</TotalTime>
  <Words>309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Theme1</vt:lpstr>
      <vt:lpstr>Web API</vt:lpstr>
      <vt:lpstr> ASP.NET Web API Characteristics </vt:lpstr>
      <vt:lpstr>Wcf  web service</vt:lpstr>
      <vt:lpstr> ASP.NET Web API vs WCF </vt:lpstr>
      <vt:lpstr>REST &amp; SOAP</vt:lpstr>
      <vt:lpstr> Differences: </vt:lpstr>
      <vt:lpstr> Postman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Asynchronous Methods</dc:title>
  <dc:creator>Nithin</dc:creator>
  <cp:lastModifiedBy>Students</cp:lastModifiedBy>
  <cp:revision>12</cp:revision>
  <dcterms:created xsi:type="dcterms:W3CDTF">2014-11-17T12:03:55Z</dcterms:created>
  <dcterms:modified xsi:type="dcterms:W3CDTF">2019-11-04T08:49:55Z</dcterms:modified>
</cp:coreProperties>
</file>