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descr="\\server1\Shared Files\logos\atp-3.png"/>
          <p:cNvPicPr>
            <a:picLocks noChangeAspect="1" noChangeArrowheads="1"/>
          </p:cNvPicPr>
          <p:nvPr/>
        </p:nvPicPr>
        <p:blipFill>
          <a:blip r:embed="rId2"/>
          <a:srcRect/>
          <a:stretch>
            <a:fillRect/>
          </a:stretch>
        </p:blipFill>
        <p:spPr bwMode="auto">
          <a:xfrm>
            <a:off x="76200" y="6473825"/>
            <a:ext cx="804863" cy="384175"/>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Date Placeholder 4"/>
          <p:cNvSpPr>
            <a:spLocks noGrp="1" noChangeArrowheads="1"/>
          </p:cNvSpPr>
          <p:nvPr>
            <p:ph type="dt" sz="half" idx="10"/>
          </p:nvPr>
        </p:nvSpPr>
        <p:spPr>
          <a:xfrm>
            <a:off x="457200" y="6477000"/>
            <a:ext cx="1905000" cy="381000"/>
          </a:xfrm>
          <a:prstGeom prst="rect">
            <a:avLst/>
          </a:prstGeom>
        </p:spPr>
        <p:txBody>
          <a:bodyPr/>
          <a:lstStyle>
            <a:lvl1pPr>
              <a:defRPr/>
            </a:lvl1pPr>
          </a:lstStyle>
          <a:p>
            <a:fld id="{E90CEC1C-405B-4F08-94E6-8EA5DF509ACA}" type="datetimeFigureOut">
              <a:rPr lang="en-US" smtClean="0"/>
              <a:t>6/21/2016</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457200" y="6477000"/>
            <a:ext cx="1905000" cy="381000"/>
          </a:xfrm>
          <a:prstGeom prst="rect">
            <a:avLst/>
          </a:prstGeom>
        </p:spPr>
        <p:txBody>
          <a:bodyPr/>
          <a:lstStyle>
            <a:lvl1pPr>
              <a:defRPr/>
            </a:lvl1pPr>
          </a:lstStyle>
          <a:p>
            <a:fld id="{E90CEC1C-405B-4F08-94E6-8EA5DF509ACA}" type="datetimeFigureOut">
              <a:rPr lang="en-US" smtClean="0"/>
              <a:t>6/21/2016</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457200" y="6477000"/>
            <a:ext cx="1905000" cy="381000"/>
          </a:xfrm>
          <a:prstGeom prst="rect">
            <a:avLst/>
          </a:prstGeom>
        </p:spPr>
        <p:txBody>
          <a:bodyPr/>
          <a:lstStyle>
            <a:lvl1pPr>
              <a:defRPr/>
            </a:lvl1pPr>
          </a:lstStyle>
          <a:p>
            <a:fld id="{E90CEC1C-405B-4F08-94E6-8EA5DF509ACA}" type="datetimeFigureOut">
              <a:rPr lang="en-US" smtClean="0"/>
              <a:t>6/21/2016</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server1\Shared Files\logos\atp-3.png"/>
          <p:cNvPicPr>
            <a:picLocks noChangeAspect="1" noChangeArrowheads="1"/>
          </p:cNvPicPr>
          <p:nvPr/>
        </p:nvPicPr>
        <p:blipFill>
          <a:blip r:embed="rId2"/>
          <a:srcRect/>
          <a:stretch>
            <a:fillRect/>
          </a:stretch>
        </p:blipFill>
        <p:spPr bwMode="auto">
          <a:xfrm>
            <a:off x="76200" y="6473825"/>
            <a:ext cx="804863" cy="38417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457200" y="6477000"/>
            <a:ext cx="1905000" cy="381000"/>
          </a:xfrm>
          <a:prstGeom prst="rect">
            <a:avLst/>
          </a:prstGeom>
        </p:spPr>
        <p:txBody>
          <a:bodyPr/>
          <a:lstStyle>
            <a:lvl1pPr>
              <a:defRPr/>
            </a:lvl1pPr>
          </a:lstStyle>
          <a:p>
            <a:fld id="{E90CEC1C-405B-4F08-94E6-8EA5DF509ACA}" type="datetimeFigureOut">
              <a:rPr lang="en-US" smtClean="0"/>
              <a:t>6/21/2016</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477000"/>
            <a:ext cx="1905000" cy="381000"/>
          </a:xfrm>
          <a:prstGeom prst="rect">
            <a:avLst/>
          </a:prstGeom>
        </p:spPr>
        <p:txBody>
          <a:bodyPr/>
          <a:lstStyle>
            <a:lvl1pPr>
              <a:defRPr/>
            </a:lvl1pPr>
          </a:lstStyle>
          <a:p>
            <a:fld id="{E90CEC1C-405B-4F08-94E6-8EA5DF509ACA}" type="datetimeFigureOut">
              <a:rPr lang="en-US" smtClean="0"/>
              <a:t>6/21/2016</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457200" y="6477000"/>
            <a:ext cx="1905000" cy="381000"/>
          </a:xfrm>
          <a:prstGeom prst="rect">
            <a:avLst/>
          </a:prstGeom>
        </p:spPr>
        <p:txBody>
          <a:bodyPr/>
          <a:lstStyle>
            <a:lvl1pPr>
              <a:defRPr/>
            </a:lvl1pPr>
          </a:lstStyle>
          <a:p>
            <a:fld id="{E90CEC1C-405B-4F08-94E6-8EA5DF509ACA}" type="datetimeFigureOut">
              <a:rPr lang="en-US" smtClean="0"/>
              <a:t>6/21/2016</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3" descr="\\server1\Shared Files\logos\atp-3.png"/>
          <p:cNvPicPr>
            <a:picLocks noChangeAspect="1" noChangeArrowheads="1"/>
          </p:cNvPicPr>
          <p:nvPr/>
        </p:nvPicPr>
        <p:blipFill>
          <a:blip r:embed="rId2"/>
          <a:srcRect/>
          <a:stretch>
            <a:fillRect/>
          </a:stretch>
        </p:blipFill>
        <p:spPr bwMode="auto">
          <a:xfrm>
            <a:off x="76200" y="6473825"/>
            <a:ext cx="804863" cy="384175"/>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477000"/>
            <a:ext cx="1905000" cy="381000"/>
          </a:xfrm>
          <a:prstGeom prst="rect">
            <a:avLst/>
          </a:prstGeom>
        </p:spPr>
        <p:txBody>
          <a:bodyPr/>
          <a:lstStyle>
            <a:lvl1pPr>
              <a:defRPr/>
            </a:lvl1pPr>
          </a:lstStyle>
          <a:p>
            <a:fld id="{E90CEC1C-405B-4F08-94E6-8EA5DF509ACA}" type="datetimeFigureOut">
              <a:rPr lang="en-US" smtClean="0"/>
              <a:t>6/21/2016</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457200" y="6477000"/>
            <a:ext cx="1905000" cy="381000"/>
          </a:xfrm>
          <a:prstGeom prst="rect">
            <a:avLst/>
          </a:prstGeom>
        </p:spPr>
        <p:txBody>
          <a:bodyPr/>
          <a:lstStyle>
            <a:lvl1pPr>
              <a:defRPr/>
            </a:lvl1pPr>
          </a:lstStyle>
          <a:p>
            <a:fld id="{E90CEC1C-405B-4F08-94E6-8EA5DF509ACA}" type="datetimeFigureOut">
              <a:rPr lang="en-US" smtClean="0"/>
              <a:t>6/21/2016</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457200" y="6477000"/>
            <a:ext cx="1905000" cy="381000"/>
          </a:xfrm>
          <a:prstGeom prst="rect">
            <a:avLst/>
          </a:prstGeom>
        </p:spPr>
        <p:txBody>
          <a:bodyPr/>
          <a:lstStyle>
            <a:lvl1pPr>
              <a:defRPr/>
            </a:lvl1pPr>
          </a:lstStyle>
          <a:p>
            <a:fld id="{E90CEC1C-405B-4F08-94E6-8EA5DF509ACA}" type="datetimeFigureOut">
              <a:rPr lang="en-US" smtClean="0"/>
              <a:t>6/21/2016</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Rectangle 20"/>
          <p:cNvSpPr>
            <a:spLocks noChangeArrowheads="1"/>
          </p:cNvSpPr>
          <p:nvPr/>
        </p:nvSpPr>
        <p:spPr bwMode="auto">
          <a:xfrm>
            <a:off x="0" y="0"/>
            <a:ext cx="9144000" cy="91440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6" name="Rectangle 22"/>
          <p:cNvSpPr>
            <a:spLocks noChangeArrowheads="1"/>
          </p:cNvSpPr>
          <p:nvPr/>
        </p:nvSpPr>
        <p:spPr bwMode="auto">
          <a:xfrm>
            <a:off x="0" y="6477000"/>
            <a:ext cx="9144000" cy="38100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244" name="Rectangle 2"/>
          <p:cNvSpPr>
            <a:spLocks noGrp="1" noChangeArrowheads="1"/>
          </p:cNvSpPr>
          <p:nvPr>
            <p:ph type="title"/>
          </p:nvPr>
        </p:nvSpPr>
        <p:spPr bwMode="auto">
          <a:xfrm>
            <a:off x="457200" y="0"/>
            <a:ext cx="7772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Titles Can Be Long</a:t>
            </a:r>
          </a:p>
        </p:txBody>
      </p:sp>
      <p:sp>
        <p:nvSpPr>
          <p:cNvPr id="10245" name="Rectangle 3"/>
          <p:cNvSpPr>
            <a:spLocks noGrp="1" noChangeArrowheads="1"/>
          </p:cNvSpPr>
          <p:nvPr>
            <p:ph type="body" idx="1"/>
          </p:nvPr>
        </p:nvSpPr>
        <p:spPr bwMode="auto">
          <a:xfrm>
            <a:off x="381000" y="1219200"/>
            <a:ext cx="8229600" cy="4953000"/>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p>
            <a:pPr lvl="0"/>
            <a:r>
              <a:rPr lang="en-US" smtClean="0"/>
              <a:t>This the Top Level of the Slide Text</a:t>
            </a:r>
          </a:p>
          <a:p>
            <a:pPr lvl="1"/>
            <a:r>
              <a:rPr lang="en-US" smtClean="0"/>
              <a:t>This Is the Second Level of the Slide Text</a:t>
            </a:r>
          </a:p>
          <a:p>
            <a:pPr lvl="2"/>
            <a:r>
              <a:rPr lang="en-US" smtClean="0"/>
              <a:t>Third level</a:t>
            </a:r>
          </a:p>
          <a:p>
            <a:pPr lvl="3"/>
            <a:r>
              <a:rPr lang="en-US" smtClean="0"/>
              <a:t>Fourth level</a:t>
            </a:r>
          </a:p>
          <a:p>
            <a:pPr lvl="4"/>
            <a:r>
              <a:rPr lang="en-US" smtClean="0"/>
              <a:t>Fifth level</a:t>
            </a:r>
          </a:p>
        </p:txBody>
      </p:sp>
      <p:sp>
        <p:nvSpPr>
          <p:cNvPr id="1043" name="Rectangle 19"/>
          <p:cNvSpPr>
            <a:spLocks noChangeArrowheads="1"/>
          </p:cNvSpPr>
          <p:nvPr/>
        </p:nvSpPr>
        <p:spPr bwMode="auto">
          <a:xfrm>
            <a:off x="6781800" y="6477000"/>
            <a:ext cx="1905000" cy="381000"/>
          </a:xfrm>
          <a:prstGeom prst="rect">
            <a:avLst/>
          </a:prstGeom>
          <a:noFill/>
          <a:ln w="9525">
            <a:noFill/>
            <a:miter lim="800000"/>
            <a:headEnd/>
            <a:tailEnd/>
          </a:ln>
          <a:effectLst/>
        </p:spPr>
        <p:txBody>
          <a:bodyPr rIns="0" anchor="ctr"/>
          <a:lstStyle/>
          <a:p>
            <a:pPr algn="l">
              <a:defRPr/>
            </a:pPr>
            <a:endParaRPr lang="en-US" sz="1000" b="1" dirty="0">
              <a:solidFill>
                <a:srgbClr val="FFFFFF"/>
              </a:solidFill>
              <a:latin typeface="Futura Md BT" pitchFamily="34" charset="0"/>
            </a:endParaRPr>
          </a:p>
          <a:p>
            <a:pPr algn="r">
              <a:defRPr/>
            </a:pPr>
            <a:r>
              <a:rPr lang="en-US" sz="1000" b="1" dirty="0">
                <a:solidFill>
                  <a:srgbClr val="FFFFFF"/>
                </a:solidFill>
                <a:latin typeface="Futura Md BT" pitchFamily="34" charset="0"/>
              </a:rPr>
              <a:t>SLIDE </a:t>
            </a:r>
            <a:fld id="{25FFE2A4-5A2F-4DD1-A366-21AF95A3F5E2}" type="slidenum">
              <a:rPr lang="en-US" sz="1000" b="1">
                <a:solidFill>
                  <a:srgbClr val="FFFFFF"/>
                </a:solidFill>
                <a:latin typeface="Futura Md BT" pitchFamily="34" charset="0"/>
              </a:rPr>
              <a:pPr algn="r">
                <a:defRPr/>
              </a:pPr>
              <a:t>‹#›</a:t>
            </a:fld>
            <a:r>
              <a:rPr lang="en-US" sz="1000" b="1" dirty="0">
                <a:solidFill>
                  <a:srgbClr val="FFFFFF"/>
                </a:solidFill>
                <a:latin typeface="Futura Md BT" pitchFamily="34" charset="0"/>
              </a:rPr>
              <a:t>	</a:t>
            </a:r>
          </a:p>
        </p:txBody>
      </p:sp>
      <p:pic>
        <p:nvPicPr>
          <p:cNvPr id="10247" name="Picture 6"/>
          <p:cNvPicPr>
            <a:picLocks noChangeAspect="1"/>
          </p:cNvPicPr>
          <p:nvPr/>
        </p:nvPicPr>
        <p:blipFill>
          <a:blip r:embed="rId13"/>
          <a:srcRect/>
          <a:stretch>
            <a:fillRect/>
          </a:stretch>
        </p:blipFill>
        <p:spPr bwMode="auto">
          <a:xfrm>
            <a:off x="7620000" y="106363"/>
            <a:ext cx="1450975" cy="7318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000">
          <a:solidFill>
            <a:srgbClr val="FFFFFF"/>
          </a:solidFill>
          <a:latin typeface="+mj-lt"/>
          <a:ea typeface="+mj-ea"/>
          <a:cs typeface="+mj-cs"/>
        </a:defRPr>
      </a:lvl1pPr>
      <a:lvl2pPr algn="l" rtl="0" eaLnBrk="1" fontAlgn="base" hangingPunct="1">
        <a:spcBef>
          <a:spcPct val="0"/>
        </a:spcBef>
        <a:spcAft>
          <a:spcPct val="0"/>
        </a:spcAft>
        <a:defRPr sz="4000">
          <a:solidFill>
            <a:srgbClr val="FFFFFF"/>
          </a:solidFill>
          <a:latin typeface="Futura Md BT" pitchFamily="34" charset="0"/>
        </a:defRPr>
      </a:lvl2pPr>
      <a:lvl3pPr algn="l" rtl="0" eaLnBrk="1" fontAlgn="base" hangingPunct="1">
        <a:spcBef>
          <a:spcPct val="0"/>
        </a:spcBef>
        <a:spcAft>
          <a:spcPct val="0"/>
        </a:spcAft>
        <a:defRPr sz="4000">
          <a:solidFill>
            <a:srgbClr val="FFFFFF"/>
          </a:solidFill>
          <a:latin typeface="Futura Md BT" pitchFamily="34" charset="0"/>
        </a:defRPr>
      </a:lvl3pPr>
      <a:lvl4pPr algn="l" rtl="0" eaLnBrk="1" fontAlgn="base" hangingPunct="1">
        <a:spcBef>
          <a:spcPct val="0"/>
        </a:spcBef>
        <a:spcAft>
          <a:spcPct val="0"/>
        </a:spcAft>
        <a:defRPr sz="4000">
          <a:solidFill>
            <a:srgbClr val="FFFFFF"/>
          </a:solidFill>
          <a:latin typeface="Futura Md BT" pitchFamily="34" charset="0"/>
        </a:defRPr>
      </a:lvl4pPr>
      <a:lvl5pPr algn="l" rtl="0" eaLnBrk="1" fontAlgn="base" hangingPunct="1">
        <a:spcBef>
          <a:spcPct val="0"/>
        </a:spcBef>
        <a:spcAft>
          <a:spcPct val="0"/>
        </a:spcAft>
        <a:defRPr sz="4000">
          <a:solidFill>
            <a:srgbClr val="FFFFFF"/>
          </a:solidFill>
          <a:latin typeface="Futura Md BT" pitchFamily="34" charset="0"/>
        </a:defRPr>
      </a:lvl5pPr>
      <a:lvl6pPr marL="457200" algn="l" rtl="0" eaLnBrk="1" fontAlgn="base" hangingPunct="1">
        <a:spcBef>
          <a:spcPct val="0"/>
        </a:spcBef>
        <a:spcAft>
          <a:spcPct val="0"/>
        </a:spcAft>
        <a:defRPr sz="4000">
          <a:solidFill>
            <a:srgbClr val="FFFFFF"/>
          </a:solidFill>
          <a:latin typeface="Futura Md BT" pitchFamily="34" charset="0"/>
        </a:defRPr>
      </a:lvl6pPr>
      <a:lvl7pPr marL="914400" algn="l" rtl="0" eaLnBrk="1" fontAlgn="base" hangingPunct="1">
        <a:spcBef>
          <a:spcPct val="0"/>
        </a:spcBef>
        <a:spcAft>
          <a:spcPct val="0"/>
        </a:spcAft>
        <a:defRPr sz="4000">
          <a:solidFill>
            <a:srgbClr val="FFFFFF"/>
          </a:solidFill>
          <a:latin typeface="Futura Md BT" pitchFamily="34" charset="0"/>
        </a:defRPr>
      </a:lvl7pPr>
      <a:lvl8pPr marL="1371600" algn="l" rtl="0" eaLnBrk="1" fontAlgn="base" hangingPunct="1">
        <a:spcBef>
          <a:spcPct val="0"/>
        </a:spcBef>
        <a:spcAft>
          <a:spcPct val="0"/>
        </a:spcAft>
        <a:defRPr sz="4000">
          <a:solidFill>
            <a:srgbClr val="FFFFFF"/>
          </a:solidFill>
          <a:latin typeface="Futura Md BT" pitchFamily="34" charset="0"/>
        </a:defRPr>
      </a:lvl8pPr>
      <a:lvl9pPr marL="1828800" algn="l" rtl="0" eaLnBrk="1" fontAlgn="base" hangingPunct="1">
        <a:spcBef>
          <a:spcPct val="0"/>
        </a:spcBef>
        <a:spcAft>
          <a:spcPct val="0"/>
        </a:spcAft>
        <a:defRPr sz="4000">
          <a:solidFill>
            <a:srgbClr val="FFFFFF"/>
          </a:solidFill>
          <a:latin typeface="Futura Md BT"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mountaingoatsoftware.com/agile/scru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910" y="1714488"/>
            <a:ext cx="8286808" cy="2554545"/>
          </a:xfrm>
          <a:prstGeom prst="rect">
            <a:avLst/>
          </a:prstGeom>
        </p:spPr>
        <p:txBody>
          <a:bodyPr wrap="square">
            <a:spAutoFit/>
          </a:bodyPr>
          <a:lstStyle/>
          <a:p>
            <a:pPr marL="342900" indent="-342900">
              <a:buFont typeface="Arial" pitchFamily="34" charset="0"/>
              <a:buChar char="•"/>
            </a:pPr>
            <a:r>
              <a:rPr lang="en-GB" sz="2000" dirty="0">
                <a:latin typeface="Consolas" pitchFamily="49" charset="0"/>
                <a:cs typeface="Consolas" pitchFamily="49" charset="0"/>
              </a:rPr>
              <a:t>When practicing </a:t>
            </a:r>
            <a:r>
              <a:rPr lang="en-GB" sz="2000" dirty="0">
                <a:latin typeface="Consolas" pitchFamily="49" charset="0"/>
                <a:cs typeface="Consolas" pitchFamily="49" charset="0"/>
                <a:hlinkClick r:id="rId2"/>
              </a:rPr>
              <a:t>Scrum</a:t>
            </a:r>
            <a:r>
              <a:rPr lang="en-GB" sz="2000" dirty="0">
                <a:latin typeface="Consolas" pitchFamily="49" charset="0"/>
                <a:cs typeface="Consolas" pitchFamily="49" charset="0"/>
              </a:rPr>
              <a:t>, we can make the sprint backlog visible by putting it on a</a:t>
            </a:r>
            <a:r>
              <a:rPr lang="en-GB" sz="2000" b="1" dirty="0">
                <a:latin typeface="Consolas" pitchFamily="49" charset="0"/>
                <a:cs typeface="Consolas" pitchFamily="49" charset="0"/>
              </a:rPr>
              <a:t> </a:t>
            </a:r>
            <a:r>
              <a:rPr lang="en-GB" sz="2000" dirty="0">
                <a:latin typeface="Consolas" pitchFamily="49" charset="0"/>
                <a:cs typeface="Consolas" pitchFamily="49" charset="0"/>
              </a:rPr>
              <a:t>Scrum task board. Team members update the task board continuously throughout the </a:t>
            </a:r>
            <a:r>
              <a:rPr lang="en-GB" sz="2000" dirty="0" smtClean="0">
                <a:latin typeface="Consolas" pitchFamily="49" charset="0"/>
                <a:cs typeface="Consolas" pitchFamily="49" charset="0"/>
              </a:rPr>
              <a:t>sprint</a:t>
            </a:r>
          </a:p>
          <a:p>
            <a:pPr marL="342900" indent="-342900">
              <a:buFont typeface="Arial" pitchFamily="34" charset="0"/>
              <a:buChar char="•"/>
            </a:pPr>
            <a:r>
              <a:rPr lang="en-GB" sz="2000" dirty="0">
                <a:latin typeface="Consolas" pitchFamily="49" charset="0"/>
                <a:cs typeface="Consolas" pitchFamily="49" charset="0"/>
              </a:rPr>
              <a:t>if someone thinks of a new </a:t>
            </a:r>
            <a:r>
              <a:rPr lang="en-GB" sz="2000" dirty="0" smtClean="0">
                <a:latin typeface="Consolas" pitchFamily="49" charset="0"/>
                <a:cs typeface="Consolas" pitchFamily="49" charset="0"/>
              </a:rPr>
              <a:t>task. They </a:t>
            </a:r>
            <a:r>
              <a:rPr lang="en-GB" sz="2000" dirty="0">
                <a:latin typeface="Consolas" pitchFamily="49" charset="0"/>
                <a:cs typeface="Consolas" pitchFamily="49" charset="0"/>
              </a:rPr>
              <a:t>writes a new card and puts it on the wall. Either during or before the daily scrum, estimates are changed (up or down), and cards are moved around the board.</a:t>
            </a:r>
          </a:p>
        </p:txBody>
      </p:sp>
      <p:sp>
        <p:nvSpPr>
          <p:cNvPr id="5" name="Rectangle 4"/>
          <p:cNvSpPr/>
          <p:nvPr/>
        </p:nvSpPr>
        <p:spPr>
          <a:xfrm>
            <a:off x="571472" y="142852"/>
            <a:ext cx="4698722" cy="707886"/>
          </a:xfrm>
          <a:prstGeom prst="rect">
            <a:avLst/>
          </a:prstGeom>
        </p:spPr>
        <p:txBody>
          <a:bodyPr wrap="none">
            <a:spAutoFit/>
          </a:bodyPr>
          <a:lstStyle/>
          <a:p>
            <a:r>
              <a:rPr lang="en-GB" sz="4000" b="1" dirty="0">
                <a:solidFill>
                  <a:schemeClr val="bg1"/>
                </a:solidFill>
                <a:latin typeface="Consolas" pitchFamily="49" charset="0"/>
                <a:cs typeface="Consolas" pitchFamily="49" charset="0"/>
              </a:rPr>
              <a:t>Scrum Task Board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IN-8\Pictures\MockedTaskBoard.jpg"/>
          <p:cNvPicPr>
            <a:picLocks noChangeAspect="1" noChangeArrowheads="1"/>
          </p:cNvPicPr>
          <p:nvPr/>
        </p:nvPicPr>
        <p:blipFill>
          <a:blip r:embed="rId2"/>
          <a:srcRect/>
          <a:stretch>
            <a:fillRect/>
          </a:stretch>
        </p:blipFill>
        <p:spPr bwMode="auto">
          <a:xfrm>
            <a:off x="857224" y="1214422"/>
            <a:ext cx="7439025" cy="42576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1142984"/>
            <a:ext cx="8215370" cy="3170099"/>
          </a:xfrm>
          <a:prstGeom prst="rect">
            <a:avLst/>
          </a:prstGeom>
        </p:spPr>
        <p:txBody>
          <a:bodyPr wrap="square">
            <a:spAutoFit/>
          </a:bodyPr>
          <a:lstStyle/>
          <a:p>
            <a:r>
              <a:rPr lang="en-GB" sz="2000" dirty="0">
                <a:latin typeface="Consolas" pitchFamily="49" charset="0"/>
                <a:cs typeface="Consolas" pitchFamily="49" charset="0"/>
              </a:rPr>
              <a:t>Each row on the Scrum board is a user </a:t>
            </a:r>
            <a:r>
              <a:rPr lang="en-GB" sz="2000" dirty="0" smtClean="0">
                <a:latin typeface="Consolas" pitchFamily="49" charset="0"/>
                <a:cs typeface="Consolas" pitchFamily="49" charset="0"/>
              </a:rPr>
              <a:t>story.</a:t>
            </a:r>
            <a:r>
              <a:rPr lang="en-GB" sz="2000" dirty="0">
                <a:latin typeface="Consolas" pitchFamily="49" charset="0"/>
                <a:cs typeface="Consolas" pitchFamily="49" charset="0"/>
              </a:rPr>
              <a:t> </a:t>
            </a:r>
            <a:r>
              <a:rPr lang="en-GB" sz="2000" dirty="0" smtClean="0">
                <a:latin typeface="Consolas" pitchFamily="49" charset="0"/>
                <a:cs typeface="Consolas" pitchFamily="49" charset="0"/>
              </a:rPr>
              <a:t>which </a:t>
            </a:r>
            <a:r>
              <a:rPr lang="en-GB" sz="2000" dirty="0">
                <a:latin typeface="Consolas" pitchFamily="49" charset="0"/>
                <a:cs typeface="Consolas" pitchFamily="49" charset="0"/>
              </a:rPr>
              <a:t>is the unit of work we encourage teams to use for their product backlog. During the sprint planning meeting, the team selects the product backlog items they can complete during the coming sprint. Each product backlog item is turned into multiple sprint backlog items. Each of these is represented by one task card that is placed on the </a:t>
            </a:r>
            <a:r>
              <a:rPr lang="en-GB" sz="2000" dirty="0" err="1">
                <a:latin typeface="Consolas" pitchFamily="49" charset="0"/>
                <a:cs typeface="Consolas" pitchFamily="49" charset="0"/>
              </a:rPr>
              <a:t>Scrumboard</a:t>
            </a:r>
            <a:r>
              <a:rPr lang="en-GB" sz="2000" dirty="0">
                <a:latin typeface="Consolas" pitchFamily="49" charset="0"/>
                <a:cs typeface="Consolas" pitchFamily="49" charset="0"/>
              </a:rPr>
              <a:t>. Each task card starts on the Scrum </a:t>
            </a:r>
            <a:r>
              <a:rPr lang="en-GB" sz="2000" dirty="0" err="1">
                <a:latin typeface="Consolas" pitchFamily="49" charset="0"/>
                <a:cs typeface="Consolas" pitchFamily="49" charset="0"/>
              </a:rPr>
              <a:t>taskboard</a:t>
            </a:r>
            <a:r>
              <a:rPr lang="en-GB" sz="2000" dirty="0">
                <a:latin typeface="Consolas" pitchFamily="49" charset="0"/>
                <a:cs typeface="Consolas" pitchFamily="49" charset="0"/>
              </a:rPr>
              <a:t> in the “To Do” column. The columns we generally use on a </a:t>
            </a:r>
            <a:r>
              <a:rPr lang="en-GB" sz="2000" dirty="0" err="1">
                <a:latin typeface="Consolas" pitchFamily="49" charset="0"/>
                <a:cs typeface="Consolas" pitchFamily="49" charset="0"/>
              </a:rPr>
              <a:t>taskboard</a:t>
            </a:r>
            <a:r>
              <a:rPr lang="en-GB" sz="2000" dirty="0">
                <a:latin typeface="Consolas" pitchFamily="49" charset="0"/>
                <a:cs typeface="Consolas" pitchFamily="49" charset="0"/>
              </a:rPr>
              <a:t> are:</a:t>
            </a:r>
          </a:p>
        </p:txBody>
      </p:sp>
      <p:sp>
        <p:nvSpPr>
          <p:cNvPr id="5" name="Rectangle 4"/>
          <p:cNvSpPr/>
          <p:nvPr/>
        </p:nvSpPr>
        <p:spPr>
          <a:xfrm>
            <a:off x="785786" y="4786322"/>
            <a:ext cx="8001056" cy="1200329"/>
          </a:xfrm>
          <a:prstGeom prst="rect">
            <a:avLst/>
          </a:prstGeom>
        </p:spPr>
        <p:txBody>
          <a:bodyPr wrap="square">
            <a:spAutoFit/>
          </a:bodyPr>
          <a:lstStyle/>
          <a:p>
            <a:pPr marL="342900" indent="-342900">
              <a:buFont typeface="Arial" pitchFamily="34" charset="0"/>
              <a:buChar char="•"/>
            </a:pPr>
            <a:r>
              <a:rPr lang="en-GB" b="1" dirty="0">
                <a:latin typeface="Consolas" pitchFamily="49" charset="0"/>
                <a:cs typeface="Consolas" pitchFamily="49" charset="0"/>
              </a:rPr>
              <a:t>Story: </a:t>
            </a:r>
            <a:r>
              <a:rPr lang="en-GB" dirty="0">
                <a:latin typeface="Consolas" pitchFamily="49" charset="0"/>
                <a:cs typeface="Consolas" pitchFamily="49" charset="0"/>
              </a:rPr>
              <a:t>The story description (“As a user we want to…”) shown on that row.</a:t>
            </a:r>
          </a:p>
          <a:p>
            <a:pPr marL="342900" indent="-342900">
              <a:buFont typeface="Arial" pitchFamily="34" charset="0"/>
              <a:buChar char="•"/>
            </a:pPr>
            <a:r>
              <a:rPr lang="en-GB" b="1" dirty="0">
                <a:latin typeface="Consolas" pitchFamily="49" charset="0"/>
                <a:cs typeface="Consolas" pitchFamily="49" charset="0"/>
              </a:rPr>
              <a:t>To Do: </a:t>
            </a:r>
            <a:r>
              <a:rPr lang="en-GB" dirty="0">
                <a:latin typeface="Consolas" pitchFamily="49" charset="0"/>
                <a:cs typeface="Consolas" pitchFamily="49" charset="0"/>
              </a:rPr>
              <a:t>Place for all cards that are not in the “Done” or “In Process” columns for the current sprint.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1285860"/>
            <a:ext cx="8286808" cy="4247317"/>
          </a:xfrm>
          <a:prstGeom prst="rect">
            <a:avLst/>
          </a:prstGeom>
        </p:spPr>
        <p:txBody>
          <a:bodyPr wrap="square">
            <a:spAutoFit/>
          </a:bodyPr>
          <a:lstStyle/>
          <a:p>
            <a:pPr marL="342900" indent="-342900">
              <a:buFont typeface="Arial" pitchFamily="34" charset="0"/>
              <a:buChar char="•"/>
            </a:pPr>
            <a:r>
              <a:rPr lang="en-GB" b="1" dirty="0">
                <a:latin typeface="Consolas" pitchFamily="49" charset="0"/>
                <a:cs typeface="Consolas" pitchFamily="49" charset="0"/>
              </a:rPr>
              <a:t>Work In Process:</a:t>
            </a:r>
            <a:r>
              <a:rPr lang="en-GB" dirty="0">
                <a:latin typeface="Consolas" pitchFamily="49" charset="0"/>
                <a:cs typeface="Consolas" pitchFamily="49" charset="0"/>
              </a:rPr>
              <a:t> Any card being worked on goes here. The programmer who chooses to work on it moves it over when she's ready to start the task. Often, this happens during the daily scrum when someone says, “I'm going to work on the </a:t>
            </a:r>
            <a:r>
              <a:rPr lang="en-GB" dirty="0" err="1">
                <a:latin typeface="Consolas" pitchFamily="49" charset="0"/>
                <a:cs typeface="Consolas" pitchFamily="49" charset="0"/>
              </a:rPr>
              <a:t>boojum</a:t>
            </a:r>
            <a:r>
              <a:rPr lang="en-GB" dirty="0">
                <a:latin typeface="Consolas" pitchFamily="49" charset="0"/>
                <a:cs typeface="Consolas" pitchFamily="49" charset="0"/>
              </a:rPr>
              <a:t> today.”</a:t>
            </a:r>
          </a:p>
          <a:p>
            <a:pPr marL="342900" indent="-342900">
              <a:buFont typeface="Arial" pitchFamily="34" charset="0"/>
              <a:buChar char="•"/>
            </a:pPr>
            <a:r>
              <a:rPr lang="en-GB" b="1" dirty="0">
                <a:latin typeface="Consolas" pitchFamily="49" charset="0"/>
                <a:cs typeface="Consolas" pitchFamily="49" charset="0"/>
              </a:rPr>
              <a:t>To Verify: </a:t>
            </a:r>
            <a:r>
              <a:rPr lang="en-GB" dirty="0">
                <a:latin typeface="Consolas" pitchFamily="49" charset="0"/>
                <a:cs typeface="Consolas" pitchFamily="49" charset="0"/>
              </a:rPr>
              <a:t>A lot of tasks have corresponding test task cards. So, if there's a “Code the </a:t>
            </a:r>
            <a:r>
              <a:rPr lang="en-GB" dirty="0" err="1">
                <a:latin typeface="Consolas" pitchFamily="49" charset="0"/>
                <a:cs typeface="Consolas" pitchFamily="49" charset="0"/>
              </a:rPr>
              <a:t>boojum</a:t>
            </a:r>
            <a:r>
              <a:rPr lang="en-GB" dirty="0">
                <a:latin typeface="Consolas" pitchFamily="49" charset="0"/>
                <a:cs typeface="Consolas" pitchFamily="49" charset="0"/>
              </a:rPr>
              <a:t> class” card, there is likely one or more task cards related to testing: “Test the </a:t>
            </a:r>
            <a:r>
              <a:rPr lang="en-GB" dirty="0" err="1">
                <a:latin typeface="Consolas" pitchFamily="49" charset="0"/>
                <a:cs typeface="Consolas" pitchFamily="49" charset="0"/>
              </a:rPr>
              <a:t>boojum</a:t>
            </a:r>
            <a:r>
              <a:rPr lang="en-GB" dirty="0">
                <a:latin typeface="Consolas" pitchFamily="49" charset="0"/>
                <a:cs typeface="Consolas" pitchFamily="49" charset="0"/>
              </a:rPr>
              <a:t>”, “Write </a:t>
            </a:r>
            <a:r>
              <a:rPr lang="en-GB" dirty="0" err="1">
                <a:latin typeface="Consolas" pitchFamily="49" charset="0"/>
                <a:cs typeface="Consolas" pitchFamily="49" charset="0"/>
              </a:rPr>
              <a:t>FitNesse</a:t>
            </a:r>
            <a:r>
              <a:rPr lang="en-GB" dirty="0">
                <a:latin typeface="Consolas" pitchFamily="49" charset="0"/>
                <a:cs typeface="Consolas" pitchFamily="49" charset="0"/>
              </a:rPr>
              <a:t> tests for the </a:t>
            </a:r>
            <a:r>
              <a:rPr lang="en-GB" dirty="0" err="1">
                <a:latin typeface="Consolas" pitchFamily="49" charset="0"/>
                <a:cs typeface="Consolas" pitchFamily="49" charset="0"/>
              </a:rPr>
              <a:t>boojum</a:t>
            </a:r>
            <a:r>
              <a:rPr lang="en-GB" dirty="0">
                <a:latin typeface="Consolas" pitchFamily="49" charset="0"/>
                <a:cs typeface="Consolas" pitchFamily="49" charset="0"/>
              </a:rPr>
              <a:t>,” “Write </a:t>
            </a:r>
            <a:r>
              <a:rPr lang="en-GB" dirty="0" err="1">
                <a:latin typeface="Consolas" pitchFamily="49" charset="0"/>
                <a:cs typeface="Consolas" pitchFamily="49" charset="0"/>
              </a:rPr>
              <a:t>FitNesse</a:t>
            </a:r>
            <a:r>
              <a:rPr lang="en-GB" dirty="0">
                <a:latin typeface="Consolas" pitchFamily="49" charset="0"/>
                <a:cs typeface="Consolas" pitchFamily="49" charset="0"/>
              </a:rPr>
              <a:t> fixture for the </a:t>
            </a:r>
            <a:r>
              <a:rPr lang="en-GB" dirty="0" err="1">
                <a:latin typeface="Consolas" pitchFamily="49" charset="0"/>
                <a:cs typeface="Consolas" pitchFamily="49" charset="0"/>
              </a:rPr>
              <a:t>boojum</a:t>
            </a:r>
            <a:r>
              <a:rPr lang="en-GB" dirty="0">
                <a:latin typeface="Consolas" pitchFamily="49" charset="0"/>
                <a:cs typeface="Consolas" pitchFamily="49" charset="0"/>
              </a:rPr>
              <a:t>,” etc. Some task cards don't get corresponding test cards (“Fix Bug No. 321 in </a:t>
            </a:r>
            <a:r>
              <a:rPr lang="en-GB" dirty="0" err="1">
                <a:latin typeface="Consolas" pitchFamily="49" charset="0"/>
                <a:cs typeface="Consolas" pitchFamily="49" charset="0"/>
              </a:rPr>
              <a:t>Bugzilla</a:t>
            </a:r>
            <a:r>
              <a:rPr lang="en-GB" dirty="0">
                <a:latin typeface="Consolas" pitchFamily="49" charset="0"/>
                <a:cs typeface="Consolas" pitchFamily="49" charset="0"/>
              </a:rPr>
              <a:t>”) so those are placed in the “To Verify” column.</a:t>
            </a:r>
          </a:p>
          <a:p>
            <a:pPr marL="342900" indent="-342900">
              <a:buFont typeface="Arial" pitchFamily="34" charset="0"/>
              <a:buChar char="•"/>
            </a:pPr>
            <a:r>
              <a:rPr lang="en-GB" b="1" dirty="0">
                <a:latin typeface="Consolas" pitchFamily="49" charset="0"/>
                <a:cs typeface="Consolas" pitchFamily="49" charset="0"/>
              </a:rPr>
              <a:t>Done: </a:t>
            </a:r>
            <a:r>
              <a:rPr lang="en-GB" dirty="0">
                <a:latin typeface="Consolas" pitchFamily="49" charset="0"/>
                <a:cs typeface="Consolas" pitchFamily="49" charset="0"/>
              </a:rPr>
              <a:t>Cards pile up over here when they're done. They're removed at the end of the sprint. Sometimes we remove some or all during a sprint if there are a lot of cards.</a:t>
            </a:r>
          </a:p>
        </p:txBody>
      </p:sp>
    </p:spTree>
  </p:cSld>
  <p:clrMapOvr>
    <a:masterClrMapping/>
  </p:clrMapOvr>
</p:sld>
</file>

<file path=ppt/theme/theme1.xml><?xml version="1.0" encoding="utf-8"?>
<a:theme xmlns:a="http://schemas.openxmlformats.org/drawingml/2006/main" name="Theme1">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Default Design">
      <a:majorFont>
        <a:latin typeface="Futura Md B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Theme1</Template>
  <TotalTime>7</TotalTime>
  <Words>19</Words>
  <Application>Microsoft Office PowerPoint</Application>
  <PresentationFormat>On-screen Show (4:3)</PresentationFormat>
  <Paragraphs>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Theme1</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WIN-8</dc:creator>
  <cp:lastModifiedBy>WIN-8</cp:lastModifiedBy>
  <cp:revision>1</cp:revision>
  <dcterms:created xsi:type="dcterms:W3CDTF">2016-06-21T11:39:27Z</dcterms:created>
  <dcterms:modified xsi:type="dcterms:W3CDTF">2016-06-21T11:46:49Z</dcterms:modified>
</cp:coreProperties>
</file>