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68" r:id="rId3"/>
    <p:sldId id="269" r:id="rId4"/>
    <p:sldId id="270" r:id="rId5"/>
    <p:sldId id="272"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88"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descr="\\server1\Shared Files\logos\atp-3.png"/>
          <p:cNvPicPr>
            <a:picLocks noChangeAspect="1" noChangeArrowheads="1"/>
          </p:cNvPicPr>
          <p:nvPr/>
        </p:nvPicPr>
        <p:blipFill>
          <a:blip r:embed="rId2"/>
          <a:srcRect/>
          <a:stretch>
            <a:fillRect/>
          </a:stretch>
        </p:blipFill>
        <p:spPr bwMode="auto">
          <a:xfrm>
            <a:off x="76200" y="6473825"/>
            <a:ext cx="804863" cy="38417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server1\Shared Files\logos\atp-3.png"/>
          <p:cNvPicPr>
            <a:picLocks noChangeAspect="1" noChangeArrowheads="1"/>
          </p:cNvPicPr>
          <p:nvPr/>
        </p:nvPicPr>
        <p:blipFill>
          <a:blip r:embed="rId2"/>
          <a:srcRect/>
          <a:stretch>
            <a:fillRect/>
          </a:stretch>
        </p:blipFill>
        <p:spPr bwMode="auto">
          <a:xfrm>
            <a:off x="76200" y="6473825"/>
            <a:ext cx="804863" cy="3841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3" descr="\\server1\Shared Files\logos\atp-3.png"/>
          <p:cNvPicPr>
            <a:picLocks noChangeAspect="1" noChangeArrowheads="1"/>
          </p:cNvPicPr>
          <p:nvPr/>
        </p:nvPicPr>
        <p:blipFill>
          <a:blip r:embed="rId2"/>
          <a:srcRect/>
          <a:stretch>
            <a:fillRect/>
          </a:stretch>
        </p:blipFill>
        <p:spPr bwMode="auto">
          <a:xfrm>
            <a:off x="76200" y="6473825"/>
            <a:ext cx="804863" cy="384175"/>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C705D427-3157-4C83-A54A-BBD82C5B5084}" type="datetimeFigureOut">
              <a:rPr lang="en-US" smtClean="0"/>
              <a:pPr/>
              <a:t>6/21/2016</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20"/>
          <p:cNvSpPr>
            <a:spLocks noChangeArrowheads="1"/>
          </p:cNvSpPr>
          <p:nvPr/>
        </p:nvSpPr>
        <p:spPr bwMode="auto">
          <a:xfrm>
            <a:off x="0" y="0"/>
            <a:ext cx="9144000" cy="9144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46" name="Rectangle 22"/>
          <p:cNvSpPr>
            <a:spLocks noChangeArrowheads="1"/>
          </p:cNvSpPr>
          <p:nvPr/>
        </p:nvSpPr>
        <p:spPr bwMode="auto">
          <a:xfrm>
            <a:off x="0" y="6477000"/>
            <a:ext cx="9144000" cy="3810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244" name="Rectangle 2"/>
          <p:cNvSpPr>
            <a:spLocks noGrp="1" noChangeArrowheads="1"/>
          </p:cNvSpPr>
          <p:nvPr>
            <p:ph type="title"/>
          </p:nvPr>
        </p:nvSpPr>
        <p:spPr bwMode="auto">
          <a:xfrm>
            <a:off x="457200" y="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Titles Can Be Long</a:t>
            </a:r>
          </a:p>
        </p:txBody>
      </p:sp>
      <p:sp>
        <p:nvSpPr>
          <p:cNvPr id="10245" name="Rectangle 3"/>
          <p:cNvSpPr>
            <a:spLocks noGrp="1" noChangeArrowheads="1"/>
          </p:cNvSpPr>
          <p:nvPr>
            <p:ph type="body" idx="1"/>
          </p:nvPr>
        </p:nvSpPr>
        <p:spPr bwMode="auto">
          <a:xfrm>
            <a:off x="381000" y="1219200"/>
            <a:ext cx="8229600" cy="4953000"/>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p>
            <a:pPr lvl="0"/>
            <a:r>
              <a:rPr lang="en-US" smtClean="0"/>
              <a:t>This the Top Level of the Slide Text</a:t>
            </a:r>
          </a:p>
          <a:p>
            <a:pPr lvl="1"/>
            <a:r>
              <a:rPr lang="en-US" smtClean="0"/>
              <a:t>This Is the Second Level of the Slide Text</a:t>
            </a:r>
          </a:p>
          <a:p>
            <a:pPr lvl="2"/>
            <a:r>
              <a:rPr lang="en-US" smtClean="0"/>
              <a:t>Third level</a:t>
            </a:r>
          </a:p>
          <a:p>
            <a:pPr lvl="3"/>
            <a:r>
              <a:rPr lang="en-US" smtClean="0"/>
              <a:t>Fourth level</a:t>
            </a:r>
          </a:p>
          <a:p>
            <a:pPr lvl="4"/>
            <a:r>
              <a:rPr lang="en-US" smtClean="0"/>
              <a:t>Fifth level</a:t>
            </a:r>
          </a:p>
        </p:txBody>
      </p:sp>
      <p:sp>
        <p:nvSpPr>
          <p:cNvPr id="1043" name="Rectangle 19"/>
          <p:cNvSpPr>
            <a:spLocks noChangeArrowheads="1"/>
          </p:cNvSpPr>
          <p:nvPr/>
        </p:nvSpPr>
        <p:spPr bwMode="auto">
          <a:xfrm>
            <a:off x="6781800" y="6477000"/>
            <a:ext cx="1905000" cy="381000"/>
          </a:xfrm>
          <a:prstGeom prst="rect">
            <a:avLst/>
          </a:prstGeom>
          <a:noFill/>
          <a:ln w="9525">
            <a:noFill/>
            <a:miter lim="800000"/>
            <a:headEnd/>
            <a:tailEnd/>
          </a:ln>
          <a:effectLst/>
        </p:spPr>
        <p:txBody>
          <a:bodyPr rIns="0" anchor="ctr"/>
          <a:lstStyle/>
          <a:p>
            <a:pPr algn="l">
              <a:defRPr/>
            </a:pPr>
            <a:endParaRPr lang="en-US" sz="1000" b="1" dirty="0">
              <a:solidFill>
                <a:srgbClr val="FFFFFF"/>
              </a:solidFill>
              <a:latin typeface="Futura Md BT" pitchFamily="34" charset="0"/>
            </a:endParaRPr>
          </a:p>
          <a:p>
            <a:pPr algn="r">
              <a:defRPr/>
            </a:pPr>
            <a:r>
              <a:rPr lang="en-US" sz="1000" b="1" dirty="0">
                <a:solidFill>
                  <a:srgbClr val="FFFFFF"/>
                </a:solidFill>
                <a:latin typeface="Futura Md BT" pitchFamily="34" charset="0"/>
              </a:rPr>
              <a:t>SLIDE </a:t>
            </a:r>
            <a:fld id="{25FFE2A4-5A2F-4DD1-A366-21AF95A3F5E2}" type="slidenum">
              <a:rPr lang="en-US" sz="1000" b="1">
                <a:solidFill>
                  <a:srgbClr val="FFFFFF"/>
                </a:solidFill>
                <a:latin typeface="Futura Md BT" pitchFamily="34" charset="0"/>
              </a:rPr>
              <a:pPr algn="r">
                <a:defRPr/>
              </a:pPr>
              <a:t>‹#›</a:t>
            </a:fld>
            <a:r>
              <a:rPr lang="en-US" sz="1000" b="1" dirty="0">
                <a:solidFill>
                  <a:srgbClr val="FFFFFF"/>
                </a:solidFill>
                <a:latin typeface="Futura Md BT" pitchFamily="34" charset="0"/>
              </a:rPr>
              <a:t>	</a:t>
            </a:r>
          </a:p>
        </p:txBody>
      </p:sp>
      <p:pic>
        <p:nvPicPr>
          <p:cNvPr id="10247" name="Picture 6"/>
          <p:cNvPicPr>
            <a:picLocks noChangeAspect="1"/>
          </p:cNvPicPr>
          <p:nvPr/>
        </p:nvPicPr>
        <p:blipFill>
          <a:blip r:embed="rId13"/>
          <a:srcRect/>
          <a:stretch>
            <a:fillRect/>
          </a:stretch>
        </p:blipFill>
        <p:spPr bwMode="auto">
          <a:xfrm>
            <a:off x="7620000" y="106363"/>
            <a:ext cx="1450975" cy="7318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000">
          <a:solidFill>
            <a:srgbClr val="FFFFFF"/>
          </a:solidFill>
          <a:latin typeface="+mj-lt"/>
          <a:ea typeface="+mj-ea"/>
          <a:cs typeface="+mj-cs"/>
        </a:defRPr>
      </a:lvl1pPr>
      <a:lvl2pPr algn="l" rtl="0" eaLnBrk="1" fontAlgn="base" hangingPunct="1">
        <a:spcBef>
          <a:spcPct val="0"/>
        </a:spcBef>
        <a:spcAft>
          <a:spcPct val="0"/>
        </a:spcAft>
        <a:defRPr sz="4000">
          <a:solidFill>
            <a:srgbClr val="FFFFFF"/>
          </a:solidFill>
          <a:latin typeface="Futura Md BT" pitchFamily="34" charset="0"/>
        </a:defRPr>
      </a:lvl2pPr>
      <a:lvl3pPr algn="l" rtl="0" eaLnBrk="1" fontAlgn="base" hangingPunct="1">
        <a:spcBef>
          <a:spcPct val="0"/>
        </a:spcBef>
        <a:spcAft>
          <a:spcPct val="0"/>
        </a:spcAft>
        <a:defRPr sz="4000">
          <a:solidFill>
            <a:srgbClr val="FFFFFF"/>
          </a:solidFill>
          <a:latin typeface="Futura Md BT" pitchFamily="34" charset="0"/>
        </a:defRPr>
      </a:lvl3pPr>
      <a:lvl4pPr algn="l" rtl="0" eaLnBrk="1" fontAlgn="base" hangingPunct="1">
        <a:spcBef>
          <a:spcPct val="0"/>
        </a:spcBef>
        <a:spcAft>
          <a:spcPct val="0"/>
        </a:spcAft>
        <a:defRPr sz="4000">
          <a:solidFill>
            <a:srgbClr val="FFFFFF"/>
          </a:solidFill>
          <a:latin typeface="Futura Md BT" pitchFamily="34" charset="0"/>
        </a:defRPr>
      </a:lvl4pPr>
      <a:lvl5pPr algn="l" rtl="0" eaLnBrk="1" fontAlgn="base" hangingPunct="1">
        <a:spcBef>
          <a:spcPct val="0"/>
        </a:spcBef>
        <a:spcAft>
          <a:spcPct val="0"/>
        </a:spcAft>
        <a:defRPr sz="4000">
          <a:solidFill>
            <a:srgbClr val="FFFFFF"/>
          </a:solidFill>
          <a:latin typeface="Futura Md BT" pitchFamily="34" charset="0"/>
        </a:defRPr>
      </a:lvl5pPr>
      <a:lvl6pPr marL="457200" algn="l" rtl="0" eaLnBrk="1" fontAlgn="base" hangingPunct="1">
        <a:spcBef>
          <a:spcPct val="0"/>
        </a:spcBef>
        <a:spcAft>
          <a:spcPct val="0"/>
        </a:spcAft>
        <a:defRPr sz="4000">
          <a:solidFill>
            <a:srgbClr val="FFFFFF"/>
          </a:solidFill>
          <a:latin typeface="Futura Md BT" pitchFamily="34" charset="0"/>
        </a:defRPr>
      </a:lvl6pPr>
      <a:lvl7pPr marL="914400" algn="l" rtl="0" eaLnBrk="1" fontAlgn="base" hangingPunct="1">
        <a:spcBef>
          <a:spcPct val="0"/>
        </a:spcBef>
        <a:spcAft>
          <a:spcPct val="0"/>
        </a:spcAft>
        <a:defRPr sz="4000">
          <a:solidFill>
            <a:srgbClr val="FFFFFF"/>
          </a:solidFill>
          <a:latin typeface="Futura Md BT" pitchFamily="34" charset="0"/>
        </a:defRPr>
      </a:lvl7pPr>
      <a:lvl8pPr marL="1371600" algn="l" rtl="0" eaLnBrk="1" fontAlgn="base" hangingPunct="1">
        <a:spcBef>
          <a:spcPct val="0"/>
        </a:spcBef>
        <a:spcAft>
          <a:spcPct val="0"/>
        </a:spcAft>
        <a:defRPr sz="4000">
          <a:solidFill>
            <a:srgbClr val="FFFFFF"/>
          </a:solidFill>
          <a:latin typeface="Futura Md BT" pitchFamily="34" charset="0"/>
        </a:defRPr>
      </a:lvl8pPr>
      <a:lvl9pPr marL="1828800" algn="l" rtl="0" eaLnBrk="1" fontAlgn="base" hangingPunct="1">
        <a:spcBef>
          <a:spcPct val="0"/>
        </a:spcBef>
        <a:spcAft>
          <a:spcPct val="0"/>
        </a:spcAft>
        <a:defRPr sz="4000">
          <a:solidFill>
            <a:srgbClr val="FFFFFF"/>
          </a:solidFill>
          <a:latin typeface="Futura Md BT"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2000" dirty="0" smtClean="0"/>
              <a:t>The default routing algorithm for how the ASP.NET MVC framework invokes actions is like {controller}/ {action}/ {id} patterns.</a:t>
            </a:r>
          </a:p>
          <a:p>
            <a:endParaRPr lang="en-GB" sz="2000" dirty="0" smtClean="0"/>
          </a:p>
          <a:p>
            <a:r>
              <a:rPr lang="en-GB" sz="2000" dirty="0" smtClean="0"/>
              <a:t>But this becomes more complex when you have two methods with the same name, or when you invoke an action when form data is submitted, or execute a method only when an AJAX request is made.</a:t>
            </a:r>
          </a:p>
          <a:p>
            <a:endParaRPr lang="en-GB" sz="2000" dirty="0" smtClean="0"/>
          </a:p>
          <a:p>
            <a:r>
              <a:rPr lang="en-GB" sz="2000" dirty="0" smtClean="0"/>
              <a:t>This can be done using ActionMethodSelector attributes. We generally use method selectors like:</a:t>
            </a:r>
          </a:p>
          <a:p>
            <a:pPr marL="1257300" lvl="2" indent="-457200">
              <a:buFont typeface="+mj-lt"/>
              <a:buAutoNum type="arabicPeriod"/>
            </a:pPr>
            <a:r>
              <a:rPr lang="en-GB" sz="2000" dirty="0" smtClean="0"/>
              <a:t>AcceptVerbs</a:t>
            </a:r>
          </a:p>
          <a:p>
            <a:pPr marL="1257300" lvl="2" indent="-457200">
              <a:buFont typeface="+mj-lt"/>
              <a:buAutoNum type="arabicPeriod"/>
            </a:pPr>
            <a:r>
              <a:rPr lang="en-GB" sz="2000" dirty="0" smtClean="0"/>
              <a:t>ActionName</a:t>
            </a:r>
          </a:p>
          <a:p>
            <a:pPr>
              <a:buNone/>
            </a:pPr>
            <a:endParaRPr lang="en-GB" sz="2000" dirty="0"/>
          </a:p>
        </p:txBody>
      </p:sp>
      <p:sp>
        <p:nvSpPr>
          <p:cNvPr id="4" name="Rectangle 3"/>
          <p:cNvSpPr/>
          <p:nvPr/>
        </p:nvSpPr>
        <p:spPr>
          <a:xfrm>
            <a:off x="609600" y="228600"/>
            <a:ext cx="4695516" cy="553998"/>
          </a:xfrm>
          <a:prstGeom prst="rect">
            <a:avLst/>
          </a:prstGeom>
        </p:spPr>
        <p:txBody>
          <a:bodyPr wrap="none">
            <a:spAutoFit/>
          </a:bodyPr>
          <a:lstStyle/>
          <a:p>
            <a:r>
              <a:rPr lang="en-GB" sz="3000" b="1" dirty="0" smtClean="0">
                <a:solidFill>
                  <a:schemeClr val="bg1"/>
                </a:solidFill>
              </a:rPr>
              <a:t>Action Method Selectors</a:t>
            </a:r>
            <a:endParaRPr lang="en-GB" sz="3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914400"/>
          </a:xfrm>
        </p:spPr>
        <p:txBody>
          <a:bodyPr/>
          <a:lstStyle/>
          <a:p>
            <a:r>
              <a:rPr lang="en-GB" sz="5400" dirty="0" smtClean="0"/>
              <a:t>AcceptVerbs</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sz="2000" dirty="0" smtClean="0"/>
              <a:t>This attribute is used when we want to execute some action when a particular HTTP operation is performed like POST, GET, DELETE, etc. E.g. </a:t>
            </a:r>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The above method is executed when an HTTP POST operation is performed.</a:t>
            </a:r>
            <a:endParaRPr lang="en-GB" sz="2000" dirty="0"/>
          </a:p>
        </p:txBody>
      </p:sp>
      <p:sp>
        <p:nvSpPr>
          <p:cNvPr id="1025" name="Rectangle 1"/>
          <p:cNvSpPr>
            <a:spLocks noChangeArrowheads="1"/>
          </p:cNvSpPr>
          <p:nvPr/>
        </p:nvSpPr>
        <p:spPr bwMode="auto">
          <a:xfrm>
            <a:off x="1143000" y="2438400"/>
            <a:ext cx="6553200" cy="1431161"/>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[AcceptVerbs(HttpVerbs.Post)]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FF"/>
                </a:solidFill>
                <a:effectLst/>
                <a:latin typeface="Consolas" pitchFamily="49" charset="0"/>
                <a:cs typeface="Consolas" pitchFamily="49" charset="0"/>
              </a:rPr>
              <a:t>public</a:t>
            </a:r>
            <a:r>
              <a:rPr kumimoji="0" lang="cs-CZ" b="0" i="0" u="none" strike="noStrike" cap="none" normalizeH="0" baseline="0" dirty="0" smtClean="0">
                <a:ln>
                  <a:noFill/>
                </a:ln>
                <a:solidFill>
                  <a:srgbClr val="000000"/>
                </a:solidFill>
                <a:effectLst/>
                <a:latin typeface="Consolas" pitchFamily="49" charset="0"/>
                <a:cs typeface="Consolas" pitchFamily="49" charset="0"/>
              </a:rPr>
              <a:t> ActionResult Create(Employee employee)</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 {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dirty="0" smtClean="0">
                <a:solidFill>
                  <a:srgbClr val="000000"/>
                </a:solidFill>
                <a:latin typeface="Consolas" pitchFamily="49" charset="0"/>
                <a:cs typeface="Consolas" pitchFamily="49" charset="0"/>
              </a:rPr>
              <a:t>	</a:t>
            </a:r>
            <a:r>
              <a:rPr kumimoji="0" lang="cs-CZ" b="0" i="1" u="none" strike="noStrike" cap="none" normalizeH="0" baseline="0" dirty="0" smtClean="0">
                <a:ln>
                  <a:noFill/>
                </a:ln>
                <a:solidFill>
                  <a:srgbClr val="008000"/>
                </a:solidFill>
                <a:effectLst/>
                <a:latin typeface="Consolas" pitchFamily="49" charset="0"/>
                <a:cs typeface="Consolas" pitchFamily="49" charset="0"/>
              </a:rPr>
              <a:t>// To Do Code Here </a:t>
            </a:r>
            <a:endParaRPr kumimoji="0" lang="en-GB"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t>
            </a:r>
            <a:r>
              <a:rPr kumimoji="0" lang="cs-CZ"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914400"/>
          </a:xfrm>
        </p:spPr>
        <p:txBody>
          <a:bodyPr/>
          <a:lstStyle/>
          <a:p>
            <a:r>
              <a:rPr lang="en-GB" sz="5400" dirty="0" smtClean="0"/>
              <a:t>AcceptName</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sz="2000" dirty="0" smtClean="0"/>
              <a:t>This attribute is used when you expose an action name with a different name than its method name, or you can use an action name attribute to expose two methods with the same name as the action with different names. E.g</a:t>
            </a:r>
            <a:endParaRPr lang="en-GB" sz="2000" dirty="0"/>
          </a:p>
        </p:txBody>
      </p:sp>
      <p:sp>
        <p:nvSpPr>
          <p:cNvPr id="24577" name="Rectangle 1"/>
          <p:cNvSpPr>
            <a:spLocks noChangeArrowheads="1"/>
          </p:cNvSpPr>
          <p:nvPr/>
        </p:nvSpPr>
        <p:spPr bwMode="auto">
          <a:xfrm>
            <a:off x="685800" y="2743200"/>
            <a:ext cx="8077200" cy="3370153"/>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[ActionName(“Edit”)]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[AcceptVerbs(HttpVerbs.Get)]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FF"/>
                </a:solidFill>
                <a:effectLst/>
                <a:latin typeface="Consolas" pitchFamily="49" charset="0"/>
                <a:cs typeface="Consolas" pitchFamily="49" charset="0"/>
              </a:rPr>
              <a:t>public</a:t>
            </a:r>
            <a:r>
              <a:rPr kumimoji="0" lang="cs-CZ" b="0" i="0" u="none" strike="noStrike" cap="none" normalizeH="0" baseline="0" dirty="0" smtClean="0">
                <a:ln>
                  <a:noFill/>
                </a:ln>
                <a:solidFill>
                  <a:srgbClr val="000000"/>
                </a:solidFill>
                <a:effectLst/>
                <a:latin typeface="Consolas" pitchFamily="49" charset="0"/>
                <a:cs typeface="Consolas" pitchFamily="49" charset="0"/>
              </a:rPr>
              <a:t> ActionResult Edit_GET(Employee employee)</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 {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smtClean="0">
                <a:ln>
                  <a:noFill/>
                </a:ln>
                <a:solidFill>
                  <a:srgbClr val="008000"/>
                </a:solidFill>
                <a:effectLst/>
                <a:latin typeface="Consolas" pitchFamily="49" charset="0"/>
                <a:cs typeface="Consolas" pitchFamily="49" charset="0"/>
              </a:rPr>
              <a:t>	</a:t>
            </a:r>
            <a:r>
              <a:rPr kumimoji="0" lang="cs-CZ" b="0" i="1" u="none" strike="noStrike" cap="none" normalizeH="0" baseline="0" dirty="0" smtClean="0">
                <a:ln>
                  <a:noFill/>
                </a:ln>
                <a:solidFill>
                  <a:srgbClr val="008000"/>
                </a:solidFill>
                <a:effectLst/>
                <a:latin typeface="Consolas" pitchFamily="49" charset="0"/>
                <a:cs typeface="Consolas" pitchFamily="49" charset="0"/>
              </a:rPr>
              <a:t>// To Do Code Here</a:t>
            </a:r>
            <a:endParaRPr kumimoji="0" lang="en-GB"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1" u="none" strike="noStrike" cap="none" normalizeH="0" baseline="0" dirty="0" smtClean="0">
                <a:ln>
                  <a:noFill/>
                </a:ln>
                <a:solidFill>
                  <a:srgbClr val="008000"/>
                </a:solidFill>
                <a:effectLst/>
                <a:latin typeface="Consolas" pitchFamily="49" charset="0"/>
                <a:cs typeface="Consolas" pitchFamily="49" charset="0"/>
              </a:rPr>
              <a:t> </a:t>
            </a:r>
            <a:r>
              <a:rPr kumimoji="0" lang="cs-CZ" b="0" i="0" u="none" strike="noStrike" cap="none" normalizeH="0" baseline="0" dirty="0" smtClean="0">
                <a:ln>
                  <a:noFill/>
                </a:ln>
                <a:solidFill>
                  <a:srgbClr val="000000"/>
                </a:solidFill>
                <a:effectLst/>
                <a:latin typeface="Consolas" pitchFamily="49" charset="0"/>
                <a:cs typeface="Consolas" pitchFamily="49" charset="0"/>
              </a:rPr>
              <a:t>}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[ActionName(“Edit”)]</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[AcceptVerbs(HttpVerbs.Post)]</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Public ActionResult Edit_POST(Employee employee)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 </a:t>
            </a:r>
            <a:endParaRPr kumimoji="0" lang="en-GB"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smtClean="0">
                <a:ln>
                  <a:noFill/>
                </a:ln>
                <a:solidFill>
                  <a:srgbClr val="008000"/>
                </a:solidFill>
                <a:effectLst/>
                <a:latin typeface="Consolas" pitchFamily="49" charset="0"/>
                <a:cs typeface="Consolas" pitchFamily="49" charset="0"/>
              </a:rPr>
              <a:t>	</a:t>
            </a:r>
            <a:r>
              <a:rPr kumimoji="0" lang="cs-CZ" b="0" i="1" u="none" strike="noStrike" cap="none" normalizeH="0" baseline="0" dirty="0" smtClean="0">
                <a:ln>
                  <a:noFill/>
                </a:ln>
                <a:solidFill>
                  <a:srgbClr val="008000"/>
                </a:solidFill>
                <a:effectLst/>
                <a:latin typeface="Consolas" pitchFamily="49" charset="0"/>
                <a:cs typeface="Consolas" pitchFamily="49" charset="0"/>
              </a:rPr>
              <a:t>// To Do Code Here </a:t>
            </a:r>
            <a:endParaRPr kumimoji="0" lang="en-GB"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b="0" i="0" u="none" strike="noStrike" cap="none" normalizeH="0" baseline="0" dirty="0" smtClean="0">
                <a:ln>
                  <a:noFill/>
                </a:ln>
                <a:solidFill>
                  <a:srgbClr val="000000"/>
                </a:solidFill>
                <a:effectLst/>
                <a:latin typeface="Consolas" pitchFamily="49" charset="0"/>
                <a:cs typeface="Consolas" pitchFamily="49" charset="0"/>
              </a:rPr>
              <a:t>}</a:t>
            </a:r>
            <a:r>
              <a:rPr kumimoji="0" lang="cs-CZ"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914400"/>
          </a:xfrm>
        </p:spPr>
        <p:txBody>
          <a:bodyPr/>
          <a:lstStyle/>
          <a:p>
            <a:r>
              <a:rPr lang="en-GB" sz="5400" dirty="0" smtClean="0"/>
              <a:t>Custom Action Method Selector</a:t>
            </a:r>
            <a:br>
              <a:rPr lang="en-GB" sz="5400" dirty="0" smtClean="0"/>
            </a:br>
            <a:endParaRPr lang="en-GB" sz="5400" dirty="0"/>
          </a:p>
        </p:txBody>
      </p:sp>
      <p:sp>
        <p:nvSpPr>
          <p:cNvPr id="3" name="Content Placeholder 2"/>
          <p:cNvSpPr>
            <a:spLocks noGrp="1"/>
          </p:cNvSpPr>
          <p:nvPr>
            <p:ph idx="1"/>
          </p:nvPr>
        </p:nvSpPr>
        <p:spPr/>
        <p:txBody>
          <a:bodyPr/>
          <a:lstStyle/>
          <a:p>
            <a:r>
              <a:rPr lang="en-GB" sz="2000" dirty="0" smtClean="0"/>
              <a:t>You can build your own ActionMethodSelector attributes by deriving from the abstractActionMethodSelectorAttribute </a:t>
            </a:r>
            <a:r>
              <a:rPr lang="en-GB" sz="2000" smtClean="0"/>
              <a:t>class.</a:t>
            </a:r>
            <a:endParaRPr lang="en-GB" sz="2000" dirty="0" smtClean="0"/>
          </a:p>
          <a:p>
            <a:r>
              <a:rPr lang="en-GB" sz="2000" dirty="0" smtClean="0"/>
              <a:t>This is an extremely simple class; you just need to override the method named IsValidForRequest (). If this returns false, this action method is not executed.</a:t>
            </a:r>
          </a:p>
          <a:p>
            <a:r>
              <a:rPr lang="en-GB" sz="2000" dirty="0" smtClean="0"/>
              <a:t>Now take a simple example of the Custom Action Method Selector. Develop an Ajaxmethod custom attribute useful for when you want to execute some action when an AJAX request is made.</a:t>
            </a:r>
          </a:p>
          <a:p>
            <a:r>
              <a:rPr lang="en-GB" sz="2000" dirty="0" smtClean="0"/>
              <a:t>The first step is to create an MVC application. Then add a class file named </a:t>
            </a:r>
            <a:r>
              <a:rPr lang="en-GB" sz="2000" i="1" dirty="0" smtClean="0"/>
              <a:t>AjaxMethod.cs</a:t>
            </a:r>
            <a:r>
              <a:rPr lang="en-GB" sz="2000" dirty="0" smtClean="0"/>
              <a:t> and inherit that class from ActionMethodSelectorAttribute. Then override a method named IsValidForRequest(). Your class will look like below:</a:t>
            </a:r>
          </a:p>
          <a:p>
            <a:pPr>
              <a:buNone/>
            </a:pP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066800"/>
            <a:ext cx="8305800" cy="5216813"/>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latin typeface="Consolas" pitchFamily="49" charset="0"/>
                <a:cs typeface="Consolas" pitchFamily="49" charset="0"/>
              </a:rPr>
              <a:t>public</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class</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NewsController : Controller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latin typeface="Consolas" pitchFamily="49" charset="0"/>
                <a:cs typeface="Consolas" pitchFamily="49" charset="0"/>
              </a:rPr>
              <a:t>private</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readonly</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List&lt;</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string</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&gt; _news =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new</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List&lt;</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string</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&gt;();</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latin typeface="Consolas" pitchFamily="49" charset="0"/>
                <a:cs typeface="Consolas" pitchFamily="49" charset="0"/>
              </a:rPr>
              <a:t>private</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Random _rnd =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new</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Random();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latin typeface="Consolas" pitchFamily="49" charset="0"/>
                <a:cs typeface="Consolas" pitchFamily="49" charset="0"/>
              </a:rPr>
              <a:t>public</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NewsController()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400" dirty="0" smtClean="0">
                <a:solidFill>
                  <a:srgbClr val="000000"/>
                </a:solidFill>
                <a:latin typeface="Consolas" pitchFamily="49" charset="0"/>
                <a:cs typeface="Consolas" pitchFamily="49" charset="0"/>
              </a:rPr>
              <a:t>	</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_news.Add(</a:t>
            </a:r>
            <a:r>
              <a:rPr kumimoji="0" lang="cs-CZ" sz="1400" b="0" i="0" u="none" strike="noStrike" cap="none" normalizeH="0" baseline="0" dirty="0" smtClean="0">
                <a:ln>
                  <a:noFill/>
                </a:ln>
                <a:solidFill>
                  <a:srgbClr val="800080"/>
                </a:solidFill>
                <a:effectLst/>
                <a:latin typeface="Consolas" pitchFamily="49" charset="0"/>
                <a:cs typeface="Consolas" pitchFamily="49" charset="0"/>
              </a:rPr>
              <a:t>"Moon Explodes"</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400" dirty="0" smtClean="0">
                <a:solidFill>
                  <a:srgbClr val="000000"/>
                </a:solidFill>
                <a:latin typeface="Consolas" pitchFamily="49" charset="0"/>
                <a:cs typeface="Consolas" pitchFamily="49" charset="0"/>
              </a:rPr>
              <a:t>	</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_news.Add(</a:t>
            </a:r>
            <a:r>
              <a:rPr kumimoji="0" lang="cs-CZ" sz="1400" b="0" i="0" u="none" strike="noStrike" cap="none" normalizeH="0" baseline="0" dirty="0" smtClean="0">
                <a:ln>
                  <a:noFill/>
                </a:ln>
                <a:solidFill>
                  <a:srgbClr val="800080"/>
                </a:solidFill>
                <a:effectLst/>
                <a:latin typeface="Consolas" pitchFamily="49" charset="0"/>
                <a:cs typeface="Consolas" pitchFamily="49" charset="0"/>
              </a:rPr>
              <a:t>"Stock Market up 200 percent"</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400" dirty="0" smtClean="0">
                <a:solidFill>
                  <a:srgbClr val="000000"/>
                </a:solidFill>
                <a:latin typeface="Consolas" pitchFamily="49" charset="0"/>
                <a:cs typeface="Consolas" pitchFamily="49" charset="0"/>
              </a:rPr>
              <a:t>	</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_news.Add(</a:t>
            </a:r>
            <a:r>
              <a:rPr kumimoji="0" lang="cs-CZ" sz="1400" b="0" i="0" u="none" strike="noStrike" cap="none" normalizeH="0" baseline="0" dirty="0" smtClean="0">
                <a:ln>
                  <a:noFill/>
                </a:ln>
                <a:solidFill>
                  <a:srgbClr val="800080"/>
                </a:solidFill>
                <a:effectLst/>
                <a:latin typeface="Consolas" pitchFamily="49" charset="0"/>
                <a:cs typeface="Consolas" pitchFamily="49" charset="0"/>
              </a:rPr>
              <a:t>"Talking Robort Created!"</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r>
              <a:rPr kumimoji="0" lang="cs-CZ" sz="1400" b="0" i="1" u="none" strike="noStrike" cap="none" normalizeH="0" baseline="0" dirty="0" smtClean="0">
                <a:ln>
                  <a:noFill/>
                </a:ln>
                <a:solidFill>
                  <a:srgbClr val="008000"/>
                </a:solidFill>
                <a:effectLst/>
                <a:latin typeface="Consolas" pitchFamily="49" charset="0"/>
                <a:cs typeface="Consolas" pitchFamily="49" charset="0"/>
              </a:rPr>
              <a:t>// // GET: /News/</a:t>
            </a:r>
            <a:endParaRPr kumimoji="0" lang="en-GB" sz="1400"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latin typeface="Consolas" pitchFamily="49" charset="0"/>
                <a:cs typeface="Consolas" pitchFamily="49" charset="0"/>
              </a:rPr>
              <a:t>public</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ActionResult Index()</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var</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SelectedIndex = _rnd.Next(_news.Count);</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r>
              <a:rPr kumimoji="0" lang="en-GB" sz="1400" b="0" i="0" u="none" strike="noStrike" cap="none" normalizeH="0" baseline="0" dirty="0" smtClean="0">
                <a:ln>
                  <a:noFill/>
                </a:ln>
                <a:solidFill>
                  <a:srgbClr val="000000"/>
                </a:solidFill>
                <a:effectLst/>
                <a:latin typeface="Consolas" pitchFamily="49" charset="0"/>
                <a:cs typeface="Consolas" pitchFamily="49" charset="0"/>
              </a:rPr>
              <a:t>	</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ViewData[</a:t>
            </a:r>
            <a:r>
              <a:rPr kumimoji="0" lang="cs-CZ" sz="1400" b="0" i="0" u="none" strike="noStrike" cap="none" normalizeH="0" baseline="0" dirty="0" smtClean="0">
                <a:ln>
                  <a:noFill/>
                </a:ln>
                <a:solidFill>
                  <a:srgbClr val="800080"/>
                </a:solidFill>
                <a:effectLst/>
                <a:latin typeface="Consolas" pitchFamily="49" charset="0"/>
                <a:cs typeface="Consolas" pitchFamily="49" charset="0"/>
              </a:rPr>
              <a:t>"News"</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 _news[SelectedIndex];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return</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View();</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[AjaxMethod]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[ActionName(</a:t>
            </a:r>
            <a:r>
              <a:rPr kumimoji="0" lang="cs-CZ" sz="1400" b="0" i="0" u="none" strike="noStrike" cap="none" normalizeH="0" baseline="0" dirty="0" smtClean="0">
                <a:ln>
                  <a:noFill/>
                </a:ln>
                <a:solidFill>
                  <a:srgbClr val="800080"/>
                </a:solidFill>
                <a:effectLst/>
                <a:latin typeface="Consolas" pitchFamily="49" charset="0"/>
                <a:cs typeface="Consolas" pitchFamily="49" charset="0"/>
              </a:rPr>
              <a:t>"Index"</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latin typeface="Consolas" pitchFamily="49" charset="0"/>
                <a:cs typeface="Consolas" pitchFamily="49" charset="0"/>
              </a:rPr>
              <a:t>public</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string</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Index_AJAX()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400" dirty="0" smtClean="0">
                <a:solidFill>
                  <a:srgbClr val="000000"/>
                </a:solidFill>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var</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SelectedIndex = _rnd.Next(_news.Count);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sz="1400" dirty="0" smtClean="0">
                <a:solidFill>
                  <a:srgbClr val="000000"/>
                </a:solidFill>
                <a:latin typeface="Consolas" pitchFamily="49" charset="0"/>
                <a:cs typeface="Consolas" pitchFamily="49" charset="0"/>
              </a:rPr>
              <a:t>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return</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_news[SelectedIndex];</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GB"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a:t>
            </a:r>
            <a:r>
              <a:rPr kumimoji="0" lang="cs-CZ" sz="1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1800" dirty="0" smtClean="0"/>
              <a:t>Now add a View named </a:t>
            </a:r>
            <a:r>
              <a:rPr lang="en-GB" sz="1800" i="1" dirty="0" smtClean="0"/>
              <a:t>index.aspx</a:t>
            </a:r>
            <a:r>
              <a:rPr lang="en-GB" sz="1800" dirty="0" smtClean="0"/>
              <a:t> for displaying news and add the below markup into that:</a:t>
            </a:r>
          </a:p>
          <a:p>
            <a:endParaRPr lang="en-GB" sz="1800" dirty="0" smtClean="0"/>
          </a:p>
          <a:p>
            <a:endParaRPr lang="en-GB" sz="1800" dirty="0" smtClean="0"/>
          </a:p>
          <a:p>
            <a:endParaRPr lang="en-GB" sz="1800" dirty="0" smtClean="0"/>
          </a:p>
          <a:p>
            <a:endParaRPr lang="en-GB" sz="1800" dirty="0" smtClean="0"/>
          </a:p>
          <a:p>
            <a:r>
              <a:rPr lang="en-GB" sz="1800" dirty="0" smtClean="0"/>
              <a:t>Now run the application. You will find that when the page loads the first time the first index action executes and when you click on the GetNews link at that time, the second index action executes. The first time, it will go check the Ajaxmethod attribute but the IsValidForRequest method will return false and then it will execute the first index action, but when you click on the link at that time, IsValidForRequest returns true and executes the second action.</a:t>
            </a:r>
            <a:endParaRPr lang="en-GB" sz="1800" dirty="0"/>
          </a:p>
        </p:txBody>
      </p:sp>
      <p:sp>
        <p:nvSpPr>
          <p:cNvPr id="2049" name="Rectangle 1"/>
          <p:cNvSpPr>
            <a:spLocks noChangeArrowheads="1"/>
          </p:cNvSpPr>
          <p:nvPr/>
        </p:nvSpPr>
        <p:spPr bwMode="auto">
          <a:xfrm>
            <a:off x="228600" y="1981200"/>
            <a:ext cx="8762999" cy="907941"/>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cs typeface="Consolas" pitchFamily="49" charset="0"/>
              </a:rPr>
              <a:t>&lt;</a:t>
            </a:r>
            <a:r>
              <a:rPr kumimoji="0" lang="en-US" sz="1400" b="0" i="0" u="none" strike="noStrike" cap="none" normalizeH="0" baseline="0" dirty="0" smtClean="0">
                <a:ln>
                  <a:noFill/>
                </a:ln>
                <a:solidFill>
                  <a:srgbClr val="800000"/>
                </a:solidFill>
                <a:effectLst/>
                <a:latin typeface="Consolas" pitchFamily="49" charset="0"/>
                <a:cs typeface="Consolas" pitchFamily="49" charset="0"/>
              </a:rPr>
              <a:t>script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cs typeface="Consolas" pitchFamily="49" charset="0"/>
              </a:rPr>
              <a:t>type</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="text/javascript"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cs typeface="Consolas" pitchFamily="49" charset="0"/>
              </a:rPr>
              <a:t>src</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="../../Scripts/MicrosoftAjax.js"&gt;&lt;/</a:t>
            </a:r>
            <a:r>
              <a:rPr kumimoji="0" lang="en-US" sz="1400" b="0" i="0" u="none" strike="noStrike" cap="none" normalizeH="0" baseline="0" dirty="0" smtClean="0">
                <a:ln>
                  <a:noFill/>
                </a:ln>
                <a:solidFill>
                  <a:srgbClr val="800000"/>
                </a:solidFill>
                <a:effectLst/>
                <a:latin typeface="Consolas" pitchFamily="49" charset="0"/>
                <a:cs typeface="Consolas" pitchFamily="49" charset="0"/>
              </a:rPr>
              <a:t>script</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nsolas" pitchFamily="49" charset="0"/>
                <a:cs typeface="Consolas" pitchFamily="49" charset="0"/>
              </a:rPr>
              <a:t>&lt;</a:t>
            </a:r>
            <a:r>
              <a:rPr kumimoji="0" lang="en-US" sz="1400" b="0" i="0" u="none" strike="noStrike" cap="none" normalizeH="0" baseline="0" dirty="0" smtClean="0">
                <a:ln>
                  <a:noFill/>
                </a:ln>
                <a:solidFill>
                  <a:srgbClr val="800000"/>
                </a:solidFill>
                <a:effectLst/>
                <a:latin typeface="Consolas" pitchFamily="49" charset="0"/>
                <a:cs typeface="Consolas" pitchFamily="49" charset="0"/>
              </a:rPr>
              <a:t>script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cs typeface="Consolas" pitchFamily="49" charset="0"/>
              </a:rPr>
              <a:t>type</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="text/javascript"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cs typeface="Consolas" pitchFamily="49" charset="0"/>
              </a:rPr>
              <a:t>src</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="../../Scripts/MicrosoftMvcAjax.js"&gt;&lt;/</a:t>
            </a:r>
            <a:r>
              <a:rPr kumimoji="0" lang="en-US" sz="1400" b="0" i="0" u="none" strike="noStrike" cap="none" normalizeH="0" baseline="0" dirty="0" smtClean="0">
                <a:ln>
                  <a:noFill/>
                </a:ln>
                <a:solidFill>
                  <a:srgbClr val="800000"/>
                </a:solidFill>
                <a:effectLst/>
                <a:latin typeface="Consolas" pitchFamily="49" charset="0"/>
                <a:cs typeface="Consolas" pitchFamily="49" charset="0"/>
              </a:rPr>
              <a:t>script</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&lt;%= Ajax.ActionLink(</a:t>
            </a:r>
            <a:r>
              <a:rPr kumimoji="0" lang="en-US" sz="1400" b="0" i="0" u="none" strike="noStrike" cap="none" normalizeH="0" baseline="0" dirty="0" smtClean="0">
                <a:ln>
                  <a:noFill/>
                </a:ln>
                <a:solidFill>
                  <a:srgbClr val="800080"/>
                </a:solidFill>
                <a:effectLst/>
                <a:latin typeface="Consolas" pitchFamily="49" charset="0"/>
                <a:cs typeface="Consolas" pitchFamily="49" charset="0"/>
              </a:rPr>
              <a:t>"Get News"</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800080"/>
                </a:solidFill>
                <a:effectLst/>
                <a:latin typeface="Consolas" pitchFamily="49" charset="0"/>
                <a:cs typeface="Consolas" pitchFamily="49" charset="0"/>
              </a:rPr>
              <a:t>"Index"</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AjaxOptions { UpdateTargetId = </a:t>
            </a:r>
            <a:r>
              <a:rPr kumimoji="0" lang="en-US" sz="1400" b="0" i="0" u="none" strike="noStrike" cap="none" normalizeH="0" baseline="0" dirty="0" smtClean="0">
                <a:ln>
                  <a:noFill/>
                </a:ln>
                <a:solidFill>
                  <a:srgbClr val="800080"/>
                </a:solidFill>
                <a:effectLst/>
                <a:latin typeface="Consolas" pitchFamily="49" charset="0"/>
                <a:cs typeface="Consolas" pitchFamily="49" charset="0"/>
              </a:rPr>
              <a:t>"news"</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})%&gt;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&lt;</a:t>
            </a:r>
            <a:r>
              <a:rPr kumimoji="0" lang="en-US" sz="1400" b="0" i="0" u="none" strike="noStrike" cap="none" normalizeH="0" baseline="0" dirty="0" smtClean="0">
                <a:ln>
                  <a:noFill/>
                </a:ln>
                <a:solidFill>
                  <a:srgbClr val="800000"/>
                </a:solidFill>
                <a:effectLst/>
                <a:latin typeface="Consolas" pitchFamily="49" charset="0"/>
                <a:cs typeface="Consolas" pitchFamily="49" charset="0"/>
              </a:rPr>
              <a:t>span</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FF0000"/>
                </a:solidFill>
                <a:effectLst/>
                <a:latin typeface="Consolas" pitchFamily="49" charset="0"/>
                <a:cs typeface="Consolas" pitchFamily="49" charset="0"/>
              </a:rPr>
              <a:t>id</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="news"</a:t>
            </a:r>
            <a:r>
              <a:rPr kumimoji="0" lang="en-US" sz="1400" b="0" i="0" u="none" strike="noStrike" cap="none" normalizeH="0" baseline="0" dirty="0" smtClean="0">
                <a:ln>
                  <a:noFill/>
                </a:ln>
                <a:solidFill>
                  <a:srgbClr val="FF0000"/>
                </a:solidFill>
                <a:effectLst/>
                <a:latin typeface="Consolas" pitchFamily="49" charset="0"/>
                <a:cs typeface="Consolas" pitchFamily="49" charset="0"/>
              </a:rPr>
              <a:t>%</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&gt;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&lt;%:ViewData[</a:t>
            </a:r>
            <a:r>
              <a:rPr kumimoji="0" lang="en-US" sz="1400" b="0" i="0" u="none" strike="noStrike" cap="none" normalizeH="0" baseline="0" dirty="0" smtClean="0">
                <a:ln>
                  <a:noFill/>
                </a:ln>
                <a:solidFill>
                  <a:srgbClr val="800080"/>
                </a:solidFill>
                <a:effectLst/>
                <a:latin typeface="Consolas" pitchFamily="49" charset="0"/>
                <a:cs typeface="Consolas" pitchFamily="49" charset="0"/>
              </a:rPr>
              <a:t>"News"</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%&gt;</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&lt;/</a:t>
            </a:r>
            <a:r>
              <a:rPr kumimoji="0" lang="en-US" sz="1400" b="0" i="0" u="none" strike="noStrike" cap="none" normalizeH="0" baseline="0" dirty="0" smtClean="0">
                <a:ln>
                  <a:noFill/>
                </a:ln>
                <a:solidFill>
                  <a:srgbClr val="800000"/>
                </a:solidFill>
                <a:effectLst/>
                <a:latin typeface="Consolas" pitchFamily="49" charset="0"/>
                <a:cs typeface="Consolas" pitchFamily="49" charset="0"/>
              </a:rPr>
              <a:t>span</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&gt;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Theme1">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Default Design">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678</TotalTime>
  <Words>281</Words>
  <Application>Microsoft Office PowerPoint</Application>
  <PresentationFormat>On-screen Show (4:3)</PresentationFormat>
  <Paragraphs>73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Theme1</vt:lpstr>
      <vt:lpstr>Slide 1</vt:lpstr>
      <vt:lpstr>AcceptVerbs </vt:lpstr>
      <vt:lpstr>AcceptName </vt:lpstr>
      <vt:lpstr>Custom Action Method Selector </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Nithin</dc:creator>
  <cp:lastModifiedBy>WIN-8</cp:lastModifiedBy>
  <cp:revision>57</cp:revision>
  <dcterms:created xsi:type="dcterms:W3CDTF">2014-12-04T11:28:20Z</dcterms:created>
  <dcterms:modified xsi:type="dcterms:W3CDTF">2016-06-21T12:08:18Z</dcterms:modified>
</cp:coreProperties>
</file>