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72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354468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aac0c07cd_0_0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5100" cy="4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g7aac0c07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699250" cy="3768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6706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aac0c07cd_0_49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5100" cy="4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7aac0c07cd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699250" cy="3768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06520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aac0c07cd_0_54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5100" cy="4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7aac0c07cd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699250" cy="3768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52039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aac0c07cd_0_59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5100" cy="4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7aac0c07cd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699250" cy="3768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6626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aac0c07cd_0_64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5100" cy="4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7aac0c07cd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699250" cy="3768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40930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aac0c07cd_0_70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5100" cy="4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aac0c07cd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699250" cy="3768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54373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aac0c07cd_0_76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5100" cy="4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7aac0c07cd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699250" cy="3768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31526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aac0c07cd_0_81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5100" cy="4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7aac0c07cd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699250" cy="3768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333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aac0c07cd_0_86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5100" cy="4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7aac0c07cd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699250" cy="3768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64816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aac0c07cd_0_91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5100" cy="4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0" name="Google Shape;160;g7aac0c07cd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699250" cy="3768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99253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aac0c07cd_0_96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5100" cy="4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6" name="Google Shape;166;g7aac0c07cd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699250" cy="3768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5964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aac0c07cd_0_5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5100" cy="4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g7aac0c07c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699250" cy="3768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03966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aac0c07cd_0_101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5100" cy="4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7aac0c07cd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699250" cy="3768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57651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aac0c07cd_0_106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5100" cy="4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7aac0c07cd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699250" cy="3768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44107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aac0c07cd_0_111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5100" cy="4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7aac0c07cd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699250" cy="3768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46523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aac0c07cd_0_116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5100" cy="4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g7aac0c07cd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699250" cy="3768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90682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aac0c07cd_0_121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5100" cy="4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g7aac0c07c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699250" cy="3768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94562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aac0c07cd_0_126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5100" cy="4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7aac0c07cd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699250" cy="3768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6330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aac0c07cd_0_131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5100" cy="4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g7aac0c07cd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699250" cy="3768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30126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7aac0c07cd_0_136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5100" cy="4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g7aac0c07cd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699250" cy="3768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88211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aac0c07cd_0_141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5100" cy="4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g7aac0c07cd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699250" cy="3768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42259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7aac0c07cd_0_146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5100" cy="4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g7aac0c07cd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699250" cy="3768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5724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aac0c07cd_0_12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5100" cy="4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g7aac0c07c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699250" cy="3768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29971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aac0c07cd_0_151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5100" cy="4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7aac0c07cd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699250" cy="3768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9594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7aac0c07cd_0_156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5100" cy="4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g7aac0c07cd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699250" cy="3768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36693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aac0c07cd_0_161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5100" cy="4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g7aac0c07cd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699250" cy="3768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12050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7aac0c07cd_0_166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5100" cy="4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g7aac0c07cd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699250" cy="3768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79492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7aac0c07cd_0_170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5100" cy="4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g7aac0c07cd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699250" cy="3768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8739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aac0c07cd_0_17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5100" cy="4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g7aac0c07c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699250" cy="3768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9587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aac0c07cd_0_22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5100" cy="4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g7aac0c07cd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699250" cy="3768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6989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aac0c07cd_0_28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5100" cy="4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g7aac0c07cd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699250" cy="3768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1286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aac0c07cd_0_33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5100" cy="4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g7aac0c07cd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699250" cy="3768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19343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aac0c07cd_0_39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5100" cy="4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g7aac0c07cd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699250" cy="3768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93919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aac0c07cd_0_44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5100" cy="4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g7aac0c07cd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699250" cy="3768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267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941522" y="350205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4400"/>
              <a:buFont typeface="Calibri"/>
              <a:buNone/>
            </a:pPr>
            <a:r>
              <a:rPr lang="en" sz="4400" b="1" i="0" u="none" dirty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Cascading Style Sheet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1E82B7F-B800-4D56-83F5-4BC0CA8A8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2959" y="1793834"/>
            <a:ext cx="3518081" cy="2282219"/>
          </a:xfrm>
          <a:prstGeom prst="rect">
            <a:avLst/>
          </a:prstGeom>
        </p:spPr>
      </p:pic>
      <p:pic>
        <p:nvPicPr>
          <p:cNvPr id="4" name="Google Shape;129;p1">
            <a:extLst>
              <a:ext uri="{FF2B5EF4-FFF2-40B4-BE49-F238E27FC236}">
                <a16:creationId xmlns:a16="http://schemas.microsoft.com/office/drawing/2014/main" xmlns="" id="{2A0670D3-2E34-4D57-AB5C-8366989A1945}"/>
              </a:ext>
            </a:extLst>
          </p:cNvPr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630510" y="4684354"/>
            <a:ext cx="1233917" cy="26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 idx="4294967295"/>
          </p:nvPr>
        </p:nvSpPr>
        <p:spPr>
          <a:xfrm>
            <a:off x="596685" y="224725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" sz="4000" b="0" i="0" u="none" strike="noStrike" cap="none" dirty="0">
                <a:solidFill>
                  <a:srgbClr val="00206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CSS id and class selectors</a:t>
            </a:r>
            <a:endParaRPr sz="4000" dirty="0">
              <a:solidFill>
                <a:srgbClr val="002060"/>
              </a:solidFill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" name="Google Shape;113;p22"/>
          <p:cNvSpPr txBox="1"/>
          <p:nvPr/>
        </p:nvSpPr>
        <p:spPr>
          <a:xfrm>
            <a:off x="782130" y="1511639"/>
            <a:ext cx="7377193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1312" marR="0" lvl="0" indent="-38544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In addition to setting a style for an HTML element, CSS allows you to specify your selectors called "id" and "class".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sz="1600" b="0" i="0" u="none" dirty="0">
              <a:solidFill>
                <a:srgbClr val="002060"/>
              </a:solidFill>
              <a:latin typeface="+mn-lt"/>
              <a:ea typeface="Verdana"/>
              <a:cs typeface="Verdana"/>
              <a:sym typeface="Verdana"/>
            </a:endParaRPr>
          </a:p>
        </p:txBody>
      </p:sp>
      <p:pic>
        <p:nvPicPr>
          <p:cNvPr id="4" name="Google Shape;129;p1">
            <a:extLst>
              <a:ext uri="{FF2B5EF4-FFF2-40B4-BE49-F238E27FC236}">
                <a16:creationId xmlns:a16="http://schemas.microsoft.com/office/drawing/2014/main" xmlns="" id="{1B29FC10-9465-4874-8E49-726E1B1F9AF3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630510" y="4684354"/>
            <a:ext cx="1233917" cy="26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title" idx="4294967295"/>
          </p:nvPr>
        </p:nvSpPr>
        <p:spPr>
          <a:xfrm>
            <a:off x="557250" y="130384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" sz="4000" b="0" i="0" u="none" strike="noStrike" cap="none" dirty="0">
                <a:solidFill>
                  <a:srgbClr val="002060"/>
                </a:solidFill>
                <a:latin typeface="+mj-lt"/>
                <a:ea typeface="Calibri"/>
                <a:cs typeface="Calibri"/>
                <a:sym typeface="Calibri"/>
              </a:rPr>
              <a:t>Id Selector</a:t>
            </a:r>
            <a:endParaRPr sz="40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19" name="Google Shape;119;p23"/>
          <p:cNvSpPr txBox="1"/>
          <p:nvPr/>
        </p:nvSpPr>
        <p:spPr>
          <a:xfrm>
            <a:off x="557250" y="1110309"/>
            <a:ext cx="8292562" cy="3508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1312" marR="0" lvl="0" indent="-3854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The id selector is used to specify a style for a single, unique element.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741362" marR="0" lvl="1" indent="-301625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§"/>
            </a:pPr>
            <a:r>
              <a:rPr lang="en" sz="1600" i="0" u="none" strike="noStrike" cap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Each element can have only one ID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741362" marR="0" lvl="1" indent="-301625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§"/>
            </a:pPr>
            <a:r>
              <a:rPr lang="en" sz="1600" i="0" u="none" strike="noStrike" cap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Each page can have only one element with that ID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1312" marR="0" lvl="0" indent="-38544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The id selector uses the id attribute of the HTML element, and is defined with a "#".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1312" marR="0" lvl="0" indent="-38544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The style rule below will be applied to the element with &lt;p id=“para1”&gt;Sample Paragraph&lt;/p&gt;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1312" marR="0" lvl="0" indent="-33972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	#para1</a:t>
            </a:r>
            <a:b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</a:b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{text-align:center;color:red;} 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Google Shape;129;p1">
            <a:extLst>
              <a:ext uri="{FF2B5EF4-FFF2-40B4-BE49-F238E27FC236}">
                <a16:creationId xmlns:a16="http://schemas.microsoft.com/office/drawing/2014/main" xmlns="" id="{86650936-A7E9-4AF7-83AF-6D21D4D1C3A5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630510" y="4684354"/>
            <a:ext cx="1233917" cy="26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 idx="4294967295"/>
          </p:nvPr>
        </p:nvSpPr>
        <p:spPr>
          <a:xfrm>
            <a:off x="628575" y="-1549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" sz="4000" b="0" i="0" u="none" strike="noStrike" cap="none" dirty="0">
                <a:solidFill>
                  <a:srgbClr val="00206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Class Selector</a:t>
            </a:r>
            <a:endParaRPr sz="4000" dirty="0">
              <a:solidFill>
                <a:srgbClr val="002060"/>
              </a:solidFill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5" name="Google Shape;125;p24"/>
          <p:cNvSpPr txBox="1"/>
          <p:nvPr/>
        </p:nvSpPr>
        <p:spPr>
          <a:xfrm>
            <a:off x="628575" y="1185801"/>
            <a:ext cx="7740510" cy="3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1312" marR="0" lvl="0" indent="-3854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The class selector is used to specify a style for a group of elements. 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741362" marR="0" lvl="1" indent="-301625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§"/>
            </a:pPr>
            <a:r>
              <a:rPr lang="en" sz="1600" i="0" u="none" strike="noStrike" cap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You can use the same class on multiple elements.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741362" marR="0" lvl="1" indent="-301625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§"/>
            </a:pPr>
            <a:r>
              <a:rPr lang="en" sz="1600" i="0" u="none" strike="noStrike" cap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You can use multiple classes on the same element.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1312" marR="0" lvl="0" indent="-38544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Unlike the id selector, the class selector is most often used on several elements. 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1312" marR="0" lvl="0" indent="-38544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This allows you to set a particular style for any HTML elements with the same class. 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1312" marR="0" lvl="0" indent="-38544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The class selector uses the HTML class attribute, and is defined with a ".“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sz="1600" b="0" i="0" u="none" dirty="0">
              <a:solidFill>
                <a:srgbClr val="002060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pic>
        <p:nvPicPr>
          <p:cNvPr id="4" name="Google Shape;129;p1">
            <a:extLst>
              <a:ext uri="{FF2B5EF4-FFF2-40B4-BE49-F238E27FC236}">
                <a16:creationId xmlns:a16="http://schemas.microsoft.com/office/drawing/2014/main" xmlns="" id="{683ADB59-6953-4D74-9BF6-EF9798C96CC7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630510" y="4684354"/>
            <a:ext cx="1233917" cy="26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 idx="4294967295"/>
          </p:nvPr>
        </p:nvSpPr>
        <p:spPr>
          <a:xfrm>
            <a:off x="457200" y="103946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" sz="4000" b="0" i="0" u="none" strike="noStrike" cap="none" dirty="0">
                <a:solidFill>
                  <a:srgbClr val="002060"/>
                </a:solidFill>
                <a:latin typeface="+mj-lt"/>
                <a:ea typeface="Calibri"/>
                <a:cs typeface="Calibri"/>
                <a:sym typeface="Calibri"/>
              </a:rPr>
              <a:t>Class selector example</a:t>
            </a:r>
            <a:endParaRPr sz="4000" dirty="0">
              <a:solidFill>
                <a:srgbClr val="002060"/>
              </a:solidFill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9357D15-F0B5-47BA-9BF3-A2CACC078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688" y="1155742"/>
            <a:ext cx="6839905" cy="3334215"/>
          </a:xfrm>
          <a:prstGeom prst="rect">
            <a:avLst/>
          </a:prstGeom>
        </p:spPr>
      </p:pic>
      <p:pic>
        <p:nvPicPr>
          <p:cNvPr id="6" name="Google Shape;129;p1">
            <a:extLst>
              <a:ext uri="{FF2B5EF4-FFF2-40B4-BE49-F238E27FC236}">
                <a16:creationId xmlns:a16="http://schemas.microsoft.com/office/drawing/2014/main" xmlns="" id="{C0E88206-B65F-4D34-9FF4-B6D4949AB978}"/>
              </a:ext>
            </a:extLst>
          </p:cNvPr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630510" y="4684354"/>
            <a:ext cx="1233917" cy="26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>
            <a:spLocks noGrp="1"/>
          </p:cNvSpPr>
          <p:nvPr>
            <p:ph type="title" idx="4294967295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" sz="4000" b="0" i="0" u="none" strike="noStrike" cap="none" dirty="0">
                <a:solidFill>
                  <a:srgbClr val="002060"/>
                </a:solidFill>
                <a:latin typeface="+mj-lt"/>
                <a:ea typeface="Calibri"/>
                <a:cs typeface="Calibri"/>
                <a:sym typeface="Calibri"/>
              </a:rPr>
              <a:t>CSS How to…</a:t>
            </a:r>
            <a:endParaRPr sz="40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38" name="Google Shape;138;p26"/>
          <p:cNvSpPr txBox="1"/>
          <p:nvPr/>
        </p:nvSpPr>
        <p:spPr>
          <a:xfrm>
            <a:off x="1624249" y="1422862"/>
            <a:ext cx="5895502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</a:pPr>
            <a:r>
              <a:rPr lang="en" sz="1600" b="1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Three Ways to Insert CSS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1312" marR="0" lvl="0" indent="-33972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Verdana"/>
              <a:buNone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There are three ways of inserting a style sheet: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1312" marR="0" lvl="0" indent="-33972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§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   External style sheet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1312" marR="0" lvl="0" indent="-33972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§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   Internal style sheet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1312" marR="0" lvl="0" indent="-33972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§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   Inline style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600" b="0" i="0" u="none" dirty="0">
              <a:solidFill>
                <a:srgbClr val="002060"/>
              </a:solidFill>
              <a:latin typeface="+mn-lt"/>
              <a:ea typeface="Verdana"/>
              <a:cs typeface="Verdana"/>
              <a:sym typeface="Verdana"/>
            </a:endParaRPr>
          </a:p>
        </p:txBody>
      </p:sp>
      <p:pic>
        <p:nvPicPr>
          <p:cNvPr id="4" name="Google Shape;129;p1">
            <a:extLst>
              <a:ext uri="{FF2B5EF4-FFF2-40B4-BE49-F238E27FC236}">
                <a16:creationId xmlns:a16="http://schemas.microsoft.com/office/drawing/2014/main" xmlns="" id="{018E568E-E9C2-46D6-BB47-7D07E4E151E9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630510" y="4684354"/>
            <a:ext cx="1233917" cy="26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>
            <a:spLocks noGrp="1"/>
          </p:cNvSpPr>
          <p:nvPr>
            <p:ph type="title" idx="4294967295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" sz="4000" b="0" i="0" u="none" strike="noStrike" cap="none" dirty="0">
                <a:solidFill>
                  <a:srgbClr val="002060"/>
                </a:solidFill>
                <a:latin typeface="+mj-lt"/>
                <a:ea typeface="Calibri"/>
                <a:cs typeface="Calibri"/>
                <a:sym typeface="Calibri"/>
              </a:rPr>
              <a:t>External Style sheet</a:t>
            </a:r>
            <a:endParaRPr sz="40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45" name="Google Shape;145;p27"/>
          <p:cNvSpPr txBox="1"/>
          <p:nvPr/>
        </p:nvSpPr>
        <p:spPr>
          <a:xfrm>
            <a:off x="666426" y="993486"/>
            <a:ext cx="8063273" cy="336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1312" marR="0" lvl="0" indent="-40259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An external style sheet is ideal when the style is applied to many pages. 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1312" marR="0" lvl="0" indent="-402590" algn="l" rtl="0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With an external style sheet, we can change the look of an entire Web site by changing one file. Each page must link to the style sheet using the &lt;link&gt; tag. The &lt;link&gt; tag goes inside the head section: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1312" marR="0" lvl="0" indent="-402590" algn="l" rtl="0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&lt;head&gt;</a:t>
            </a:r>
            <a:b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</a:b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&lt;link rel="stylesheet" type="text/css" href="mystyle.css" /&gt;</a:t>
            </a:r>
            <a:b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</a:b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&lt;/head&gt;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Google Shape;129;p1">
            <a:extLst>
              <a:ext uri="{FF2B5EF4-FFF2-40B4-BE49-F238E27FC236}">
                <a16:creationId xmlns:a16="http://schemas.microsoft.com/office/drawing/2014/main" xmlns="" id="{51091510-19A3-484A-8020-23D7585A5B03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630510" y="4745421"/>
            <a:ext cx="1233917" cy="2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>
            <a:spLocks noGrp="1"/>
          </p:cNvSpPr>
          <p:nvPr>
            <p:ph type="title" idx="4294967295"/>
          </p:nvPr>
        </p:nvSpPr>
        <p:spPr>
          <a:xfrm>
            <a:off x="571500" y="1201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" sz="4000" b="0" i="0" u="none" strike="noStrike" cap="none" dirty="0">
                <a:solidFill>
                  <a:srgbClr val="002060"/>
                </a:solidFill>
                <a:latin typeface="+mj-lt"/>
                <a:ea typeface="Calibri"/>
                <a:cs typeface="Calibri"/>
                <a:sym typeface="Calibri"/>
              </a:rPr>
              <a:t>Internal style sheet</a:t>
            </a:r>
            <a:endParaRPr sz="40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51" name="Google Shape;151;p28"/>
          <p:cNvSpPr txBox="1"/>
          <p:nvPr/>
        </p:nvSpPr>
        <p:spPr>
          <a:xfrm>
            <a:off x="647054" y="1347384"/>
            <a:ext cx="7849891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1312" marR="0" lvl="0" indent="-3854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•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An internal style sheet should be used when a single document has a unique style.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1312" marR="0" lvl="0" indent="-38544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•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 You define internal styles in the head section of an HTML page, by using the &lt;style&gt; tag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Google Shape;129;p1">
            <a:extLst>
              <a:ext uri="{FF2B5EF4-FFF2-40B4-BE49-F238E27FC236}">
                <a16:creationId xmlns:a16="http://schemas.microsoft.com/office/drawing/2014/main" xmlns="" id="{B71EA838-B75E-46B3-9CC7-425AF47C6B68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630510" y="4684354"/>
            <a:ext cx="1233917" cy="26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>
            <a:spLocks noGrp="1"/>
          </p:cNvSpPr>
          <p:nvPr>
            <p:ph type="title" idx="4294967295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" sz="4000" b="0" i="0" u="none" strike="noStrike" cap="none" dirty="0">
                <a:solidFill>
                  <a:srgbClr val="002060"/>
                </a:solidFill>
                <a:latin typeface="+mj-lt"/>
                <a:ea typeface="Calibri"/>
                <a:cs typeface="Calibri"/>
                <a:sym typeface="Calibri"/>
              </a:rPr>
              <a:t>Example</a:t>
            </a:r>
            <a:endParaRPr sz="4000" dirty="0">
              <a:solidFill>
                <a:srgbClr val="002060"/>
              </a:solidFill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2114731-59C7-432D-9325-DC269A6EF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401" y="1063378"/>
            <a:ext cx="6516009" cy="3799565"/>
          </a:xfrm>
          <a:prstGeom prst="rect">
            <a:avLst/>
          </a:prstGeom>
        </p:spPr>
      </p:pic>
      <p:pic>
        <p:nvPicPr>
          <p:cNvPr id="4" name="Google Shape;129;p1">
            <a:extLst>
              <a:ext uri="{FF2B5EF4-FFF2-40B4-BE49-F238E27FC236}">
                <a16:creationId xmlns:a16="http://schemas.microsoft.com/office/drawing/2014/main" xmlns="" id="{335385A3-0F09-4DE0-826B-1C9C47ACF53A}"/>
              </a:ext>
            </a:extLst>
          </p:cNvPr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630510" y="4684354"/>
            <a:ext cx="1233917" cy="26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>
            <a:spLocks noGrp="1"/>
          </p:cNvSpPr>
          <p:nvPr>
            <p:ph type="title" idx="4294967295"/>
          </p:nvPr>
        </p:nvSpPr>
        <p:spPr>
          <a:xfrm>
            <a:off x="457200" y="205978"/>
            <a:ext cx="8229600" cy="10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" sz="4000" b="0" i="0" u="none" strike="noStrike" cap="none" dirty="0">
                <a:solidFill>
                  <a:srgbClr val="002060"/>
                </a:solidFill>
                <a:latin typeface="+mj-lt"/>
                <a:ea typeface="Calibri"/>
                <a:cs typeface="Calibri"/>
                <a:sym typeface="Calibri"/>
              </a:rPr>
              <a:t>Inline Styles</a:t>
            </a:r>
            <a:br>
              <a:rPr lang="en" sz="4000" b="0" i="0" u="none" strike="noStrike" cap="none" dirty="0">
                <a:solidFill>
                  <a:srgbClr val="002060"/>
                </a:solidFill>
                <a:latin typeface="+mj-lt"/>
                <a:ea typeface="Calibri"/>
                <a:cs typeface="Calibri"/>
                <a:sym typeface="Calibri"/>
              </a:rPr>
            </a:br>
            <a:endParaRPr sz="40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63" name="Google Shape;163;p30"/>
          <p:cNvSpPr txBox="1"/>
          <p:nvPr/>
        </p:nvSpPr>
        <p:spPr>
          <a:xfrm>
            <a:off x="635431" y="1133522"/>
            <a:ext cx="7927384" cy="301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1312" marR="0" lvl="0" indent="-3854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An inline style loses many of the advantages of style sheets by mixing content with presentation. 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1312" marR="0" lvl="0" indent="-38544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To use inline styles, use the style attribute in the relevant tag.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1312" marR="0" lvl="0" indent="-38544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The style attribute can contain any CSS property.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1312" marR="0" lvl="0" indent="-38544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Example: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1312" marR="0" lvl="0" indent="-33972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&lt;p style="color:sienna;margin-left:20px“&gt;This is a paragraph.&lt;/p&gt;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1587" marR="0" lvl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2400"/>
            </a:pPr>
            <a:endParaRPr sz="1600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4" name="Google Shape;129;p1">
            <a:extLst>
              <a:ext uri="{FF2B5EF4-FFF2-40B4-BE49-F238E27FC236}">
                <a16:creationId xmlns:a16="http://schemas.microsoft.com/office/drawing/2014/main" xmlns="" id="{5AA741AF-9239-411A-9CF5-52CB90FCA3AB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630510" y="4684354"/>
            <a:ext cx="1233917" cy="26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>
            <a:spLocks noGrp="1"/>
          </p:cNvSpPr>
          <p:nvPr>
            <p:ph type="title" idx="4294967295"/>
          </p:nvPr>
        </p:nvSpPr>
        <p:spPr>
          <a:xfrm>
            <a:off x="457200" y="205978"/>
            <a:ext cx="8229600" cy="10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" sz="4000" i="0" u="none" strike="noStrike" cap="none" dirty="0">
                <a:solidFill>
                  <a:srgbClr val="002060"/>
                </a:solidFill>
                <a:latin typeface="+mj-lt"/>
                <a:ea typeface="Calibri"/>
                <a:cs typeface="Calibri"/>
                <a:sym typeface="Calibri"/>
              </a:rPr>
              <a:t>CSS Styling</a:t>
            </a:r>
            <a:br>
              <a:rPr lang="en" sz="4000" i="0" u="none" strike="noStrike" cap="none" dirty="0">
                <a:solidFill>
                  <a:srgbClr val="002060"/>
                </a:solidFill>
                <a:latin typeface="+mj-lt"/>
                <a:ea typeface="Calibri"/>
                <a:cs typeface="Calibri"/>
                <a:sym typeface="Calibri"/>
              </a:rPr>
            </a:br>
            <a:endParaRPr sz="40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69" name="Google Shape;169;p31"/>
          <p:cNvSpPr txBox="1"/>
          <p:nvPr/>
        </p:nvSpPr>
        <p:spPr>
          <a:xfrm>
            <a:off x="1208868" y="1200150"/>
            <a:ext cx="557939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1312" marR="0" lvl="0" indent="-3854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Styling Backgrounds</a:t>
            </a:r>
            <a:endParaRPr sz="160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1312" marR="0" lvl="0" indent="-38544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Styling Text</a:t>
            </a:r>
            <a:endParaRPr sz="160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1312" marR="0" lvl="0" indent="-38544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Styling Fonts</a:t>
            </a:r>
            <a:endParaRPr sz="160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1312" marR="0" lvl="0" indent="-38544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Styling Links</a:t>
            </a:r>
            <a:endParaRPr sz="160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1312" marR="0" lvl="0" indent="-38544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Styling Lists</a:t>
            </a:r>
            <a:endParaRPr sz="160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1312" marR="0" lvl="0" indent="-38544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Styling Tables</a:t>
            </a:r>
            <a:endParaRPr sz="160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Google Shape;129;p1">
            <a:extLst>
              <a:ext uri="{FF2B5EF4-FFF2-40B4-BE49-F238E27FC236}">
                <a16:creationId xmlns:a16="http://schemas.microsoft.com/office/drawing/2014/main" xmlns="" id="{67C560F9-B0F3-4DE5-9E0B-9F9BCA288727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630510" y="4684354"/>
            <a:ext cx="1233917" cy="26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 idx="4294967295"/>
          </p:nvPr>
        </p:nvSpPr>
        <p:spPr>
          <a:xfrm>
            <a:off x="442987" y="34270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Calibri"/>
              <a:buNone/>
            </a:pPr>
            <a:r>
              <a:rPr lang="en" sz="4000" i="0" u="none" strike="noStrike" cap="none" dirty="0">
                <a:solidFill>
                  <a:srgbClr val="002060"/>
                </a:solidFill>
                <a:latin typeface="+mj-lt"/>
                <a:ea typeface="Calibri"/>
                <a:cs typeface="Calibri"/>
                <a:sym typeface="Calibri"/>
              </a:rPr>
              <a:t>OVERVIEW</a:t>
            </a:r>
            <a:endParaRPr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57187" y="1017984"/>
            <a:ext cx="4200600" cy="36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1312" marR="0" lvl="0" indent="-3397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80"/>
              <a:buFont typeface="Noto Sans Symbols"/>
              <a:buChar char="❑"/>
            </a:pPr>
            <a:r>
              <a:rPr lang="en" sz="2400" b="1" i="0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is CSS</a:t>
            </a:r>
            <a:endParaRPr dirty="0"/>
          </a:p>
          <a:p>
            <a:pPr marL="341312" marR="0" lvl="0" indent="-33972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080"/>
              <a:buFont typeface="Noto Sans Symbols"/>
              <a:buChar char="❑"/>
            </a:pPr>
            <a:r>
              <a:rPr lang="en" sz="2400" b="1" i="0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Why CSS</a:t>
            </a:r>
            <a:endParaRPr dirty="0"/>
          </a:p>
          <a:p>
            <a:pPr marL="341312" marR="0" lvl="0" indent="-33972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080"/>
              <a:buFont typeface="Noto Sans Symbols"/>
              <a:buChar char="❑"/>
            </a:pPr>
            <a:r>
              <a:rPr lang="en" sz="2400" b="1" i="0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CSS Syntax</a:t>
            </a:r>
            <a:endParaRPr dirty="0"/>
          </a:p>
          <a:p>
            <a:pPr marL="341312" marR="0" lvl="0" indent="-33972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080"/>
              <a:buFont typeface="Noto Sans Symbols"/>
              <a:buChar char="❑"/>
            </a:pPr>
            <a:r>
              <a:rPr lang="en" sz="2400" b="1" i="0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CSS How To</a:t>
            </a:r>
            <a:endParaRPr dirty="0"/>
          </a:p>
          <a:p>
            <a:pPr marL="341312" marR="0" lvl="0" indent="-33972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080"/>
              <a:buFont typeface="Noto Sans Symbols"/>
              <a:buChar char="❑"/>
            </a:pPr>
            <a:r>
              <a:rPr lang="en" sz="2400" b="1" i="0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CSS Id And Class Selectors</a:t>
            </a:r>
            <a:endParaRPr dirty="0"/>
          </a:p>
          <a:p>
            <a:pPr marL="341312" marR="0" lvl="0" indent="-33972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080"/>
              <a:buFont typeface="Noto Sans Symbols"/>
              <a:buChar char="❑"/>
            </a:pPr>
            <a:r>
              <a:rPr lang="en" sz="2400" b="1" i="0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CSS Styling</a:t>
            </a:r>
            <a:endParaRPr dirty="0"/>
          </a:p>
          <a:p>
            <a:pPr marL="341312" marR="0" lvl="0" indent="-33972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200" b="1" i="0" u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1312" marR="0" lvl="0" indent="-33972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200" b="1" i="0" u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1312" marR="0" lvl="0" indent="-33972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200" b="1" i="0" u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1312" marR="0" lvl="0" indent="-33972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200" b="1" i="0" u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1312" marR="0" lvl="0" indent="-33972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200" b="1" i="0" u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3200" b="1" i="0" u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2321700" y="1157468"/>
            <a:ext cx="4500600" cy="37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4487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ingdings" panose="05000000000000000000" pitchFamily="2" charset="2"/>
              <a:buChar char="Ø"/>
            </a:pPr>
            <a:endParaRPr sz="1800" b="1" i="0" u="none" dirty="0">
              <a:solidFill>
                <a:srgbClr val="002060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344487" marR="0" lvl="0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Wingdings" panose="05000000000000000000" pitchFamily="2" charset="2"/>
              <a:buChar char="Ø"/>
            </a:pPr>
            <a:r>
              <a:rPr lang="en" sz="1800" b="1" i="0" u="none" dirty="0">
                <a:solidFill>
                  <a:srgbClr val="002060"/>
                </a:solidFill>
                <a:latin typeface="+mn-lt"/>
                <a:ea typeface="Calibri"/>
                <a:cs typeface="Calibri"/>
                <a:sym typeface="Calibri"/>
              </a:rPr>
              <a:t> CSS advantage &amp; disadvantage</a:t>
            </a:r>
            <a:endParaRPr sz="1800" dirty="0">
              <a:solidFill>
                <a:srgbClr val="002060"/>
              </a:solidFill>
              <a:latin typeface="+mn-lt"/>
            </a:endParaRPr>
          </a:p>
          <a:p>
            <a:pPr marL="344487" marR="0" lvl="0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ingdings" panose="05000000000000000000" pitchFamily="2" charset="2"/>
              <a:buChar char="Ø"/>
            </a:pPr>
            <a:endParaRPr sz="1800" b="1" i="0" u="none" dirty="0">
              <a:solidFill>
                <a:srgbClr val="002060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344487" marR="0" lvl="0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Wingdings" panose="05000000000000000000" pitchFamily="2" charset="2"/>
              <a:buChar char="Ø"/>
            </a:pPr>
            <a:r>
              <a:rPr lang="en" sz="1800" b="1" i="0" u="none" dirty="0">
                <a:solidFill>
                  <a:srgbClr val="002060"/>
                </a:solidFill>
                <a:latin typeface="+mn-lt"/>
                <a:ea typeface="Calibri"/>
                <a:cs typeface="Calibri"/>
                <a:sym typeface="Calibri"/>
              </a:rPr>
              <a:t>CSS id and class</a:t>
            </a:r>
            <a:endParaRPr sz="1800" dirty="0">
              <a:solidFill>
                <a:srgbClr val="002060"/>
              </a:solidFill>
              <a:latin typeface="+mn-lt"/>
            </a:endParaRPr>
          </a:p>
          <a:p>
            <a:pPr marL="496887" marR="0" lvl="0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Wingdings" panose="05000000000000000000" pitchFamily="2" charset="2"/>
              <a:buChar char="Ø"/>
            </a:pPr>
            <a:endParaRPr sz="1800" b="1" i="0" u="none" dirty="0">
              <a:solidFill>
                <a:srgbClr val="002060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344487" marR="0" lvl="0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Wingdings" panose="05000000000000000000" pitchFamily="2" charset="2"/>
              <a:buChar char="Ø"/>
            </a:pPr>
            <a:r>
              <a:rPr lang="en" sz="1800" b="1" i="0" u="none" dirty="0">
                <a:solidFill>
                  <a:srgbClr val="002060"/>
                </a:solidFill>
                <a:latin typeface="+mn-lt"/>
                <a:ea typeface="Calibri"/>
                <a:cs typeface="Calibri"/>
                <a:sym typeface="Calibri"/>
              </a:rPr>
              <a:t>3 types of css</a:t>
            </a:r>
            <a:endParaRPr sz="1800" dirty="0">
              <a:solidFill>
                <a:srgbClr val="002060"/>
              </a:solidFill>
              <a:latin typeface="+mn-lt"/>
            </a:endParaRPr>
          </a:p>
          <a:p>
            <a:pPr marL="153987" marR="0" lvl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F81BD"/>
              </a:buClr>
              <a:buSzPts val="2400"/>
            </a:pPr>
            <a:endParaRPr sz="1800" b="1" i="0" u="none" dirty="0">
              <a:solidFill>
                <a:srgbClr val="002060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344487" marR="0" lvl="0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Wingdings" panose="05000000000000000000" pitchFamily="2" charset="2"/>
              <a:buChar char="Ø"/>
            </a:pPr>
            <a:r>
              <a:rPr lang="en" sz="1800" b="1" i="0" u="none" dirty="0">
                <a:solidFill>
                  <a:srgbClr val="002060"/>
                </a:solidFill>
                <a:latin typeface="+mn-lt"/>
                <a:ea typeface="Calibri"/>
                <a:cs typeface="Calibri"/>
                <a:sym typeface="Calibri"/>
              </a:rPr>
              <a:t>css box model</a:t>
            </a:r>
            <a:endParaRPr sz="1800" dirty="0">
              <a:solidFill>
                <a:srgbClr val="002060"/>
              </a:solidFill>
              <a:latin typeface="+mn-lt"/>
            </a:endParaRPr>
          </a:p>
          <a:p>
            <a:pPr marL="344487" marR="0" lvl="0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ingdings" panose="05000000000000000000" pitchFamily="2" charset="2"/>
              <a:buChar char="Ø"/>
            </a:pPr>
            <a:endParaRPr sz="1800" b="1" i="0" u="none" dirty="0">
              <a:solidFill>
                <a:srgbClr val="002060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344487" marR="0" lvl="0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Wingdings" panose="05000000000000000000" pitchFamily="2" charset="2"/>
              <a:buChar char="Ø"/>
            </a:pPr>
            <a:r>
              <a:rPr lang="en" sz="1800" b="1" i="0" u="none" dirty="0">
                <a:solidFill>
                  <a:srgbClr val="002060"/>
                </a:solidFill>
                <a:latin typeface="+mn-lt"/>
                <a:ea typeface="Calibri"/>
                <a:cs typeface="Calibri"/>
                <a:sym typeface="Calibri"/>
              </a:rPr>
              <a:t>Conclusion</a:t>
            </a:r>
            <a:endParaRPr sz="1800" dirty="0">
              <a:solidFill>
                <a:srgbClr val="002060"/>
              </a:solidFill>
              <a:latin typeface="+mn-lt"/>
            </a:endParaRPr>
          </a:p>
          <a:p>
            <a:pPr marL="271462" marR="0" lvl="0" indent="-2698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1" i="0" u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1462" marR="0" lvl="0" indent="-2698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1" i="0" u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1462" marR="0" lvl="0" indent="-2698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1" i="0" u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Google Shape;129;p1">
            <a:extLst>
              <a:ext uri="{FF2B5EF4-FFF2-40B4-BE49-F238E27FC236}">
                <a16:creationId xmlns:a16="http://schemas.microsoft.com/office/drawing/2014/main" xmlns="" id="{4863A298-DC09-4AB4-9B2A-ACC4EEAEA226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630510" y="4684354"/>
            <a:ext cx="1233917" cy="26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>
            <a:spLocks noGrp="1"/>
          </p:cNvSpPr>
          <p:nvPr>
            <p:ph type="title" idx="4294967295"/>
          </p:nvPr>
        </p:nvSpPr>
        <p:spPr>
          <a:xfrm>
            <a:off x="457200" y="205978"/>
            <a:ext cx="8229600" cy="10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" sz="4000" b="0" i="0" u="none" strike="noStrike" cap="none" dirty="0">
                <a:solidFill>
                  <a:srgbClr val="002060"/>
                </a:solidFill>
                <a:latin typeface="+mj-lt"/>
                <a:ea typeface="Calibri"/>
                <a:cs typeface="Calibri"/>
                <a:sym typeface="Calibri"/>
              </a:rPr>
              <a:t>CSS Background</a:t>
            </a:r>
            <a:br>
              <a:rPr lang="en" sz="4000" b="0" i="0" u="none" strike="noStrike" cap="none" dirty="0">
                <a:solidFill>
                  <a:srgbClr val="002060"/>
                </a:solidFill>
                <a:latin typeface="+mj-lt"/>
                <a:ea typeface="Calibri"/>
                <a:cs typeface="Calibri"/>
                <a:sym typeface="Calibri"/>
              </a:rPr>
            </a:br>
            <a:endParaRPr sz="40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75" name="Google Shape;175;p32"/>
          <p:cNvSpPr txBox="1"/>
          <p:nvPr/>
        </p:nvSpPr>
        <p:spPr>
          <a:xfrm>
            <a:off x="457200" y="1200150"/>
            <a:ext cx="8020373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CSS background properties are used to define the background effects of an element.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R="0" lvl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      CSS properties used for background effects: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744537" marR="0" lvl="1" indent="-285750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§"/>
            </a:pPr>
            <a:r>
              <a:rPr lang="en" sz="1600" i="0" u="none" strike="noStrike" cap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background-color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744537" marR="0" lvl="1" indent="-285750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§"/>
            </a:pPr>
            <a:r>
              <a:rPr lang="en" sz="1600" i="0" u="none" strike="noStrike" cap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background-image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744537" marR="0" lvl="1" indent="-285750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§"/>
            </a:pPr>
            <a:r>
              <a:rPr lang="en" sz="1600" i="0" u="none" strike="noStrike" cap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background-repeat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744537" marR="0" lvl="1" indent="-285750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§"/>
            </a:pPr>
            <a:r>
              <a:rPr lang="en" sz="1600" i="0" u="none" strike="noStrike" cap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background-attachment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744537" marR="0" lvl="1" indent="-285750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§"/>
            </a:pPr>
            <a:r>
              <a:rPr lang="en" sz="1600" i="0" u="none" strike="noStrike" cap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background-position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2060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pic>
        <p:nvPicPr>
          <p:cNvPr id="4" name="Google Shape;129;p1">
            <a:extLst>
              <a:ext uri="{FF2B5EF4-FFF2-40B4-BE49-F238E27FC236}">
                <a16:creationId xmlns:a16="http://schemas.microsoft.com/office/drawing/2014/main" xmlns="" id="{371D43BD-68DB-42E0-9993-B5DA043830F1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630510" y="4684354"/>
            <a:ext cx="1233917" cy="26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>
            <a:spLocks noGrp="1"/>
          </p:cNvSpPr>
          <p:nvPr>
            <p:ph type="title" idx="4294967295"/>
          </p:nvPr>
        </p:nvSpPr>
        <p:spPr>
          <a:xfrm>
            <a:off x="457200" y="205978"/>
            <a:ext cx="8229600" cy="10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" sz="4000" b="0" i="0" u="none" strike="noStrike" cap="none" dirty="0">
                <a:solidFill>
                  <a:srgbClr val="002060"/>
                </a:solidFill>
                <a:latin typeface="+mj-lt"/>
                <a:ea typeface="Calibri"/>
                <a:cs typeface="Calibri"/>
                <a:sym typeface="Calibri"/>
              </a:rPr>
              <a:t>CSS Links</a:t>
            </a:r>
            <a:br>
              <a:rPr lang="en" sz="4000" b="0" i="0" u="none" strike="noStrike" cap="none" dirty="0">
                <a:solidFill>
                  <a:srgbClr val="002060"/>
                </a:solidFill>
                <a:latin typeface="+mj-lt"/>
                <a:ea typeface="Calibri"/>
                <a:cs typeface="Calibri"/>
                <a:sym typeface="Calibri"/>
              </a:rPr>
            </a:br>
            <a:endParaRPr sz="40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81" name="Google Shape;181;p33"/>
          <p:cNvSpPr txBox="1"/>
          <p:nvPr/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1312" marR="0" lvl="0" indent="-3854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Links can be styled with any CSS property (e.g. color, font-family, background, etc.).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1312" marR="0" lvl="0" indent="-38544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The four links states are: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744537" marR="0" lvl="1" indent="-285750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§"/>
            </a:pPr>
            <a:r>
              <a:rPr lang="en" sz="1600" i="0" u="none" strike="noStrike" cap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a: link - a normal, unvisited link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744537" marR="0" lvl="1" indent="-285750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§"/>
            </a:pPr>
            <a:r>
              <a:rPr lang="en" sz="1600" i="0" u="none" strike="noStrike" cap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a: visited - a link the user has visited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744537" marR="0" lvl="1" indent="-285750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§"/>
            </a:pPr>
            <a:r>
              <a:rPr lang="en" sz="1600" i="0" u="none" strike="noStrike" cap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a: hover - a link when the user mouses over it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744537" marR="0" lvl="1" indent="-285750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§"/>
            </a:pPr>
            <a:r>
              <a:rPr lang="en" sz="1600" i="0" u="none" strike="noStrike" cap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a: active - a link the moment it is clicked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sz="1600" b="0" i="0" u="none" strike="noStrike" cap="none" dirty="0">
              <a:solidFill>
                <a:srgbClr val="002060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pic>
        <p:nvPicPr>
          <p:cNvPr id="4" name="Google Shape;129;p1">
            <a:extLst>
              <a:ext uri="{FF2B5EF4-FFF2-40B4-BE49-F238E27FC236}">
                <a16:creationId xmlns:a16="http://schemas.microsoft.com/office/drawing/2014/main" xmlns="" id="{76B25CBA-EECC-4C13-B07F-84C9F85A957F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630510" y="4684354"/>
            <a:ext cx="1233917" cy="26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>
            <a:spLocks noGrp="1"/>
          </p:cNvSpPr>
          <p:nvPr>
            <p:ph type="title" idx="4294967295"/>
          </p:nvPr>
        </p:nvSpPr>
        <p:spPr>
          <a:xfrm>
            <a:off x="457200" y="54244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" sz="4000" b="0" i="0" u="none" strike="noStrike" cap="none" dirty="0">
                <a:solidFill>
                  <a:srgbClr val="002060"/>
                </a:solidFill>
                <a:latin typeface="+mj-lt"/>
                <a:ea typeface="Calibri"/>
                <a:cs typeface="Calibri"/>
                <a:sym typeface="Calibri"/>
              </a:rPr>
              <a:t>Example</a:t>
            </a:r>
            <a:endParaRPr sz="40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87" name="Google Shape;187;p34"/>
          <p:cNvSpPr txBox="1"/>
          <p:nvPr/>
        </p:nvSpPr>
        <p:spPr>
          <a:xfrm>
            <a:off x="2107768" y="857390"/>
            <a:ext cx="6005943" cy="3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lang="en" sz="1600" i="0" u="none" dirty="0">
                <a:solidFill>
                  <a:schemeClr val="dk2"/>
                </a:solidFill>
                <a:latin typeface="+mn-lt"/>
                <a:ea typeface="Times New Roman"/>
                <a:cs typeface="Times New Roman"/>
                <a:sym typeface="Times New Roman"/>
              </a:rPr>
              <a:t>a:link, a:visited {</a:t>
            </a:r>
            <a:endParaRPr sz="1600" dirty="0"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lang="en" sz="1600" i="0" u="none" dirty="0">
                <a:solidFill>
                  <a:schemeClr val="dk2"/>
                </a:solidFill>
                <a:latin typeface="+mn-lt"/>
                <a:ea typeface="Times New Roman"/>
                <a:cs typeface="Times New Roman"/>
                <a:sym typeface="Times New Roman"/>
              </a:rPr>
              <a:t>display:block;</a:t>
            </a:r>
            <a:endParaRPr sz="1600" dirty="0"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lang="en" sz="1600" i="0" u="none" dirty="0">
                <a:solidFill>
                  <a:schemeClr val="dk2"/>
                </a:solidFill>
                <a:latin typeface="+mn-lt"/>
                <a:ea typeface="Times New Roman"/>
                <a:cs typeface="Times New Roman"/>
                <a:sym typeface="Times New Roman"/>
              </a:rPr>
              <a:t>font-weight:bold;</a:t>
            </a:r>
            <a:endParaRPr sz="1600" dirty="0"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lang="en" sz="1600" i="0" u="none" dirty="0">
                <a:solidFill>
                  <a:schemeClr val="dk2"/>
                </a:solidFill>
                <a:latin typeface="+mn-lt"/>
                <a:ea typeface="Times New Roman"/>
                <a:cs typeface="Times New Roman"/>
                <a:sym typeface="Times New Roman"/>
              </a:rPr>
              <a:t>color:#FFFFFF;</a:t>
            </a:r>
            <a:endParaRPr sz="1600" dirty="0"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lang="en" sz="1600" i="0" u="none" dirty="0">
                <a:solidFill>
                  <a:schemeClr val="dk2"/>
                </a:solidFill>
                <a:latin typeface="+mn-lt"/>
                <a:ea typeface="Times New Roman"/>
                <a:cs typeface="Times New Roman"/>
                <a:sym typeface="Times New Roman"/>
              </a:rPr>
              <a:t>background-color:#98bf21;</a:t>
            </a:r>
            <a:endParaRPr sz="1600" dirty="0"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lang="en" sz="1600" i="0" u="none" dirty="0">
                <a:solidFill>
                  <a:schemeClr val="dk2"/>
                </a:solidFill>
                <a:latin typeface="+mn-lt"/>
                <a:ea typeface="Times New Roman"/>
                <a:cs typeface="Times New Roman"/>
                <a:sym typeface="Times New Roman"/>
              </a:rPr>
              <a:t>width:120px;</a:t>
            </a:r>
            <a:endParaRPr sz="1600" dirty="0"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lang="en" sz="1600" i="0" u="none" dirty="0">
                <a:solidFill>
                  <a:schemeClr val="dk2"/>
                </a:solidFill>
                <a:latin typeface="+mn-lt"/>
                <a:ea typeface="Times New Roman"/>
                <a:cs typeface="Times New Roman"/>
                <a:sym typeface="Times New Roman"/>
              </a:rPr>
              <a:t>text-align:center;</a:t>
            </a:r>
            <a:endParaRPr sz="1600" dirty="0"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lang="en" sz="1600" i="0" u="none" dirty="0">
                <a:solidFill>
                  <a:schemeClr val="dk2"/>
                </a:solidFill>
                <a:latin typeface="+mn-lt"/>
                <a:ea typeface="Times New Roman"/>
                <a:cs typeface="Times New Roman"/>
                <a:sym typeface="Times New Roman"/>
              </a:rPr>
              <a:t>padding:4px;</a:t>
            </a:r>
            <a:endParaRPr sz="1600" dirty="0"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lang="en" sz="1600" i="0" u="none" dirty="0">
                <a:solidFill>
                  <a:schemeClr val="dk2"/>
                </a:solidFill>
                <a:latin typeface="+mn-lt"/>
                <a:ea typeface="Times New Roman"/>
                <a:cs typeface="Times New Roman"/>
                <a:sym typeface="Times New Roman"/>
              </a:rPr>
              <a:t>text-decoration:none;</a:t>
            </a:r>
            <a:endParaRPr sz="1600" dirty="0"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lang="en" sz="1600" i="0" u="none" dirty="0">
                <a:solidFill>
                  <a:schemeClr val="dk2"/>
                </a:solidFill>
                <a:latin typeface="+mn-lt"/>
                <a:ea typeface="Times New Roman"/>
                <a:cs typeface="Times New Roman"/>
                <a:sym typeface="Times New Roman"/>
              </a:rPr>
              <a:t>}</a:t>
            </a:r>
            <a:endParaRPr sz="1600" dirty="0">
              <a:latin typeface="+mn-lt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Google Shape;129;p1">
            <a:extLst>
              <a:ext uri="{FF2B5EF4-FFF2-40B4-BE49-F238E27FC236}">
                <a16:creationId xmlns:a16="http://schemas.microsoft.com/office/drawing/2014/main" xmlns="" id="{5ED53FD3-3147-42D7-B0C6-E7D142F8D45C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630510" y="4684354"/>
            <a:ext cx="1233917" cy="26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>
            <a:spLocks noGrp="1"/>
          </p:cNvSpPr>
          <p:nvPr>
            <p:ph type="title" idx="4294967295"/>
          </p:nvPr>
        </p:nvSpPr>
        <p:spPr>
          <a:xfrm>
            <a:off x="457200" y="205978"/>
            <a:ext cx="8229600" cy="10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" sz="4000" b="0" i="0" u="none" strike="noStrike" cap="none" dirty="0">
                <a:solidFill>
                  <a:srgbClr val="002060"/>
                </a:solidFill>
                <a:latin typeface="+mj-lt"/>
                <a:ea typeface="Calibri"/>
                <a:cs typeface="Calibri"/>
                <a:sym typeface="Calibri"/>
              </a:rPr>
              <a:t>CSS Lists</a:t>
            </a:r>
            <a:br>
              <a:rPr lang="en" sz="4000" b="0" i="0" u="none" strike="noStrike" cap="none" dirty="0">
                <a:solidFill>
                  <a:srgbClr val="002060"/>
                </a:solidFill>
                <a:latin typeface="+mj-lt"/>
                <a:ea typeface="Calibri"/>
                <a:cs typeface="Calibri"/>
                <a:sym typeface="Calibri"/>
              </a:rPr>
            </a:br>
            <a:endParaRPr sz="40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93" name="Google Shape;193;p35"/>
          <p:cNvSpPr txBox="1"/>
          <p:nvPr/>
        </p:nvSpPr>
        <p:spPr>
          <a:xfrm>
            <a:off x="782664" y="1200150"/>
            <a:ext cx="7904136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1312" marR="0" lvl="0" indent="-3854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The CSS list properties allow you to: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744537" marR="0" lvl="1" indent="-285750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§"/>
            </a:pPr>
            <a:r>
              <a:rPr lang="en" sz="1600" i="0" u="none" strike="noStrike" cap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Set different list item markers for ordered lists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744537" marR="0" lvl="1" indent="-285750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§"/>
            </a:pPr>
            <a:r>
              <a:rPr lang="en" sz="1600" i="0" u="none" strike="noStrike" cap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Set different list item markers for unordered lists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744537" marR="0" lvl="1" indent="-285750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§"/>
            </a:pPr>
            <a:r>
              <a:rPr lang="en" sz="1600" i="0" u="none" strike="noStrike" cap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Set an image as the list item marker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Google Shape;129;p1">
            <a:extLst>
              <a:ext uri="{FF2B5EF4-FFF2-40B4-BE49-F238E27FC236}">
                <a16:creationId xmlns:a16="http://schemas.microsoft.com/office/drawing/2014/main" xmlns="" id="{1E44E071-F39C-4BC0-B549-F373FC176D56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630510" y="4684354"/>
            <a:ext cx="1233917" cy="26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 txBox="1">
            <a:spLocks noGrp="1"/>
          </p:cNvSpPr>
          <p:nvPr>
            <p:ph type="title" idx="4294967295"/>
          </p:nvPr>
        </p:nvSpPr>
        <p:spPr>
          <a:xfrm>
            <a:off x="457200" y="205978"/>
            <a:ext cx="8229600" cy="10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" sz="4400" b="0" i="0" u="none" strike="noStrike" cap="none" dirty="0">
                <a:solidFill>
                  <a:srgbClr val="002060"/>
                </a:solidFill>
                <a:latin typeface="+mj-lt"/>
                <a:ea typeface="Calibri"/>
                <a:cs typeface="Calibri"/>
                <a:sym typeface="Calibri"/>
              </a:rPr>
              <a:t>CSS </a:t>
            </a:r>
            <a:r>
              <a:rPr lang="en" sz="4000" b="0" i="0" u="none" strike="noStrike" cap="none" dirty="0">
                <a:solidFill>
                  <a:srgbClr val="002060"/>
                </a:solidFill>
                <a:latin typeface="+mj-lt"/>
                <a:ea typeface="Calibri"/>
                <a:cs typeface="Calibri"/>
                <a:sym typeface="Calibri"/>
              </a:rPr>
              <a:t>Tables</a:t>
            </a:r>
            <a:r>
              <a:rPr lang="en" sz="44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sz="4400" b="0" i="0" u="none" strike="noStrike" cap="none" dirty="0">
                <a:latin typeface="Calibri"/>
                <a:ea typeface="Calibri"/>
                <a:cs typeface="Calibri"/>
                <a:sym typeface="Calibri"/>
              </a:rPr>
            </a:br>
            <a:endParaRPr dirty="0"/>
          </a:p>
        </p:txBody>
      </p:sp>
      <p:sp>
        <p:nvSpPr>
          <p:cNvPr id="199" name="Google Shape;199;p36"/>
          <p:cNvSpPr txBox="1"/>
          <p:nvPr/>
        </p:nvSpPr>
        <p:spPr>
          <a:xfrm>
            <a:off x="728420" y="1178719"/>
            <a:ext cx="7772642" cy="3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1312" marR="0" lvl="0" indent="-3854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To specify table borders in CSS, use the border property.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1312" marR="0" lvl="0" indent="-38544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The </a:t>
            </a:r>
            <a:r>
              <a:rPr lang="en" sz="1600" i="0" u="sng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border-collapse</a:t>
            </a: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 property sets whether the table borders are collapsed into a single border or separated.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1312" marR="0" lvl="0" indent="-38544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The vertical-align property sets the vertical alignment, like top, bottom, or middle.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1312" marR="0" lvl="0" indent="-38544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To control the space between the border and content in a table, use the padding property on td and th elements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Google Shape;129;p1">
            <a:extLst>
              <a:ext uri="{FF2B5EF4-FFF2-40B4-BE49-F238E27FC236}">
                <a16:creationId xmlns:a16="http://schemas.microsoft.com/office/drawing/2014/main" xmlns="" id="{7DA9E61E-7C6F-4E3A-A747-4AD81CC1D105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630510" y="4684354"/>
            <a:ext cx="1233917" cy="26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 txBox="1">
            <a:spLocks noGrp="1"/>
          </p:cNvSpPr>
          <p:nvPr>
            <p:ph type="title" idx="4294967295"/>
          </p:nvPr>
        </p:nvSpPr>
        <p:spPr>
          <a:xfrm>
            <a:off x="457200" y="205978"/>
            <a:ext cx="8229600" cy="10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" sz="4000" b="0" i="0" u="none" strike="noStrike" cap="none" dirty="0">
                <a:solidFill>
                  <a:srgbClr val="002060"/>
                </a:solidFill>
                <a:latin typeface="+mj-lt"/>
                <a:ea typeface="Calibri"/>
                <a:cs typeface="Calibri"/>
                <a:sym typeface="Calibri"/>
              </a:rPr>
              <a:t>CSS Tables-Examples</a:t>
            </a:r>
            <a:br>
              <a:rPr lang="en" sz="4000" b="0" i="0" u="none" strike="noStrike" cap="none" dirty="0">
                <a:solidFill>
                  <a:srgbClr val="002060"/>
                </a:solidFill>
                <a:latin typeface="+mj-lt"/>
                <a:ea typeface="Calibri"/>
                <a:cs typeface="Calibri"/>
                <a:sym typeface="Calibri"/>
              </a:rPr>
            </a:br>
            <a:endParaRPr sz="4000" dirty="0">
              <a:solidFill>
                <a:srgbClr val="002060"/>
              </a:solidFill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4A11139-CCB2-4D30-8D76-652EA35C1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877" y="1069383"/>
            <a:ext cx="5548393" cy="3732664"/>
          </a:xfrm>
          <a:prstGeom prst="rect">
            <a:avLst/>
          </a:prstGeom>
        </p:spPr>
      </p:pic>
      <p:pic>
        <p:nvPicPr>
          <p:cNvPr id="4" name="Google Shape;129;p1">
            <a:extLst>
              <a:ext uri="{FF2B5EF4-FFF2-40B4-BE49-F238E27FC236}">
                <a16:creationId xmlns:a16="http://schemas.microsoft.com/office/drawing/2014/main" xmlns="" id="{1AF80498-7135-40B2-84CA-8B04C26E05F1}"/>
              </a:ext>
            </a:extLst>
          </p:cNvPr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630510" y="4684354"/>
            <a:ext cx="1233917" cy="26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xmlns="" id="{BBFFDE18-AA7E-4BCB-861C-53E496FB2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111111"/>
              </a:clrFrom>
              <a:clrTo>
                <a:srgbClr val="11111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20" y="98534"/>
            <a:ext cx="7456243" cy="4946431"/>
          </a:xfrm>
          <a:prstGeom prst="rect">
            <a:avLst/>
          </a:prstGeom>
          <a:noFill/>
          <a:effectLst>
            <a:innerShdw blurRad="63500" dist="50800" dir="81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oogle Shape;129;p1">
            <a:extLst>
              <a:ext uri="{FF2B5EF4-FFF2-40B4-BE49-F238E27FC236}">
                <a16:creationId xmlns:a16="http://schemas.microsoft.com/office/drawing/2014/main" xmlns="" id="{2B5FBFBA-B062-4062-BC9A-6B9B52AE4B5E}"/>
              </a:ext>
            </a:extLst>
          </p:cNvPr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630510" y="4684354"/>
            <a:ext cx="1233917" cy="26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9"/>
          <p:cNvSpPr txBox="1">
            <a:spLocks noGrp="1"/>
          </p:cNvSpPr>
          <p:nvPr>
            <p:ph type="title" idx="4294967295"/>
          </p:nvPr>
        </p:nvSpPr>
        <p:spPr>
          <a:xfrm>
            <a:off x="457200" y="205978"/>
            <a:ext cx="8229600" cy="10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" sz="4400" b="0" i="0" u="none" strike="noStrike" cap="none" dirty="0">
                <a:solidFill>
                  <a:srgbClr val="002060"/>
                </a:solidFill>
                <a:latin typeface="+mj-lt"/>
                <a:ea typeface="Calibri"/>
                <a:cs typeface="Calibri"/>
                <a:sym typeface="Calibri"/>
              </a:rPr>
              <a:t>CSS Border</a:t>
            </a:r>
            <a:r>
              <a:rPr lang="en" sz="4400" b="0" i="0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sz="4400" b="0" i="0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dirty="0">
              <a:solidFill>
                <a:srgbClr val="002060"/>
              </a:solidFill>
            </a:endParaRPr>
          </a:p>
        </p:txBody>
      </p:sp>
      <p:sp>
        <p:nvSpPr>
          <p:cNvPr id="217" name="Google Shape;217;p39"/>
          <p:cNvSpPr txBox="1"/>
          <p:nvPr/>
        </p:nvSpPr>
        <p:spPr>
          <a:xfrm>
            <a:off x="522287" y="1028865"/>
            <a:ext cx="7929600" cy="35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1312" marR="0" lvl="0" indent="-38544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j-lt"/>
                <a:ea typeface="Times New Roman"/>
                <a:cs typeface="Times New Roman"/>
                <a:sym typeface="Times New Roman"/>
              </a:rPr>
              <a:t>Border-style values:</a:t>
            </a:r>
            <a:endParaRPr sz="1600" dirty="0">
              <a:solidFill>
                <a:srgbClr val="002060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pPr marL="741362" marR="0" lvl="1" indent="-311150" algn="l" rtl="0">
              <a:lnSpc>
                <a:spcPct val="150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§"/>
            </a:pPr>
            <a:r>
              <a:rPr lang="en" sz="1600" i="0" u="none" strike="noStrike" cap="none" dirty="0">
                <a:solidFill>
                  <a:srgbClr val="002060"/>
                </a:solidFill>
                <a:latin typeface="+mj-lt"/>
                <a:ea typeface="Times New Roman"/>
                <a:cs typeface="Times New Roman"/>
                <a:sym typeface="Times New Roman"/>
              </a:rPr>
              <a:t>none: Defines no border</a:t>
            </a:r>
            <a:endParaRPr sz="1600" dirty="0">
              <a:solidFill>
                <a:srgbClr val="002060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pPr marL="741362" marR="0" lvl="1" indent="-311150" algn="l" rtl="0">
              <a:lnSpc>
                <a:spcPct val="150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§"/>
            </a:pPr>
            <a:r>
              <a:rPr lang="en" sz="1600" i="0" u="none" strike="noStrike" cap="none" dirty="0">
                <a:solidFill>
                  <a:srgbClr val="002060"/>
                </a:solidFill>
                <a:latin typeface="+mj-lt"/>
                <a:ea typeface="Times New Roman"/>
                <a:cs typeface="Times New Roman"/>
                <a:sym typeface="Times New Roman"/>
              </a:rPr>
              <a:t>dotted: Defines a dotted border</a:t>
            </a:r>
            <a:endParaRPr sz="1600" dirty="0">
              <a:solidFill>
                <a:srgbClr val="002060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pPr marL="741362" marR="0" lvl="1" indent="-311150" algn="l" rtl="0">
              <a:lnSpc>
                <a:spcPct val="150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§"/>
            </a:pPr>
            <a:r>
              <a:rPr lang="en" sz="1600" i="0" u="none" strike="noStrike" cap="none" dirty="0">
                <a:solidFill>
                  <a:srgbClr val="002060"/>
                </a:solidFill>
                <a:latin typeface="+mj-lt"/>
                <a:ea typeface="Times New Roman"/>
                <a:cs typeface="Times New Roman"/>
                <a:sym typeface="Times New Roman"/>
              </a:rPr>
              <a:t>dashed: Defines a dashed border</a:t>
            </a:r>
            <a:endParaRPr sz="1600" dirty="0">
              <a:solidFill>
                <a:srgbClr val="002060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pPr marL="741362" marR="0" lvl="1" indent="-311150" algn="l" rtl="0">
              <a:lnSpc>
                <a:spcPct val="150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§"/>
            </a:pPr>
            <a:r>
              <a:rPr lang="en" sz="1600" i="0" u="none" strike="noStrike" cap="none" dirty="0">
                <a:solidFill>
                  <a:srgbClr val="002060"/>
                </a:solidFill>
                <a:latin typeface="+mj-lt"/>
                <a:ea typeface="Times New Roman"/>
                <a:cs typeface="Times New Roman"/>
                <a:sym typeface="Times New Roman"/>
              </a:rPr>
              <a:t>solid: Defines a solid border</a:t>
            </a:r>
            <a:endParaRPr sz="1600" dirty="0">
              <a:solidFill>
                <a:srgbClr val="002060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pPr marL="741362" marR="0" lvl="1" indent="-311150" algn="l" rtl="0">
              <a:lnSpc>
                <a:spcPct val="150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§"/>
            </a:pPr>
            <a:r>
              <a:rPr lang="en" sz="1600" i="0" u="none" strike="noStrike" cap="none" dirty="0">
                <a:solidFill>
                  <a:srgbClr val="002060"/>
                </a:solidFill>
                <a:latin typeface="+mj-lt"/>
                <a:ea typeface="Times New Roman"/>
                <a:cs typeface="Times New Roman"/>
                <a:sym typeface="Times New Roman"/>
              </a:rPr>
              <a:t>double: Defines two borders. The width of the two borders is the same as the border-width value</a:t>
            </a:r>
            <a:endParaRPr sz="1600" dirty="0">
              <a:solidFill>
                <a:srgbClr val="002060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600" i="0" u="none" strike="noStrike" cap="none" dirty="0">
              <a:solidFill>
                <a:srgbClr val="002060"/>
              </a:solidFill>
              <a:latin typeface="+mj-lt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Google Shape;129;p1">
            <a:extLst>
              <a:ext uri="{FF2B5EF4-FFF2-40B4-BE49-F238E27FC236}">
                <a16:creationId xmlns:a16="http://schemas.microsoft.com/office/drawing/2014/main" xmlns="" id="{95862F36-2950-40C0-9E4F-69333C9B3269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630510" y="4684354"/>
            <a:ext cx="1233917" cy="26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0"/>
          <p:cNvSpPr txBox="1">
            <a:spLocks noGrp="1"/>
          </p:cNvSpPr>
          <p:nvPr>
            <p:ph type="title" idx="4294967295"/>
          </p:nvPr>
        </p:nvSpPr>
        <p:spPr>
          <a:xfrm>
            <a:off x="457200" y="205978"/>
            <a:ext cx="8229600" cy="10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" sz="4000" i="0" u="none" strike="noStrike" cap="none" dirty="0">
                <a:solidFill>
                  <a:srgbClr val="002060"/>
                </a:solidFill>
                <a:latin typeface="+mj-lt"/>
                <a:ea typeface="Calibri"/>
                <a:cs typeface="Calibri"/>
                <a:sym typeface="Calibri"/>
              </a:rPr>
              <a:t>Different versions of CSS</a:t>
            </a:r>
            <a:r>
              <a:rPr lang="en" sz="4400" i="0" u="none" strike="noStrike" cap="none" dirty="0">
                <a:latin typeface="+mj-lt"/>
                <a:ea typeface="Calibri"/>
                <a:cs typeface="Calibri"/>
                <a:sym typeface="Calibri"/>
              </a:rPr>
              <a:t/>
            </a:r>
            <a:br>
              <a:rPr lang="en" sz="4400" i="0" u="none" strike="noStrike" cap="none" dirty="0">
                <a:latin typeface="+mj-lt"/>
                <a:ea typeface="Calibri"/>
                <a:cs typeface="Calibri"/>
                <a:sym typeface="Calibri"/>
              </a:rPr>
            </a:br>
            <a:endParaRPr dirty="0">
              <a:latin typeface="+mj-lt"/>
            </a:endParaRPr>
          </a:p>
        </p:txBody>
      </p:sp>
      <p:sp>
        <p:nvSpPr>
          <p:cNvPr id="223" name="Google Shape;223;p40"/>
          <p:cNvSpPr txBox="1"/>
          <p:nvPr/>
        </p:nvSpPr>
        <p:spPr>
          <a:xfrm>
            <a:off x="985345" y="1529254"/>
            <a:ext cx="7149662" cy="3065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1312" marR="0" lvl="0" indent="-38544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j-lt"/>
                <a:ea typeface="Times New Roman"/>
                <a:cs typeface="Times New Roman"/>
                <a:sym typeface="Times New Roman"/>
              </a:rPr>
              <a:t>CSS has gone through three revisions: CSS1, CSS2, and CSS3</a:t>
            </a:r>
            <a:endParaRPr sz="1600" dirty="0">
              <a:solidFill>
                <a:srgbClr val="002060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pPr marL="341312" marR="0" lvl="0" indent="-385445" algn="l" rtl="0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j-lt"/>
                <a:ea typeface="Times New Roman"/>
                <a:cs typeface="Times New Roman"/>
                <a:sym typeface="Times New Roman"/>
              </a:rPr>
              <a:t>Two commonly used versions of CSS which are CSS2 &amp; CSS3. </a:t>
            </a:r>
            <a:endParaRPr sz="1600" dirty="0">
              <a:solidFill>
                <a:srgbClr val="002060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pPr marL="341312" marR="0" lvl="0" indent="-385445" algn="l" rtl="0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j-lt"/>
                <a:ea typeface="Times New Roman"/>
                <a:cs typeface="Times New Roman"/>
                <a:sym typeface="Times New Roman"/>
              </a:rPr>
              <a:t>The only difference between the three(CSS1,CSS2 &amp; CSS3) is that CSS3 includes more functions and formulas.</a:t>
            </a:r>
            <a:endParaRPr sz="1600" dirty="0">
              <a:solidFill>
                <a:srgbClr val="002060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pPr marL="341312" marR="0" lvl="0" indent="-385445" algn="l" rtl="0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j-lt"/>
                <a:ea typeface="Times New Roman"/>
                <a:cs typeface="Times New Roman"/>
                <a:sym typeface="Times New Roman"/>
              </a:rPr>
              <a:t>About every other browser supports CSS2 moderately well.</a:t>
            </a:r>
            <a:endParaRPr sz="1600" dirty="0">
              <a:solidFill>
                <a:srgbClr val="002060"/>
              </a:solidFill>
              <a:latin typeface="+mj-lt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Google Shape;129;p1">
            <a:extLst>
              <a:ext uri="{FF2B5EF4-FFF2-40B4-BE49-F238E27FC236}">
                <a16:creationId xmlns:a16="http://schemas.microsoft.com/office/drawing/2014/main" xmlns="" id="{9058BB8E-E1E5-4F43-906B-750118DC7F77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630510" y="4684354"/>
            <a:ext cx="1233917" cy="26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1"/>
          <p:cNvSpPr txBox="1">
            <a:spLocks noGrp="1"/>
          </p:cNvSpPr>
          <p:nvPr>
            <p:ph type="title" idx="4294967295"/>
          </p:nvPr>
        </p:nvSpPr>
        <p:spPr>
          <a:xfrm>
            <a:off x="457200" y="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" sz="4400" i="0" u="none" strike="noStrike" cap="none" dirty="0">
                <a:solidFill>
                  <a:srgbClr val="002060"/>
                </a:solidFill>
                <a:latin typeface="+mj-lt"/>
                <a:ea typeface="Calibri"/>
                <a:cs typeface="Calibri"/>
                <a:sym typeface="Calibri"/>
              </a:rPr>
              <a:t>Best Practices</a:t>
            </a:r>
            <a:endParaRPr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229" name="Google Shape;229;p41"/>
          <p:cNvSpPr txBox="1"/>
          <p:nvPr/>
        </p:nvSpPr>
        <p:spPr>
          <a:xfrm>
            <a:off x="717331" y="1008993"/>
            <a:ext cx="7926607" cy="3878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Here are some of the best CSS practices that will keep you writing solid CSS and avoiding some costly mistakes: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</a:pPr>
            <a:r>
              <a:rPr lang="en" sz="1600" b="1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1. Make it Readable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</a:pPr>
            <a:endParaRPr lang="en"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</a:pPr>
            <a:endParaRPr lang="en" sz="1600" i="0" u="none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Best Practise: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600" b="0" i="0" u="none" dirty="0">
              <a:solidFill>
                <a:srgbClr val="002060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30D8F19-A091-4F0E-A500-B6A5EA80B3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82" b="5275"/>
          <a:stretch/>
        </p:blipFill>
        <p:spPr>
          <a:xfrm>
            <a:off x="1135116" y="2033053"/>
            <a:ext cx="8008884" cy="5594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44AB9F4-7026-48B8-B144-6963FD9B27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138" y="3334347"/>
            <a:ext cx="5868219" cy="1552792"/>
          </a:xfrm>
          <a:prstGeom prst="rect">
            <a:avLst/>
          </a:prstGeom>
        </p:spPr>
      </p:pic>
      <p:pic>
        <p:nvPicPr>
          <p:cNvPr id="10" name="Google Shape;129;p1">
            <a:extLst>
              <a:ext uri="{FF2B5EF4-FFF2-40B4-BE49-F238E27FC236}">
                <a16:creationId xmlns:a16="http://schemas.microsoft.com/office/drawing/2014/main" xmlns="" id="{25084BF6-001B-4B8A-AEA9-9964755F4DA1}"/>
              </a:ext>
            </a:extLst>
          </p:cNvPr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7630510" y="4684354"/>
            <a:ext cx="1233917" cy="26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 idx="4294967295"/>
          </p:nvPr>
        </p:nvSpPr>
        <p:spPr>
          <a:xfrm>
            <a:off x="428625" y="16506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" sz="4400" i="0" u="none" strike="noStrike" cap="none" dirty="0">
                <a:solidFill>
                  <a:srgbClr val="00206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What is CSS?</a:t>
            </a:r>
            <a:endParaRPr dirty="0">
              <a:solidFill>
                <a:srgbClr val="002060"/>
              </a:solidFill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1681567" y="1257542"/>
            <a:ext cx="6976658" cy="3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§"/>
            </a:pPr>
            <a:r>
              <a:rPr lang="en" sz="1800" i="0" u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stands for </a:t>
            </a:r>
            <a:r>
              <a:rPr lang="en" sz="1800" b="1" i="0" u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 sz="1800" i="0" u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ascading </a:t>
            </a:r>
            <a:r>
              <a:rPr lang="en" sz="1800" b="1" i="0" u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800" i="0" u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tyle </a:t>
            </a:r>
            <a:r>
              <a:rPr lang="en" sz="1800" b="1" i="0" u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800" i="0" u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heets</a:t>
            </a:r>
            <a:endParaRPr sz="1800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§"/>
            </a:pPr>
            <a:r>
              <a:rPr lang="en" sz="1800" i="0" u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was first developed in 1997</a:t>
            </a:r>
            <a:endParaRPr sz="1800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§"/>
            </a:pPr>
            <a:r>
              <a:rPr lang="en" sz="1800" i="0" u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a language used to define the layout and appearance of </a:t>
            </a:r>
            <a:r>
              <a:rPr lang="en" sz="1800" b="1" i="0" u="sng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 pages</a:t>
            </a:r>
            <a:r>
              <a:rPr lang="en" sz="1800" i="0" u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 </a:t>
            </a:r>
            <a:endParaRPr sz="1800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§"/>
            </a:pPr>
            <a:r>
              <a:rPr lang="en" sz="1800" i="0" u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allow developers to separate content from design</a:t>
            </a:r>
            <a:endParaRPr sz="1800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§"/>
            </a:pPr>
            <a:r>
              <a:rPr lang="en" sz="1800" i="0" u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External Style Sheets are stored in </a:t>
            </a:r>
            <a:r>
              <a:rPr lang="en" sz="1800" b="1" i="0" u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CSS files</a:t>
            </a:r>
            <a:endParaRPr sz="1800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endParaRPr sz="2400" b="1" i="0" u="none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7308157-D747-4F52-BB47-2B81C8009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7" y="1251971"/>
            <a:ext cx="1304278" cy="2490870"/>
          </a:xfrm>
          <a:prstGeom prst="rect">
            <a:avLst/>
          </a:prstGeom>
        </p:spPr>
      </p:pic>
      <p:pic>
        <p:nvPicPr>
          <p:cNvPr id="5" name="Google Shape;129;p1">
            <a:extLst>
              <a:ext uri="{FF2B5EF4-FFF2-40B4-BE49-F238E27FC236}">
                <a16:creationId xmlns:a16="http://schemas.microsoft.com/office/drawing/2014/main" xmlns="" id="{0BFB8663-64F7-4D88-B728-0A3FD99903BF}"/>
              </a:ext>
            </a:extLst>
          </p:cNvPr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630510" y="4684354"/>
            <a:ext cx="1233917" cy="26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2"/>
          <p:cNvSpPr txBox="1">
            <a:spLocks noGrp="1"/>
          </p:cNvSpPr>
          <p:nvPr>
            <p:ph type="title" idx="4294967295"/>
          </p:nvPr>
        </p:nvSpPr>
        <p:spPr>
          <a:xfrm>
            <a:off x="571500" y="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" sz="4400" b="0" i="0" u="none" strike="noStrike" cap="none" dirty="0">
                <a:solidFill>
                  <a:srgbClr val="00206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Best Practices</a:t>
            </a:r>
            <a:endParaRPr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" name="Google Shape;235;p42"/>
          <p:cNvSpPr txBox="1"/>
          <p:nvPr/>
        </p:nvSpPr>
        <p:spPr>
          <a:xfrm>
            <a:off x="654269" y="1016876"/>
            <a:ext cx="8229600" cy="3601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</a:pPr>
            <a:r>
              <a:rPr lang="en" sz="1800" b="1" i="0" u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comment on each section!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</a:pPr>
            <a:endParaRPr sz="1800" b="1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</a:pPr>
            <a:r>
              <a:rPr lang="en" sz="1800" i="0" u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styles go here...</a:t>
            </a:r>
            <a:endParaRPr sz="1800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</a:pPr>
            <a:r>
              <a:rPr lang="en" sz="1800" b="1" i="0" u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Combine Elements: Elements in a style sheet share the same properties, combine them.</a:t>
            </a:r>
            <a:endParaRPr sz="1800" b="1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0" i="0" u="none" dirty="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0" i="0" u="none" dirty="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0" i="0" u="none" dirty="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2400" b="0" i="0" u="none" dirty="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7EDAF11-130B-4932-B8DD-D707E5765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252" y="1418658"/>
            <a:ext cx="6773220" cy="4763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2C2AF18-8BBD-4204-9BAF-7E0B80A3B8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557" y="3041085"/>
            <a:ext cx="4946160" cy="1727984"/>
          </a:xfrm>
          <a:prstGeom prst="rect">
            <a:avLst/>
          </a:prstGeom>
        </p:spPr>
      </p:pic>
      <p:pic>
        <p:nvPicPr>
          <p:cNvPr id="8" name="Google Shape;129;p1">
            <a:extLst>
              <a:ext uri="{FF2B5EF4-FFF2-40B4-BE49-F238E27FC236}">
                <a16:creationId xmlns:a16="http://schemas.microsoft.com/office/drawing/2014/main" xmlns="" id="{794EE0E9-B331-4AF5-B23F-5172C6E74473}"/>
              </a:ext>
            </a:extLst>
          </p:cNvPr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7630510" y="4684354"/>
            <a:ext cx="1233917" cy="26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3"/>
          <p:cNvSpPr txBox="1">
            <a:spLocks noGrp="1"/>
          </p:cNvSpPr>
          <p:nvPr>
            <p:ph type="title" idx="4294967295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" sz="4400" b="0" i="0" u="none" strike="noStrike" cap="none" dirty="0">
                <a:solidFill>
                  <a:srgbClr val="002060"/>
                </a:solidFill>
                <a:latin typeface="+mj-lt"/>
                <a:ea typeface="Calibri"/>
                <a:cs typeface="Calibri"/>
                <a:sym typeface="Calibri"/>
              </a:rPr>
              <a:t>Best Practices</a:t>
            </a:r>
            <a:endParaRPr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241" name="Google Shape;241;p43"/>
          <p:cNvSpPr txBox="1"/>
          <p:nvPr/>
        </p:nvSpPr>
        <p:spPr>
          <a:xfrm>
            <a:off x="977461" y="1223768"/>
            <a:ext cx="7536857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</a:pPr>
            <a:r>
              <a:rPr lang="en" sz="1600" b="1" i="0" u="none" dirty="0">
                <a:solidFill>
                  <a:srgbClr val="002060"/>
                </a:solidFill>
                <a:latin typeface="+mj-lt"/>
                <a:ea typeface="Times New Roman"/>
                <a:cs typeface="Times New Roman"/>
                <a:sym typeface="Times New Roman"/>
              </a:rPr>
              <a:t>4. Alphabetize your Properties</a:t>
            </a:r>
            <a:endParaRPr sz="1600" b="1" dirty="0">
              <a:solidFill>
                <a:srgbClr val="002060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pPr marL="341312" marR="0" lvl="0" indent="-33972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1600" b="1" i="0" u="none" dirty="0">
              <a:solidFill>
                <a:srgbClr val="002060"/>
              </a:solidFill>
              <a:latin typeface="+mj-lt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600" b="1" i="0" u="none" dirty="0">
              <a:solidFill>
                <a:srgbClr val="002060"/>
              </a:solidFill>
              <a:latin typeface="+mj-lt"/>
              <a:ea typeface="Verdana"/>
              <a:cs typeface="Verdana"/>
              <a:sym typeface="Verdan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4859D1A-8759-430C-ADC1-5E0AB0D0A2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00"/>
          <a:stretch/>
        </p:blipFill>
        <p:spPr>
          <a:xfrm>
            <a:off x="2217456" y="2340198"/>
            <a:ext cx="5413054" cy="2695951"/>
          </a:xfrm>
          <a:prstGeom prst="rect">
            <a:avLst/>
          </a:prstGeom>
        </p:spPr>
      </p:pic>
      <p:pic>
        <p:nvPicPr>
          <p:cNvPr id="6" name="Google Shape;129;p1">
            <a:extLst>
              <a:ext uri="{FF2B5EF4-FFF2-40B4-BE49-F238E27FC236}">
                <a16:creationId xmlns:a16="http://schemas.microsoft.com/office/drawing/2014/main" xmlns="" id="{E3E9D150-8AD9-4284-8CAF-0BDB30D5685C}"/>
              </a:ext>
            </a:extLst>
          </p:cNvPr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630510" y="4684354"/>
            <a:ext cx="1233917" cy="26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4"/>
          <p:cNvSpPr txBox="1">
            <a:spLocks noGrp="1"/>
          </p:cNvSpPr>
          <p:nvPr>
            <p:ph type="title" idx="4294967295"/>
          </p:nvPr>
        </p:nvSpPr>
        <p:spPr>
          <a:xfrm>
            <a:off x="500061" y="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" sz="4400" b="0" i="0" u="none" strike="noStrike" cap="none" dirty="0">
                <a:solidFill>
                  <a:srgbClr val="002060"/>
                </a:solidFill>
                <a:latin typeface="+mj-lt"/>
                <a:ea typeface="Calibri"/>
                <a:cs typeface="Calibri"/>
                <a:sym typeface="Calibri"/>
              </a:rPr>
              <a:t>Conclusion</a:t>
            </a:r>
            <a:endParaRPr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247" name="Google Shape;247;p44"/>
          <p:cNvSpPr txBox="1"/>
          <p:nvPr/>
        </p:nvSpPr>
        <p:spPr>
          <a:xfrm>
            <a:off x="730879" y="1420868"/>
            <a:ext cx="7767965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Wingdings" panose="05000000000000000000" pitchFamily="2" charset="2"/>
              <a:buChar char="Ø"/>
            </a:pPr>
            <a:r>
              <a:rPr lang="en" sz="1600" b="0" i="0" u="none" dirty="0">
                <a:solidFill>
                  <a:srgbClr val="002060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" sz="1600" i="0" u="none" dirty="0">
                <a:solidFill>
                  <a:srgbClr val="002060"/>
                </a:solidFill>
                <a:latin typeface="+mj-lt"/>
                <a:ea typeface="Times New Roman"/>
                <a:cs typeface="Times New Roman"/>
                <a:sym typeface="Times New Roman"/>
              </a:rPr>
              <a:t>With so many different properties that you can modify with CSS, the possibilities are endless.    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j-lt"/>
                <a:ea typeface="Times New Roman"/>
                <a:cs typeface="Times New Roman"/>
                <a:sym typeface="Times New Roman"/>
              </a:rPr>
              <a:t>Altering values for different elements would give your website an entirely different feel each time. 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j-lt"/>
                <a:ea typeface="Times New Roman"/>
                <a:cs typeface="Times New Roman"/>
                <a:sym typeface="Times New Roman"/>
              </a:rPr>
              <a:t>we explored the basics of CSS, and learned how to do some basic styling. </a:t>
            </a:r>
            <a:endParaRPr sz="1600" dirty="0">
              <a:solidFill>
                <a:srgbClr val="002060"/>
              </a:solidFill>
              <a:latin typeface="+mj-lt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Google Shape;129;p1">
            <a:extLst>
              <a:ext uri="{FF2B5EF4-FFF2-40B4-BE49-F238E27FC236}">
                <a16:creationId xmlns:a16="http://schemas.microsoft.com/office/drawing/2014/main" xmlns="" id="{DCFDB1CD-AE48-4F5D-86E4-83C143F5E050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630510" y="4684354"/>
            <a:ext cx="1233917" cy="26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45"/>
          <p:cNvPicPr preferRelativeResize="0"/>
          <p:nvPr/>
        </p:nvPicPr>
        <p:blipFill rotWithShape="1">
          <a:blip r:embed="rId3">
            <a:alphaModFix/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3452649" y="1143000"/>
            <a:ext cx="1883979" cy="2558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129;p1">
            <a:extLst>
              <a:ext uri="{FF2B5EF4-FFF2-40B4-BE49-F238E27FC236}">
                <a16:creationId xmlns:a16="http://schemas.microsoft.com/office/drawing/2014/main" xmlns="" id="{8824E5EC-E625-4CD9-9379-C534F602885F}"/>
              </a:ext>
            </a:extLst>
          </p:cNvPr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630510" y="4684354"/>
            <a:ext cx="1233917" cy="26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47041" y="1686910"/>
            <a:ext cx="4272456" cy="1570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129;p1">
            <a:extLst>
              <a:ext uri="{FF2B5EF4-FFF2-40B4-BE49-F238E27FC236}">
                <a16:creationId xmlns:a16="http://schemas.microsoft.com/office/drawing/2014/main" xmlns="" id="{EFC4EB7C-8F33-4043-8069-24F7192CDF5C}"/>
              </a:ext>
            </a:extLst>
          </p:cNvPr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630510" y="4684354"/>
            <a:ext cx="1233917" cy="26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 idx="4294967295"/>
          </p:nvPr>
        </p:nvSpPr>
        <p:spPr>
          <a:xfrm>
            <a:off x="385687" y="147234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" sz="4400" b="0" i="0" u="none" strike="noStrike" cap="none" dirty="0">
                <a:solidFill>
                  <a:srgbClr val="002060"/>
                </a:solidFill>
                <a:latin typeface="+mj-lt"/>
                <a:ea typeface="Calibri"/>
                <a:cs typeface="Calibri"/>
                <a:sym typeface="Calibri"/>
              </a:rPr>
              <a:t>Advantages</a:t>
            </a:r>
            <a:endParaRPr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588935" y="1155472"/>
            <a:ext cx="8026351" cy="35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1312" marR="0" lvl="0" indent="-38544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b="1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CSS saves time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1312" marR="0" lvl="0" indent="-385445" algn="l" rtl="0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b="1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Pages load faster: </a:t>
            </a: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Less code means faster download times.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1312" marR="0" lvl="0" indent="-385445" algn="l" rtl="0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b="1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Easy maintenance: </a:t>
            </a: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To change the style of an element, you only have to make an edit in one place.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1312" marR="0" lvl="0" indent="-385445" algn="l" rtl="0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b="1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Superior styles to HTML:</a:t>
            </a: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 CSS has a much wider array of attributes than HTML.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442595" marR="0" lvl="1" indent="-285750" algn="l" rtl="0">
              <a:lnSpc>
                <a:spcPct val="150000"/>
              </a:lnSpc>
              <a:spcBef>
                <a:spcPts val="1900"/>
              </a:spcBef>
              <a:spcAft>
                <a:spcPts val="0"/>
              </a:spcAft>
              <a:buClr>
                <a:schemeClr val="lt1"/>
              </a:buClr>
              <a:buSzPts val="1920"/>
              <a:buFont typeface="Wingdings" panose="05000000000000000000" pitchFamily="2" charset="2"/>
              <a:buChar char="Ø"/>
            </a:pPr>
            <a:endParaRPr sz="1600" b="0" i="0" u="none" strike="noStrike" cap="none" dirty="0">
              <a:solidFill>
                <a:srgbClr val="002060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sz="1600" b="0" i="0" u="none" strike="noStrike" cap="none" dirty="0">
              <a:solidFill>
                <a:srgbClr val="002060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pic>
        <p:nvPicPr>
          <p:cNvPr id="4" name="Google Shape;129;p1">
            <a:extLst>
              <a:ext uri="{FF2B5EF4-FFF2-40B4-BE49-F238E27FC236}">
                <a16:creationId xmlns:a16="http://schemas.microsoft.com/office/drawing/2014/main" xmlns="" id="{351D23CA-F055-49EA-9807-195B3F84B7F6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630510" y="4684354"/>
            <a:ext cx="1233917" cy="26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 idx="4294967295"/>
          </p:nvPr>
        </p:nvSpPr>
        <p:spPr>
          <a:xfrm>
            <a:off x="378619" y="17783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" sz="4000" b="0" i="0" u="none" strike="noStrike" cap="none" dirty="0">
                <a:solidFill>
                  <a:srgbClr val="002060"/>
                </a:solidFill>
                <a:latin typeface="+mj-lt"/>
                <a:ea typeface="Calibri"/>
                <a:cs typeface="Calibri"/>
                <a:sym typeface="Calibri"/>
              </a:rPr>
              <a:t>Disadvantages</a:t>
            </a:r>
            <a:endParaRPr sz="40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1016349" y="1673818"/>
            <a:ext cx="3477070" cy="189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1312" marR="0" lvl="0" indent="-3854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Browser compatibility must be the most common difficulty.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600" b="0" i="0" u="none" dirty="0">
              <a:solidFill>
                <a:srgbClr val="002060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6128" y="1673818"/>
            <a:ext cx="2848299" cy="2642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29;p1">
            <a:extLst>
              <a:ext uri="{FF2B5EF4-FFF2-40B4-BE49-F238E27FC236}">
                <a16:creationId xmlns:a16="http://schemas.microsoft.com/office/drawing/2014/main" xmlns="" id="{523CD130-E95A-4CB5-A31A-AB6F3F0321A3}"/>
              </a:ext>
            </a:extLst>
          </p:cNvPr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630510" y="4684354"/>
            <a:ext cx="1233917" cy="26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 idx="4294967295"/>
          </p:nvPr>
        </p:nvSpPr>
        <p:spPr>
          <a:xfrm>
            <a:off x="457200" y="170482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" sz="4000" b="0" i="0" u="none" strike="noStrike" cap="none" dirty="0">
                <a:solidFill>
                  <a:srgbClr val="002060"/>
                </a:solidFill>
                <a:latin typeface="+mj-lt"/>
                <a:ea typeface="Calibri"/>
                <a:cs typeface="Calibri"/>
                <a:sym typeface="Calibri"/>
              </a:rPr>
              <a:t>CSS Syntax</a:t>
            </a:r>
            <a:endParaRPr sz="40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743918" y="1326617"/>
            <a:ext cx="7656163" cy="27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1312" marR="0" lvl="0" indent="-3797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A CSS rule has two main parts: a </a:t>
            </a:r>
            <a:r>
              <a:rPr lang="en" sz="1600" b="1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selector</a:t>
            </a: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, and one or more </a:t>
            </a:r>
            <a:r>
              <a:rPr lang="en" sz="1600" b="1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declarations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1312" marR="0" lvl="0" indent="-37973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The </a:t>
            </a:r>
            <a:r>
              <a:rPr lang="en" sz="1600" b="1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selector</a:t>
            </a: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 is normally the </a:t>
            </a:r>
            <a:r>
              <a:rPr lang="en" sz="1600" b="1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HTML element </a:t>
            </a: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you want to style.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1312" marR="0" lvl="0" indent="-37973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b="1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Declaration</a:t>
            </a: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 consists of </a:t>
            </a:r>
            <a:r>
              <a:rPr lang="en" sz="1600" b="1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property </a:t>
            </a: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and </a:t>
            </a:r>
            <a:r>
              <a:rPr lang="en" sz="1600" b="1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Value.                </a:t>
            </a: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1312" marR="0" lvl="0" indent="-37973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The </a:t>
            </a:r>
            <a:r>
              <a:rPr lang="en" sz="1600" b="1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property</a:t>
            </a: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 is the style attribute you want to change. 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1312" marR="0" lvl="0" indent="-37973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Each property has a </a:t>
            </a:r>
            <a:r>
              <a:rPr lang="en" sz="1600" b="1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value</a:t>
            </a: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.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sz="1600" b="0" i="0" u="none" dirty="0">
              <a:solidFill>
                <a:srgbClr val="002060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 idx="4294967295"/>
          </p:nvPr>
        </p:nvSpPr>
        <p:spPr>
          <a:xfrm>
            <a:off x="457200" y="205978"/>
            <a:ext cx="82281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4000"/>
              <a:buFont typeface="Calibri"/>
              <a:buNone/>
            </a:pPr>
            <a:r>
              <a:rPr lang="en" sz="4000" b="0" i="0" u="none" strike="noStrike" cap="none" dirty="0">
                <a:solidFill>
                  <a:srgbClr val="002060"/>
                </a:solidFill>
                <a:latin typeface="+mj-lt"/>
                <a:ea typeface="Calibri"/>
                <a:cs typeface="Calibri"/>
                <a:sym typeface="Calibri"/>
              </a:rPr>
              <a:t>Example</a:t>
            </a:r>
            <a:endParaRPr dirty="0">
              <a:solidFill>
                <a:srgbClr val="002060"/>
              </a:solidFill>
              <a:latin typeface="+mj-lt"/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81966" y="2119884"/>
            <a:ext cx="3803334" cy="114121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/>
        </p:nvSpPr>
        <p:spPr>
          <a:xfrm>
            <a:off x="930584" y="1062178"/>
            <a:ext cx="4210418" cy="3933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Wingdings" panose="05000000000000000000" pitchFamily="2" charset="2"/>
              <a:buChar char="§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To make CSS more readable we can put one declaration on each line: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h1</a:t>
            </a:r>
            <a:b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</a:b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{</a:t>
            </a:r>
            <a:b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</a:b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color: blue;</a:t>
            </a:r>
            <a:b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</a:b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font-size:12px;</a:t>
            </a:r>
            <a:b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</a:b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} 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Google Shape;129;p1">
            <a:extLst>
              <a:ext uri="{FF2B5EF4-FFF2-40B4-BE49-F238E27FC236}">
                <a16:creationId xmlns:a16="http://schemas.microsoft.com/office/drawing/2014/main" xmlns="" id="{6304F704-E9A4-43F3-9906-1E1B863AC1A5}"/>
              </a:ext>
            </a:extLst>
          </p:cNvPr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630510" y="4684354"/>
            <a:ext cx="1233917" cy="26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 idx="4294967295"/>
          </p:nvPr>
        </p:nvSpPr>
        <p:spPr>
          <a:xfrm>
            <a:off x="457200" y="137565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" sz="4000" b="0" i="0" u="none" strike="noStrike" cap="none" dirty="0">
                <a:solidFill>
                  <a:srgbClr val="00206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Comments in CSS</a:t>
            </a:r>
            <a:endParaRPr sz="4000" dirty="0">
              <a:solidFill>
                <a:srgbClr val="002060"/>
              </a:solidFill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" name="Google Shape;101;p20"/>
          <p:cNvSpPr txBox="1"/>
          <p:nvPr/>
        </p:nvSpPr>
        <p:spPr>
          <a:xfrm>
            <a:off x="947111" y="1459447"/>
            <a:ext cx="7857366" cy="222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1312" marR="0" lvl="0" indent="-385445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Comments are used to explain your code and may help you when you edit the source code at a later date. Comments are ignored by browsers.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1312" marR="0" lvl="0" indent="-385445" algn="l" rtl="0">
              <a:lnSpc>
                <a:spcPct val="16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A CSS comment begins with "/*", and ends with "*/", like this: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Google Shape;129;p1">
            <a:extLst>
              <a:ext uri="{FF2B5EF4-FFF2-40B4-BE49-F238E27FC236}">
                <a16:creationId xmlns:a16="http://schemas.microsoft.com/office/drawing/2014/main" xmlns="" id="{E6F0C3ED-BB5F-4AE6-8D51-E5D4B178F340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630510" y="4684354"/>
            <a:ext cx="1233917" cy="26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 idx="4294967295"/>
          </p:nvPr>
        </p:nvSpPr>
        <p:spPr>
          <a:xfrm>
            <a:off x="571500" y="123986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" sz="4000" b="0" i="0" u="none" strike="noStrike" cap="none" dirty="0">
                <a:solidFill>
                  <a:srgbClr val="002060"/>
                </a:solidFill>
                <a:latin typeface="+mj-lt"/>
                <a:ea typeface="Calibri"/>
                <a:cs typeface="Calibri"/>
                <a:sym typeface="Calibri"/>
              </a:rPr>
              <a:t>CSS</a:t>
            </a:r>
            <a:endParaRPr sz="4000" dirty="0">
              <a:solidFill>
                <a:srgbClr val="002060"/>
              </a:solidFill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6CD2477-33AD-4243-A873-E0A58A164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103" y="981386"/>
            <a:ext cx="7468642" cy="3381847"/>
          </a:xfrm>
          <a:prstGeom prst="rect">
            <a:avLst/>
          </a:prstGeom>
        </p:spPr>
      </p:pic>
      <p:pic>
        <p:nvPicPr>
          <p:cNvPr id="4" name="Google Shape;129;p1">
            <a:extLst>
              <a:ext uri="{FF2B5EF4-FFF2-40B4-BE49-F238E27FC236}">
                <a16:creationId xmlns:a16="http://schemas.microsoft.com/office/drawing/2014/main" xmlns="" id="{00629B06-6640-41FF-9435-0D679234A126}"/>
              </a:ext>
            </a:extLst>
          </p:cNvPr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630510" y="4684354"/>
            <a:ext cx="1233917" cy="26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1024</Words>
  <Application>Microsoft Office PowerPoint</Application>
  <PresentationFormat>On-screen Show (16:9)</PresentationFormat>
  <Paragraphs>162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Noto Sans Symbols</vt:lpstr>
      <vt:lpstr>Times New Roman</vt:lpstr>
      <vt:lpstr>Verdana</vt:lpstr>
      <vt:lpstr>Wingdings</vt:lpstr>
      <vt:lpstr>Simple Light</vt:lpstr>
      <vt:lpstr>PowerPoint Presentation</vt:lpstr>
      <vt:lpstr>OVERVIEW</vt:lpstr>
      <vt:lpstr>What is CSS?</vt:lpstr>
      <vt:lpstr>Advantages</vt:lpstr>
      <vt:lpstr>Disadvantages</vt:lpstr>
      <vt:lpstr>CSS Syntax</vt:lpstr>
      <vt:lpstr>Example</vt:lpstr>
      <vt:lpstr>Comments in CSS</vt:lpstr>
      <vt:lpstr>CSS</vt:lpstr>
      <vt:lpstr>CSS id and class selectors</vt:lpstr>
      <vt:lpstr>Id Selector</vt:lpstr>
      <vt:lpstr>Class Selector</vt:lpstr>
      <vt:lpstr>Class selector example</vt:lpstr>
      <vt:lpstr>CSS How to…</vt:lpstr>
      <vt:lpstr>External Style sheet</vt:lpstr>
      <vt:lpstr>Internal style sheet</vt:lpstr>
      <vt:lpstr>Example</vt:lpstr>
      <vt:lpstr>Inline Styles </vt:lpstr>
      <vt:lpstr>CSS Styling </vt:lpstr>
      <vt:lpstr>CSS Background </vt:lpstr>
      <vt:lpstr>CSS Links </vt:lpstr>
      <vt:lpstr>Example</vt:lpstr>
      <vt:lpstr>CSS Lists </vt:lpstr>
      <vt:lpstr>CSS Tables </vt:lpstr>
      <vt:lpstr>CSS Tables-Examples </vt:lpstr>
      <vt:lpstr>PowerPoint Presentation</vt:lpstr>
      <vt:lpstr>CSS Border </vt:lpstr>
      <vt:lpstr>Different versions of CSS </vt:lpstr>
      <vt:lpstr>Best Practices</vt:lpstr>
      <vt:lpstr>Best Practices</vt:lpstr>
      <vt:lpstr>Best Practices</vt:lpstr>
      <vt:lpstr>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account</cp:lastModifiedBy>
  <cp:revision>6</cp:revision>
  <dcterms:modified xsi:type="dcterms:W3CDTF">2024-08-21T08:54:42Z</dcterms:modified>
</cp:coreProperties>
</file>