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embeddedFontLst>
    <p:embeddedFont>
      <p:font typeface="Quattrocento Sans"/>
      <p:regular r:id="rId48"/>
      <p:bold r:id="rId49"/>
      <p:italic r:id="rId50"/>
      <p:boldItalic r:id="rId51"/>
    </p:embeddedFont>
    <p:embeddedFont>
      <p:font typeface="Bell M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gcaBqXzT9abqk/wqvm/fPrd/Mk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attrocentoSans-regular.fntdata"/><Relationship Id="rId47" Type="http://schemas.openxmlformats.org/officeDocument/2006/relationships/slide" Target="slides/slide43.xml"/><Relationship Id="rId4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QuattrocentoSans-boldItalic.fntdata"/><Relationship Id="rId50" Type="http://schemas.openxmlformats.org/officeDocument/2006/relationships/font" Target="fonts/QuattrocentoSans-italic.fntdata"/><Relationship Id="rId53" Type="http://schemas.openxmlformats.org/officeDocument/2006/relationships/font" Target="fonts/BellMT-bold.fntdata"/><Relationship Id="rId52" Type="http://schemas.openxmlformats.org/officeDocument/2006/relationships/font" Target="fonts/BellMT-regular.fntdata"/><Relationship Id="rId11" Type="http://schemas.openxmlformats.org/officeDocument/2006/relationships/slide" Target="slides/slide7.xml"/><Relationship Id="rId55" Type="http://schemas.openxmlformats.org/officeDocument/2006/relationships/font" Target="fonts/BellMT-boldItalic.fntdata"/><Relationship Id="rId10" Type="http://schemas.openxmlformats.org/officeDocument/2006/relationships/slide" Target="slides/slide6.xml"/><Relationship Id="rId54" Type="http://schemas.openxmlformats.org/officeDocument/2006/relationships/font" Target="fonts/BellM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jp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jpg"/><Relationship Id="rId4" Type="http://schemas.openxmlformats.org/officeDocument/2006/relationships/image" Target="../media/image10.jpg"/><Relationship Id="rId10" Type="http://schemas.openxmlformats.org/officeDocument/2006/relationships/image" Target="../media/image13.png"/><Relationship Id="rId9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48.png"/><Relationship Id="rId8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jp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jp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jp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jp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jpg"/><Relationship Id="rId4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jp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image" Target="../media/image2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2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jpg"/><Relationship Id="rId4" Type="http://schemas.openxmlformats.org/officeDocument/2006/relationships/image" Target="../media/image10.jpg"/><Relationship Id="rId10" Type="http://schemas.openxmlformats.org/officeDocument/2006/relationships/image" Target="../media/image13.png"/><Relationship Id="rId9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48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72465" y="1396365"/>
            <a:ext cx="602996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60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COLLECTIONS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b510_cjq1_210826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995" y="638810"/>
            <a:ext cx="4255135" cy="57734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HASHTABLE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705" id="204" name="Google Shape;20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8535" y="1510665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>
            <a:off x="838200" y="1842135"/>
            <a:ext cx="6369685" cy="17170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C#, a Hashtable is a collection class that represents a collection of key-value pairs in which keys are unique and the values can be of any type. 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847725" y="3842385"/>
            <a:ext cx="6369685" cy="11899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a fast way to store and retrieve data by using a hash table algorithm that maps keys to their corresponding values.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1075690" y="2461260"/>
            <a:ext cx="6369685" cy="33000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provides methods such as 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Remove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ContainsKey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ContainsValue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Count.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714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3907915" id="213" name="Google Shape;21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2055" y="2054225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>
            <a:off x="1075690" y="1259205"/>
            <a:ext cx="6369685" cy="7950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Hashtable class is defined in the System.Collections namespace 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A screenshot of a computer&#10;&#10;Description automatically generated" id="221" name="Google Shape;22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40000"/>
            <a:ext cx="5181600" cy="2921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222" name="Google Shape;2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QUEUE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574040" y="2096135"/>
            <a:ext cx="6369685" cy="12909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C#, a Queue is a collection class that represents a first-in, first-out (FIFO) collection of objects.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574040" y="3709035"/>
            <a:ext cx="6369685" cy="13608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provides a way to store and retrieve objects in a "first in, first out" order, where the first object added is the first object to be removed.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2007.i105.015_isometric_queue_set-04" id="230" name="Google Shape;23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725" y="1807210"/>
            <a:ext cx="5181600" cy="3596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231" name="Google Shape;2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929005" y="2310130"/>
            <a:ext cx="6369685" cy="26244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methods such as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Enqueue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Dequeue,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Peek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3907915" id="237" name="Google Shape;23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535" y="1691005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/>
          <p:nvPr/>
        </p:nvSpPr>
        <p:spPr>
          <a:xfrm>
            <a:off x="919480" y="1152525"/>
            <a:ext cx="6369685" cy="8451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Queue class is defined in the System.Collections namespace 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239" name="Google Shape;2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Text&#10;&#10;Description automatically generated" id="245" name="Google Shape;24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17750"/>
            <a:ext cx="5181600" cy="336677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pic>
        <p:nvPicPr>
          <p:cNvPr descr="Aitrich-Logo-Transparent-BG-2048x671" id="246" name="Google Shape;2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STACK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736600" y="1691005"/>
            <a:ext cx="6369685" cy="12909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C#, a Queue is a collection class that represents a last-in, first-out (LIFO) collection of objects.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736600" y="3202940"/>
            <a:ext cx="6369685" cy="13608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provides a way to store and retrieve objects in a "Last in, first out" order, where the first object added is the first object to be removed.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6881275" id="254" name="Google Shape;25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9495" y="1572260"/>
            <a:ext cx="435165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255" name="Google Shape;2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/>
          <p:nvPr/>
        </p:nvSpPr>
        <p:spPr>
          <a:xfrm>
            <a:off x="909320" y="2381885"/>
            <a:ext cx="6369685" cy="24942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methods such as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Enqueue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Dequeue,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Peek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Count.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3907915" id="261" name="Google Shape;26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9020" y="1551305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/>
          <p:nvPr/>
        </p:nvSpPr>
        <p:spPr>
          <a:xfrm>
            <a:off x="909320" y="1206500"/>
            <a:ext cx="6369685" cy="8451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Queue class is defined in 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System.Collections 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namespace 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263" name="Google Shape;2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Text&#10;&#10;Description automatically generated" id="269" name="Google Shape;26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20925"/>
            <a:ext cx="5181600" cy="335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270" name="Google Shape;2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SORTED LIST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736600" y="1933575"/>
            <a:ext cx="6369685" cy="8451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Sorted List is a collection class that represents a collection of key-value pairs sorted by key.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736600" y="3037840"/>
            <a:ext cx="6369685" cy="5689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key cannot be a null reference, but a value can be.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736600" y="4648200"/>
            <a:ext cx="6369685" cy="71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SortedList object automatically sort the items in alphabetic or numeric order.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736600" y="5590540"/>
            <a:ext cx="6369685" cy="5689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uses a binary search algorithm to locate elements quickly.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736600" y="3848100"/>
            <a:ext cx="6369685" cy="5689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SortedList is a combination of the Array and the Hashtable.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46121" id="281" name="Google Shape;28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890" y="1807845"/>
            <a:ext cx="435165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282" name="Google Shape;2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Overview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24000" id="96" name="Google Shape;9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610" y="1624965"/>
            <a:ext cx="51022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4000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610" y="2552065"/>
            <a:ext cx="5100955" cy="1022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4000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245" y="3413125"/>
            <a:ext cx="5100955" cy="895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4000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245" y="4274185"/>
            <a:ext cx="5101590" cy="9086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67990" y="1993900"/>
            <a:ext cx="202438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1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609215" y="2910840"/>
            <a:ext cx="2024380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collection?</a:t>
            </a:r>
            <a:endParaRPr sz="1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718310" y="3723005"/>
            <a:ext cx="414401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 And Non-Generic Collections</a:t>
            </a:r>
            <a:endParaRPr sz="1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254885" y="4534535"/>
            <a:ext cx="2886075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 Custom Collection</a:t>
            </a:r>
            <a:endParaRPr sz="1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NU_Flat_6_14" id="104" name="Google Shape;104;p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3080" y="801370"/>
            <a:ext cx="4490720" cy="4926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907915" id="287" name="Google Shape;28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8860" y="154178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/>
          <p:nvPr/>
        </p:nvSpPr>
        <p:spPr>
          <a:xfrm>
            <a:off x="909320" y="1315085"/>
            <a:ext cx="6369685" cy="8451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Sorted List class is defined in 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System.Collections 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namespace 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909320" y="2405380"/>
            <a:ext cx="6369685" cy="30981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methods such as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Add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Remove,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 key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IndexOfKey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IndexOfValue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290" name="Google Shape;2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Text&#10;&#10;Description automatically generated" id="296" name="Google Shape;296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335" y="2160270"/>
            <a:ext cx="5181600" cy="3256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97" name="Google Shape;297;p21"/>
          <p:cNvPicPr preferRelativeResize="0"/>
          <p:nvPr/>
        </p:nvPicPr>
        <p:blipFill rotWithShape="1">
          <a:blip r:embed="rId4">
            <a:alphaModFix/>
          </a:blip>
          <a:srcRect b="577" l="0" r="-349" t="5201"/>
          <a:stretch/>
        </p:blipFill>
        <p:spPr>
          <a:xfrm>
            <a:off x="7740122" y="2342902"/>
            <a:ext cx="4041089" cy="2294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298" name="Google Shape;2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442595" y="638810"/>
            <a:ext cx="8203565" cy="200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D86"/>
              </a:buClr>
              <a:buSzPts val="4800"/>
              <a:buNone/>
            </a:pPr>
            <a:r>
              <a:rPr b="1" lang="en-US" sz="4800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GENERIC COLLECTIONS</a:t>
            </a:r>
            <a:endParaRPr b="1" sz="4800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b="1" sz="4800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2106.w022.n001.434B.p15.434" id="304" name="Google Shape;304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3726180"/>
            <a:ext cx="5181600" cy="1849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305" name="Google Shape;3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50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139" id="310" name="Google Shape;3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25" y="4342130"/>
            <a:ext cx="1974850" cy="737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/>
          <p:nvPr/>
        </p:nvSpPr>
        <p:spPr>
          <a:xfrm>
            <a:off x="870585" y="1095375"/>
            <a:ext cx="10104120" cy="5041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 collections are collections that are type-safe and can only hold objects of a specifictype. 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870585" y="1957070"/>
            <a:ext cx="8725535" cy="4819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are defined in the System.Collections.Generic namespace and include the following classes: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ainted-surface-with-abstract-watercolor" id="313" name="Google Shape;3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110" y="330327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314" name="Google Shape;31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875" y="330327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315" name="Google Shape;3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0315" y="330327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316" name="Google Shape;3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9475" y="337820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317" name="Google Shape;3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5020" y="3303905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with solid fill" id="318" name="Google Shape;318;p2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8060" y="3378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vron arrows with solid fill" id="319" name="Google Shape;319;p23"/>
          <p:cNvPicPr preferRelativeResize="0"/>
          <p:nvPr/>
        </p:nvPicPr>
        <p:blipFill rotWithShape="1">
          <a:blip r:embed="rId6">
            <a:alphaModFix/>
          </a:blip>
          <a:srcRect b="0" l="128" r="128" t="0"/>
          <a:stretch/>
        </p:blipFill>
        <p:spPr>
          <a:xfrm>
            <a:off x="5701466" y="3610718"/>
            <a:ext cx="621792" cy="621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320" name="Google Shape;32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20355" y="3572510"/>
            <a:ext cx="621665" cy="62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with solid fill" id="321" name="Google Shape;32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39250" y="3572585"/>
            <a:ext cx="621792" cy="621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139" id="322" name="Google Shape;3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915" y="4314190"/>
            <a:ext cx="1522095" cy="73723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 txBox="1"/>
          <p:nvPr/>
        </p:nvSpPr>
        <p:spPr>
          <a:xfrm>
            <a:off x="1442720" y="4531360"/>
            <a:ext cx="8274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855345" y="5311140"/>
            <a:ext cx="176403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1600"/>
              <a:buFont typeface="Comic Sans MS"/>
              <a:buNone/>
            </a:pPr>
            <a:r>
              <a:rPr lang="en-US" sz="1200">
                <a:solidFill>
                  <a:srgbClr val="012D86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dynamic-sized list that can hold objects of type T.</a:t>
            </a:r>
            <a:endParaRPr b="1" sz="1200">
              <a:solidFill>
                <a:srgbClr val="012D8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3206750" y="5288280"/>
            <a:ext cx="191516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1600"/>
              <a:buFont typeface="Comic Sans MS"/>
              <a:buNone/>
            </a:pPr>
            <a:r>
              <a:rPr i="1" lang="en-US" sz="1200">
                <a:solidFill>
                  <a:srgbClr val="012D86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collection of key/value pairs that maps keys of type TKey to values of type TValue.</a:t>
            </a:r>
            <a:endParaRPr b="1" i="1" sz="1200">
              <a:solidFill>
                <a:srgbClr val="012D8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7449185" y="5327650"/>
            <a:ext cx="192087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Comic Sans MS"/>
              <a:buNone/>
            </a:pPr>
            <a:r>
              <a:rPr lang="en-US" sz="1200">
                <a:solidFill>
                  <a:srgbClr val="1F386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collection of objects that supports adding and removing objects in a LIFO (last-in, first-out) manner.</a:t>
            </a:r>
            <a:endParaRPr b="1" sz="1200">
              <a:solidFill>
                <a:srgbClr val="1F386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List with solid fill" id="327" name="Google Shape;327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7526" y="3497445"/>
            <a:ext cx="621792" cy="62179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9558655" y="5351780"/>
            <a:ext cx="213233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Comic Sans MS"/>
              <a:buNone/>
            </a:pPr>
            <a:r>
              <a:rPr lang="en-US" sz="1200">
                <a:solidFill>
                  <a:srgbClr val="1F386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collection of objects that supports adding and removing objects in a FIFO (first-in, first-out) manner.</a:t>
            </a:r>
            <a:endParaRPr b="1" sz="1200">
              <a:solidFill>
                <a:srgbClr val="1F386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19139" id="329" name="Google Shape;3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550" y="4342130"/>
            <a:ext cx="1945005" cy="737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139" id="330" name="Google Shape;3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140" y="4316095"/>
            <a:ext cx="1522095" cy="737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139" id="331" name="Google Shape;3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165" y="4316095"/>
            <a:ext cx="1522095" cy="737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/>
          <p:nvPr/>
        </p:nvSpPr>
        <p:spPr>
          <a:xfrm>
            <a:off x="3335020" y="4580890"/>
            <a:ext cx="178689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Dictionary&lt;Tkey,TValue&gt;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5408295" y="4580890"/>
            <a:ext cx="1985645" cy="27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SortedList&lt;TKey,TValue&gt;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10069830" y="4565015"/>
            <a:ext cx="104267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Queue&lt;T&gt;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7978140" y="4531360"/>
            <a:ext cx="104267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Stack&lt;T&gt;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2048x671" id="336" name="Google Shape;336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5349875" y="5288280"/>
            <a:ext cx="183769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1600"/>
              <a:buFont typeface="Quattrocento Sans"/>
              <a:buNone/>
            </a:pPr>
            <a:r>
              <a:rPr i="1" lang="en-US" sz="1200">
                <a:solidFill>
                  <a:srgbClr val="012D8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collection of key/value pairs that are sorted by the keys of type TKey.</a:t>
            </a:r>
            <a:endParaRPr i="1" sz="1200">
              <a:solidFill>
                <a:srgbClr val="012D8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ct val="1000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LIST&lt;T&gt;</a:t>
            </a:r>
            <a:b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</a:b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775970" y="3110865"/>
            <a:ext cx="6370320" cy="12680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is defined in 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System.Collections.Generic 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namespace and provides a flexible way to store and manipulate collections of objects.</a:t>
            </a:r>
            <a:endParaRPr b="0" i="1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776605" y="2025650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List&lt;T&gt;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C# is a generic collection that represents a dynamic-sized list of objects of type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776605" y="4537710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List&lt;T&gt; class is the generic equivalent of 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ArrayList 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class. 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4952527" id="346" name="Google Shape;34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300" y="1569085"/>
            <a:ext cx="435165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347" name="Google Shape;3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3200"/>
              <a:buFont typeface="Bell MT"/>
              <a:buNone/>
            </a:pPr>
            <a:r>
              <a:rPr b="1" lang="en-US" sz="3200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Some of the main features of List&lt;T&gt; include:</a:t>
            </a:r>
            <a:br>
              <a:rPr b="1" lang="en-US" sz="3200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</a:br>
            <a:br>
              <a:rPr b="1" lang="en-US" sz="3200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</a:br>
            <a:endParaRPr b="1" sz="3200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705" id="353" name="Google Shape;3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565" y="1746250"/>
            <a:ext cx="315023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/>
          <p:nvPr/>
        </p:nvSpPr>
        <p:spPr>
          <a:xfrm>
            <a:off x="775335" y="2552065"/>
            <a:ext cx="6370320" cy="10147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safety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Since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List&lt;T&gt;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generic collection, it can only hold objects of type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which provides type safety and prevents runtime errors.</a:t>
            </a:r>
            <a:endParaRPr b="0" i="1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775970" y="3685540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Index-based access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Items in a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List&lt;T&gt;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be accessed by their index, making it easy to retrieve and manipulate specific items in the list.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775335" y="4730750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Built-in functionality 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List&lt;T&gt;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provides a range of methods for adding, removing, searching, and sorting items in the list.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775970" y="1506855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sizing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The size of a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List&lt;T&gt;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be modified at runtime, allowing you to add or remove items as needed.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358" name="Google Shape;3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Text&#10;&#10;Description automatically generated" id="364" name="Google Shape;36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32660"/>
            <a:ext cx="5181600" cy="353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365" name="Google Shape;3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Bell MT"/>
              <a:buNone/>
            </a:pPr>
            <a:r>
              <a:rPr b="1" lang="en-US">
                <a:solidFill>
                  <a:srgbClr val="1F3864"/>
                </a:solidFill>
                <a:latin typeface="Bell MT"/>
                <a:ea typeface="Bell MT"/>
                <a:cs typeface="Bell MT"/>
                <a:sym typeface="Bell MT"/>
              </a:rPr>
              <a:t>DICTIONARY&lt;TKEY, TVALUE&gt;</a:t>
            </a:r>
            <a:br>
              <a:rPr b="1" lang="en-US"/>
            </a:b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776605" y="3394710"/>
            <a:ext cx="6370320" cy="12680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defined in the System.Collections.Generic namespace and provides a flexible way to store and manipulate collections of key/value pairs.​</a:t>
            </a:r>
            <a:endParaRPr b="0" i="1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777240" y="2219960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generic collection that represents a collection of key/value pairs. 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373" name="Google Shape;3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05" id="378" name="Google Shape;3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565" y="1746250"/>
            <a:ext cx="315023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8"/>
          <p:cNvSpPr/>
          <p:nvPr/>
        </p:nvSpPr>
        <p:spPr>
          <a:xfrm>
            <a:off x="775970" y="2632710"/>
            <a:ext cx="6370320" cy="8629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 lookup: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Because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Dictionary&lt;TKey, TValue&gt;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implemented as a hash table, accessing an element in the dictionary by key is very fast. </a:t>
            </a:r>
            <a:endParaRPr b="0" i="1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775970" y="3744595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sizing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The size of a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Dictionary&lt;TKey, TValue&gt;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be modified at runtime, allowing you to add or remove key/value pairs as needed.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776605" y="4828540"/>
            <a:ext cx="6369685" cy="10280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safety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Since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Dictionary&lt;TKey, TValue&gt;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generic collection, it can only hold objects of type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TKey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keys and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TValue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values, which provides type safety and prevents runtime errors.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776605" y="1457325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Key/value pairs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Dictionary&lt;TKey, TValue&gt;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stores a collection of key/value pairs. Each key in the dictionary is unique.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383" name="Google Shape;3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/>
          <p:nvPr/>
        </p:nvSpPr>
        <p:spPr>
          <a:xfrm>
            <a:off x="1010285" y="1431925"/>
            <a:ext cx="6369685" cy="42437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methods such as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Add(TKey key, TValue value)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ContainsKey(TKey key)</a:t>
            </a: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ContainsValue(TValue value)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Remove(TKey key)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Clear()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3907915" id="389" name="Google Shape;38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580" y="1431925"/>
            <a:ext cx="435165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390" name="Google Shape;3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000"/>
              <a:buFont typeface="Bell MT"/>
              <a:buNone/>
            </a:pPr>
            <a:r>
              <a:rPr b="1" lang="en-US" sz="4000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INTRODUCTION</a:t>
            </a:r>
            <a:endParaRPr b="1" sz="4000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12D86"/>
              </a:solidFill>
            </a:endParaRPr>
          </a:p>
        </p:txBody>
      </p:sp>
      <p:pic>
        <p:nvPicPr>
          <p:cNvPr descr="3808949" id="112" name="Google Shape;112;p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0" y="2284730"/>
            <a:ext cx="45593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709930" y="1667510"/>
            <a:ext cx="5309235" cy="90741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collection sometimes called a container  is simply an object that groups multiple elements into a single unit.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10565" y="2687955"/>
            <a:ext cx="5309235" cy="6369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collection is a kind of data structure.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09930" y="3437890"/>
            <a:ext cx="5309235" cy="7766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data structure is a way of storing data in a computer so that it can be used efficiently.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09930" y="4327525"/>
            <a:ext cx="5309235" cy="7766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Collections can improve code readability and self documentation, as well as enhance maintainability.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710565" y="5217160"/>
            <a:ext cx="5309235" cy="7766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C# Collection classes are defined as part of the System.Collections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id="396" name="Google Shape;39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77085"/>
            <a:ext cx="5181600" cy="3726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397" name="Google Shape;3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1F3864"/>
                </a:solidFill>
                <a:latin typeface="Bell MT"/>
                <a:ea typeface="Bell MT"/>
                <a:cs typeface="Bell MT"/>
                <a:sym typeface="Bell MT"/>
              </a:rPr>
              <a:t>SORTEDLIST&lt;TKEY, TVALUE&gt; </a:t>
            </a:r>
            <a:endParaRPr b="1">
              <a:solidFill>
                <a:srgbClr val="1F3864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777240" y="3220720"/>
            <a:ext cx="6461125" cy="154114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Comic Sans MS"/>
              <a:buNone/>
            </a:pP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defined in the System.Collections.Generic namespace and provides a way to store and manipulate collections of key/value pairs in a sorted order.</a:t>
            </a:r>
            <a:endParaRPr b="0" i="1" sz="1600" u="none" cap="none" strike="noStrike">
              <a:solidFill>
                <a:srgbClr val="D1D5D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777240" y="1815465"/>
            <a:ext cx="6461125" cy="10382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SortedList&lt;TKey, TValue&gt;</a:t>
            </a:r>
            <a:r>
              <a:rPr b="1" lang="en-US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generic collection that represents a collection of key/value pairs that are sorted by key.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46121" id="405" name="Google Shape;40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820" y="1815465"/>
            <a:ext cx="435165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406" name="Google Shape;4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05" id="411" name="Google Shape;4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565" y="1746250"/>
            <a:ext cx="315023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970280" y="1593850"/>
            <a:ext cx="6369685" cy="42437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methods such as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Add(TKey key, TValue value)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ContainsKey(TKey key)</a:t>
            </a: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ContainsValue(TValue value)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Remove(TKey key)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Clear()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413" name="Google Shape;4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Text&#10;&#10;Description automatically generated" id="419" name="Google Shape;41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21230"/>
            <a:ext cx="5181600" cy="3773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420" name="Google Shape;4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QUEUE&lt;T&gt;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574040" y="2096135"/>
            <a:ext cx="6369685" cy="12909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Queue&lt;T&gt;</a:t>
            </a: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generic collection in C# that represents a first-in, first-out (FIFO) data structure.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574040" y="3587115"/>
            <a:ext cx="6369685" cy="13608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Comic Sans MS"/>
              <a:buNone/>
            </a:pP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is defined in 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System.Collections.Generic</a:t>
            </a: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namespace and provides a way to store and manipulate a collection of objects in the order in which they were added.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2007.i105.015_isometric_queue_set-04" id="428" name="Google Shape;42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6440" y="1676400"/>
            <a:ext cx="4847590" cy="3596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429" name="Google Shape;4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/>
          <p:nvPr/>
        </p:nvSpPr>
        <p:spPr>
          <a:xfrm>
            <a:off x="929640" y="2116455"/>
            <a:ext cx="6369685" cy="26244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methods such as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Enqueue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Dequeue,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Peek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3907915" id="435" name="Google Shape;43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0295" y="1490980"/>
            <a:ext cx="435165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436" name="Google Shape;4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Text&#10;&#10;Description automatically generated" id="442" name="Google Shape;44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63090"/>
            <a:ext cx="51816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443" name="Google Shape;44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STACK&lt;T&gt;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736600" y="3243580"/>
            <a:ext cx="6369685" cy="13608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None/>
            </a:pP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defined in 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System.Collections.Generic</a:t>
            </a: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namespace and provides a way to store and manipulate a collection of objects in the specific datatype  order in which they were added.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6881275" id="450" name="Google Shape;45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855" y="153162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7"/>
          <p:cNvSpPr/>
          <p:nvPr/>
        </p:nvSpPr>
        <p:spPr>
          <a:xfrm>
            <a:off x="736600" y="1821815"/>
            <a:ext cx="6369685" cy="12909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Stack&lt;T&gt;</a:t>
            </a: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generic collection  that represents a last-in, first-out (LIFO) data structure.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452" name="Google Shape;4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/>
          <p:nvPr/>
        </p:nvSpPr>
        <p:spPr>
          <a:xfrm>
            <a:off x="929640" y="1855470"/>
            <a:ext cx="6369685" cy="29305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methods such as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Enqueue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Dequeue,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Peek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Count.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3907915" id="458" name="Google Shape;45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2055" y="1774825"/>
            <a:ext cx="435165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459" name="Google Shape;45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/>
          </a:p>
        </p:txBody>
      </p:sp>
      <p:pic>
        <p:nvPicPr>
          <p:cNvPr descr="Text&#10;&#10;Description automatically generated" id="465" name="Google Shape;46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370"/>
            <a:ext cx="5596890" cy="41103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466" name="Google Shape;46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90220" y="365125"/>
            <a:ext cx="8236585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3600"/>
              <a:buFont typeface="Bell MT"/>
              <a:buNone/>
            </a:pPr>
            <a:r>
              <a:rPr b="1" lang="en-US" sz="3600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TYPES OF COLLECTIONS IN .NET</a:t>
            </a:r>
            <a:endParaRPr b="1" sz="3600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490220" y="1849438"/>
            <a:ext cx="9669780" cy="4233545"/>
            <a:chOff x="0" y="54928"/>
            <a:chExt cx="9669780" cy="4233545"/>
          </a:xfrm>
        </p:grpSpPr>
        <p:sp>
          <p:nvSpPr>
            <p:cNvPr id="125" name="Google Shape;125;p4"/>
            <p:cNvSpPr/>
            <p:nvPr/>
          </p:nvSpPr>
          <p:spPr>
            <a:xfrm>
              <a:off x="0" y="54928"/>
              <a:ext cx="9669780" cy="6108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0" y="54928"/>
              <a:ext cx="9669780" cy="61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  Generic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0" y="665798"/>
              <a:ext cx="9669780" cy="1642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665798"/>
              <a:ext cx="9669780" cy="1642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3070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400"/>
                <a:buFont typeface="Comic Sans MS"/>
                <a:buChar char="•"/>
              </a:pP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ArrayList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2060"/>
                </a:buClr>
                <a:buSzPts val="1400"/>
                <a:buFont typeface="Comic Sans MS"/>
                <a:buChar char="•"/>
              </a:pP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Hashtable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2060"/>
                </a:buClr>
                <a:buSzPts val="1400"/>
                <a:buFont typeface="Comic Sans MS"/>
                <a:buChar char="•"/>
              </a:pP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SortedList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2060"/>
                </a:buClr>
                <a:buSzPts val="1400"/>
                <a:buFont typeface="Comic Sans MS"/>
                <a:buChar char="•"/>
              </a:pP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Queue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2060"/>
                </a:buClr>
                <a:buSzPts val="1400"/>
                <a:buFont typeface="Comic Sans MS"/>
                <a:buChar char="•"/>
              </a:pP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Stack</a:t>
              </a:r>
              <a:endPara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254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0" y="2307908"/>
              <a:ext cx="9669780" cy="6108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0" y="2307908"/>
              <a:ext cx="9669780" cy="61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Generics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2918778"/>
              <a:ext cx="9669780" cy="136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0" y="2918778"/>
              <a:ext cx="9669780" cy="1369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3070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ist&lt;T&gt;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ictionary&lt;TKey,TValue&gt;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</a:t>
              </a: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rtedList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TKey,TValue&gt;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ueue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T&gt;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="0" i="0" lang="en-US" sz="1400" u="none" cap="none" strike="noStrik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tack&lt;T&gt;</a:t>
              </a:r>
              <a:endParaRPr b="0" i="0" sz="14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descr="Aitrich-Logo-Transparent-BG-2048x671"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STACK&lt;T&gt;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736600" y="3243580"/>
            <a:ext cx="6369685" cy="13608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None/>
            </a:pP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defined in the </a:t>
            </a: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System.Collections.Generic</a:t>
            </a: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namespace and provides a way to store and manipulate a collection of objects in the specific datatype  order in which they were added.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6881275" id="473" name="Google Shape;473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855" y="153162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0"/>
          <p:cNvSpPr/>
          <p:nvPr/>
        </p:nvSpPr>
        <p:spPr>
          <a:xfrm>
            <a:off x="736600" y="1821815"/>
            <a:ext cx="6369685" cy="12909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Stack&lt;T&gt;</a:t>
            </a:r>
            <a:r>
              <a:rPr lang="en-US" sz="1600">
                <a:solidFill>
                  <a:srgbClr val="D1D5DB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generic collection  that represents a last-in, first-out (LIFO) data structure.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475" name="Google Shape;4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LINQ-Language Integrated Query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838200" y="3611245"/>
            <a:ext cx="7225665" cy="15532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LINQ introduces a set of standard query operators that can be used with any data source that implements the IEnumerable&lt;T&gt; interface. These operators are defined as extension methods in the System.Linq namespace.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838200" y="1691005"/>
            <a:ext cx="7225665" cy="178625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powerful feature in C# that provides a unified way to query and manipulate data from different data sources. It allows you to write queries against collections, databases, XML documents, and other data sources using a consistent syntax.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483" name="Google Shape;4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907915" id="484" name="Google Shape;484;p4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5790" y="1691005"/>
            <a:ext cx="360807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LINQ - Example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Aitrich-Logo-Transparent-BG-2048x671" id="490" name="Google Shape;4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907915" id="491" name="Google Shape;491;p4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5790" y="1691005"/>
            <a:ext cx="3608070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2"/>
          <p:cNvSpPr/>
          <p:nvPr/>
        </p:nvSpPr>
        <p:spPr>
          <a:xfrm>
            <a:off x="838200" y="1484375"/>
            <a:ext cx="6510600" cy="483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static void Main()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</a:rPr>
              <a:t>{</a:t>
            </a: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/ Create a list of integers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   List&lt;string&gt; memberList = new List&lt;string&gt; {"JobSeeker","admin","JobProvider"};// Query the list using LINQ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  var allMembers = from member in memberList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	        select member;// Iterate over the query results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  foreach (var member in allMembers)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     Console.WriteLine(member);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  Console.ReadLine();   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6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aseline="30000" sz="26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nq" id="497" name="Google Shape;497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565" y="1253490"/>
            <a:ext cx="670623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800"/>
              <a:buFont typeface="Bell MT"/>
              <a:buNone/>
            </a:pPr>
            <a:r>
              <a:rPr b="1" lang="en-US" sz="4800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NON-GENERIC COLLECTIONS</a:t>
            </a:r>
            <a:endParaRPr b="1" sz="4800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19882" id="139" name="Google Shape;13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940" y="1976120"/>
            <a:ext cx="7973060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139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120" y="4316095"/>
            <a:ext cx="1522095" cy="737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type="title"/>
          </p:nvPr>
        </p:nvSpPr>
        <p:spPr>
          <a:xfrm>
            <a:off x="5026025" y="5137150"/>
            <a:ext cx="2133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Comic Sans MS"/>
              <a:buNone/>
            </a:pPr>
            <a:r>
              <a:rPr lang="en-US" sz="1335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 represents a collection of key-value pairs in which keys are unique and the values can be of any type</a:t>
            </a:r>
            <a:endParaRPr sz="1335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079500" y="1278255"/>
            <a:ext cx="8725535" cy="5041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Non-generic collections in C# are collections that can hold objects of any type. 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079500" y="2131060"/>
            <a:ext cx="8725535" cy="4819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are defined in the System.Collections namespace and include the following classes: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ainted-surface-with-abstract-watercolor"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110" y="330327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875" y="330327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0315" y="330327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9475" y="337820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5020" y="3303905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with solid fill" id="154" name="Google Shape;154;p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7125" y="3497580"/>
            <a:ext cx="678815" cy="65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vron arrows with solid fill" id="155" name="Google Shape;155;p6"/>
          <p:cNvPicPr preferRelativeResize="0"/>
          <p:nvPr/>
        </p:nvPicPr>
        <p:blipFill rotWithShape="1">
          <a:blip r:embed="rId6">
            <a:alphaModFix/>
          </a:blip>
          <a:srcRect b="0" l="128" r="128" t="0"/>
          <a:stretch/>
        </p:blipFill>
        <p:spPr>
          <a:xfrm>
            <a:off x="5701466" y="3610718"/>
            <a:ext cx="621792" cy="621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156" name="Google Shape;15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20355" y="3572510"/>
            <a:ext cx="621665" cy="621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with solid fill" id="157" name="Google Shape;15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39250" y="3572585"/>
            <a:ext cx="621792" cy="621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139"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915" y="4314190"/>
            <a:ext cx="1522095" cy="737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1442720" y="4531360"/>
            <a:ext cx="8274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855345" y="5311140"/>
            <a:ext cx="200279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1" lang="en-US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 array implementation that can store objects of any type</a:t>
            </a:r>
            <a:endParaRPr b="1"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206750" y="5288280"/>
            <a:ext cx="176085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1" lang="en-US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Collection class that represents a collection of key-value pairs sorted by key.</a:t>
            </a:r>
            <a:endParaRPr b="1"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7449185" y="5327650"/>
            <a:ext cx="192087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1" lang="en-US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 is a collection class that represents a last-in, first-out (LIFO) collection of objects.</a:t>
            </a:r>
            <a:endParaRPr b="1"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List with solid fill" id="163" name="Google Shape;16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7526" y="3497445"/>
            <a:ext cx="621792" cy="6217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9558655" y="5351780"/>
            <a:ext cx="213233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b="1" lang="en-US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 is a collection class that represents a first-in, first-out (FIFO) collection of objects.</a:t>
            </a:r>
            <a:endParaRPr b="1"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19139"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265" y="4316095"/>
            <a:ext cx="1522095" cy="737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139"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140" y="4316095"/>
            <a:ext cx="1522095" cy="737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139"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165" y="4316095"/>
            <a:ext cx="1522095" cy="737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3620770" y="4529455"/>
            <a:ext cx="93281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SortedList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5571490" y="4531360"/>
            <a:ext cx="104267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HashTable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0181590" y="4531360"/>
            <a:ext cx="104267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7978140" y="4531360"/>
            <a:ext cx="104267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2048x671" id="172" name="Google Shape;172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ed-surface-with-abstract-watercolor"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795" y="3303270"/>
            <a:ext cx="1343025" cy="1010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 with solid fill" id="174" name="Google Shape;17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7211" y="3497445"/>
            <a:ext cx="621792" cy="62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909320" y="558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ct val="1000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ARRAY LIST</a:t>
            </a:r>
            <a:b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</a:b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775970" y="3278505"/>
            <a:ext cx="6370320" cy="12680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provides a resizable array-like data structure with automatic expansion and contraction capabilities.</a:t>
            </a:r>
            <a:endParaRPr b="0" i="1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76605" y="2025650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C#, an ArrayList is a dynamic array implementation that can store objects of any type. 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4952527"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6940" y="859155"/>
            <a:ext cx="4351655" cy="5802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848360" y="2639060"/>
            <a:ext cx="6370320" cy="3267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provides methods such as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Remove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RemoveAt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IndexOf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Contains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</a:t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71450" lvl="0" marL="2857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3907915" id="189" name="Google Shape;18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455" y="1691005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848360" y="1345565"/>
            <a:ext cx="6369685" cy="92646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Array list class is defined in the System.Collections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namespace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2048x671"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4400"/>
              <a:buFont typeface="Bell MT"/>
              <a:buNone/>
            </a:pPr>
            <a:r>
              <a:rPr b="1" lang="en-US">
                <a:solidFill>
                  <a:srgbClr val="012D86"/>
                </a:solidFill>
                <a:latin typeface="Bell MT"/>
                <a:ea typeface="Bell MT"/>
                <a:cs typeface="Bell MT"/>
                <a:sym typeface="Bell MT"/>
              </a:rPr>
              <a:t>Example</a:t>
            </a:r>
            <a:endParaRPr b="1">
              <a:solidFill>
                <a:srgbClr val="012D8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A screenshot of a computer&#10;&#10;Description automatically generated" id="197" name="Google Shape;19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13" l="13025" r="15964" t="17499"/>
          <a:stretch/>
        </p:blipFill>
        <p:spPr>
          <a:xfrm>
            <a:off x="944875" y="1331975"/>
            <a:ext cx="10515600" cy="455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2048x671"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6527165"/>
            <a:ext cx="1166495" cy="16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2022-10-11T08:26:00Z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56BD2055CB2E4CD7B9FE413683165DA3</vt:lpwstr>
  </property>
  <property fmtid="{D5CDD505-2E9C-101B-9397-08002B2CF9AE}" pid="3" name="KSOProductBuildVer">
    <vt:lpwstr>1033-11.2.0.11537</vt:lpwstr>
  </property>
</Properties>
</file>