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Bell M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gJ5jrC3kKYGW5ZS42NhkM0VOq3e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Rasiy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BellM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BellMT-italic.fntdata"/><Relationship Id="rId12" Type="http://schemas.openxmlformats.org/officeDocument/2006/relationships/slide" Target="slides/slide7.xml"/><Relationship Id="rId34" Type="http://schemas.openxmlformats.org/officeDocument/2006/relationships/font" Target="fonts/BellMT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BellM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6-06T13:59:18.471">
    <p:pos x="6076" y="2785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5OCWugw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719124" y="-834886"/>
            <a:ext cx="5851525" cy="807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2" type="body"/>
          </p:nvPr>
        </p:nvSpPr>
        <p:spPr>
          <a:xfrm>
            <a:off x="6205728" y="1600200"/>
            <a:ext cx="53766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9.jp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9.jpg"/><Relationship Id="rId6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9.jpg"/><Relationship Id="rId6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jp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9.jpg"/><Relationship Id="rId5" Type="http://schemas.openxmlformats.org/officeDocument/2006/relationships/image" Target="../media/image1.png"/><Relationship Id="rId6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jp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jp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00100" y="859790"/>
            <a:ext cx="10591165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7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 b="1" i="0" sz="7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itrich-Logo-Transparent-BG-1536x504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0" y="6243320"/>
            <a:ext cx="1501140" cy="340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291302_Tiny cute children learning coding"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3825" y="2777490"/>
            <a:ext cx="5372100" cy="380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>
            <a:off x="912495" y="4143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b="0" i="0" lang="en-IN" sz="44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System/Runtime Exceptions</a:t>
            </a:r>
            <a:endParaRPr b="0" i="0" sz="4400" u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8"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69950" y="1557655"/>
            <a:ext cx="503745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/>
          <p:nvPr/>
        </p:nvSpPr>
        <p:spPr>
          <a:xfrm>
            <a:off x="1333500" y="1750060"/>
            <a:ext cx="4040505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OutOfMemoryException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8"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6505" y="1557655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/>
        </p:nvSpPr>
        <p:spPr>
          <a:xfrm>
            <a:off x="6640830" y="1745615"/>
            <a:ext cx="3700780" cy="117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IndexOutOfRangeException</a:t>
            </a: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pic>
        <p:nvPicPr>
          <p:cNvPr descr="Capture8"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00" y="255524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 txBox="1"/>
          <p:nvPr/>
        </p:nvSpPr>
        <p:spPr>
          <a:xfrm>
            <a:off x="1379855" y="2797175"/>
            <a:ext cx="3768090" cy="86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NullReferenceException</a:t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pic>
        <p:nvPicPr>
          <p:cNvPr descr="Capture8"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8730" y="2590165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6641465" y="2798445"/>
            <a:ext cx="390652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Arithmetic Exception</a:t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pic>
        <p:nvPicPr>
          <p:cNvPr descr="Capture8" id="188" name="Google Shape;1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495" y="358394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>
            <a:off x="1279525" y="3768725"/>
            <a:ext cx="4016375" cy="86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InvalidCastException</a:t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pic>
        <p:nvPicPr>
          <p:cNvPr descr="Capture8"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8730" y="358394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/>
        </p:nvSpPr>
        <p:spPr>
          <a:xfrm>
            <a:off x="6627495" y="3797300"/>
            <a:ext cx="403923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OverFlowException</a:t>
            </a:r>
            <a:r>
              <a:rPr lang="en-IN" sz="24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8"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465" y="472059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/>
          <p:nvPr/>
        </p:nvSpPr>
        <p:spPr>
          <a:xfrm>
            <a:off x="1292860" y="4875530"/>
            <a:ext cx="4425950" cy="774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ArrayTypeMismatchException</a:t>
            </a:r>
            <a:endParaRPr sz="18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pic>
        <p:nvPicPr>
          <p:cNvPr descr="Capture8" id="194" name="Google Shape;1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760" y="466852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/>
          <p:nvPr/>
        </p:nvSpPr>
        <p:spPr>
          <a:xfrm>
            <a:off x="6626225" y="4909820"/>
            <a:ext cx="4040505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DivideByZeroException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8"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55980" y="1572260"/>
            <a:ext cx="503745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1319530" y="1764665"/>
            <a:ext cx="4040505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OutOfMemoryException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8"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2535" y="157226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6626860" y="1760220"/>
            <a:ext cx="3700780" cy="117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IndexOutOfRangeException</a:t>
            </a: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6627495" y="2813050"/>
            <a:ext cx="390652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Arithmetic Exception</a:t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pic>
        <p:nvPicPr>
          <p:cNvPr descr="Capture8" id="201" name="Google Shape;2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8730" y="264668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 txBox="1"/>
          <p:nvPr/>
        </p:nvSpPr>
        <p:spPr>
          <a:xfrm>
            <a:off x="6627495" y="3853815"/>
            <a:ext cx="403923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OverFlowException</a:t>
            </a:r>
            <a:r>
              <a:rPr lang="en-IN" sz="24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8" id="203" name="Google Shape;2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55980" y="1628775"/>
            <a:ext cx="503745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"/>
          <p:cNvSpPr txBox="1"/>
          <p:nvPr/>
        </p:nvSpPr>
        <p:spPr>
          <a:xfrm>
            <a:off x="1319530" y="1821180"/>
            <a:ext cx="4040505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OutOfMemoryException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8"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2535" y="1628775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 txBox="1"/>
          <p:nvPr/>
        </p:nvSpPr>
        <p:spPr>
          <a:xfrm>
            <a:off x="6626860" y="1816735"/>
            <a:ext cx="3700780" cy="117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IndexOutOfRangeException</a:t>
            </a: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6627495" y="2869565"/>
            <a:ext cx="390652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Arithmetic Exception</a:t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pic>
        <p:nvPicPr>
          <p:cNvPr descr="Capture8" id="208" name="Google Shape;2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5235" y="3602990"/>
            <a:ext cx="4980940" cy="87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8" id="209" name="Google Shape;2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970" y="473964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/>
          <p:nvPr/>
        </p:nvSpPr>
        <p:spPr>
          <a:xfrm>
            <a:off x="1269365" y="4894580"/>
            <a:ext cx="4425950" cy="774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ArrayTypeMismatchException</a:t>
            </a:r>
            <a:endParaRPr sz="18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pic>
        <p:nvPicPr>
          <p:cNvPr descr="Capture8"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5235" y="266573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0"/>
          <p:cNvSpPr txBox="1"/>
          <p:nvPr/>
        </p:nvSpPr>
        <p:spPr>
          <a:xfrm>
            <a:off x="6604000" y="3872865"/>
            <a:ext cx="403923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OverFlowException</a:t>
            </a:r>
            <a:r>
              <a:rPr lang="en-IN" sz="24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8"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963295" y="1666875"/>
            <a:ext cx="4881880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"/>
          <p:cNvSpPr txBox="1"/>
          <p:nvPr/>
        </p:nvSpPr>
        <p:spPr>
          <a:xfrm>
            <a:off x="1334135" y="1802130"/>
            <a:ext cx="4040505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OutOfMemoryException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8" id="215" name="Google Shape;2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8730" y="1647825"/>
            <a:ext cx="4944745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6603365" y="1835785"/>
            <a:ext cx="4439920" cy="774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IndexOutOfRangeException</a:t>
            </a: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217" name="Google Shape;217;p10"/>
          <p:cNvSpPr txBox="1"/>
          <p:nvPr/>
        </p:nvSpPr>
        <p:spPr>
          <a:xfrm>
            <a:off x="6604000" y="2888615"/>
            <a:ext cx="390652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Arithmetic Exception</a:t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What Is Exception Handling??</a:t>
            </a:r>
            <a:endParaRPr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27828922_7338023" id="223" name="Google Shape;22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2874645"/>
            <a:ext cx="4412615" cy="32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 txBox="1"/>
          <p:nvPr/>
        </p:nvSpPr>
        <p:spPr>
          <a:xfrm>
            <a:off x="520065" y="1867535"/>
            <a:ext cx="10807065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520065" y="1867535"/>
            <a:ext cx="10972800" cy="85788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708660" y="1991360"/>
            <a:ext cx="10386695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“Exception handling" means interpreting and reacting to the exceptions created by errors.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1536x504" id="227" name="Google Shape;22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745" y="6144895"/>
            <a:ext cx="1870710" cy="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1"/>
          <p:cNvSpPr/>
          <p:nvPr/>
        </p:nvSpPr>
        <p:spPr>
          <a:xfrm>
            <a:off x="518795" y="4202430"/>
            <a:ext cx="6765925" cy="101536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Achieved using the Try - Catch - Finally block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520065" y="2884805"/>
            <a:ext cx="6766560" cy="11303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Built mechanism in .NET framework to detect and handle run time errors.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1" id="234" name="Google Shape;23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9345" y="753745"/>
            <a:ext cx="6934200" cy="498348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 txBox="1"/>
          <p:nvPr/>
        </p:nvSpPr>
        <p:spPr>
          <a:xfrm>
            <a:off x="6091555" y="1605280"/>
            <a:ext cx="4246880" cy="3969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........</a:t>
            </a:r>
            <a:b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catch(SomeException e1){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.....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catch(AnotherException e2){</a:t>
            </a:r>
            <a:b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.....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.....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12"/>
          <p:cNvCxnSpPr/>
          <p:nvPr/>
        </p:nvCxnSpPr>
        <p:spPr>
          <a:xfrm rot="10800000">
            <a:off x="4438650" y="1395730"/>
            <a:ext cx="1800225" cy="4235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37" name="Google Shape;237;p12"/>
          <p:cNvSpPr/>
          <p:nvPr/>
        </p:nvSpPr>
        <p:spPr>
          <a:xfrm>
            <a:off x="360045" y="1047115"/>
            <a:ext cx="4020820" cy="111442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533400" y="1184910"/>
            <a:ext cx="37338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Code Bolock for which we want to catch some  Exception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12"/>
          <p:cNvCxnSpPr/>
          <p:nvPr/>
        </p:nvCxnSpPr>
        <p:spPr>
          <a:xfrm flipH="1">
            <a:off x="4307840" y="2600325"/>
            <a:ext cx="1931035" cy="7296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40" name="Google Shape;240;p12"/>
          <p:cNvCxnSpPr/>
          <p:nvPr/>
        </p:nvCxnSpPr>
        <p:spPr>
          <a:xfrm rot="10800000">
            <a:off x="4333875" y="3362325"/>
            <a:ext cx="1771650" cy="3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41" name="Google Shape;241;p12"/>
          <p:cNvSpPr/>
          <p:nvPr/>
        </p:nvSpPr>
        <p:spPr>
          <a:xfrm>
            <a:off x="367665" y="2448560"/>
            <a:ext cx="3956685" cy="159385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662940" y="2584450"/>
            <a:ext cx="3463290" cy="144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catch deals with class of Exceptions,determined by the run-time system based on the type of the argument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12"/>
          <p:cNvCxnSpPr/>
          <p:nvPr/>
        </p:nvCxnSpPr>
        <p:spPr>
          <a:xfrm flipH="1">
            <a:off x="4333875" y="4314825"/>
            <a:ext cx="1847850" cy="5905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44" name="Google Shape;244;p12"/>
          <p:cNvSpPr/>
          <p:nvPr/>
        </p:nvSpPr>
        <p:spPr>
          <a:xfrm>
            <a:off x="367665" y="4328795"/>
            <a:ext cx="3940175" cy="12700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662940" y="4460240"/>
            <a:ext cx="3550285" cy="1106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code in finally is executed always after leaving the try-block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 txBox="1"/>
          <p:nvPr>
            <p:ph idx="2" type="body"/>
          </p:nvPr>
        </p:nvSpPr>
        <p:spPr>
          <a:xfrm>
            <a:off x="5363845" y="2161540"/>
            <a:ext cx="4042410" cy="391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Aitrich-Logo-Transparent-BG-1536x504" id="247" name="Google Shape;2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745" y="6144895"/>
            <a:ext cx="1870710" cy="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 txBox="1"/>
          <p:nvPr/>
        </p:nvSpPr>
        <p:spPr>
          <a:xfrm>
            <a:off x="245745" y="114935"/>
            <a:ext cx="392557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Structure:</a:t>
            </a:r>
            <a:endParaRPr b="1" sz="32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9" id="253" name="Google Shape;25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2425" y="1344930"/>
            <a:ext cx="489585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/>
          <p:nvPr/>
        </p:nvSpPr>
        <p:spPr>
          <a:xfrm>
            <a:off x="6350" y="1344295"/>
            <a:ext cx="6205220" cy="951230"/>
          </a:xfrm>
          <a:prstGeom prst="homePlate">
            <a:avLst>
              <a:gd fmla="val 50000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6985" y="1344930"/>
            <a:ext cx="5629910" cy="1106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Structured exception handling tests specific pieces of the code when exception occurs</a:t>
            </a: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3"/>
          <p:cNvSpPr/>
          <p:nvPr/>
        </p:nvSpPr>
        <p:spPr>
          <a:xfrm>
            <a:off x="29210" y="2906395"/>
            <a:ext cx="6181725" cy="1130300"/>
          </a:xfrm>
          <a:prstGeom prst="homePlate">
            <a:avLst>
              <a:gd fmla="val 50000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 txBox="1"/>
          <p:nvPr/>
        </p:nvSpPr>
        <p:spPr>
          <a:xfrm>
            <a:off x="29210" y="2981960"/>
            <a:ext cx="5748020" cy="1106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1"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Try...Catch...Finally</a:t>
            </a: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control structure is fundamental to structured exception handling.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6350" y="4589145"/>
            <a:ext cx="6204585" cy="1023620"/>
          </a:xfrm>
          <a:prstGeom prst="homePlate">
            <a:avLst>
              <a:gd fmla="val 50000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itrich-Logo-Transparent-BG-1536x504" id="259" name="Google Shape;2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620" y="6129020"/>
            <a:ext cx="1870710" cy="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3"/>
          <p:cNvSpPr txBox="1"/>
          <p:nvPr/>
        </p:nvSpPr>
        <p:spPr>
          <a:xfrm>
            <a:off x="6350" y="4367530"/>
            <a:ext cx="5631180" cy="1106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Reacts differently based on the type of thrown exception.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377825" y="386715"/>
            <a:ext cx="401828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Work Flow:</a:t>
            </a:r>
            <a:endParaRPr b="1" sz="2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/>
          <p:nvPr>
            <p:ph type="title"/>
          </p:nvPr>
        </p:nvSpPr>
        <p:spPr>
          <a:xfrm>
            <a:off x="609600" y="274955"/>
            <a:ext cx="10847705" cy="842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br>
              <a:rPr lang="en-IN">
                <a:solidFill>
                  <a:srgbClr val="002060"/>
                </a:solidFill>
              </a:rPr>
            </a:br>
            <a:r>
              <a:rPr lang="en-IN">
                <a:solidFill>
                  <a:srgbClr val="002060"/>
                </a:solidFill>
              </a:rPr>
              <a:t>try/catch Blocks</a:t>
            </a:r>
            <a:br>
              <a:rPr lang="en-IN">
                <a:solidFill>
                  <a:srgbClr val="002060"/>
                </a:solidFill>
              </a:rPr>
            </a:br>
            <a:endParaRPr/>
          </a:p>
        </p:txBody>
      </p:sp>
      <p:sp>
        <p:nvSpPr>
          <p:cNvPr id="267" name="Google Shape;267;p14"/>
          <p:cNvSpPr txBox="1"/>
          <p:nvPr>
            <p:ph idx="1" type="body"/>
          </p:nvPr>
        </p:nvSpPr>
        <p:spPr>
          <a:xfrm>
            <a:off x="0" y="1673225"/>
            <a:ext cx="7529195" cy="5031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just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  	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just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IN" sz="2000">
                <a:latin typeface="Arial"/>
                <a:ea typeface="Arial"/>
                <a:cs typeface="Arial"/>
                <a:sym typeface="Arial"/>
              </a:rPr>
              <a:t>     	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just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10" id="268" name="Google Shape;268;p1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2450" y="1282065"/>
            <a:ext cx="3590290" cy="344741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"/>
          <p:cNvSpPr/>
          <p:nvPr/>
        </p:nvSpPr>
        <p:spPr>
          <a:xfrm>
            <a:off x="610235" y="1413510"/>
            <a:ext cx="6878955" cy="75819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825500" y="1296670"/>
            <a:ext cx="647001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exceptions are thrown, It must be handled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459105" y="2902585"/>
            <a:ext cx="594614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done by,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503555" y="2951480"/>
            <a:ext cx="579564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Done by using  try-catch block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271780" y="5330190"/>
            <a:ext cx="90963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And an exception handling code goes in the catch block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619760" y="4764405"/>
            <a:ext cx="9339580" cy="85471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609600" y="3523615"/>
            <a:ext cx="6870065" cy="95948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852805" y="3630295"/>
            <a:ext cx="644398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parajita"/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Code that could throw an exception is put in the try block 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610235" y="2552700"/>
            <a:ext cx="6900545" cy="63436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862965" y="2632710"/>
            <a:ext cx="5390515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Done by using  try-catch block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863600" y="4904740"/>
            <a:ext cx="9119870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Exception handling code goes in the catch block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1536x504" id="280" name="Google Shape;28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620" y="6129020"/>
            <a:ext cx="187071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br>
              <a:rPr lang="en-IN">
                <a:solidFill>
                  <a:srgbClr val="002060"/>
                </a:solidFill>
              </a:rPr>
            </a:b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Multiple Catch Blocks</a:t>
            </a:r>
            <a:br>
              <a:rPr lang="en-IN">
                <a:solidFill>
                  <a:srgbClr val="002060"/>
                </a:solidFill>
              </a:rPr>
            </a:br>
            <a:endParaRPr>
              <a:solidFill>
                <a:srgbClr val="002060"/>
              </a:solidFill>
            </a:endParaRPr>
          </a:p>
        </p:txBody>
      </p:sp>
      <p:pic>
        <p:nvPicPr>
          <p:cNvPr descr="5784490_2978422" id="286" name="Google Shape;28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525" y="1602740"/>
            <a:ext cx="4526280" cy="4526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5"/>
          <p:cNvSpPr/>
          <p:nvPr/>
        </p:nvSpPr>
        <p:spPr>
          <a:xfrm>
            <a:off x="777875" y="2662555"/>
            <a:ext cx="5142230" cy="189484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1061720" y="2988945"/>
            <a:ext cx="469011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try block can throw multiple exceptions, which can handle by using multiple catch blocks.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1536x504" id="289" name="Google Shape;28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620" y="6129020"/>
            <a:ext cx="187071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1" id="294" name="Google Shape;29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4415" y="913130"/>
            <a:ext cx="8134985" cy="50311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de-view-hand-pointing" id="295" name="Google Shape;295;p1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49095"/>
            <a:ext cx="3136900" cy="35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/>
        </p:nvSpPr>
        <p:spPr>
          <a:xfrm>
            <a:off x="4121150" y="1344930"/>
            <a:ext cx="7042150" cy="4799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BD3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IN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BD3"/>
                </a:solidFill>
                <a:latin typeface="Arial"/>
                <a:ea typeface="Arial"/>
                <a:cs typeface="Arial"/>
                <a:sym typeface="Arial"/>
              </a:rPr>
              <a:t>private void 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DoSomething(){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IN" sz="1800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throw new</a:t>
            </a:r>
            <a:r>
              <a:rPr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ArgumentNullException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35BA2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IN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ArgumentNullException 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//will  reach here..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IN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ArgumentException 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will reach here...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itrich-Logo-Transparent-BG-1536x504" id="297" name="Google Shape;29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745" y="6144895"/>
            <a:ext cx="1870710" cy="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525145" y="185420"/>
            <a:ext cx="494982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Structure:</a:t>
            </a:r>
            <a:endParaRPr b="1" sz="2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/>
        </p:nvSpPr>
        <p:spPr>
          <a:xfrm>
            <a:off x="3483610" y="5643880"/>
            <a:ext cx="575754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ECF4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>
              <a:solidFill>
                <a:srgbClr val="FECF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1" id="304" name="Google Shape;30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1095" y="581660"/>
            <a:ext cx="7967345" cy="51923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1536x504" id="305" name="Google Shape;30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75" y="6151880"/>
            <a:ext cx="1557020" cy="477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de-view-hand-pointing" id="306" name="Google Shape;306;p17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649095"/>
            <a:ext cx="3136900" cy="3559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" id="307" name="Google Shape;30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6505" y="882015"/>
            <a:ext cx="7721600" cy="476123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/>
        </p:nvSpPr>
        <p:spPr>
          <a:xfrm>
            <a:off x="371475" y="262890"/>
            <a:ext cx="282194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Example:</a:t>
            </a:r>
            <a:endParaRPr b="1" sz="2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br>
              <a:rPr lang="en-IN">
                <a:solidFill>
                  <a:srgbClr val="002060"/>
                </a:solidFill>
              </a:rPr>
            </a:b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Finally Blocks</a:t>
            </a:r>
            <a:br>
              <a:rPr lang="en-IN"/>
            </a:br>
            <a:br>
              <a:rPr lang="en-IN"/>
            </a:b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574040" y="2018665"/>
            <a:ext cx="7879080" cy="89471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609600" y="2237740"/>
            <a:ext cx="796798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Finally block must appear after all the catch block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1121752_4637181" id="316" name="Google Shape;31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1250" y="1980565"/>
            <a:ext cx="3460750" cy="373570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9"/>
          <p:cNvSpPr/>
          <p:nvPr/>
        </p:nvSpPr>
        <p:spPr>
          <a:xfrm>
            <a:off x="623570" y="3189605"/>
            <a:ext cx="7877175" cy="104457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797560" y="3296285"/>
            <a:ext cx="736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Contains the code that always executes, whether or not any exceptin ocurs.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75310" y="4693920"/>
            <a:ext cx="7879080" cy="9652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09600" y="4693920"/>
            <a:ext cx="789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parajita"/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 use transfer control statement in finally block, you will receive compile time error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357605" id="325" name="Google Shape;32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9660" y="1896110"/>
            <a:ext cx="4752340" cy="473329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/>
          <p:nvPr/>
        </p:nvSpPr>
        <p:spPr>
          <a:xfrm>
            <a:off x="371475" y="533400"/>
            <a:ext cx="6154420" cy="136271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619125" y="1015365"/>
            <a:ext cx="4876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When to use finally block ?</a:t>
            </a:r>
            <a:endParaRPr b="1"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257175" y="2306320"/>
            <a:ext cx="7694930" cy="304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▪"/>
            </a:pPr>
            <a:r>
              <a:rPr b="1" lang="en-I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code fragment that must be executed regardless of exception. 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▪"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Cleaning up resources such as closing file objects, releasing database connections etc.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▪"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Only One finally block is associated with try block.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1536x504" id="329" name="Google Shape;3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75" y="6151880"/>
            <a:ext cx="1557020" cy="47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579120" y="135255"/>
            <a:ext cx="1100328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CONTENTS</a:t>
            </a:r>
            <a:endParaRPr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578485" y="1417320"/>
            <a:ext cx="5904230" cy="473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is Exception?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Why should we catch exceptions ?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'Exception' and 'Error' ?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different kinds of exceptions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Some System/Runtime Exceptions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is Exception Handling?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Structured Exception Handling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E63BD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1536x504" id="97" name="Google Shape;97;p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765" y="6205855"/>
            <a:ext cx="187071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61362_2808343" id="98" name="Google Shape;98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2715" y="1196975"/>
            <a:ext cx="4928235" cy="469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1 (1)" id="334" name="Google Shape;33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634365"/>
            <a:ext cx="8818245" cy="5699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1536x504" id="335" name="Google Shape;335;p2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6333490"/>
            <a:ext cx="1546860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de-view-hand-pointing" id="336" name="Google Shape;33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934210"/>
            <a:ext cx="2663190" cy="251206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1"/>
          <p:cNvSpPr txBox="1"/>
          <p:nvPr/>
        </p:nvSpPr>
        <p:spPr>
          <a:xfrm>
            <a:off x="633730" y="340995"/>
            <a:ext cx="159829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Example:</a:t>
            </a:r>
            <a:endParaRPr b="1" sz="2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Capture" id="338" name="Google Shape;33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62605" y="1107440"/>
            <a:ext cx="8515350" cy="510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609600" y="2936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Application Exception</a:t>
            </a:r>
            <a:endParaRPr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44" name="Google Shape;344;p22"/>
          <p:cNvSpPr/>
          <p:nvPr/>
        </p:nvSpPr>
        <p:spPr>
          <a:xfrm>
            <a:off x="610235" y="1772285"/>
            <a:ext cx="8236585" cy="94043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2"/>
          <p:cNvSpPr txBox="1"/>
          <p:nvPr/>
        </p:nvSpPr>
        <p:spPr>
          <a:xfrm>
            <a:off x="609600" y="2012315"/>
            <a:ext cx="8220075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Thrown by a user program, not by the common language runtime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2977763_5107023" id="346" name="Google Shape;34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7455" y="1437005"/>
            <a:ext cx="2992755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2"/>
          <p:cNvSpPr/>
          <p:nvPr/>
        </p:nvSpPr>
        <p:spPr>
          <a:xfrm>
            <a:off x="610235" y="3061335"/>
            <a:ext cx="8236585" cy="105029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2"/>
          <p:cNvSpPr/>
          <p:nvPr/>
        </p:nvSpPr>
        <p:spPr>
          <a:xfrm>
            <a:off x="610235" y="4460240"/>
            <a:ext cx="8237220" cy="95694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717550" y="3117215"/>
            <a:ext cx="8284845" cy="1106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custom exception class by deriving the  ApplicationException class.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842645" y="4460240"/>
            <a:ext cx="7986395" cy="1106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1"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 statement is used to signal the occurrence of an anomalous situation (exception) during the program execution.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1536x504" id="351" name="Google Shape;351;p2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6352540"/>
            <a:ext cx="154686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Diffensive Programming</a:t>
            </a:r>
            <a:endParaRPr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12083559_Wavy_Bus-23_Single-09" id="357" name="Google Shape;35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6295" y="2012315"/>
            <a:ext cx="3611880" cy="337883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3"/>
          <p:cNvSpPr/>
          <p:nvPr/>
        </p:nvSpPr>
        <p:spPr>
          <a:xfrm>
            <a:off x="704850" y="1562100"/>
            <a:ext cx="7605395" cy="107188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1083310" y="1657350"/>
            <a:ext cx="6880860" cy="1106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Defensive programming is a technique that makes programs more robust to unexpected events .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681355" y="2778125"/>
            <a:ext cx="7629525" cy="104838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610235" y="2911475"/>
            <a:ext cx="706628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rPr b="0" i="0" lang="en-IN" sz="22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Less program "crashes" at run time ,It increases the quality of software.</a:t>
            </a:r>
            <a:endParaRPr b="0" i="0" sz="22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t/>
            </a:r>
            <a:endParaRPr b="0" i="0" sz="22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680720" y="4041140"/>
            <a:ext cx="7629525" cy="192341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1083310" y="4295140"/>
            <a:ext cx="6827520" cy="144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Defensive Programming is the concept of avoiding the exceptional situations to occur, even before it can occur, and exception handling is about handling an exception after it has happened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1536x504" id="364" name="Google Shape;3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6352540"/>
            <a:ext cx="154686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1" id="369" name="Google Shape;36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0045" y="665480"/>
            <a:ext cx="7409180" cy="5527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de-view-hand-pointing" id="370" name="Google Shape;37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950085"/>
            <a:ext cx="2663190" cy="25120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1536x504" id="371" name="Google Shape;37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6352540"/>
            <a:ext cx="1546860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" id="372" name="Google Shape;372;p24"/>
          <p:cNvPicPr preferRelativeResize="0"/>
          <p:nvPr>
            <p:ph idx="2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53715" y="1164590"/>
            <a:ext cx="7085330" cy="48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4"/>
          <p:cNvSpPr txBox="1"/>
          <p:nvPr/>
        </p:nvSpPr>
        <p:spPr>
          <a:xfrm>
            <a:off x="137160" y="216535"/>
            <a:ext cx="305689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  Example:</a:t>
            </a:r>
            <a:endParaRPr b="1" sz="2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Defensive Programming Strategies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6504173_3327598" id="379" name="Google Shape;37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2420" y="1913890"/>
            <a:ext cx="4298315" cy="429831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5"/>
          <p:cNvSpPr/>
          <p:nvPr/>
        </p:nvSpPr>
        <p:spPr>
          <a:xfrm>
            <a:off x="7639050" y="1685925"/>
            <a:ext cx="4199255" cy="1218565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8648700" y="3387725"/>
            <a:ext cx="3048000" cy="951865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Use Safe Parsing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7639050" y="5136515"/>
            <a:ext cx="3048000" cy="951865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rPr b="1"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Use Safe Parsing</a:t>
            </a:r>
            <a:r>
              <a:rPr b="1"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1409700" y="1800225"/>
            <a:ext cx="3048000" cy="989965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495300" y="3387090"/>
            <a:ext cx="3048000" cy="951865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495300" y="5073015"/>
            <a:ext cx="3980815" cy="951865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1657350" y="2037080"/>
            <a:ext cx="2876550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For Nulls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 txBox="1"/>
          <p:nvPr/>
        </p:nvSpPr>
        <p:spPr>
          <a:xfrm>
            <a:off x="609600" y="3606800"/>
            <a:ext cx="5486400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Check Object State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5"/>
          <p:cNvSpPr txBox="1"/>
          <p:nvPr/>
        </p:nvSpPr>
        <p:spPr>
          <a:xfrm>
            <a:off x="978535" y="5175885"/>
            <a:ext cx="347916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Check Your Arguments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5"/>
          <p:cNvSpPr txBox="1"/>
          <p:nvPr/>
        </p:nvSpPr>
        <p:spPr>
          <a:xfrm>
            <a:off x="7781925" y="1913890"/>
            <a:ext cx="3914140" cy="1106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Be Careful When Working with Arrays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1536x504" id="390" name="Google Shape;39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6352540"/>
            <a:ext cx="154686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type="title"/>
          </p:nvPr>
        </p:nvSpPr>
        <p:spPr>
          <a:xfrm>
            <a:off x="609600" y="27400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br>
              <a:rPr lang="en-IN">
                <a:solidFill>
                  <a:srgbClr val="002060"/>
                </a:solidFill>
              </a:rPr>
            </a:b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Best Practices for Handling Exceptions</a:t>
            </a:r>
            <a:br>
              <a:rPr lang="en-IN">
                <a:latin typeface="Bell MT"/>
                <a:ea typeface="Bell MT"/>
                <a:cs typeface="Bell MT"/>
                <a:sym typeface="Bell MT"/>
              </a:rPr>
            </a:b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847090" y="1579245"/>
            <a:ext cx="10211435" cy="120777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3d-render-thumb-up-sign-isolated-hand-gesture" id="397" name="Google Shape;397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0310" y="3682365"/>
            <a:ext cx="2091690" cy="290766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6"/>
          <p:cNvSpPr txBox="1"/>
          <p:nvPr/>
        </p:nvSpPr>
        <p:spPr>
          <a:xfrm>
            <a:off x="838200" y="1796415"/>
            <a:ext cx="103155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 well-designed set of error handling code blocks can make a program more robust and less prone to crashing the application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838200" y="3166110"/>
            <a:ext cx="9124950" cy="100901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981075" y="3440430"/>
            <a:ext cx="8734425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Know when to use a try/catch block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847725" y="4554220"/>
            <a:ext cx="9124950" cy="116967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837565" y="4752340"/>
            <a:ext cx="912558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Use try/finally blocks around code that can potentially generate an exception and centralize your catch statements in one location.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1536x504" id="403" name="Google Shape;403;p2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160" y="6102985"/>
            <a:ext cx="1545590" cy="50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666750" y="784860"/>
            <a:ext cx="10572750" cy="100901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3d-render-thumb-up-sign-isolated-hand-gesture" id="410" name="Google Shape;410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4470" y="3739515"/>
            <a:ext cx="2699385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7"/>
          <p:cNvSpPr txBox="1"/>
          <p:nvPr/>
        </p:nvSpPr>
        <p:spPr>
          <a:xfrm>
            <a:off x="847725" y="1057275"/>
            <a:ext cx="97536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End exception class names with the word "Exception".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666750" y="2186305"/>
            <a:ext cx="10572750" cy="100901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C# and the Managed Extensions for C++, use at least the three common constructors when creating your own exception classes.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666750" y="3739515"/>
            <a:ext cx="9167495" cy="100901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grammatically correct error messages, including ending punctuation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1536x504" id="414" name="Google Shape;41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6352540"/>
            <a:ext cx="154686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561931_5274708" id="419" name="Google Shape;41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655" y="1399540"/>
            <a:ext cx="10346055" cy="52031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1536x504" id="420" name="Google Shape;420;p2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450" y="6139815"/>
            <a:ext cx="1545590" cy="50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CONTENTS</a:t>
            </a:r>
            <a:endParaRPr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Aitrich-Logo-Transparent-BG-1536x504" id="104" name="Google Shape;10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765" y="6205855"/>
            <a:ext cx="187071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61362_2808343"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4510" y="1429385"/>
            <a:ext cx="4928235" cy="492823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8965" y="1417955"/>
            <a:ext cx="5454650" cy="3068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try/catch Blocks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Multiple Catch Blocks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Finally Blocks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E63BD"/>
              </a:buClr>
              <a:buSzPts val="2000"/>
              <a:buFont typeface="Noto Sans Symbols"/>
              <a:buChar char="⮚"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Application Exception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E63BD"/>
              </a:buClr>
              <a:buSzPts val="2000"/>
              <a:buFont typeface="Noto Sans Symbols"/>
              <a:buChar char="⮚"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Defensive Programming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E63BD"/>
              </a:buClr>
              <a:buSzPts val="2000"/>
              <a:buFont typeface="Noto Sans Symbols"/>
              <a:buChar char="⮚"/>
            </a:pPr>
            <a:r>
              <a:rPr b="1" i="0" lang="en-IN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Best Practices for Handling Exceptions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609600" y="274955"/>
            <a:ext cx="111252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IN">
                <a:solidFill>
                  <a:srgbClr val="002060"/>
                </a:solidFill>
              </a:rPr>
              <a:t>What Is Exception???</a:t>
            </a:r>
            <a:endParaRPr>
              <a:solidFill>
                <a:srgbClr val="002060"/>
              </a:solidFill>
            </a:endParaRPr>
          </a:p>
        </p:txBody>
      </p:sp>
      <p:pic>
        <p:nvPicPr>
          <p:cNvPr descr="13330330_Feb-Business_9" id="112" name="Google Shape;112;p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5960" y="1903730"/>
            <a:ext cx="3760470" cy="34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629285" y="1992630"/>
            <a:ext cx="7305040" cy="71882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629285" y="2120900"/>
            <a:ext cx="7196455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 is an event during the execution of the program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629920" y="4570730"/>
            <a:ext cx="7303770" cy="98806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714375" y="4693920"/>
            <a:ext cx="702691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exception is an unexpected state during the execution of code</a:t>
            </a:r>
            <a:r>
              <a:rPr lang="en-IN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1536x504" id="117" name="Google Shape;11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745" y="6401435"/>
            <a:ext cx="1483360" cy="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369570" y="3223895"/>
            <a:ext cx="7688580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disrupts the normal flow of instructions during the execution of a program.</a:t>
            </a:r>
            <a:r>
              <a:rPr lang="en-IN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369570" y="3223895"/>
            <a:ext cx="7712710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disrupts the normal flow of instructions during the execution of a program.</a:t>
            </a:r>
            <a:r>
              <a:rPr lang="en-IN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629285" y="3013075"/>
            <a:ext cx="7304405" cy="121856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734060" y="3223895"/>
            <a:ext cx="7200265" cy="1106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disrupts the normal flow of instructions during the execution of a program.</a:t>
            </a:r>
            <a:r>
              <a:rPr lang="en-I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Why should we catch exceptions </a:t>
            </a:r>
            <a:endParaRPr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438785" y="1417955"/>
            <a:ext cx="11772265" cy="549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⮚"/>
            </a:pPr>
            <a:r>
              <a:rPr b="1" lang="en-I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 make your program robust and reliable. 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⮚"/>
            </a:pPr>
            <a:r>
              <a:rPr b="1" lang="en-I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it is vital for ensuring the quality of your code .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⮚"/>
            </a:pPr>
            <a:r>
              <a:rPr b="1" lang="en-I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good programmer is someone who never introduce bad code in his projects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⮚"/>
            </a:pPr>
            <a:r>
              <a:rPr b="1" lang="en-I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an exception is not 'handled' in code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rPr b="1" lang="en-I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The application will crash and user will see an ugly message. 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rPr b="1" lang="en-I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Instead, you can catch the exception, log the errors and show a friendly 		message to the user.</a:t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63BD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L-032722-49310-19" id="128" name="Google Shape;12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650" y="1206500"/>
            <a:ext cx="1828165" cy="156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1536x504" id="129" name="Google Shape;1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745" y="6401435"/>
            <a:ext cx="148336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1" id="134" name="Google Shape;13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7005" y="1436370"/>
            <a:ext cx="6462395" cy="398589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/>
          <p:nvPr/>
        </p:nvSpPr>
        <p:spPr>
          <a:xfrm>
            <a:off x="708660" y="2006600"/>
            <a:ext cx="3138805" cy="19164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727710" y="2025650"/>
            <a:ext cx="3138805" cy="19164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415290" y="247650"/>
            <a:ext cx="326199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Example:</a:t>
            </a:r>
            <a:endParaRPr b="1" sz="2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Aitrich-Logo-Transparent-BG-1536x504"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745" y="6401435"/>
            <a:ext cx="148336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280670" y="274955"/>
            <a:ext cx="11492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IN" sz="24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br>
              <a:rPr b="0" i="0" lang="en-IN" sz="24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4400" u="none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Exception and Error?</a:t>
            </a:r>
            <a:br>
              <a:rPr b="0" i="0" lang="en-IN" sz="2400" u="none">
                <a:solidFill>
                  <a:schemeClr val="dk2"/>
                </a:solidFill>
                <a:latin typeface="Bell MT"/>
                <a:ea typeface="Bell MT"/>
                <a:cs typeface="Bell MT"/>
                <a:sym typeface="Bell MT"/>
              </a:rPr>
            </a:br>
            <a:endParaRPr b="0" i="0" sz="2400" u="none">
              <a:solidFill>
                <a:schemeClr val="dk2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11235900_11083" id="145" name="Google Shape;14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1525" y="2139315"/>
            <a:ext cx="3676650" cy="358394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/>
          <p:nvPr/>
        </p:nvSpPr>
        <p:spPr>
          <a:xfrm>
            <a:off x="725805" y="3233420"/>
            <a:ext cx="7660005" cy="130746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854710" y="3331845"/>
            <a:ext cx="7412355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an error interrupts the flow, the program tries to find an exception handler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673735" y="4654550"/>
            <a:ext cx="7712075" cy="118745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854710" y="4749165"/>
            <a:ext cx="7412355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block of code that tells it how to react,Which will help it resume the flow.</a:t>
            </a:r>
            <a:r>
              <a:rPr b="1" i="1" lang="en-IN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741045" y="2047875"/>
            <a:ext cx="7649845" cy="107188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860425" y="2192655"/>
            <a:ext cx="7412355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error is the event; an exception is the object that event creates.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1536x504"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670" y="6356350"/>
            <a:ext cx="148336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ception" id="157" name="Google Shape;15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1847850"/>
            <a:ext cx="39624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657860" y="408305"/>
            <a:ext cx="1051306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TYPES OF EXCEPTION</a:t>
            </a:r>
            <a:endParaRPr sz="4400"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488315" y="1388110"/>
            <a:ext cx="4058920" cy="10852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657860" y="1731010"/>
            <a:ext cx="2962910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EXCEPTION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488315" y="3991610"/>
            <a:ext cx="4058920" cy="10852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657860" y="4360545"/>
            <a:ext cx="3440430" cy="3987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EXCEPTION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931545" y="5534025"/>
            <a:ext cx="67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IN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Thrown By </a:t>
            </a:r>
            <a:r>
              <a:rPr lang="en-IN" sz="2000">
                <a:solidFill>
                  <a:srgbClr val="0070C0"/>
                </a:solidFill>
              </a:rPr>
              <a:t>Application</a:t>
            </a:r>
            <a:r>
              <a:rPr lang="en-IN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,using “throw” Clause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1478915" y="2879090"/>
            <a:ext cx="626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Thrown by the </a:t>
            </a:r>
            <a:r>
              <a:rPr lang="en-IN" sz="2000">
                <a:solidFill>
                  <a:srgbClr val="0070C0"/>
                </a:solidFill>
              </a:rPr>
              <a:t>CLR </a:t>
            </a:r>
            <a:r>
              <a:rPr lang="en-IN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at run time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itrich-Logo-Transparent-BG-1536x504" id="165" name="Google Shape;1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670" y="6356350"/>
            <a:ext cx="148336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Namespace</a:t>
            </a:r>
            <a:endParaRPr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C:\Users\Owner\Desktop\image088.gif" id="171" name="Google Shape;17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335" y="1719580"/>
            <a:ext cx="45624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/>
          <p:nvPr/>
        </p:nvSpPr>
        <p:spPr>
          <a:xfrm>
            <a:off x="609600" y="2802890"/>
            <a:ext cx="4594860" cy="1494155"/>
          </a:xfrm>
          <a:prstGeom prst="round1Rect">
            <a:avLst>
              <a:gd fmla="val 16667" name="adj"/>
            </a:avLst>
          </a:prstGeom>
          <a:solidFill>
            <a:srgbClr val="002060"/>
          </a:solidFill>
          <a:ln cap="flat" cmpd="sng" w="12700">
            <a:solidFill>
              <a:srgbClr val="5B84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769620" y="3060065"/>
            <a:ext cx="4267200" cy="1106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System.Exception is the base class for all exceptions in C#.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1536x504" id="174" name="Google Shape;1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670" y="6356350"/>
            <a:ext cx="148336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2023-06-05T11:31:00Z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9562160288C4473CADD7C5DF94C42276</vt:lpwstr>
  </property>
  <property fmtid="{D5CDD505-2E9C-101B-9397-08002B2CF9AE}" pid="3" name="KSOProductBuildVer">
    <vt:lpwstr>1033-11.2.0.11537</vt:lpwstr>
  </property>
</Properties>
</file>