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embeddedFontLst>
    <p:embeddedFont>
      <p:font typeface="Algerian" panose="04020705040A02060702" pitchFamily="82" charset="0"/>
      <p:regular r:id="rId24"/>
    </p:embeddedFont>
    <p:embeddedFont>
      <p:font typeface="Aparajita" panose="02020603050405020304" pitchFamily="18" charset="0"/>
      <p:regular r:id="rId25"/>
    </p:embeddedFont>
    <p:embeddedFont>
      <p:font typeface="Bell MT" panose="020205030603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5jrC3kKYGW5ZS42NhkM0VOq3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i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2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988943" y="2450051"/>
            <a:ext cx="1059116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i="0" u="none" strike="noStrike" cap="none" dirty="0">
                <a:solidFill>
                  <a:srgbClr val="002060"/>
                </a:solidFill>
                <a:latin typeface="Algerian" panose="04020705040A02060702" pitchFamily="82" charset="0"/>
                <a:sym typeface="Arial"/>
              </a:rPr>
              <a:t>EXCEPTION HANDLING</a:t>
            </a:r>
            <a:endParaRPr sz="7200" b="1" i="0" u="none" strike="noStrike" cap="none" dirty="0">
              <a:solidFill>
                <a:srgbClr val="002060"/>
              </a:solidFill>
              <a:latin typeface="Algerian" panose="04020705040A02060702" pitchFamily="8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3" descr="Capture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54472" y="1306512"/>
            <a:ext cx="48958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6985" y="1344930"/>
            <a:ext cx="562991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Structured exception handling tests specific pieces of the code when exception occurs.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9210" y="2981960"/>
            <a:ext cx="574802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IN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Try...Catch...Finally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control structure is fundamental to structured exception handling. 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6350" y="4367530"/>
            <a:ext cx="563118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 Reacts differently based on the type of thrown exception.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77825" y="386715"/>
            <a:ext cx="401828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Work Flow: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Multiple Catch Blocks</a:t>
            </a:r>
            <a:b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endParaRPr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375257" y="1783397"/>
            <a:ext cx="469011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try block can throw multiple exceptions, which can handle by using multiple catch blocks.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065367" y="1783397"/>
            <a:ext cx="7042150" cy="479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IN" sz="18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private void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DoSomething(){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lang="en-IN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1800" dirty="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throw new</a:t>
            </a:r>
            <a:r>
              <a:rPr lang="en-IN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135BA2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IN" sz="18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//will  reach here..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ArgumentException</a:t>
            </a:r>
            <a:r>
              <a:rPr lang="en-IN" sz="18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will reach here...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065367" y="1261427"/>
            <a:ext cx="494982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sz="28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3483610" y="5643880"/>
            <a:ext cx="575754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ECF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FEC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7" descr="Cap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523" y="845820"/>
            <a:ext cx="8817720" cy="557149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371475" y="262890"/>
            <a:ext cx="282194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Finally Blocks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endParaRPr dirty="0">
              <a:latin typeface="Algerian" panose="04020705040A02060702" pitchFamily="82" charset="0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09600" y="2237740"/>
            <a:ext cx="796798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Finally block must appear after all the catch block.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797560" y="3296285"/>
            <a:ext cx="73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Contains the code that always executes, whether or not any </a:t>
            </a: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exceptin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ocurs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9600" y="4693920"/>
            <a:ext cx="7896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you use transfer control statement in finally block, you will receive compile time error.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257175" y="2306320"/>
            <a:ext cx="7694930" cy="304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code fragment that must be executed regardless of exception. 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Cleaning up resources such as closing file objects, releasing database connections etc.</a:t>
            </a:r>
            <a:endParaRPr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Only One finally block is associated with try block.</a:t>
            </a:r>
            <a:endParaRPr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13;p19">
            <a:extLst>
              <a:ext uri="{FF2B5EF4-FFF2-40B4-BE49-F238E27FC236}">
                <a16:creationId xmlns:a16="http://schemas.microsoft.com/office/drawing/2014/main" id="{7B972124-0A29-7B3A-F8D9-52A468CE1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20860"/>
            <a:ext cx="10972800" cy="71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sym typeface="Bell MT"/>
              </a:rPr>
              <a:t>WHEN TO USE FINALLY BLOCK ?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/>
        </p:nvSpPr>
        <p:spPr>
          <a:xfrm>
            <a:off x="633730" y="340995"/>
            <a:ext cx="15982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38" name="Google Shape;338;p21" descr="Cap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605" y="1107440"/>
            <a:ext cx="8515350" cy="510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609600" y="2936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Application Exception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609600" y="2012315"/>
            <a:ext cx="822007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Thrown by a user program, not by the common language runtime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717550" y="3117215"/>
            <a:ext cx="828484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Create a custom exception class by deriving the  </a:t>
            </a: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ApplicationException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842645" y="4460240"/>
            <a:ext cx="798639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IN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statement is used to signal the occurrence of an anomalous situation (exception) during the program execution.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 dirty="0" err="1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Diffensive</a:t>
            </a:r>
            <a:r>
              <a:rPr lang="en-IN" dirty="0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 Programming</a:t>
            </a:r>
            <a:endParaRPr dirty="0"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1083310" y="1657350"/>
            <a:ext cx="688086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Defensive programming is a technique that makes programs more robust to unexpected events 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10235" y="2911475"/>
            <a:ext cx="706628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Less program "crashes" at run time ,It increases the quality of software.</a:t>
            </a: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1083310" y="4295140"/>
            <a:ext cx="6827520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Defensive Programming is the concept of avoiding the exceptional situations to occur, even before it can occur, and exception handling is about handling an exception after it has happened, 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4" descr="Captur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1080" y="558689"/>
            <a:ext cx="9817710" cy="608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/>
          <p:nvPr/>
        </p:nvSpPr>
        <p:spPr>
          <a:xfrm>
            <a:off x="137160" y="216535"/>
            <a:ext cx="305689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Defensive Programming Strategies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657349" y="2037080"/>
            <a:ext cx="5194863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Check For Nulls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 Careful When Working with Arrays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Check Object State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Check Your Arguments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Safe Parsing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11252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  <a:t>What Is Exception???</a:t>
            </a:r>
            <a:endParaRPr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29285" y="2120900"/>
            <a:ext cx="719645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Exception is an event during the execution of the program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609600" y="4175760"/>
            <a:ext cx="702691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 exception is an unexpected state during the execution of code</a:t>
            </a:r>
            <a:r>
              <a:rPr lang="en-IN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29285" y="3068955"/>
            <a:ext cx="720026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 disrupts the normal flow of instructions during the execution of a program. 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xfrm>
            <a:off x="609600" y="27400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Best Practices for Handling Exceptions</a:t>
            </a:r>
            <a:br>
              <a:rPr lang="en-IN" dirty="0">
                <a:latin typeface="Bell MT"/>
                <a:ea typeface="Bell MT"/>
                <a:cs typeface="Bell MT"/>
                <a:sym typeface="Bell MT"/>
              </a:rPr>
            </a:b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838200" y="1796415"/>
            <a:ext cx="103155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well-designed set of error handling code blocks can make a program more robust and less prone to crashing the application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837565" y="2495779"/>
            <a:ext cx="873442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Know when to use a try/catch block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837565" y="3062072"/>
            <a:ext cx="912558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try/finally blocks around code that can potentially generate an exception and centralize your catch statements in one location.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837565" y="3945904"/>
            <a:ext cx="9753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 exception class names with the word "Exception".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837565" y="4447191"/>
            <a:ext cx="10572750" cy="1009015"/>
          </a:xfrm>
          <a:prstGeom prst="roundRect">
            <a:avLst>
              <a:gd name="adj" fmla="val 16667"/>
            </a:avLst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C# and the Managed Extensions for C++, use at least the three common constructors when creating your own exception classes.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837565" y="5211561"/>
            <a:ext cx="9167495" cy="1009015"/>
          </a:xfrm>
          <a:prstGeom prst="roundRect">
            <a:avLst>
              <a:gd name="adj" fmla="val 16667"/>
            </a:avLst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grammatically correct error messages, including ending punctuation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3EAAB-BB31-3EEA-1E55-0AE94AEF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911" y="2213658"/>
            <a:ext cx="10282177" cy="853633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6600" dirty="0">
                <a:latin typeface="Algerian" panose="04020705040A02060702" pitchFamily="82" charset="0"/>
              </a:rPr>
              <a:t>Any Questions?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Why should we catch exceptions </a:t>
            </a:r>
            <a:endParaRPr dirty="0">
              <a:solidFill>
                <a:srgbClr val="002060"/>
              </a:solidFill>
              <a:latin typeface="Algerian" panose="04020705040A02060702" pitchFamily="82" charset="0"/>
              <a:ea typeface="Bell MT"/>
              <a:cs typeface="Bell MT"/>
              <a:sym typeface="Bell MT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38785" y="1417955"/>
            <a:ext cx="1177226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 make your program robust and reliable. 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it is vital for ensuring the quality of your code .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good programmer is someone who never introduce bad code in his projects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an exception is not 'handled' in code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application will crash and user will see an ugly message. 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Instead, you can catch the exception, log the errors and show a friendly 		message to the user.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2400"/>
              <a:buFont typeface="Arial"/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173521" y="352425"/>
            <a:ext cx="11492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IN" sz="2400" b="0" i="0" u="none" dirty="0">
                <a:solidFill>
                  <a:srgbClr val="002060"/>
                </a:solidFill>
                <a:latin typeface="Algerian" panose="04020705040A02060702" pitchFamily="82" charset="0"/>
                <a:sym typeface="Arial"/>
              </a:rPr>
              <a:t>'</a:t>
            </a:r>
            <a:br>
              <a:rPr lang="en-IN" sz="2400" b="0" i="0" u="none" dirty="0">
                <a:solidFill>
                  <a:srgbClr val="002060"/>
                </a:solidFill>
                <a:latin typeface="Algerian" panose="04020705040A02060702" pitchFamily="82" charset="0"/>
                <a:sym typeface="Arial"/>
              </a:rPr>
            </a:br>
            <a:r>
              <a:rPr lang="en-IN" sz="4400" b="0" i="0" u="none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Exception and Error?</a:t>
            </a:r>
            <a:br>
              <a:rPr lang="en-IN" sz="2400" b="0" i="0" u="none" dirty="0">
                <a:solidFill>
                  <a:schemeClr val="dk2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</a:br>
            <a:endParaRPr sz="2400" b="0" i="0" u="none" dirty="0">
              <a:solidFill>
                <a:schemeClr val="dk2"/>
              </a:solidFill>
              <a:latin typeface="Algerian" panose="04020705040A02060702" pitchFamily="82" charset="0"/>
              <a:ea typeface="Bell MT"/>
              <a:cs typeface="Bell MT"/>
              <a:sym typeface="Bell MT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54710" y="333184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When an error interrupts the flow, the program tries to find an exception handler 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4710" y="474916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block of code that tells it how to react , Which will help it resume the flow.</a:t>
            </a:r>
            <a:r>
              <a:rPr lang="en-IN" sz="2400" b="1" i="1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60425" y="219265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 error is the event; an exception is the object that event creates.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 descr="Excep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843033"/>
            <a:ext cx="39624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657860" y="408305"/>
            <a:ext cx="1051306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TYPES OF EXCEPTION</a:t>
            </a:r>
            <a:endParaRPr sz="4400" dirty="0">
              <a:solidFill>
                <a:srgbClr val="002060"/>
              </a:solidFill>
              <a:latin typeface="Algerian" panose="04020705040A02060702" pitchFamily="82" charset="0"/>
              <a:ea typeface="Bell MT"/>
              <a:cs typeface="Bell MT"/>
              <a:sym typeface="Bell MT"/>
            </a:endParaRPr>
          </a:p>
        </p:txBody>
      </p:sp>
      <p:sp>
        <p:nvSpPr>
          <p:cNvPr id="2" name="Google Shape;160;p8"/>
          <p:cNvSpPr txBox="1"/>
          <p:nvPr/>
        </p:nvSpPr>
        <p:spPr>
          <a:xfrm>
            <a:off x="657859" y="1731010"/>
            <a:ext cx="543814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SYSTEM EXCEPTION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:-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Thrown by the CLR at run time</a:t>
            </a:r>
          </a:p>
          <a:p>
            <a:pPr lvl="0"/>
            <a:endParaRPr lang="en-IN" sz="2000" dirty="0">
              <a:solidFill>
                <a:schemeClr val="tx1"/>
              </a:solidFill>
            </a:endParaRPr>
          </a:p>
          <a:p>
            <a:pPr marL="457200" lvl="0" indent="-457200">
              <a:buAutoNum type="arabicPeriod" startAt="2"/>
            </a:pPr>
            <a:r>
              <a:rPr lang="en-IN" sz="2000" dirty="0">
                <a:solidFill>
                  <a:schemeClr val="tx1"/>
                </a:solidFill>
              </a:rPr>
              <a:t>APPLICATION EXCEPTION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    :-Thrown By Application , using “Throw” clause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Namespace</a:t>
            </a:r>
            <a:endParaRPr dirty="0">
              <a:solidFill>
                <a:srgbClr val="002060"/>
              </a:solidFill>
              <a:latin typeface="Algerian" panose="04020705040A02060702" pitchFamily="82" charset="0"/>
              <a:ea typeface="Bell MT"/>
              <a:cs typeface="Bell MT"/>
              <a:sym typeface="Bell MT"/>
            </a:endParaRPr>
          </a:p>
        </p:txBody>
      </p:sp>
      <p:pic>
        <p:nvPicPr>
          <p:cNvPr id="171" name="Google Shape;171;p9" descr="C:\Users\Owner\Desktop\image088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17335" y="1719580"/>
            <a:ext cx="45624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609600" y="1719580"/>
            <a:ext cx="426720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System.Exception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the base class for all exceptions in C#.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912495" y="4143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 sz="4400" b="0" i="0" u="none" dirty="0">
                <a:solidFill>
                  <a:srgbClr val="002060"/>
                </a:solidFill>
                <a:latin typeface="Algerian" panose="04020705040A02060702" pitchFamily="82" charset="0"/>
                <a:sym typeface="Arial"/>
              </a:rPr>
              <a:t>System/Runtime Exceptions</a:t>
            </a:r>
            <a:endParaRPr sz="4400" b="0" i="0" u="none" dirty="0">
              <a:solidFill>
                <a:srgbClr val="002060"/>
              </a:solidFill>
              <a:latin typeface="Algerian" panose="04020705040A02060702" pitchFamily="82" charset="0"/>
              <a:sym typeface="Arial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1333500" y="175006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6640830" y="174561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379855" y="2797175"/>
            <a:ext cx="3768090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sym typeface="Arial"/>
              </a:rPr>
              <a:t>NullReferenceException</a:t>
            </a:r>
            <a:endParaRPr sz="24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6641465" y="279844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1279525" y="3768725"/>
            <a:ext cx="401637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latin typeface="Aparajita"/>
                <a:ea typeface="Aparajita"/>
                <a:cs typeface="Aparajita"/>
                <a:sym typeface="Aparajita"/>
              </a:rPr>
              <a:t>InvalidCastException</a:t>
            </a:r>
            <a:endParaRPr sz="24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6627495" y="3797300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292860" y="487553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626225" y="490982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DivideByZeroException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319530" y="1764665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626860" y="1760220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627495" y="2813050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6627495" y="385381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319530" y="182118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6626860" y="181673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6627495" y="286956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1269365" y="489458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04000" y="387286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 dirty="0">
                <a:solidFill>
                  <a:schemeClr val="tx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334135" y="180213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6603365" y="1835785"/>
            <a:ext cx="443992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tx1"/>
                </a:solidFill>
                <a:sym typeface="Arial"/>
              </a:rPr>
              <a:t>IndexOutOfRangeException</a:t>
            </a:r>
            <a:endParaRPr sz="18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6604000" y="288861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 dirty="0">
              <a:solidFill>
                <a:schemeClr val="tx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  <a:ea typeface="Bell MT"/>
                <a:cs typeface="Bell MT"/>
                <a:sym typeface="Bell MT"/>
              </a:rPr>
              <a:t>What Is Exception Handling??</a:t>
            </a:r>
            <a:endParaRPr dirty="0">
              <a:solidFill>
                <a:srgbClr val="002060"/>
              </a:solidFill>
              <a:latin typeface="Algerian" panose="04020705040A02060702" pitchFamily="82" charset="0"/>
              <a:ea typeface="Bell MT"/>
              <a:cs typeface="Bell MT"/>
              <a:sym typeface="Bell MT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520065" y="1867535"/>
            <a:ext cx="1080706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08660" y="1991360"/>
            <a:ext cx="10386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“Exception handling" means interpreting and reacting to the exceptions created by errors.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518795" y="4202430"/>
            <a:ext cx="6765925" cy="10153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Achieved using the Try - Catch - Finally block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708660" y="2760761"/>
            <a:ext cx="6766560" cy="113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Built mechanism in .NET framework to detect and handle run time errors.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 descr="Pic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19345" y="753745"/>
            <a:ext cx="6934200" cy="498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6091555" y="1605280"/>
            <a:ext cx="4246880" cy="3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........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catch(SomeException e1){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catch(AnotherException e2){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2"/>
          <p:cNvCxnSpPr/>
          <p:nvPr/>
        </p:nvCxnSpPr>
        <p:spPr>
          <a:xfrm rot="10800000">
            <a:off x="4438650" y="1395730"/>
            <a:ext cx="1800225" cy="4235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38" name="Google Shape;238;p12"/>
          <p:cNvSpPr txBox="1"/>
          <p:nvPr/>
        </p:nvSpPr>
        <p:spPr>
          <a:xfrm>
            <a:off x="533400" y="1184910"/>
            <a:ext cx="37338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Bolock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for which we want to catch some  Exception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flipH="1">
            <a:off x="4307840" y="2600325"/>
            <a:ext cx="1931035" cy="729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12"/>
          <p:cNvCxnSpPr/>
          <p:nvPr/>
        </p:nvCxnSpPr>
        <p:spPr>
          <a:xfrm rot="10800000">
            <a:off x="4333875" y="3362325"/>
            <a:ext cx="1771650" cy="3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2" name="Google Shape;242;p12"/>
          <p:cNvSpPr txBox="1"/>
          <p:nvPr/>
        </p:nvSpPr>
        <p:spPr>
          <a:xfrm>
            <a:off x="662940" y="2584450"/>
            <a:ext cx="3463290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Each catch deals with class of </a:t>
            </a:r>
            <a:r>
              <a:rPr lang="en-IN" sz="2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Exceptions,determined</a:t>
            </a: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by the run-time system based on the type of the argument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2"/>
          <p:cNvCxnSpPr/>
          <p:nvPr/>
        </p:nvCxnSpPr>
        <p:spPr>
          <a:xfrm flipH="1">
            <a:off x="4333875" y="4314825"/>
            <a:ext cx="1847850" cy="5905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5" name="Google Shape;245;p12"/>
          <p:cNvSpPr txBox="1"/>
          <p:nvPr/>
        </p:nvSpPr>
        <p:spPr>
          <a:xfrm>
            <a:off x="662940" y="4460240"/>
            <a:ext cx="355028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code in finally is executed always after leaving the try-block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>
            <a:spLocks noGrp="1"/>
          </p:cNvSpPr>
          <p:nvPr>
            <p:ph type="body" idx="2"/>
          </p:nvPr>
        </p:nvSpPr>
        <p:spPr>
          <a:xfrm>
            <a:off x="5363845" y="2161540"/>
            <a:ext cx="4042410" cy="391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245745" y="114935"/>
            <a:ext cx="3925570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sz="3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804</Words>
  <Application>Microsoft Office PowerPoint</Application>
  <PresentationFormat>Widescreen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Calibri</vt:lpstr>
      <vt:lpstr>Noto Sans Symbols</vt:lpstr>
      <vt:lpstr>Aparajita</vt:lpstr>
      <vt:lpstr>Arial</vt:lpstr>
      <vt:lpstr>Bell MT</vt:lpstr>
      <vt:lpstr>Default Design</vt:lpstr>
      <vt:lpstr>PowerPoint Presentation</vt:lpstr>
      <vt:lpstr>What Is Exception???</vt:lpstr>
      <vt:lpstr>Why should we catch exceptions </vt:lpstr>
      <vt:lpstr>PowerPoint Presentation</vt:lpstr>
      <vt:lpstr>PowerPoint Presentation</vt:lpstr>
      <vt:lpstr>Namespace</vt:lpstr>
      <vt:lpstr>PowerPoint Presentation</vt:lpstr>
      <vt:lpstr>What Is Exception Handling??</vt:lpstr>
      <vt:lpstr>PowerPoint Presentation</vt:lpstr>
      <vt:lpstr>PowerPoint Presentation</vt:lpstr>
      <vt:lpstr> Multiple Catch Blocks </vt:lpstr>
      <vt:lpstr>PowerPoint Presentation</vt:lpstr>
      <vt:lpstr> Finally Blocks  </vt:lpstr>
      <vt:lpstr>WHEN TO USE FINALLY BLOCK ?</vt:lpstr>
      <vt:lpstr>PowerPoint Presentation</vt:lpstr>
      <vt:lpstr>Application Exception</vt:lpstr>
      <vt:lpstr>Diffensive Programming</vt:lpstr>
      <vt:lpstr>PowerPoint Presentation</vt:lpstr>
      <vt:lpstr>Defensive Programming Strategies</vt:lpstr>
      <vt:lpstr> Best Practices for Handling Exceptions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ck shahid shahid</cp:lastModifiedBy>
  <cp:revision>2</cp:revision>
  <dcterms:created xsi:type="dcterms:W3CDTF">2023-06-05T11:31:00Z</dcterms:created>
  <dcterms:modified xsi:type="dcterms:W3CDTF">2024-05-23T09:00:17Z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9562160288C4473CADD7C5DF94C42276</vt:lpwstr>
  </property>
  <property fmtid="{D5CDD505-2E9C-101B-9397-08002B2CF9AE}" pid="3" name="KSOProductBuildVer">
    <vt:lpwstr>1033-11.2.0.11537</vt:lpwstr>
  </property>
</Properties>
</file>