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Roboto" panose="020B060402020202020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2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YtwaGReVWR+XGJn+CnDCfDc3N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66" y="54"/>
      </p:cViewPr>
      <p:guideLst>
        <p:guide orient="horz" pos="252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6743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rgbClr val="0D0D0D"/>
                </a:solidFill>
                <a:latin typeface="Roboto"/>
                <a:ea typeface="Roboto"/>
                <a:cs typeface="Roboto"/>
                <a:sym typeface="Roboto"/>
              </a:rPr>
              <a:t>Hello everyone, and welcome to Aitrich Academy. Today, we're delving into the fascinating world of database management, focusing specifically on a crucial aspect: Data Control Language or DCL. DCL forms an integral part of database management systems, allowing us to wield control over the structure and access privileges within our databases.</a:t>
            </a:r>
            <a:endParaRPr sz="190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9933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"Now, let's talk about the REVOKE command."</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"This command comes into play when we need to take back permissions that we've previously granted."</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"It's like hitting the 'undo' button on permissions."</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"We specify the database we're working with using the USE statement."</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"Then, with the REVOKE command, we list out the specific permissions we want to revoke, such as SELECT, INSERT, UPDATE, DELETE."</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"We also specify the table or object from which we're revoking permissions."</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"And finally, we mention the username or role from which we're removing these permissions."</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"With REVOKE, we're effectively tightening access control and ensuring that users only have the permissions they absolutely need."</a:t>
            </a:r>
            <a:endParaRPr sz="2000">
              <a:solidFill>
                <a:srgbClr val="0D0D0D"/>
              </a:solidFill>
              <a:latin typeface="Roboto"/>
              <a:ea typeface="Roboto"/>
              <a:cs typeface="Roboto"/>
              <a:sym typeface="Roboto"/>
            </a:endParaRPr>
          </a:p>
          <a:p>
            <a:pPr marL="0" lvl="0" indent="0" algn="l" rtl="0">
              <a:spcBef>
                <a:spcPts val="1500"/>
              </a:spcBef>
              <a:spcAft>
                <a:spcPts val="0"/>
              </a:spcAft>
              <a:buNone/>
            </a:pPr>
            <a:endParaRPr/>
          </a:p>
        </p:txBody>
      </p:sp>
      <p:sp>
        <p:nvSpPr>
          <p:cNvPr id="158" name="Google Shape;1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9051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"Let's walk through a practical example of using the REVOKE command in a job portal scenario."</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"Imagine we have our job portal database named 'JobPortalDB'."</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"We've previously granted SELECT permission on the 'Applications' table to a user named 'applicant_user'."</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"Now, let's say we need to revoke that permission for some reason, maybe because the user's role has changed."</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"We start by specifying the database we're working with, using the USE statement: 'JobPortalDB'."</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"Then, with the REVOKE command, we simply revoke the SELECT permission from the 'Applications' table for the 'applicant_user'."</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"And just like that, the 'applicant_user' no longer has the ability to select data from the 'Applications' table."</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"This ensures that access to sensitive data is tightly controlled, maintaining the security and integrity of our job portal database."</a:t>
            </a:r>
            <a:endParaRPr sz="2200">
              <a:solidFill>
                <a:srgbClr val="0D0D0D"/>
              </a:solidFill>
              <a:latin typeface="Roboto"/>
              <a:ea typeface="Roboto"/>
              <a:cs typeface="Roboto"/>
              <a:sym typeface="Roboto"/>
            </a:endParaRPr>
          </a:p>
          <a:p>
            <a:pPr marL="0" lvl="0" indent="0" algn="l" rtl="0">
              <a:spcBef>
                <a:spcPts val="1500"/>
              </a:spcBef>
              <a:spcAft>
                <a:spcPts val="0"/>
              </a:spcAft>
              <a:buNone/>
            </a:pPr>
            <a:endParaRPr sz="2100"/>
          </a:p>
        </p:txBody>
      </p:sp>
      <p:sp>
        <p:nvSpPr>
          <p:cNvPr id="167" name="Google Shape;1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301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"Now, let's shift our focus to the DENY command."</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"When we need to be absolutely explicit about denying certain permissions, DENY comes to the rescue."</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"It's like putting up a virtual 'Do Not Enter' sign for specific users or roles."</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"We start by specifying the database we're working with, using the USE statement."</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"Then, with the DENY command, we list out the permissions we want to deny, such as SELECT, INSERT, UPDATE, DELETE."</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"We also specify the table or object to which we're denying permissions."</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"And finally, we mention the username or role to which we're denying these permissions."</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"It's important to note that DENY takes precedence over any granted permissions."</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"By using DENY, we're exercising fine-grained control over access privileges, ensuring that only authorized users have the necessary permissions.</a:t>
            </a:r>
            <a:endParaRPr sz="2200">
              <a:solidFill>
                <a:srgbClr val="0D0D0D"/>
              </a:solidFill>
              <a:latin typeface="Roboto"/>
              <a:ea typeface="Roboto"/>
              <a:cs typeface="Roboto"/>
              <a:sym typeface="Roboto"/>
            </a:endParaRPr>
          </a:p>
          <a:p>
            <a:pPr marL="0" lvl="0" indent="0" algn="l" rtl="0">
              <a:spcBef>
                <a:spcPts val="1500"/>
              </a:spcBef>
              <a:spcAft>
                <a:spcPts val="0"/>
              </a:spcAft>
              <a:buNone/>
            </a:pPr>
            <a:endParaRPr sz="2100"/>
          </a:p>
        </p:txBody>
      </p:sp>
      <p:sp>
        <p:nvSpPr>
          <p:cNvPr id="174" name="Google Shape;1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5733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1900">
                <a:solidFill>
                  <a:srgbClr val="0D0D0D"/>
                </a:solidFill>
                <a:latin typeface="Roboto"/>
                <a:ea typeface="Roboto"/>
                <a:cs typeface="Roboto"/>
                <a:sym typeface="Roboto"/>
              </a:rPr>
              <a:t>"Let's illustrate the DENY command with an example from our job portal scenario."</a:t>
            </a:r>
            <a:endParaRPr sz="19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900">
                <a:solidFill>
                  <a:srgbClr val="0D0D0D"/>
                </a:solidFill>
                <a:latin typeface="Roboto"/>
                <a:ea typeface="Roboto"/>
                <a:cs typeface="Roboto"/>
                <a:sym typeface="Roboto"/>
              </a:rPr>
              <a:t>"Imagine we have our job portal database named 'JobPortalDB'."</a:t>
            </a:r>
            <a:endParaRPr sz="19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900">
                <a:solidFill>
                  <a:srgbClr val="0D0D0D"/>
                </a:solidFill>
                <a:latin typeface="Roboto"/>
                <a:ea typeface="Roboto"/>
                <a:cs typeface="Roboto"/>
                <a:sym typeface="Roboto"/>
              </a:rPr>
              <a:t>"Now, let's say we have a user named 'RestrictedUser' who, for security reasons, should not have any access to the 'JobApplications' table."</a:t>
            </a:r>
            <a:endParaRPr sz="19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900">
                <a:solidFill>
                  <a:srgbClr val="0D0D0D"/>
                </a:solidFill>
                <a:latin typeface="Roboto"/>
                <a:ea typeface="Roboto"/>
                <a:cs typeface="Roboto"/>
                <a:sym typeface="Roboto"/>
              </a:rPr>
              <a:t>"We start by specifying the database we're working with, using the USE statement: 'JobPortalDB'."</a:t>
            </a:r>
            <a:endParaRPr sz="19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900">
                <a:solidFill>
                  <a:srgbClr val="0D0D0D"/>
                </a:solidFill>
                <a:latin typeface="Roboto"/>
                <a:ea typeface="Roboto"/>
                <a:cs typeface="Roboto"/>
                <a:sym typeface="Roboto"/>
              </a:rPr>
              <a:t>"Then, with the DENY command, we explicitly deny SELECT, INSERT, UPDATE, and DELETE permissions on the 'JobApplications' table to the 'RestrictedUser'."</a:t>
            </a:r>
            <a:endParaRPr sz="19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900">
                <a:solidFill>
                  <a:srgbClr val="0D0D0D"/>
                </a:solidFill>
                <a:latin typeface="Roboto"/>
                <a:ea typeface="Roboto"/>
                <a:cs typeface="Roboto"/>
                <a:sym typeface="Roboto"/>
              </a:rPr>
              <a:t>"This means that 'RestrictedUser' won't be able to view, insert, update, or delete any records from the 'JobApplications' table."</a:t>
            </a:r>
            <a:endParaRPr sz="19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900">
                <a:solidFill>
                  <a:srgbClr val="0D0D0D"/>
                </a:solidFill>
                <a:latin typeface="Roboto"/>
                <a:ea typeface="Roboto"/>
                <a:cs typeface="Roboto"/>
                <a:sym typeface="Roboto"/>
              </a:rPr>
              <a:t>"By using DENY, we're ensuring that sensitive data within the 'JobApplications' table remains protected and inaccessible to unauthorized users."</a:t>
            </a:r>
            <a:endParaRPr sz="1900">
              <a:solidFill>
                <a:srgbClr val="0D0D0D"/>
              </a:solidFill>
              <a:latin typeface="Roboto"/>
              <a:ea typeface="Roboto"/>
              <a:cs typeface="Roboto"/>
              <a:sym typeface="Roboto"/>
            </a:endParaRPr>
          </a:p>
          <a:p>
            <a:pPr marL="0" lvl="0" indent="0" algn="l" rtl="0">
              <a:spcBef>
                <a:spcPts val="1500"/>
              </a:spcBef>
              <a:spcAft>
                <a:spcPts val="0"/>
              </a:spcAft>
              <a:buNone/>
            </a:pPr>
            <a:endParaRPr sz="1800"/>
          </a:p>
        </p:txBody>
      </p:sp>
      <p:sp>
        <p:nvSpPr>
          <p:cNvPr id="183" name="Google Shape;18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3373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"As we wrap up our discussion on database access control, I want to extend a heartfelt thank you to all of you for your engagement and participation."</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"I hope that today's presentation has shed some light on the importance of managing permissions within databases, and how commands like GRANT, REVOKE, DENY, and others play a crucial role in ensuring data security and integrity."</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"If you have any further questions or would like to continue the conversation, please don't hesitate to reach out."</a:t>
            </a:r>
            <a:endParaRPr sz="22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200">
                <a:solidFill>
                  <a:srgbClr val="0D0D0D"/>
                </a:solidFill>
                <a:latin typeface="Roboto"/>
                <a:ea typeface="Roboto"/>
                <a:cs typeface="Roboto"/>
                <a:sym typeface="Roboto"/>
              </a:rPr>
              <a:t>"Thank you once again for your time and attention. Have a wonderful day!"</a:t>
            </a:r>
            <a:endParaRPr sz="2200">
              <a:solidFill>
                <a:srgbClr val="0D0D0D"/>
              </a:solidFill>
              <a:latin typeface="Roboto"/>
              <a:ea typeface="Roboto"/>
              <a:cs typeface="Roboto"/>
              <a:sym typeface="Roboto"/>
            </a:endParaRPr>
          </a:p>
          <a:p>
            <a:pPr marL="0" lvl="0" indent="0" algn="l" rtl="0">
              <a:spcBef>
                <a:spcPts val="1500"/>
              </a:spcBef>
              <a:spcAft>
                <a:spcPts val="0"/>
              </a:spcAft>
              <a:buNone/>
            </a:pPr>
            <a:endParaRPr sz="2100"/>
          </a:p>
        </p:txBody>
      </p:sp>
      <p:sp>
        <p:nvSpPr>
          <p:cNvPr id="190" name="Google Shape;1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18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90bad6fb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690bad6fb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700">
              <a:solidFill>
                <a:srgbClr val="0D0D0D"/>
              </a:solidFill>
              <a:latin typeface="Roboto"/>
              <a:ea typeface="Roboto"/>
              <a:cs typeface="Roboto"/>
              <a:sym typeface="Roboto"/>
            </a:endParaRPr>
          </a:p>
          <a:p>
            <a:pPr marL="0" lvl="0" indent="0" algn="just" rtl="0">
              <a:spcBef>
                <a:spcPts val="0"/>
              </a:spcBef>
              <a:spcAft>
                <a:spcPts val="0"/>
              </a:spcAft>
              <a:buNone/>
            </a:pPr>
            <a:r>
              <a:rPr lang="en-US" sz="1700">
                <a:solidFill>
                  <a:srgbClr val="0D0D0D"/>
                </a:solidFill>
                <a:latin typeface="Roboto"/>
                <a:ea typeface="Roboto"/>
                <a:cs typeface="Roboto"/>
                <a:sym typeface="Roboto"/>
              </a:rPr>
              <a:t>Alright, let's dive right in and explore the fascinating world of Data Control Language, often abbreviated as DCL. So, what exactly is DCL?</a:t>
            </a:r>
            <a:endParaRPr sz="1700">
              <a:solidFill>
                <a:srgbClr val="0D0D0D"/>
              </a:solidFill>
              <a:latin typeface="Roboto"/>
              <a:ea typeface="Roboto"/>
              <a:cs typeface="Roboto"/>
              <a:sym typeface="Roboto"/>
            </a:endParaRPr>
          </a:p>
          <a:p>
            <a:pPr marL="0" lvl="0" indent="0" algn="just" rtl="0">
              <a:lnSpc>
                <a:spcPct val="115000"/>
              </a:lnSpc>
              <a:spcBef>
                <a:spcPts val="1500"/>
              </a:spcBef>
              <a:spcAft>
                <a:spcPts val="0"/>
              </a:spcAft>
              <a:buClr>
                <a:schemeClr val="dk1"/>
              </a:buClr>
              <a:buSzPts val="1100"/>
              <a:buFont typeface="Arial"/>
              <a:buNone/>
            </a:pPr>
            <a:r>
              <a:rPr lang="en-US" sz="1700">
                <a:solidFill>
                  <a:srgbClr val="0D0D0D"/>
                </a:solidFill>
                <a:latin typeface="Roboto"/>
                <a:ea typeface="Roboto"/>
                <a:cs typeface="Roboto"/>
                <a:sym typeface="Roboto"/>
              </a:rPr>
              <a:t>"DCL, short for Data Control Language, is a crucial component within the SQL environment. Its primary function? To regulate access to the treasure trove of data stored within databases. Think of it as the gatekeeper, determining who gets to see, modify, or delete data within the database."</a:t>
            </a:r>
            <a:endParaRPr sz="1700">
              <a:solidFill>
                <a:srgbClr val="0D0D0D"/>
              </a:solidFill>
              <a:latin typeface="Roboto"/>
              <a:ea typeface="Roboto"/>
              <a:cs typeface="Roboto"/>
              <a:sym typeface="Roboto"/>
            </a:endParaRPr>
          </a:p>
          <a:p>
            <a:pPr marL="0" lvl="0" indent="0" algn="just" rtl="0">
              <a:lnSpc>
                <a:spcPct val="115000"/>
              </a:lnSpc>
              <a:spcBef>
                <a:spcPts val="1500"/>
              </a:spcBef>
              <a:spcAft>
                <a:spcPts val="0"/>
              </a:spcAft>
              <a:buClr>
                <a:schemeClr val="dk1"/>
              </a:buClr>
              <a:buSzPts val="1100"/>
              <a:buFont typeface="Arial"/>
              <a:buNone/>
            </a:pPr>
            <a:r>
              <a:rPr lang="en-US" sz="1700">
                <a:solidFill>
                  <a:srgbClr val="0D0D0D"/>
                </a:solidFill>
                <a:latin typeface="Roboto"/>
                <a:ea typeface="Roboto"/>
                <a:cs typeface="Roboto"/>
                <a:sym typeface="Roboto"/>
              </a:rPr>
              <a:t>"Now, here's where things get interesting. DCL empowers data administrators to wield control over these access privileges. They can grant or revoke access rights to various users or roles, ensuring that only the right people have the right level of access. It's like having a bouncer at the door of an exclusive club, only letting in those with the VIP pass."</a:t>
            </a:r>
            <a:endParaRPr sz="1700">
              <a:solidFill>
                <a:srgbClr val="0D0D0D"/>
              </a:solidFill>
              <a:latin typeface="Roboto"/>
              <a:ea typeface="Roboto"/>
              <a:cs typeface="Roboto"/>
              <a:sym typeface="Roboto"/>
            </a:endParaRPr>
          </a:p>
          <a:p>
            <a:pPr marL="0" lvl="0" indent="0" algn="just" rtl="0">
              <a:lnSpc>
                <a:spcPct val="115000"/>
              </a:lnSpc>
              <a:spcBef>
                <a:spcPts val="1500"/>
              </a:spcBef>
              <a:spcAft>
                <a:spcPts val="0"/>
              </a:spcAft>
              <a:buClr>
                <a:schemeClr val="dk1"/>
              </a:buClr>
              <a:buSzPts val="1100"/>
              <a:buFont typeface="Arial"/>
              <a:buNone/>
            </a:pPr>
            <a:r>
              <a:rPr lang="en-US" sz="1700">
                <a:solidFill>
                  <a:srgbClr val="0D0D0D"/>
                </a:solidFill>
                <a:latin typeface="Roboto"/>
                <a:ea typeface="Roboto"/>
                <a:cs typeface="Roboto"/>
                <a:sym typeface="Roboto"/>
              </a:rPr>
              <a:t>"But here's a little twist you might not have known about DCL: once you've implemented a DCL command in your database, there's no simple 'undo' button like a rollback in a transaction. Nope, if you want to reverse the action, you've got to implement another DCL command to counteract it. It's like playing a game of chess; every move counts, and you've got to think ahead."</a:t>
            </a:r>
            <a:endParaRPr sz="1700">
              <a:solidFill>
                <a:srgbClr val="0D0D0D"/>
              </a:solidFill>
              <a:latin typeface="Roboto"/>
              <a:ea typeface="Roboto"/>
              <a:cs typeface="Roboto"/>
              <a:sym typeface="Roboto"/>
            </a:endParaRPr>
          </a:p>
          <a:p>
            <a:pPr marL="0" lvl="0" indent="0" algn="just" rtl="0">
              <a:lnSpc>
                <a:spcPct val="115000"/>
              </a:lnSpc>
              <a:spcBef>
                <a:spcPts val="1500"/>
              </a:spcBef>
              <a:spcAft>
                <a:spcPts val="0"/>
              </a:spcAft>
              <a:buClr>
                <a:schemeClr val="dk1"/>
              </a:buClr>
              <a:buSzPts val="1100"/>
              <a:buFont typeface="Arial"/>
              <a:buNone/>
            </a:pPr>
            <a:r>
              <a:rPr lang="en-US" sz="1700">
                <a:solidFill>
                  <a:srgbClr val="0D0D0D"/>
                </a:solidFill>
                <a:latin typeface="Roboto"/>
                <a:ea typeface="Roboto"/>
                <a:cs typeface="Roboto"/>
                <a:sym typeface="Roboto"/>
              </a:rPr>
              <a:t>"So, in a nutshell, DCL is all about control, security, and ensuring that the right people have the right access to your valuable data. It's a critical aspect of database management that keeps everything running smoothly and securely."</a:t>
            </a:r>
            <a:endParaRPr sz="1700">
              <a:solidFill>
                <a:srgbClr val="0D0D0D"/>
              </a:solidFill>
              <a:latin typeface="Roboto"/>
              <a:ea typeface="Roboto"/>
              <a:cs typeface="Roboto"/>
              <a:sym typeface="Roboto"/>
            </a:endParaRPr>
          </a:p>
          <a:p>
            <a:pPr marL="0" lvl="0" indent="0" algn="just" rtl="0">
              <a:spcBef>
                <a:spcPts val="1500"/>
              </a:spcBef>
              <a:spcAft>
                <a:spcPts val="0"/>
              </a:spcAft>
              <a:buNone/>
            </a:pPr>
            <a:endParaRPr sz="1700">
              <a:solidFill>
                <a:srgbClr val="0D0D0D"/>
              </a:solidFill>
              <a:latin typeface="Roboto"/>
              <a:ea typeface="Roboto"/>
              <a:cs typeface="Roboto"/>
              <a:sym typeface="Roboto"/>
            </a:endParaRPr>
          </a:p>
          <a:p>
            <a:pPr marL="0" lvl="0" indent="0" algn="just" rtl="0">
              <a:spcBef>
                <a:spcPts val="0"/>
              </a:spcBef>
              <a:spcAft>
                <a:spcPts val="0"/>
              </a:spcAft>
              <a:buNone/>
            </a:pPr>
            <a:endParaRPr sz="1700">
              <a:solidFill>
                <a:srgbClr val="0D0D0D"/>
              </a:solidFill>
              <a:latin typeface="Roboto"/>
              <a:ea typeface="Roboto"/>
              <a:cs typeface="Roboto"/>
              <a:sym typeface="Roboto"/>
            </a:endParaRPr>
          </a:p>
          <a:p>
            <a:pPr marL="0" lvl="0" indent="0" algn="just" rtl="0">
              <a:spcBef>
                <a:spcPts val="0"/>
              </a:spcBef>
              <a:spcAft>
                <a:spcPts val="0"/>
              </a:spcAft>
              <a:buNone/>
            </a:pPr>
            <a:endParaRPr sz="1700">
              <a:solidFill>
                <a:srgbClr val="0D0D0D"/>
              </a:solidFill>
              <a:latin typeface="Roboto"/>
              <a:ea typeface="Roboto"/>
              <a:cs typeface="Roboto"/>
              <a:sym typeface="Roboto"/>
            </a:endParaRPr>
          </a:p>
        </p:txBody>
      </p:sp>
    </p:spTree>
    <p:extLst>
      <p:ext uri="{BB962C8B-B14F-4D97-AF65-F5344CB8AC3E}">
        <p14:creationId xmlns:p14="http://schemas.microsoft.com/office/powerpoint/2010/main" val="167430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100">
                <a:solidFill>
                  <a:srgbClr val="0D0D0D"/>
                </a:solidFill>
                <a:latin typeface="Roboto"/>
                <a:ea typeface="Roboto"/>
                <a:cs typeface="Roboto"/>
                <a:sym typeface="Roboto"/>
              </a:rPr>
              <a:t>DCL commands such as CREATE USER, DELETE USER, GRANT, and REVOKE are essential tools for data administrators to manage access privileges within databases, ensuring security and control over user permissions.</a:t>
            </a:r>
            <a:endParaRPr sz="2000"/>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731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700">
                <a:solidFill>
                  <a:srgbClr val="0D0D0D"/>
                </a:solidFill>
                <a:latin typeface="Roboto"/>
                <a:ea typeface="Roboto"/>
                <a:cs typeface="Roboto"/>
                <a:sym typeface="Roboto"/>
              </a:rPr>
              <a:t>"Alright, let's talk about the CREATE USER command.a fundamental tool in database administration. So, what does this command do? Well, it's pretty straightforward. Essentially, it's like giving someone a key to access your database kingdom. When we use CREATE USER, we're essentially creating a new user within the database."</a:t>
            </a:r>
            <a:endParaRPr sz="1700">
              <a:solidFill>
                <a:srgbClr val="0D0D0D"/>
              </a:solidFill>
              <a:latin typeface="Roboto"/>
              <a:ea typeface="Roboto"/>
              <a:cs typeface="Roboto"/>
              <a:sym typeface="Roboto"/>
            </a:endParaRPr>
          </a:p>
          <a:p>
            <a:pPr marL="0" lvl="0" indent="0" algn="just" rtl="0">
              <a:spcBef>
                <a:spcPts val="0"/>
              </a:spcBef>
              <a:spcAft>
                <a:spcPts val="0"/>
              </a:spcAft>
              <a:buNone/>
            </a:pPr>
            <a:r>
              <a:rPr lang="en-US" sz="1700">
                <a:solidFill>
                  <a:srgbClr val="0D0D0D"/>
                </a:solidFill>
                <a:latin typeface="Roboto"/>
                <a:ea typeface="Roboto"/>
                <a:cs typeface="Roboto"/>
                <a:sym typeface="Roboto"/>
              </a:rPr>
              <a:t>"So, how do we actually implement this command? Well, it's done in two steps. </a:t>
            </a:r>
            <a:endParaRPr sz="1700">
              <a:solidFill>
                <a:srgbClr val="0D0D0D"/>
              </a:solidFill>
              <a:latin typeface="Roboto"/>
              <a:ea typeface="Roboto"/>
              <a:cs typeface="Roboto"/>
              <a:sym typeface="Roboto"/>
            </a:endParaRPr>
          </a:p>
          <a:p>
            <a:pPr marL="457200" lvl="0" indent="-336550" algn="just" rtl="0">
              <a:lnSpc>
                <a:spcPct val="115000"/>
              </a:lnSpc>
              <a:spcBef>
                <a:spcPts val="1500"/>
              </a:spcBef>
              <a:spcAft>
                <a:spcPts val="0"/>
              </a:spcAft>
              <a:buClr>
                <a:srgbClr val="0D0D0D"/>
              </a:buClr>
              <a:buSzPts val="1700"/>
              <a:buFont typeface="Roboto"/>
              <a:buChar char="●"/>
            </a:pPr>
            <a:r>
              <a:rPr lang="en-US" sz="1700">
                <a:solidFill>
                  <a:srgbClr val="0D0D0D"/>
                </a:solidFill>
                <a:latin typeface="Roboto"/>
                <a:ea typeface="Roboto"/>
                <a:cs typeface="Roboto"/>
                <a:sym typeface="Roboto"/>
              </a:rPr>
              <a:t>"First up, it assigns a login name and password to the user."</a:t>
            </a:r>
            <a:endParaRPr sz="1700">
              <a:solidFill>
                <a:srgbClr val="0D0D0D"/>
              </a:solidFill>
              <a:latin typeface="Roboto"/>
              <a:ea typeface="Roboto"/>
              <a:cs typeface="Roboto"/>
              <a:sym typeface="Roboto"/>
            </a:endParaRPr>
          </a:p>
          <a:p>
            <a:pPr marL="457200" lvl="0" indent="-336550" algn="just" rtl="0">
              <a:lnSpc>
                <a:spcPct val="115000"/>
              </a:lnSpc>
              <a:spcBef>
                <a:spcPts val="0"/>
              </a:spcBef>
              <a:spcAft>
                <a:spcPts val="0"/>
              </a:spcAft>
              <a:buClr>
                <a:srgbClr val="0D0D0D"/>
              </a:buClr>
              <a:buSzPts val="1700"/>
              <a:buFont typeface="Roboto"/>
              <a:buChar char="●"/>
            </a:pPr>
            <a:r>
              <a:rPr lang="en-US" sz="1700">
                <a:solidFill>
                  <a:srgbClr val="0D0D0D"/>
                </a:solidFill>
                <a:latin typeface="Roboto"/>
                <a:ea typeface="Roboto"/>
                <a:cs typeface="Roboto"/>
                <a:sym typeface="Roboto"/>
              </a:rPr>
              <a:t>"Here's how it works: CREATE LOGIN &lt;login_name&gt; WITH PASSWORD = '&lt;password&gt;';"</a:t>
            </a:r>
            <a:endParaRPr sz="1700">
              <a:solidFill>
                <a:srgbClr val="0D0D0D"/>
              </a:solidFill>
              <a:latin typeface="Roboto"/>
              <a:ea typeface="Roboto"/>
              <a:cs typeface="Roboto"/>
              <a:sym typeface="Roboto"/>
            </a:endParaRPr>
          </a:p>
          <a:p>
            <a:pPr marL="457200" lvl="0" indent="-336550" algn="just" rtl="0">
              <a:lnSpc>
                <a:spcPct val="115000"/>
              </a:lnSpc>
              <a:spcBef>
                <a:spcPts val="0"/>
              </a:spcBef>
              <a:spcAft>
                <a:spcPts val="0"/>
              </a:spcAft>
              <a:buClr>
                <a:srgbClr val="0D0D0D"/>
              </a:buClr>
              <a:buSzPts val="1700"/>
              <a:buFont typeface="Roboto"/>
              <a:buChar char="●"/>
            </a:pPr>
            <a:r>
              <a:rPr lang="en-US" sz="1700">
                <a:solidFill>
                  <a:srgbClr val="0D0D0D"/>
                </a:solidFill>
                <a:latin typeface="Roboto"/>
                <a:ea typeface="Roboto"/>
                <a:cs typeface="Roboto"/>
                <a:sym typeface="Roboto"/>
              </a:rPr>
              <a:t>"Then, we tie that login to a specific user: CREATE USER &lt;user_name&gt; FOR LOGIN &lt;login_name&gt;;"</a:t>
            </a:r>
            <a:endParaRPr sz="1700">
              <a:solidFill>
                <a:srgbClr val="0D0D0D"/>
              </a:solidFill>
              <a:latin typeface="Roboto"/>
              <a:ea typeface="Roboto"/>
              <a:cs typeface="Roboto"/>
              <a:sym typeface="Roboto"/>
            </a:endParaRPr>
          </a:p>
          <a:p>
            <a:pPr marL="457200" lvl="0" indent="-336550" algn="just" rtl="0">
              <a:lnSpc>
                <a:spcPct val="115000"/>
              </a:lnSpc>
              <a:spcBef>
                <a:spcPts val="0"/>
              </a:spcBef>
              <a:spcAft>
                <a:spcPts val="0"/>
              </a:spcAft>
              <a:buClr>
                <a:srgbClr val="0D0D0D"/>
              </a:buClr>
              <a:buSzPts val="1700"/>
              <a:buFont typeface="Roboto"/>
              <a:buChar char="●"/>
            </a:pPr>
            <a:r>
              <a:rPr lang="en-US" sz="1700">
                <a:solidFill>
                  <a:srgbClr val="0D0D0D"/>
                </a:solidFill>
                <a:latin typeface="Roboto"/>
                <a:ea typeface="Roboto"/>
                <a:cs typeface="Roboto"/>
                <a:sym typeface="Roboto"/>
              </a:rPr>
              <a:t>"And that's it! With these simple commands, you can create new users and manage access to your database."</a:t>
            </a:r>
            <a:endParaRPr sz="1700">
              <a:solidFill>
                <a:srgbClr val="0D0D0D"/>
              </a:solidFill>
              <a:latin typeface="Roboto"/>
              <a:ea typeface="Roboto"/>
              <a:cs typeface="Roboto"/>
              <a:sym typeface="Roboto"/>
            </a:endParaRPr>
          </a:p>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73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500"/>
              </a:spcBef>
              <a:spcAft>
                <a:spcPts val="0"/>
              </a:spcAft>
              <a:buClr>
                <a:schemeClr val="dk1"/>
              </a:buClr>
              <a:buSzPts val="1100"/>
              <a:buFont typeface="Arial"/>
              <a:buNone/>
            </a:pPr>
            <a:r>
              <a:rPr lang="en-US" sz="1700">
                <a:solidFill>
                  <a:srgbClr val="0D0D0D"/>
                </a:solidFill>
                <a:latin typeface="Roboto"/>
                <a:ea typeface="Roboto"/>
                <a:cs typeface="Roboto"/>
                <a:sym typeface="Roboto"/>
              </a:rPr>
              <a:t>"For example, if we're setting up a user for a job portal, we might do something like this:"</a:t>
            </a:r>
            <a:endParaRPr sz="1700">
              <a:solidFill>
                <a:srgbClr val="0D0D0D"/>
              </a:solidFill>
              <a:latin typeface="Roboto"/>
              <a:ea typeface="Roboto"/>
              <a:cs typeface="Roboto"/>
              <a:sym typeface="Roboto"/>
            </a:endParaRPr>
          </a:p>
          <a:p>
            <a:pPr marL="0" lvl="0" indent="0" algn="just" rtl="0">
              <a:lnSpc>
                <a:spcPct val="115000"/>
              </a:lnSpc>
              <a:spcBef>
                <a:spcPts val="1500"/>
              </a:spcBef>
              <a:spcAft>
                <a:spcPts val="0"/>
              </a:spcAft>
              <a:buClr>
                <a:schemeClr val="dk1"/>
              </a:buClr>
              <a:buSzPts val="1100"/>
              <a:buFont typeface="Arial"/>
              <a:buNone/>
            </a:pPr>
            <a:r>
              <a:rPr lang="en-US" sz="1700">
                <a:solidFill>
                  <a:srgbClr val="0D0D0D"/>
                </a:solidFill>
                <a:latin typeface="Roboto"/>
                <a:ea typeface="Roboto"/>
                <a:cs typeface="Roboto"/>
                <a:sym typeface="Roboto"/>
              </a:rPr>
              <a:t>"We'd create a login named 'JobPortalLogin' with a password 'Pass123'."</a:t>
            </a:r>
            <a:endParaRPr sz="1700">
              <a:solidFill>
                <a:srgbClr val="0D0D0D"/>
              </a:solidFill>
              <a:latin typeface="Roboto"/>
              <a:ea typeface="Roboto"/>
              <a:cs typeface="Roboto"/>
              <a:sym typeface="Roboto"/>
            </a:endParaRPr>
          </a:p>
          <a:p>
            <a:pPr marL="0" lvl="0" indent="0" algn="just" rtl="0">
              <a:lnSpc>
                <a:spcPct val="115000"/>
              </a:lnSpc>
              <a:spcBef>
                <a:spcPts val="1500"/>
              </a:spcBef>
              <a:spcAft>
                <a:spcPts val="0"/>
              </a:spcAft>
              <a:buClr>
                <a:schemeClr val="dk1"/>
              </a:buClr>
              <a:buSzPts val="1100"/>
              <a:buFont typeface="Arial"/>
              <a:buNone/>
            </a:pPr>
            <a:r>
              <a:rPr lang="en-US" sz="1700">
                <a:solidFill>
                  <a:srgbClr val="0D0D0D"/>
                </a:solidFill>
                <a:latin typeface="Roboto"/>
                <a:ea typeface="Roboto"/>
                <a:cs typeface="Roboto"/>
                <a:sym typeface="Roboto"/>
              </a:rPr>
              <a:t>"Then, we use the CREATE USER command to associate this login with the user 'JobPortalUser'."</a:t>
            </a:r>
            <a:endParaRPr sz="1700">
              <a:solidFill>
                <a:srgbClr val="0D0D0D"/>
              </a:solidFill>
              <a:latin typeface="Roboto"/>
              <a:ea typeface="Roboto"/>
              <a:cs typeface="Roboto"/>
              <a:sym typeface="Roboto"/>
            </a:endParaRPr>
          </a:p>
          <a:p>
            <a:pPr marL="0" lvl="0" indent="0" algn="just" rtl="0">
              <a:lnSpc>
                <a:spcPct val="115000"/>
              </a:lnSpc>
              <a:spcBef>
                <a:spcPts val="1500"/>
              </a:spcBef>
              <a:spcAft>
                <a:spcPts val="0"/>
              </a:spcAft>
              <a:buClr>
                <a:schemeClr val="dk1"/>
              </a:buClr>
              <a:buSzPts val="1100"/>
              <a:buFont typeface="Arial"/>
              <a:buNone/>
            </a:pPr>
            <a:r>
              <a:rPr lang="en-US" sz="1700">
                <a:solidFill>
                  <a:srgbClr val="0D0D0D"/>
                </a:solidFill>
                <a:latin typeface="Roboto"/>
                <a:ea typeface="Roboto"/>
                <a:cs typeface="Roboto"/>
                <a:sym typeface="Roboto"/>
              </a:rPr>
              <a:t>"And that's it! The user 'JobPortalUser' is now set up and ready to go in our database."</a:t>
            </a:r>
            <a:endParaRPr sz="1700">
              <a:solidFill>
                <a:srgbClr val="0D0D0D"/>
              </a:solidFill>
              <a:latin typeface="Roboto"/>
              <a:ea typeface="Roboto"/>
              <a:cs typeface="Roboto"/>
              <a:sym typeface="Roboto"/>
            </a:endParaRPr>
          </a:p>
          <a:p>
            <a:pPr marL="0" lvl="0" indent="0" algn="just" rtl="0">
              <a:spcBef>
                <a:spcPts val="1500"/>
              </a:spcBef>
              <a:spcAft>
                <a:spcPts val="0"/>
              </a:spcAft>
              <a:buNone/>
            </a:pPr>
            <a:endParaRPr sz="1600"/>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423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a:solidFill>
                <a:srgbClr val="0D0D0D"/>
              </a:solidFill>
              <a:highlight>
                <a:srgbClr val="FFFFFF"/>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500">
                <a:solidFill>
                  <a:srgbClr val="0D0D0D"/>
                </a:solidFill>
                <a:latin typeface="Roboto"/>
                <a:ea typeface="Roboto"/>
                <a:cs typeface="Roboto"/>
                <a:sym typeface="Roboto"/>
              </a:rPr>
              <a:t>"Let's move on to the DELETE USER command."</a:t>
            </a:r>
            <a:endParaRPr sz="15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500">
                <a:solidFill>
                  <a:srgbClr val="0D0D0D"/>
                </a:solidFill>
                <a:latin typeface="Roboto"/>
                <a:ea typeface="Roboto"/>
                <a:cs typeface="Roboto"/>
                <a:sym typeface="Roboto"/>
              </a:rPr>
              <a:t>"This command is pretty self-explanatory—it's used to remove a user from the database."</a:t>
            </a:r>
            <a:endParaRPr sz="15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500">
                <a:solidFill>
                  <a:srgbClr val="0D0D0D"/>
                </a:solidFill>
                <a:latin typeface="Roboto"/>
                <a:ea typeface="Roboto"/>
                <a:cs typeface="Roboto"/>
                <a:sym typeface="Roboto"/>
              </a:rPr>
              <a:t>"When we execute this command, it revokes all the permissions assigned to that user and deletes their associated login."</a:t>
            </a:r>
            <a:endParaRPr sz="15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500">
                <a:solidFill>
                  <a:srgbClr val="0D0D0D"/>
                </a:solidFill>
                <a:latin typeface="Roboto"/>
                <a:ea typeface="Roboto"/>
                <a:cs typeface="Roboto"/>
                <a:sym typeface="Roboto"/>
              </a:rPr>
              <a:t>"Here's how it works: first, we specify the database we're working with using the USE command."</a:t>
            </a:r>
            <a:endParaRPr sz="15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500">
                <a:solidFill>
                  <a:srgbClr val="0D0D0D"/>
                </a:solidFill>
                <a:latin typeface="Roboto"/>
                <a:ea typeface="Roboto"/>
                <a:cs typeface="Roboto"/>
                <a:sym typeface="Roboto"/>
              </a:rPr>
              <a:t>"Then, we simply use the DROP USER command followed by the username we want to delete."</a:t>
            </a:r>
            <a:endParaRPr sz="1500">
              <a:solidFill>
                <a:srgbClr val="0D0D0D"/>
              </a:solidFill>
              <a:latin typeface="Roboto"/>
              <a:ea typeface="Roboto"/>
              <a:cs typeface="Roboto"/>
              <a:sym typeface="Roboto"/>
            </a:endParaRPr>
          </a:p>
          <a:p>
            <a:pPr marL="0" lvl="0" indent="0" algn="l" rtl="0">
              <a:spcBef>
                <a:spcPts val="1500"/>
              </a:spcBef>
              <a:spcAft>
                <a:spcPts val="0"/>
              </a:spcAft>
              <a:buClr>
                <a:schemeClr val="dk1"/>
              </a:buClr>
              <a:buSzPts val="1100"/>
              <a:buFont typeface="Arial"/>
              <a:buNone/>
            </a:pP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5286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1600">
                <a:solidFill>
                  <a:srgbClr val="0D0D0D"/>
                </a:solidFill>
                <a:latin typeface="Roboto"/>
                <a:ea typeface="Roboto"/>
                <a:cs typeface="Roboto"/>
                <a:sym typeface="Roboto"/>
              </a:rPr>
              <a:t>"For instance, let's consider a scenario with our job portal database."</a:t>
            </a:r>
            <a:endParaRPr sz="16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600">
                <a:solidFill>
                  <a:srgbClr val="0D0D0D"/>
                </a:solidFill>
                <a:latin typeface="Roboto"/>
                <a:ea typeface="Roboto"/>
                <a:cs typeface="Roboto"/>
                <a:sym typeface="Roboto"/>
              </a:rPr>
              <a:t>"Say we have a user named 'JohnDoe' who's no longer part of the company, and we need to remove his access."</a:t>
            </a:r>
            <a:endParaRPr sz="16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600">
                <a:solidFill>
                  <a:srgbClr val="0D0D0D"/>
                </a:solidFill>
                <a:latin typeface="Roboto"/>
                <a:ea typeface="Roboto"/>
                <a:cs typeface="Roboto"/>
                <a:sym typeface="Roboto"/>
              </a:rPr>
              <a:t>"We'd first specify the database we're working with, in this case, 'JobPortalDB'."</a:t>
            </a:r>
            <a:endParaRPr sz="16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600">
                <a:solidFill>
                  <a:srgbClr val="0D0D0D"/>
                </a:solidFill>
                <a:latin typeface="Roboto"/>
                <a:ea typeface="Roboto"/>
                <a:cs typeface="Roboto"/>
                <a:sym typeface="Roboto"/>
              </a:rPr>
              <a:t>"Then, we simply use the DROP USER command followed by the username 'JohnDoe' to delete the user from the database."</a:t>
            </a:r>
            <a:endParaRPr sz="16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1600">
                <a:solidFill>
                  <a:srgbClr val="0D0D0D"/>
                </a:solidFill>
                <a:latin typeface="Roboto"/>
                <a:ea typeface="Roboto"/>
                <a:cs typeface="Roboto"/>
                <a:sym typeface="Roboto"/>
              </a:rPr>
              <a:t>"And just like that, 'JohnDoe' is removed, and his access privileges are revoked."</a:t>
            </a:r>
            <a:endParaRPr sz="1600">
              <a:solidFill>
                <a:srgbClr val="0D0D0D"/>
              </a:solidFill>
              <a:latin typeface="Roboto"/>
              <a:ea typeface="Roboto"/>
              <a:cs typeface="Roboto"/>
              <a:sym typeface="Roboto"/>
            </a:endParaRPr>
          </a:p>
          <a:p>
            <a:pPr marL="0" lvl="0" indent="0" algn="l" rtl="0">
              <a:spcBef>
                <a:spcPts val="1500"/>
              </a:spcBef>
              <a:spcAft>
                <a:spcPts val="0"/>
              </a:spcAft>
              <a:buNone/>
            </a:pPr>
            <a:endParaRPr sz="1600">
              <a:solidFill>
                <a:srgbClr val="0D0D0D"/>
              </a:solidFill>
              <a:latin typeface="Roboto"/>
              <a:ea typeface="Roboto"/>
              <a:cs typeface="Roboto"/>
              <a:sym typeface="Roboto"/>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230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"Now, let's talk about the GRANT command."</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"This command is pretty powerful—it's used to give specific privileges or permissions to users or roles on database objects."</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"We're talking about granting permissions like SELECT, INSERT, UPDATE, DELETE, EXECUTE, and more."</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"Here's a quick example to illustrate how it works."</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"We first specify the database we're working with using the USE statement."</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"Then, we use the GRANT command followed by the specific permissions we want to grant, like SELECT, INSERT, UPDATE, DELETE."</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"We specify the table or object we're granting permissions on, and finally, the username or role we're granting these permissions to."</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"And just like that, we've given someone the power to perform specific actions on a database object."</a:t>
            </a:r>
            <a:endParaRPr sz="2000">
              <a:solidFill>
                <a:srgbClr val="0D0D0D"/>
              </a:solidFill>
              <a:latin typeface="Roboto"/>
              <a:ea typeface="Roboto"/>
              <a:cs typeface="Roboto"/>
              <a:sym typeface="Roboto"/>
            </a:endParaRPr>
          </a:p>
          <a:p>
            <a:pPr marL="0" lvl="0" indent="0" algn="l" rtl="0">
              <a:spcBef>
                <a:spcPts val="1500"/>
              </a:spcBef>
              <a:spcAft>
                <a:spcPts val="0"/>
              </a:spcAft>
              <a:buNone/>
            </a:pPr>
            <a:endParaRPr/>
          </a:p>
        </p:txBody>
      </p:sp>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0615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"Let's delve into granting permissions on specific database objects."</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"Our first task is granting SELECT permission on the 'Jobs' table."</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"We want users to be able to read data from this table."</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"Next up, we need to grant INSERT permission on the 'Applications' table."</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"This allows users to add new records to the 'Applications' table."</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"And finally, let's grant EXECUTE permission on the 'GetJobDetails' stored procedure."</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"This enables users to execute the 'GetJobDetails' procedure and retrieve job details as needed."</a:t>
            </a:r>
            <a:endParaRPr sz="2000">
              <a:solidFill>
                <a:srgbClr val="0D0D0D"/>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sz="2000">
                <a:solidFill>
                  <a:srgbClr val="0D0D0D"/>
                </a:solidFill>
                <a:latin typeface="Roboto"/>
                <a:ea typeface="Roboto"/>
                <a:cs typeface="Roboto"/>
                <a:sym typeface="Roboto"/>
              </a:rPr>
              <a:t>"By carefully assigning these permissions, we're ensuring that users have the necessary access to perform their tasks while maintaining security and control within the database."</a:t>
            </a:r>
            <a:endParaRPr sz="2000">
              <a:solidFill>
                <a:srgbClr val="0D0D0D"/>
              </a:solidFill>
              <a:latin typeface="Roboto"/>
              <a:ea typeface="Roboto"/>
              <a:cs typeface="Roboto"/>
              <a:sym typeface="Roboto"/>
            </a:endParaRPr>
          </a:p>
          <a:p>
            <a:pPr marL="0" lvl="0" indent="0" algn="l" rtl="0">
              <a:spcBef>
                <a:spcPts val="1500"/>
              </a:spcBef>
              <a:spcAft>
                <a:spcPts val="0"/>
              </a:spcAft>
              <a:buNone/>
            </a:pPr>
            <a:endParaRPr sz="1900"/>
          </a:p>
        </p:txBody>
      </p:sp>
      <p:sp>
        <p:nvSpPr>
          <p:cNvPr id="148" name="Google Shape;1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5236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2077367" y="4789816"/>
            <a:ext cx="8693579"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1" i="0" u="none" strike="noStrike" cap="none">
                <a:solidFill>
                  <a:srgbClr val="1E4E79"/>
                </a:solidFill>
                <a:latin typeface="Calibri"/>
                <a:ea typeface="Calibri"/>
                <a:cs typeface="Calibri"/>
                <a:sym typeface="Calibri"/>
              </a:rPr>
              <a:t>Data Control Language</a:t>
            </a:r>
            <a:endParaRPr/>
          </a:p>
        </p:txBody>
      </p:sp>
      <p:pic>
        <p:nvPicPr>
          <p:cNvPr id="85" name="Google Shape;85;p1" descr="A picture containing text&#10;&#10;Description automatically generated"/>
          <p:cNvPicPr preferRelativeResize="0"/>
          <p:nvPr/>
        </p:nvPicPr>
        <p:blipFill rotWithShape="1">
          <a:blip r:embed="rId3">
            <a:alphaModFix/>
          </a:blip>
          <a:srcRect/>
          <a:stretch/>
        </p:blipFill>
        <p:spPr>
          <a:xfrm>
            <a:off x="2725947" y="588034"/>
            <a:ext cx="7157048" cy="47617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a:buNone/>
            </a:pPr>
            <a:r>
              <a:rPr lang="en-US" b="1">
                <a:solidFill>
                  <a:schemeClr val="accent1"/>
                </a:solidFill>
              </a:rPr>
              <a:t>REVOKE</a:t>
            </a:r>
            <a:endParaRPr/>
          </a:p>
        </p:txBody>
      </p:sp>
      <p:sp>
        <p:nvSpPr>
          <p:cNvPr id="161" name="Google Shape;161;p9"/>
          <p:cNvSpPr txBox="1">
            <a:spLocks noGrp="1"/>
          </p:cNvSpPr>
          <p:nvPr>
            <p:ph type="body" idx="1"/>
          </p:nvPr>
        </p:nvSpPr>
        <p:spPr>
          <a:xfrm>
            <a:off x="838200" y="1825625"/>
            <a:ext cx="5422900" cy="435165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This command is used to revoke previously granted permissions from a user or a role. </a:t>
            </a:r>
            <a:endParaRPr/>
          </a:p>
          <a:p>
            <a:pPr marL="228600" lvl="0" indent="-228600" algn="l" rtl="0">
              <a:lnSpc>
                <a:spcPct val="90000"/>
              </a:lnSpc>
              <a:spcBef>
                <a:spcPts val="1000"/>
              </a:spcBef>
              <a:spcAft>
                <a:spcPts val="0"/>
              </a:spcAft>
              <a:buClr>
                <a:schemeClr val="dk1"/>
              </a:buClr>
              <a:buSzPts val="2400"/>
              <a:buChar char="•"/>
            </a:pPr>
            <a:r>
              <a:rPr lang="en-US" sz="2400"/>
              <a:t>It removes the user's access rights to specific database objects.</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162" name="Google Shape;162;p9"/>
          <p:cNvSpPr txBox="1"/>
          <p:nvPr/>
        </p:nvSpPr>
        <p:spPr>
          <a:xfrm>
            <a:off x="1116330" y="3994150"/>
            <a:ext cx="6910070" cy="92202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USE [database_name];</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REVOKE SELECT, INSERT, UPDATE, DELETE ON [table_name] FROM [username];</a:t>
            </a:r>
            <a:endParaRPr/>
          </a:p>
        </p:txBody>
      </p:sp>
      <p:pic>
        <p:nvPicPr>
          <p:cNvPr id="163" name="Google Shape;163;p9"/>
          <p:cNvPicPr preferRelativeResize="0">
            <a:picLocks noGrp="1"/>
          </p:cNvPicPr>
          <p:nvPr>
            <p:ph type="body" idx="2"/>
          </p:nvPr>
        </p:nvPicPr>
        <p:blipFill rotWithShape="1">
          <a:blip r:embed="rId3">
            <a:alphaModFix/>
          </a:blip>
          <a:srcRect/>
          <a:stretch/>
        </p:blipFill>
        <p:spPr>
          <a:xfrm>
            <a:off x="7844790" y="513080"/>
            <a:ext cx="3855720" cy="5437505"/>
          </a:xfrm>
          <a:prstGeom prst="rect">
            <a:avLst/>
          </a:prstGeom>
          <a:noFill/>
          <a:ln>
            <a:noFill/>
          </a:ln>
        </p:spPr>
      </p:pic>
      <p:pic>
        <p:nvPicPr>
          <p:cNvPr id="164" name="Google Shape;164;p9"/>
          <p:cNvPicPr preferRelativeResize="0"/>
          <p:nvPr/>
        </p:nvPicPr>
        <p:blipFill rotWithShape="1">
          <a:blip r:embed="rId4">
            <a:alphaModFix/>
          </a:blip>
          <a:srcRect/>
          <a:stretch/>
        </p:blipFill>
        <p:spPr>
          <a:xfrm>
            <a:off x="363298" y="6128439"/>
            <a:ext cx="1228725" cy="409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xEl>
                                              <p:pRg st="0" end="0"/>
                                            </p:txEl>
                                          </p:spTgt>
                                        </p:tgtEl>
                                        <p:attrNameLst>
                                          <p:attrName>style.visibility</p:attrName>
                                        </p:attrNameLst>
                                      </p:cBhvr>
                                      <p:to>
                                        <p:strVal val="visible"/>
                                      </p:to>
                                    </p:set>
                                    <p:animEffect transition="in" filter="fade">
                                      <p:cBhvr>
                                        <p:cTn id="12" dur="500"/>
                                        <p:tgtEl>
                                          <p:spTgt spid="16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1">
                                            <p:txEl>
                                              <p:pRg st="1" end="1"/>
                                            </p:txEl>
                                          </p:spTgt>
                                        </p:tgtEl>
                                        <p:attrNameLst>
                                          <p:attrName>style.visibility</p:attrName>
                                        </p:attrNameLst>
                                      </p:cBhvr>
                                      <p:to>
                                        <p:strVal val="visible"/>
                                      </p:to>
                                    </p:set>
                                    <p:animEffect transition="in" filter="fade">
                                      <p:cBhvr>
                                        <p:cTn id="17" dur="500"/>
                                        <p:tgtEl>
                                          <p:spTgt spid="16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1">
                                            <p:txEl>
                                              <p:pRg st="2" end="2"/>
                                            </p:txEl>
                                          </p:spTgt>
                                        </p:tgtEl>
                                        <p:attrNameLst>
                                          <p:attrName>style.visibility</p:attrName>
                                        </p:attrNameLst>
                                      </p:cBhvr>
                                      <p:to>
                                        <p:strVal val="visible"/>
                                      </p:to>
                                    </p:set>
                                    <p:animEffect transition="in" filter="fade">
                                      <p:cBhvr>
                                        <p:cTn id="22" dur="500"/>
                                        <p:tgtEl>
                                          <p:spTgt spid="16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1">
                                            <p:txEl>
                                              <p:pRg st="3" end="3"/>
                                            </p:txEl>
                                          </p:spTgt>
                                        </p:tgtEl>
                                        <p:attrNameLst>
                                          <p:attrName>style.visibility</p:attrName>
                                        </p:attrNameLst>
                                      </p:cBhvr>
                                      <p:to>
                                        <p:strVal val="visible"/>
                                      </p:to>
                                    </p:set>
                                    <p:animEffect transition="in" filter="fade">
                                      <p:cBhvr>
                                        <p:cTn id="27" dur="500"/>
                                        <p:tgtEl>
                                          <p:spTgt spid="16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3"/>
                                        </p:tgtEl>
                                        <p:attrNameLst>
                                          <p:attrName>style.visibility</p:attrName>
                                        </p:attrNameLst>
                                      </p:cBhvr>
                                      <p:to>
                                        <p:strVal val="visible"/>
                                      </p:to>
                                    </p:set>
                                    <p:animEffect transition="in" filter="fade">
                                      <p:cBhvr>
                                        <p:cTn id="32" dur="500"/>
                                        <p:tgtEl>
                                          <p:spTgt spid="163"/>
                                        </p:tgtEl>
                                      </p:cBhvr>
                                    </p:animEffect>
                                  </p:childTnLst>
                                </p:cTn>
                              </p:par>
                              <p:par>
                                <p:cTn id="33" presetID="10" presetClass="entr" presetSubtype="0" fill="hold" nodeType="withEffect">
                                  <p:stCondLst>
                                    <p:cond delay="0"/>
                                  </p:stCondLst>
                                  <p:childTnLst>
                                    <p:set>
                                      <p:cBhvr>
                                        <p:cTn id="34" dur="1" fill="hold">
                                          <p:stCondLst>
                                            <p:cond delay="0"/>
                                          </p:stCondLst>
                                        </p:cTn>
                                        <p:tgtEl>
                                          <p:spTgt spid="162"/>
                                        </p:tgtEl>
                                        <p:attrNameLst>
                                          <p:attrName>style.visibility</p:attrName>
                                        </p:attrNameLst>
                                      </p:cBhvr>
                                      <p:to>
                                        <p:strVal val="visible"/>
                                      </p:to>
                                    </p:set>
                                    <p:animEffect transition="in" filter="fade">
                                      <p:cBhvr>
                                        <p:cTn id="35" dur="500"/>
                                        <p:tgtEl>
                                          <p:spTgt spid="162"/>
                                        </p:tgtEl>
                                      </p:cBhvr>
                                    </p:animEffect>
                                  </p:childTnLst>
                                </p:cTn>
                              </p:par>
                              <p:par>
                                <p:cTn id="36" presetID="10" presetClass="entr" presetSubtype="0" fill="hold" nodeType="withEffect">
                                  <p:stCondLst>
                                    <p:cond delay="0"/>
                                  </p:stCondLst>
                                  <p:childTnLst>
                                    <p:set>
                                      <p:cBhvr>
                                        <p:cTn id="37" dur="1" fill="hold">
                                          <p:stCondLst>
                                            <p:cond delay="0"/>
                                          </p:stCondLst>
                                        </p:cTn>
                                        <p:tgtEl>
                                          <p:spTgt spid="164"/>
                                        </p:tgtEl>
                                        <p:attrNameLst>
                                          <p:attrName>style.visibility</p:attrName>
                                        </p:attrNameLst>
                                      </p:cBhvr>
                                      <p:to>
                                        <p:strVal val="visible"/>
                                      </p:to>
                                    </p:set>
                                    <p:animEffect transition="in" filter="fade">
                                      <p:cBhvr>
                                        <p:cTn id="38"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body" idx="1"/>
          </p:nvPr>
        </p:nvSpPr>
        <p:spPr>
          <a:xfrm>
            <a:off x="1019810" y="574040"/>
            <a:ext cx="10515600" cy="570928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Noto Sans Symbols"/>
              <a:buNone/>
            </a:pPr>
            <a:r>
              <a:rPr lang="en-US"/>
              <a:t>Here's an example using a job portal scenario:</a:t>
            </a:r>
            <a:endParaRPr/>
          </a:p>
          <a:p>
            <a:pPr marL="228600" lvl="0" indent="-50800" algn="l" rtl="0">
              <a:lnSpc>
                <a:spcPct val="90000"/>
              </a:lnSpc>
              <a:spcBef>
                <a:spcPts val="1000"/>
              </a:spcBef>
              <a:spcAft>
                <a:spcPts val="0"/>
              </a:spcAft>
              <a:buClr>
                <a:schemeClr val="dk1"/>
              </a:buClr>
              <a:buSzPts val="2800"/>
              <a:buNone/>
            </a:pPr>
            <a:endParaRPr/>
          </a:p>
        </p:txBody>
      </p:sp>
      <p:sp>
        <p:nvSpPr>
          <p:cNvPr id="170" name="Google Shape;170;p10"/>
          <p:cNvSpPr txBox="1"/>
          <p:nvPr/>
        </p:nvSpPr>
        <p:spPr>
          <a:xfrm>
            <a:off x="1296670" y="1519555"/>
            <a:ext cx="7574915" cy="64516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USE JobPortalDB;</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REVOKE SELECT ON Applications FROM applicant_user;</a:t>
            </a:r>
            <a:endParaRPr/>
          </a:p>
        </p:txBody>
      </p:sp>
      <p:pic>
        <p:nvPicPr>
          <p:cNvPr id="171" name="Google Shape;171;p10"/>
          <p:cNvPicPr preferRelativeResize="0"/>
          <p:nvPr/>
        </p:nvPicPr>
        <p:blipFill rotWithShape="1">
          <a:blip r:embed="rId3">
            <a:alphaModFix/>
          </a:blip>
          <a:srcRect/>
          <a:stretch/>
        </p:blipFill>
        <p:spPr>
          <a:xfrm>
            <a:off x="363298" y="6128439"/>
            <a:ext cx="1228725" cy="409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animEffect transition="in" filter="fade">
                                      <p:cBhvr>
                                        <p:cTn id="7" dur="500"/>
                                        <p:tgtEl>
                                          <p:spTgt spid="1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
                                            <p:txEl>
                                              <p:pRg st="1" end="1"/>
                                            </p:txEl>
                                          </p:spTgt>
                                        </p:tgtEl>
                                        <p:attrNameLst>
                                          <p:attrName>style.visibility</p:attrName>
                                        </p:attrNameLst>
                                      </p:cBhvr>
                                      <p:to>
                                        <p:strVal val="visible"/>
                                      </p:to>
                                    </p:set>
                                    <p:animEffect transition="in" filter="fade">
                                      <p:cBhvr>
                                        <p:cTn id="12" dur="500"/>
                                        <p:tgtEl>
                                          <p:spTgt spid="1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fade">
                                      <p:cBhvr>
                                        <p:cTn id="17"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929005" y="34988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4400"/>
              <a:buFont typeface="Calibri"/>
              <a:buNone/>
            </a:pPr>
            <a:r>
              <a:rPr lang="en-US" b="1">
                <a:solidFill>
                  <a:srgbClr val="2E75B5"/>
                </a:solidFill>
              </a:rPr>
              <a:t>DENY</a:t>
            </a:r>
            <a:endParaRPr/>
          </a:p>
        </p:txBody>
      </p:sp>
      <p:sp>
        <p:nvSpPr>
          <p:cNvPr id="177" name="Google Shape;177;p11"/>
          <p:cNvSpPr txBox="1">
            <a:spLocks noGrp="1"/>
          </p:cNvSpPr>
          <p:nvPr>
            <p:ph type="body" idx="1"/>
          </p:nvPr>
        </p:nvSpPr>
        <p:spPr>
          <a:xfrm>
            <a:off x="838200" y="1825625"/>
            <a:ext cx="6087110" cy="1671320"/>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chemeClr val="dk1"/>
              </a:buClr>
              <a:buSzPct val="100000"/>
              <a:buChar char="•"/>
            </a:pPr>
            <a:r>
              <a:rPr lang="en-US" sz="2400"/>
              <a:t>The DENY command is used to explicitly deny a user or a role certain permissions on a specific object.</a:t>
            </a:r>
            <a:endParaRPr/>
          </a:p>
          <a:p>
            <a:pPr marL="228600" lvl="0" indent="-228600" algn="just" rtl="0">
              <a:lnSpc>
                <a:spcPct val="90000"/>
              </a:lnSpc>
              <a:spcBef>
                <a:spcPts val="1000"/>
              </a:spcBef>
              <a:spcAft>
                <a:spcPts val="0"/>
              </a:spcAft>
              <a:buClr>
                <a:schemeClr val="dk1"/>
              </a:buClr>
              <a:buSzPct val="100000"/>
              <a:buChar char="•"/>
            </a:pPr>
            <a:r>
              <a:rPr lang="en-US" sz="2400"/>
              <a:t>Denying permissions takes precedence over granting permissions. </a:t>
            </a:r>
            <a:endParaRPr sz="2400"/>
          </a:p>
          <a:p>
            <a:pPr marL="228600" lvl="0" indent="-64135" algn="just" rtl="0">
              <a:lnSpc>
                <a:spcPct val="90000"/>
              </a:lnSpc>
              <a:spcBef>
                <a:spcPts val="1000"/>
              </a:spcBef>
              <a:spcAft>
                <a:spcPts val="0"/>
              </a:spcAft>
              <a:buClr>
                <a:schemeClr val="dk1"/>
              </a:buClr>
              <a:buSzPct val="100000"/>
              <a:buNone/>
            </a:pPr>
            <a:endParaRPr/>
          </a:p>
          <a:p>
            <a:pPr marL="0" lvl="0" indent="0" algn="just" rtl="0">
              <a:lnSpc>
                <a:spcPct val="90000"/>
              </a:lnSpc>
              <a:spcBef>
                <a:spcPts val="1000"/>
              </a:spcBef>
              <a:spcAft>
                <a:spcPts val="0"/>
              </a:spcAft>
              <a:buClr>
                <a:schemeClr val="dk1"/>
              </a:buClr>
              <a:buSzPct val="100000"/>
              <a:buNone/>
            </a:pPr>
            <a:endParaRPr/>
          </a:p>
          <a:p>
            <a:pPr marL="0" lvl="0" indent="0" algn="just" rtl="0">
              <a:lnSpc>
                <a:spcPct val="90000"/>
              </a:lnSpc>
              <a:spcBef>
                <a:spcPts val="1000"/>
              </a:spcBef>
              <a:spcAft>
                <a:spcPts val="0"/>
              </a:spcAft>
              <a:buClr>
                <a:schemeClr val="dk1"/>
              </a:buClr>
              <a:buSzPct val="100000"/>
              <a:buNone/>
            </a:pPr>
            <a:endParaRPr/>
          </a:p>
        </p:txBody>
      </p:sp>
      <p:sp>
        <p:nvSpPr>
          <p:cNvPr id="178" name="Google Shape;178;p11"/>
          <p:cNvSpPr txBox="1"/>
          <p:nvPr/>
        </p:nvSpPr>
        <p:spPr>
          <a:xfrm>
            <a:off x="838200" y="3963035"/>
            <a:ext cx="6518275" cy="92202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USE [database_name];</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DENY SELECT, INSERT, UPDATE, DELETE ON [table_name] TO [username];</a:t>
            </a:r>
            <a:endParaRPr/>
          </a:p>
        </p:txBody>
      </p:sp>
      <p:pic>
        <p:nvPicPr>
          <p:cNvPr id="179" name="Google Shape;179;p11"/>
          <p:cNvPicPr preferRelativeResize="0">
            <a:picLocks noGrp="1"/>
          </p:cNvPicPr>
          <p:nvPr>
            <p:ph type="body" idx="2"/>
          </p:nvPr>
        </p:nvPicPr>
        <p:blipFill rotWithShape="1">
          <a:blip r:embed="rId3">
            <a:alphaModFix/>
          </a:blip>
          <a:srcRect/>
          <a:stretch/>
        </p:blipFill>
        <p:spPr>
          <a:xfrm>
            <a:off x="7590790" y="1041400"/>
            <a:ext cx="4486910" cy="4080510"/>
          </a:xfrm>
          <a:prstGeom prst="rect">
            <a:avLst/>
          </a:prstGeom>
          <a:noFill/>
          <a:ln>
            <a:noFill/>
          </a:ln>
        </p:spPr>
      </p:pic>
      <p:pic>
        <p:nvPicPr>
          <p:cNvPr id="180" name="Google Shape;180;p11"/>
          <p:cNvPicPr preferRelativeResize="0"/>
          <p:nvPr/>
        </p:nvPicPr>
        <p:blipFill rotWithShape="1">
          <a:blip r:embed="rId4">
            <a:alphaModFix/>
          </a:blip>
          <a:srcRect/>
          <a:stretch/>
        </p:blipFill>
        <p:spPr>
          <a:xfrm>
            <a:off x="363298" y="6128439"/>
            <a:ext cx="1228725" cy="409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500"/>
                                        <p:tgtEl>
                                          <p:spTgt spid="1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500"/>
                                        <p:tgtEl>
                                          <p:spTgt spid="1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
                                            <p:txEl>
                                              <p:pRg st="0" end="0"/>
                                            </p:txEl>
                                          </p:spTgt>
                                        </p:tgtEl>
                                        <p:attrNameLst>
                                          <p:attrName>style.visibility</p:attrName>
                                        </p:attrNameLst>
                                      </p:cBhvr>
                                      <p:to>
                                        <p:strVal val="visible"/>
                                      </p:to>
                                    </p:set>
                                    <p:animEffect transition="in" filter="fade">
                                      <p:cBhvr>
                                        <p:cTn id="17" dur="500"/>
                                        <p:tgtEl>
                                          <p:spTgt spid="17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7">
                                            <p:txEl>
                                              <p:pRg st="1" end="1"/>
                                            </p:txEl>
                                          </p:spTgt>
                                        </p:tgtEl>
                                        <p:attrNameLst>
                                          <p:attrName>style.visibility</p:attrName>
                                        </p:attrNameLst>
                                      </p:cBhvr>
                                      <p:to>
                                        <p:strVal val="visible"/>
                                      </p:to>
                                    </p:set>
                                    <p:animEffect transition="in" filter="fade">
                                      <p:cBhvr>
                                        <p:cTn id="22" dur="500"/>
                                        <p:tgtEl>
                                          <p:spTgt spid="17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7">
                                            <p:txEl>
                                              <p:pRg st="2" end="2"/>
                                            </p:txEl>
                                          </p:spTgt>
                                        </p:tgtEl>
                                        <p:attrNameLst>
                                          <p:attrName>style.visibility</p:attrName>
                                        </p:attrNameLst>
                                      </p:cBhvr>
                                      <p:to>
                                        <p:strVal val="visible"/>
                                      </p:to>
                                    </p:set>
                                    <p:animEffect transition="in" filter="fade">
                                      <p:cBhvr>
                                        <p:cTn id="27" dur="500"/>
                                        <p:tgtEl>
                                          <p:spTgt spid="17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7">
                                            <p:txEl>
                                              <p:pRg st="3" end="3"/>
                                            </p:txEl>
                                          </p:spTgt>
                                        </p:tgtEl>
                                        <p:attrNameLst>
                                          <p:attrName>style.visibility</p:attrName>
                                        </p:attrNameLst>
                                      </p:cBhvr>
                                      <p:to>
                                        <p:strVal val="visible"/>
                                      </p:to>
                                    </p:set>
                                    <p:animEffect transition="in" filter="fade">
                                      <p:cBhvr>
                                        <p:cTn id="32" dur="500"/>
                                        <p:tgtEl>
                                          <p:spTgt spid="17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7">
                                            <p:txEl>
                                              <p:pRg st="4" end="4"/>
                                            </p:txEl>
                                          </p:spTgt>
                                        </p:tgtEl>
                                        <p:attrNameLst>
                                          <p:attrName>style.visibility</p:attrName>
                                        </p:attrNameLst>
                                      </p:cBhvr>
                                      <p:to>
                                        <p:strVal val="visible"/>
                                      </p:to>
                                    </p:set>
                                    <p:animEffect transition="in" filter="fade">
                                      <p:cBhvr>
                                        <p:cTn id="37" dur="500"/>
                                        <p:tgtEl>
                                          <p:spTgt spid="17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8"/>
                                        </p:tgtEl>
                                        <p:attrNameLst>
                                          <p:attrName>style.visibility</p:attrName>
                                        </p:attrNameLst>
                                      </p:cBhvr>
                                      <p:to>
                                        <p:strVal val="visible"/>
                                      </p:to>
                                    </p:set>
                                    <p:animEffect transition="in" filter="fade">
                                      <p:cBhvr>
                                        <p:cTn id="4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body" idx="1"/>
          </p:nvPr>
        </p:nvSpPr>
        <p:spPr>
          <a:xfrm>
            <a:off x="838200" y="709295"/>
            <a:ext cx="10515600" cy="546798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Example: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186" name="Google Shape;186;p12"/>
          <p:cNvSpPr txBox="1"/>
          <p:nvPr/>
        </p:nvSpPr>
        <p:spPr>
          <a:xfrm>
            <a:off x="1070610" y="1685925"/>
            <a:ext cx="10079990" cy="64516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USE JobPortalDB;</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DENY SELECT, INSERT, UPDATE, DELETE ON dbo.JobApplications TO RestrictedUser;</a:t>
            </a:r>
            <a:endParaRPr/>
          </a:p>
        </p:txBody>
      </p:sp>
      <p:pic>
        <p:nvPicPr>
          <p:cNvPr id="187" name="Google Shape;187;p12"/>
          <p:cNvPicPr preferRelativeResize="0"/>
          <p:nvPr/>
        </p:nvPicPr>
        <p:blipFill rotWithShape="1">
          <a:blip r:embed="rId3">
            <a:alphaModFix/>
          </a:blip>
          <a:srcRect/>
          <a:stretch/>
        </p:blipFill>
        <p:spPr>
          <a:xfrm>
            <a:off x="363298" y="6128439"/>
            <a:ext cx="1228725" cy="409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xEl>
                                              <p:pRg st="0" end="0"/>
                                            </p:txEl>
                                          </p:spTgt>
                                        </p:tgtEl>
                                        <p:attrNameLst>
                                          <p:attrName>style.visibility</p:attrName>
                                        </p:attrNameLst>
                                      </p:cBhvr>
                                      <p:to>
                                        <p:strVal val="visible"/>
                                      </p:to>
                                    </p:set>
                                    <p:animEffect transition="in" filter="fade">
                                      <p:cBhvr>
                                        <p:cTn id="7" dur="500"/>
                                        <p:tgtEl>
                                          <p:spTgt spid="1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5">
                                            <p:txEl>
                                              <p:pRg st="1" end="1"/>
                                            </p:txEl>
                                          </p:spTgt>
                                        </p:tgtEl>
                                        <p:attrNameLst>
                                          <p:attrName>style.visibility</p:attrName>
                                        </p:attrNameLst>
                                      </p:cBhvr>
                                      <p:to>
                                        <p:strVal val="visible"/>
                                      </p:to>
                                    </p:set>
                                    <p:animEffect transition="in" filter="fade">
                                      <p:cBhvr>
                                        <p:cTn id="12" dur="500"/>
                                        <p:tgtEl>
                                          <p:spTgt spid="1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5">
                                            <p:txEl>
                                              <p:pRg st="2" end="2"/>
                                            </p:txEl>
                                          </p:spTgt>
                                        </p:tgtEl>
                                        <p:attrNameLst>
                                          <p:attrName>style.visibility</p:attrName>
                                        </p:attrNameLst>
                                      </p:cBhvr>
                                      <p:to>
                                        <p:strVal val="visible"/>
                                      </p:to>
                                    </p:set>
                                    <p:animEffect transition="in" filter="fade">
                                      <p:cBhvr>
                                        <p:cTn id="17" dur="500"/>
                                        <p:tgtEl>
                                          <p:spTgt spid="1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
                                        </p:tgtEl>
                                        <p:attrNameLst>
                                          <p:attrName>style.visibility</p:attrName>
                                        </p:attrNameLst>
                                      </p:cBhvr>
                                      <p:to>
                                        <p:strVal val="visible"/>
                                      </p:to>
                                    </p:set>
                                    <p:animEffect transition="in" filter="fade">
                                      <p:cBhvr>
                                        <p:cTn id="22"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93" name="Google Shape;19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194" name="Google Shape;194;p13"/>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13"/>
          <p:cNvSpPr txBox="1"/>
          <p:nvPr/>
        </p:nvSpPr>
        <p:spPr>
          <a:xfrm>
            <a:off x="7019453" y="728115"/>
            <a:ext cx="4188626" cy="540018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5200" b="1">
                <a:solidFill>
                  <a:schemeClr val="accent1"/>
                </a:solidFill>
                <a:latin typeface="Calibri"/>
                <a:ea typeface="Calibri"/>
                <a:cs typeface="Calibri"/>
                <a:sym typeface="Calibri"/>
              </a:rPr>
              <a:t>Thank you</a:t>
            </a:r>
            <a:endParaRPr/>
          </a:p>
        </p:txBody>
      </p:sp>
      <p:pic>
        <p:nvPicPr>
          <p:cNvPr id="196" name="Google Shape;196;p13" descr="Handshake"/>
          <p:cNvPicPr preferRelativeResize="0"/>
          <p:nvPr/>
        </p:nvPicPr>
        <p:blipFill rotWithShape="1">
          <a:blip r:embed="rId3">
            <a:alphaModFix/>
          </a:blip>
          <a:srcRect/>
          <a:stretch/>
        </p:blipFill>
        <p:spPr>
          <a:xfrm>
            <a:off x="1116567" y="728905"/>
            <a:ext cx="5400185" cy="5400185"/>
          </a:xfrm>
          <a:prstGeom prst="rect">
            <a:avLst/>
          </a:prstGeom>
          <a:noFill/>
          <a:ln>
            <a:noFill/>
          </a:ln>
        </p:spPr>
      </p:pic>
      <p:pic>
        <p:nvPicPr>
          <p:cNvPr id="197" name="Google Shape;197;p13"/>
          <p:cNvPicPr preferRelativeResize="0"/>
          <p:nvPr/>
        </p:nvPicPr>
        <p:blipFill rotWithShape="1">
          <a:blip r:embed="rId4">
            <a:alphaModFix/>
          </a:blip>
          <a:srcRect/>
          <a:stretch/>
        </p:blipFill>
        <p:spPr>
          <a:xfrm>
            <a:off x="363298" y="6128439"/>
            <a:ext cx="1228725" cy="40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2690bad6fba_0_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rgbClr val="1E4E79"/>
              </a:buClr>
              <a:buSzPts val="4400"/>
              <a:buFont typeface="Calibri"/>
              <a:buNone/>
            </a:pPr>
            <a:r>
              <a:rPr lang="en-US" b="1">
                <a:solidFill>
                  <a:srgbClr val="1E4E79"/>
                </a:solidFill>
              </a:rPr>
              <a:t>What is DCL ? </a:t>
            </a:r>
            <a:endParaRPr/>
          </a:p>
        </p:txBody>
      </p:sp>
      <p:sp>
        <p:nvSpPr>
          <p:cNvPr id="91" name="Google Shape;91;g2690bad6fba_0_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r>
              <a:rPr lang="en-US">
                <a:solidFill>
                  <a:srgbClr val="333333"/>
                </a:solidFill>
                <a:highlight>
                  <a:srgbClr val="FFFFFF"/>
                </a:highlight>
                <a:latin typeface="Roboto"/>
                <a:ea typeface="Roboto"/>
                <a:cs typeface="Roboto"/>
                <a:sym typeface="Roboto"/>
              </a:rPr>
              <a:t>DCL is an abbreviation for Data Control Language in SQL. It is used to provide different users access to the stored data. </a:t>
            </a:r>
            <a:endParaRPr>
              <a:solidFill>
                <a:srgbClr val="333333"/>
              </a:solidFill>
              <a:highlight>
                <a:srgbClr val="FFFFFF"/>
              </a:highlight>
              <a:latin typeface="Roboto"/>
              <a:ea typeface="Roboto"/>
              <a:cs typeface="Roboto"/>
              <a:sym typeface="Roboto"/>
            </a:endParaRPr>
          </a:p>
          <a:p>
            <a:pPr marL="0" lvl="0" indent="0" algn="just" rtl="0">
              <a:spcBef>
                <a:spcPts val="1000"/>
              </a:spcBef>
              <a:spcAft>
                <a:spcPts val="0"/>
              </a:spcAft>
              <a:buNone/>
            </a:pPr>
            <a:r>
              <a:rPr lang="en-US">
                <a:solidFill>
                  <a:srgbClr val="333333"/>
                </a:solidFill>
                <a:highlight>
                  <a:srgbClr val="FFFFFF"/>
                </a:highlight>
                <a:latin typeface="Roboto"/>
                <a:ea typeface="Roboto"/>
                <a:cs typeface="Roboto"/>
                <a:sym typeface="Roboto"/>
              </a:rPr>
              <a:t>It enables the data administrator to grant or revoke the required access to act as the database.</a:t>
            </a:r>
            <a:endParaRPr>
              <a:solidFill>
                <a:srgbClr val="333333"/>
              </a:solidFill>
              <a:highlight>
                <a:srgbClr val="FFFFFF"/>
              </a:highlight>
              <a:latin typeface="Roboto"/>
              <a:ea typeface="Roboto"/>
              <a:cs typeface="Roboto"/>
              <a:sym typeface="Roboto"/>
            </a:endParaRPr>
          </a:p>
          <a:p>
            <a:pPr marL="0" lvl="0" indent="0" algn="just" rtl="0">
              <a:spcBef>
                <a:spcPts val="1000"/>
              </a:spcBef>
              <a:spcAft>
                <a:spcPts val="0"/>
              </a:spcAft>
              <a:buNone/>
            </a:pPr>
            <a:r>
              <a:rPr lang="en-US">
                <a:solidFill>
                  <a:srgbClr val="333333"/>
                </a:solidFill>
                <a:highlight>
                  <a:srgbClr val="FFFFFF"/>
                </a:highlight>
                <a:latin typeface="Roboto"/>
                <a:ea typeface="Roboto"/>
                <a:cs typeface="Roboto"/>
                <a:sym typeface="Roboto"/>
              </a:rPr>
              <a:t> When DCL commands are implemented in the database, there is no feature to perform a rollback. The administrator must implement the other DCL command to reverse the action.</a:t>
            </a:r>
            <a:endParaRPr sz="4400"/>
          </a:p>
        </p:txBody>
      </p:sp>
      <p:pic>
        <p:nvPicPr>
          <p:cNvPr id="92" name="Google Shape;92;g2690bad6fba_0_2"/>
          <p:cNvPicPr preferRelativeResize="0">
            <a:picLocks noGrp="1"/>
          </p:cNvPicPr>
          <p:nvPr>
            <p:ph type="body" idx="4294967295"/>
          </p:nvPr>
        </p:nvPicPr>
        <p:blipFill rotWithShape="1">
          <a:blip r:embed="rId3">
            <a:alphaModFix/>
          </a:blip>
          <a:srcRect/>
          <a:stretch/>
        </p:blipFill>
        <p:spPr>
          <a:xfrm>
            <a:off x="9609455" y="6162675"/>
            <a:ext cx="1421100" cy="399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1074995" y="530033"/>
            <a:ext cx="1053084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E4E79"/>
              </a:buClr>
              <a:buSzPts val="4400"/>
              <a:buFont typeface="Calibri"/>
              <a:buNone/>
            </a:pPr>
            <a:r>
              <a:rPr lang="en-US" b="1">
                <a:solidFill>
                  <a:srgbClr val="1E4E79"/>
                </a:solidFill>
                <a:latin typeface="Calibri"/>
                <a:ea typeface="Calibri"/>
                <a:cs typeface="Calibri"/>
                <a:sym typeface="Calibri"/>
              </a:rPr>
              <a:t>DCL Commands</a:t>
            </a:r>
            <a:endParaRPr b="1">
              <a:solidFill>
                <a:srgbClr val="1E4E79"/>
              </a:solidFill>
              <a:latin typeface="Calibri"/>
              <a:ea typeface="Calibri"/>
              <a:cs typeface="Calibri"/>
              <a:sym typeface="Calibri"/>
            </a:endParaRPr>
          </a:p>
        </p:txBody>
      </p:sp>
      <p:pic>
        <p:nvPicPr>
          <p:cNvPr id="98" name="Google Shape;98;p2"/>
          <p:cNvPicPr preferRelativeResize="0">
            <a:picLocks noGrp="1"/>
          </p:cNvPicPr>
          <p:nvPr>
            <p:ph type="body" idx="2"/>
          </p:nvPr>
        </p:nvPicPr>
        <p:blipFill rotWithShape="1">
          <a:blip r:embed="rId3">
            <a:alphaModFix/>
          </a:blip>
          <a:srcRect/>
          <a:stretch/>
        </p:blipFill>
        <p:spPr>
          <a:xfrm>
            <a:off x="9609455" y="6162675"/>
            <a:ext cx="1421130" cy="399415"/>
          </a:xfrm>
          <a:prstGeom prst="rect">
            <a:avLst/>
          </a:prstGeom>
          <a:noFill/>
          <a:ln>
            <a:noFill/>
          </a:ln>
        </p:spPr>
      </p:pic>
      <p:sp>
        <p:nvSpPr>
          <p:cNvPr id="99" name="Google Shape;99;p2"/>
          <p:cNvSpPr txBox="1"/>
          <p:nvPr/>
        </p:nvSpPr>
        <p:spPr>
          <a:xfrm>
            <a:off x="1170413" y="2396430"/>
            <a:ext cx="3875405" cy="206121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CREATE USER</a:t>
            </a:r>
            <a:endParaRPr sz="32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DELETE USER</a:t>
            </a:r>
            <a:endParaRPr sz="32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GRANT</a:t>
            </a:r>
            <a:endParaRPr sz="32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REVOKE</a:t>
            </a:r>
            <a:endParaRPr sz="3200">
              <a:solidFill>
                <a:schemeClr val="dk1"/>
              </a:solidFill>
              <a:latin typeface="Calibri"/>
              <a:ea typeface="Calibri"/>
              <a:cs typeface="Calibri"/>
              <a:sym typeface="Calibri"/>
            </a:endParaRPr>
          </a:p>
        </p:txBody>
      </p:sp>
      <p:pic>
        <p:nvPicPr>
          <p:cNvPr id="100" name="Google Shape;100;p2" descr="A picture containing text&#10;&#10;Description automatically generated"/>
          <p:cNvPicPr preferRelativeResize="0">
            <a:picLocks noGrp="1"/>
          </p:cNvPicPr>
          <p:nvPr>
            <p:ph type="body" idx="1"/>
          </p:nvPr>
        </p:nvPicPr>
        <p:blipFill rotWithShape="1">
          <a:blip r:embed="rId4">
            <a:alphaModFix/>
          </a:blip>
          <a:srcRect/>
          <a:stretch/>
        </p:blipFill>
        <p:spPr>
          <a:xfrm>
            <a:off x="6098500" y="1006115"/>
            <a:ext cx="5415262" cy="499831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4400"/>
              <a:buFont typeface="Calibri"/>
              <a:buNone/>
            </a:pPr>
            <a:r>
              <a:rPr lang="en-US" b="1">
                <a:solidFill>
                  <a:srgbClr val="2E75B5"/>
                </a:solidFill>
                <a:latin typeface="Calibri"/>
                <a:ea typeface="Calibri"/>
                <a:cs typeface="Calibri"/>
                <a:sym typeface="Calibri"/>
              </a:rPr>
              <a:t>CREATE USER</a:t>
            </a:r>
            <a:r>
              <a:rPr lang="en-US" b="1">
                <a:solidFill>
                  <a:schemeClr val="accent1"/>
                </a:solidFill>
                <a:latin typeface="Calibri"/>
                <a:ea typeface="Calibri"/>
                <a:cs typeface="Calibri"/>
                <a:sym typeface="Calibri"/>
              </a:rPr>
              <a:t> </a:t>
            </a:r>
            <a:endParaRPr b="1">
              <a:solidFill>
                <a:schemeClr val="accent1"/>
              </a:solidFill>
              <a:latin typeface="Calibri"/>
              <a:ea typeface="Calibri"/>
              <a:cs typeface="Calibri"/>
              <a:sym typeface="Calibri"/>
            </a:endParaRPr>
          </a:p>
        </p:txBody>
      </p:sp>
      <p:sp>
        <p:nvSpPr>
          <p:cNvPr id="106" name="Google Shape;106;p3"/>
          <p:cNvSpPr txBox="1">
            <a:spLocks noGrp="1"/>
          </p:cNvSpPr>
          <p:nvPr>
            <p:ph type="body" idx="1"/>
          </p:nvPr>
        </p:nvSpPr>
        <p:spPr>
          <a:xfrm>
            <a:off x="838200" y="1691005"/>
            <a:ext cx="7033260" cy="374904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5B9BD5"/>
              </a:buClr>
              <a:buSzPts val="2400"/>
              <a:buFont typeface="Arial"/>
              <a:buChar char="•"/>
            </a:pPr>
            <a:r>
              <a:rPr lang="en-US" sz="2400"/>
              <a:t>This command is used to create a new user in the database.</a:t>
            </a:r>
            <a:endParaRPr sz="2400"/>
          </a:p>
          <a:p>
            <a:pPr marL="228600" lvl="0" indent="-228600" algn="l" rtl="0">
              <a:lnSpc>
                <a:spcPct val="90000"/>
              </a:lnSpc>
              <a:spcBef>
                <a:spcPts val="1000"/>
              </a:spcBef>
              <a:spcAft>
                <a:spcPts val="0"/>
              </a:spcAft>
              <a:buClr>
                <a:srgbClr val="5B9BD5"/>
              </a:buClr>
              <a:buSzPts val="2400"/>
              <a:buFont typeface="Arial"/>
              <a:buChar char="•"/>
            </a:pPr>
            <a:r>
              <a:rPr lang="en-US" sz="2400"/>
              <a:t>It assigns a login name and password to the user</a:t>
            </a:r>
            <a:endParaRPr sz="2400"/>
          </a:p>
          <a:p>
            <a:pPr marL="0" lvl="0" indent="0" algn="l" rtl="0">
              <a:lnSpc>
                <a:spcPct val="90000"/>
              </a:lnSpc>
              <a:spcBef>
                <a:spcPts val="1000"/>
              </a:spcBef>
              <a:spcAft>
                <a:spcPts val="0"/>
              </a:spcAft>
              <a:buClr>
                <a:srgbClr val="5B9BD5"/>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
        <p:nvSpPr>
          <p:cNvPr id="107" name="Google Shape;107;p3"/>
          <p:cNvSpPr txBox="1"/>
          <p:nvPr/>
        </p:nvSpPr>
        <p:spPr>
          <a:xfrm>
            <a:off x="974953" y="3500647"/>
            <a:ext cx="6212840" cy="119888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 </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CREATE LOGIN &lt;login_name&gt; WITH PASSWORD = '&lt;password&gt;';</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CREATE USER &lt;user_name&gt; FOR LOGIN &lt;login_name&gt;; </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08" name="Google Shape;108;p3"/>
          <p:cNvPicPr preferRelativeResize="0">
            <a:picLocks noGrp="1"/>
          </p:cNvPicPr>
          <p:nvPr>
            <p:ph type="body" idx="1"/>
          </p:nvPr>
        </p:nvPicPr>
        <p:blipFill rotWithShape="1">
          <a:blip r:embed="rId3">
            <a:alphaModFix/>
          </a:blip>
          <a:srcRect/>
          <a:stretch/>
        </p:blipFill>
        <p:spPr>
          <a:xfrm>
            <a:off x="9609455" y="6162675"/>
            <a:ext cx="1421130" cy="399415"/>
          </a:xfrm>
          <a:prstGeom prst="rect">
            <a:avLst/>
          </a:prstGeom>
          <a:noFill/>
          <a:ln>
            <a:noFill/>
          </a:ln>
        </p:spPr>
      </p:pic>
      <p:pic>
        <p:nvPicPr>
          <p:cNvPr id="109" name="Google Shape;109;p3" descr="5568706_5568706-removebg-preview"/>
          <p:cNvPicPr preferRelativeResize="0"/>
          <p:nvPr/>
        </p:nvPicPr>
        <p:blipFill rotWithShape="1">
          <a:blip r:embed="rId4">
            <a:alphaModFix/>
          </a:blip>
          <a:srcRect/>
          <a:stretch/>
        </p:blipFill>
        <p:spPr>
          <a:xfrm>
            <a:off x="7921973" y="1037470"/>
            <a:ext cx="3991262" cy="45378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500"/>
                                        <p:tgtEl>
                                          <p:spTgt spid="10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
                                            <p:txEl>
                                              <p:pRg st="0" end="0"/>
                                            </p:txEl>
                                          </p:spTgt>
                                        </p:tgtEl>
                                        <p:attrNameLst>
                                          <p:attrName>style.visibility</p:attrName>
                                        </p:attrNameLst>
                                      </p:cBhvr>
                                      <p:to>
                                        <p:strVal val="visible"/>
                                      </p:to>
                                    </p:set>
                                    <p:animEffect transition="in" filter="fade">
                                      <p:cBhvr>
                                        <p:cTn id="17" dur="500"/>
                                        <p:tgtEl>
                                          <p:spTgt spid="10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6">
                                            <p:txEl>
                                              <p:pRg st="1" end="1"/>
                                            </p:txEl>
                                          </p:spTgt>
                                        </p:tgtEl>
                                        <p:attrNameLst>
                                          <p:attrName>style.visibility</p:attrName>
                                        </p:attrNameLst>
                                      </p:cBhvr>
                                      <p:to>
                                        <p:strVal val="visible"/>
                                      </p:to>
                                    </p:set>
                                    <p:animEffect transition="in" filter="fade">
                                      <p:cBhvr>
                                        <p:cTn id="22" dur="500"/>
                                        <p:tgtEl>
                                          <p:spTgt spid="10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6">
                                            <p:txEl>
                                              <p:pRg st="2" end="2"/>
                                            </p:txEl>
                                          </p:spTgt>
                                        </p:tgtEl>
                                        <p:attrNameLst>
                                          <p:attrName>style.visibility</p:attrName>
                                        </p:attrNameLst>
                                      </p:cBhvr>
                                      <p:to>
                                        <p:strVal val="visible"/>
                                      </p:to>
                                    </p:set>
                                    <p:animEffect transition="in" filter="fade">
                                      <p:cBhvr>
                                        <p:cTn id="27" dur="500"/>
                                        <p:tgtEl>
                                          <p:spTgt spid="10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6">
                                            <p:txEl>
                                              <p:pRg st="3" end="3"/>
                                            </p:txEl>
                                          </p:spTgt>
                                        </p:tgtEl>
                                        <p:attrNameLst>
                                          <p:attrName>style.visibility</p:attrName>
                                        </p:attrNameLst>
                                      </p:cBhvr>
                                      <p:to>
                                        <p:strVal val="visible"/>
                                      </p:to>
                                    </p:set>
                                    <p:animEffect transition="in" filter="fade">
                                      <p:cBhvr>
                                        <p:cTn id="32" dur="500"/>
                                        <p:tgtEl>
                                          <p:spTgt spid="10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6">
                                            <p:txEl>
                                              <p:pRg st="4" end="4"/>
                                            </p:txEl>
                                          </p:spTgt>
                                        </p:tgtEl>
                                        <p:attrNameLst>
                                          <p:attrName>style.visibility</p:attrName>
                                        </p:attrNameLst>
                                      </p:cBhvr>
                                      <p:to>
                                        <p:strVal val="visible"/>
                                      </p:to>
                                    </p:set>
                                    <p:animEffect transition="in" filter="fade">
                                      <p:cBhvr>
                                        <p:cTn id="37" dur="500"/>
                                        <p:tgtEl>
                                          <p:spTgt spid="10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6">
                                            <p:txEl>
                                              <p:pRg st="5" end="5"/>
                                            </p:txEl>
                                          </p:spTgt>
                                        </p:tgtEl>
                                        <p:attrNameLst>
                                          <p:attrName>style.visibility</p:attrName>
                                        </p:attrNameLst>
                                      </p:cBhvr>
                                      <p:to>
                                        <p:strVal val="visible"/>
                                      </p:to>
                                    </p:set>
                                    <p:animEffect transition="in" filter="fade">
                                      <p:cBhvr>
                                        <p:cTn id="42" dur="500"/>
                                        <p:tgtEl>
                                          <p:spTgt spid="10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6">
                                            <p:txEl>
                                              <p:pRg st="6" end="6"/>
                                            </p:txEl>
                                          </p:spTgt>
                                        </p:tgtEl>
                                        <p:attrNameLst>
                                          <p:attrName>style.visibility</p:attrName>
                                        </p:attrNameLst>
                                      </p:cBhvr>
                                      <p:to>
                                        <p:strVal val="visible"/>
                                      </p:to>
                                    </p:set>
                                    <p:animEffect transition="in" filter="fade">
                                      <p:cBhvr>
                                        <p:cTn id="47" dur="500"/>
                                        <p:tgtEl>
                                          <p:spTgt spid="10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7"/>
                                        </p:tgtEl>
                                        <p:attrNameLst>
                                          <p:attrName>style.visibility</p:attrName>
                                        </p:attrNameLst>
                                      </p:cBhvr>
                                      <p:to>
                                        <p:strVal val="visible"/>
                                      </p:to>
                                    </p:set>
                                    <p:animEffect transition="in" filter="fade">
                                      <p:cBhvr>
                                        <p:cTn id="5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body" idx="1"/>
          </p:nvPr>
        </p:nvSpPr>
        <p:spPr>
          <a:xfrm>
            <a:off x="807720" y="1126490"/>
            <a:ext cx="6986270" cy="2517140"/>
          </a:xfrm>
          <a:prstGeom prst="rect">
            <a:avLst/>
          </a:prstGeom>
          <a:noFill/>
          <a:ln>
            <a:noFill/>
          </a:ln>
        </p:spPr>
        <p:txBody>
          <a:bodyPr spcFirstLastPara="1" wrap="square" lIns="91425" tIns="45700" rIns="91425" bIns="45700" anchor="t" anchorCtr="0">
            <a:normAutofit fontScale="97500"/>
          </a:bodyPr>
          <a:lstStyle/>
          <a:p>
            <a:pPr marL="228600" lvl="0" indent="-228600" algn="l" rtl="0">
              <a:lnSpc>
                <a:spcPct val="90000"/>
              </a:lnSpc>
              <a:spcBef>
                <a:spcPts val="0"/>
              </a:spcBef>
              <a:spcAft>
                <a:spcPts val="0"/>
              </a:spcAft>
              <a:buClr>
                <a:srgbClr val="5B9BD5"/>
              </a:buClr>
              <a:buSzPct val="100000"/>
              <a:buFont typeface="Arial"/>
              <a:buChar char="•"/>
            </a:pPr>
            <a:r>
              <a:rPr lang="en-US" sz="2400"/>
              <a:t>Here's an example using a job portal scenario:</a:t>
            </a:r>
            <a:endParaRPr sz="2400"/>
          </a:p>
          <a:p>
            <a:pPr marL="228600" lvl="0" indent="-80010" algn="just" rtl="0">
              <a:lnSpc>
                <a:spcPct val="90000"/>
              </a:lnSpc>
              <a:spcBef>
                <a:spcPts val="1000"/>
              </a:spcBef>
              <a:spcAft>
                <a:spcPts val="0"/>
              </a:spcAft>
              <a:buClr>
                <a:schemeClr val="dk1"/>
              </a:buClr>
              <a:buSzPct val="100000"/>
              <a:buFont typeface="Arial"/>
              <a:buNone/>
            </a:pPr>
            <a:endParaRPr sz="2400"/>
          </a:p>
          <a:p>
            <a:pPr marL="228600" lvl="0" indent="-228600" algn="just" rtl="0">
              <a:lnSpc>
                <a:spcPct val="90000"/>
              </a:lnSpc>
              <a:spcBef>
                <a:spcPts val="1000"/>
              </a:spcBef>
              <a:spcAft>
                <a:spcPts val="0"/>
              </a:spcAft>
              <a:buClr>
                <a:schemeClr val="dk1"/>
              </a:buClr>
              <a:buSzPct val="100000"/>
              <a:buFont typeface="Arial"/>
              <a:buChar char="•"/>
            </a:pPr>
            <a:r>
              <a:rPr lang="en-US" sz="2400"/>
              <a:t>Let's say you want to create a user for a job portal named "JobPortalUser" with the login name "JobPortalLogin" and the password "Pass123".</a:t>
            </a:r>
            <a:endParaRPr sz="2400"/>
          </a:p>
        </p:txBody>
      </p:sp>
      <p:sp>
        <p:nvSpPr>
          <p:cNvPr id="115" name="Google Shape;115;p4"/>
          <p:cNvSpPr txBox="1"/>
          <p:nvPr/>
        </p:nvSpPr>
        <p:spPr>
          <a:xfrm>
            <a:off x="882015" y="3855085"/>
            <a:ext cx="6837045" cy="119888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CREATE LOGIN JobPortalLogin WITH PASSWORD = 'Pass123';</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CREATE USER JobPortalUser FOR LOGIN JobPortalLogin;</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16" name="Google Shape;116;p4" descr="virtual-job-fair-abstract-concept-illustration-virtual-recruitment-agency-online-hiring-event-digital-hr-job-proposal-vacancy-fair-website-build-professional-career_335657-3351-removebg-preview"/>
          <p:cNvPicPr preferRelativeResize="0"/>
          <p:nvPr/>
        </p:nvPicPr>
        <p:blipFill rotWithShape="1">
          <a:blip r:embed="rId3">
            <a:alphaModFix/>
          </a:blip>
          <a:srcRect/>
          <a:stretch/>
        </p:blipFill>
        <p:spPr>
          <a:xfrm>
            <a:off x="8063230" y="1126490"/>
            <a:ext cx="3761105" cy="4032250"/>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348058" y="6193209"/>
            <a:ext cx="1228725" cy="409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500"/>
                                  </p:stCondLst>
                                  <p:childTnLst>
                                    <p:set>
                                      <p:cBhvr>
                                        <p:cTn id="11" dur="1" fill="hold">
                                          <p:stCondLst>
                                            <p:cond delay="0"/>
                                          </p:stCondLst>
                                        </p:cTn>
                                        <p:tgtEl>
                                          <p:spTgt spid="114">
                                            <p:txEl>
                                              <p:pRg st="0" end="0"/>
                                            </p:txEl>
                                          </p:spTgt>
                                        </p:tgtEl>
                                        <p:attrNameLst>
                                          <p:attrName>style.visibility</p:attrName>
                                        </p:attrNameLst>
                                      </p:cBhvr>
                                      <p:to>
                                        <p:strVal val="visible"/>
                                      </p:to>
                                    </p:set>
                                    <p:animEffect transition="in" filter="fade">
                                      <p:cBhvr>
                                        <p:cTn id="12" dur="500"/>
                                        <p:tgtEl>
                                          <p:spTgt spid="1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500"/>
                                  </p:stCondLst>
                                  <p:childTnLst>
                                    <p:set>
                                      <p:cBhvr>
                                        <p:cTn id="16" dur="1" fill="hold">
                                          <p:stCondLst>
                                            <p:cond delay="0"/>
                                          </p:stCondLst>
                                        </p:cTn>
                                        <p:tgtEl>
                                          <p:spTgt spid="114">
                                            <p:txEl>
                                              <p:pRg st="1" end="1"/>
                                            </p:txEl>
                                          </p:spTgt>
                                        </p:tgtEl>
                                        <p:attrNameLst>
                                          <p:attrName>style.visibility</p:attrName>
                                        </p:attrNameLst>
                                      </p:cBhvr>
                                      <p:to>
                                        <p:strVal val="visible"/>
                                      </p:to>
                                    </p:set>
                                    <p:animEffect transition="in" filter="fade">
                                      <p:cBhvr>
                                        <p:cTn id="17" dur="500"/>
                                        <p:tgtEl>
                                          <p:spTgt spid="1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500"/>
                                  </p:stCondLst>
                                  <p:childTnLst>
                                    <p:set>
                                      <p:cBhvr>
                                        <p:cTn id="21" dur="1" fill="hold">
                                          <p:stCondLst>
                                            <p:cond delay="0"/>
                                          </p:stCondLst>
                                        </p:cTn>
                                        <p:tgtEl>
                                          <p:spTgt spid="114">
                                            <p:txEl>
                                              <p:pRg st="2" end="2"/>
                                            </p:txEl>
                                          </p:spTgt>
                                        </p:tgtEl>
                                        <p:attrNameLst>
                                          <p:attrName>style.visibility</p:attrName>
                                        </p:attrNameLst>
                                      </p:cBhvr>
                                      <p:to>
                                        <p:strVal val="visible"/>
                                      </p:to>
                                    </p:set>
                                    <p:animEffect transition="in" filter="fade">
                                      <p:cBhvr>
                                        <p:cTn id="22" dur="500"/>
                                        <p:tgtEl>
                                          <p:spTgt spid="1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5"/>
                                        </p:tgtEl>
                                        <p:attrNameLst>
                                          <p:attrName>style.visibility</p:attrName>
                                        </p:attrNameLst>
                                      </p:cBhvr>
                                      <p:to>
                                        <p:strVal val="visible"/>
                                      </p:to>
                                    </p:set>
                                    <p:animEffect transition="in" filter="fade">
                                      <p:cBhvr>
                                        <p:cTn id="27"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4400"/>
              <a:buFont typeface="Calibri"/>
              <a:buNone/>
            </a:pPr>
            <a:r>
              <a:rPr lang="en-US" b="1">
                <a:solidFill>
                  <a:srgbClr val="2E75B5"/>
                </a:solidFill>
              </a:rPr>
              <a:t>DELETE USER </a:t>
            </a:r>
            <a:endParaRPr/>
          </a:p>
        </p:txBody>
      </p:sp>
      <p:sp>
        <p:nvSpPr>
          <p:cNvPr id="123" name="Google Shape;123;p5"/>
          <p:cNvSpPr txBox="1">
            <a:spLocks noGrp="1"/>
          </p:cNvSpPr>
          <p:nvPr>
            <p:ph type="body" idx="1"/>
          </p:nvPr>
        </p:nvSpPr>
        <p:spPr>
          <a:xfrm>
            <a:off x="838200" y="1825625"/>
            <a:ext cx="7738745" cy="364363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This command is used to remove a user from the database.</a:t>
            </a:r>
            <a:endParaRPr sz="2400"/>
          </a:p>
          <a:p>
            <a:pPr marL="228600" lvl="0" indent="-228600" algn="just" rtl="0">
              <a:lnSpc>
                <a:spcPct val="90000"/>
              </a:lnSpc>
              <a:spcBef>
                <a:spcPts val="1000"/>
              </a:spcBef>
              <a:spcAft>
                <a:spcPts val="0"/>
              </a:spcAft>
              <a:buClr>
                <a:schemeClr val="dk1"/>
              </a:buClr>
              <a:buSzPts val="2400"/>
              <a:buChar char="•"/>
            </a:pPr>
            <a:r>
              <a:rPr lang="en-US" sz="2400"/>
              <a:t> It revokes all the user's permissions and deletes the associated login.</a:t>
            </a:r>
            <a:endParaRPr sz="2400"/>
          </a:p>
          <a:p>
            <a:pPr marL="0" lvl="0" indent="0" algn="l" rtl="0">
              <a:lnSpc>
                <a:spcPct val="90000"/>
              </a:lnSpc>
              <a:spcBef>
                <a:spcPts val="1000"/>
              </a:spcBef>
              <a:spcAft>
                <a:spcPts val="0"/>
              </a:spcAft>
              <a:buClr>
                <a:schemeClr val="dk1"/>
              </a:buClr>
              <a:buSzPts val="2400"/>
              <a:buFont typeface="Noto Sans Symbols"/>
              <a:buNone/>
            </a:pPr>
            <a:endParaRPr sz="2400"/>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124" name="Google Shape;124;p5"/>
          <p:cNvSpPr txBox="1"/>
          <p:nvPr/>
        </p:nvSpPr>
        <p:spPr>
          <a:xfrm>
            <a:off x="1034415" y="3991610"/>
            <a:ext cx="5308600" cy="64516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 USE [database_name];</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DROP USER [username];</a:t>
            </a:r>
            <a:endParaRPr/>
          </a:p>
        </p:txBody>
      </p:sp>
      <p:pic>
        <p:nvPicPr>
          <p:cNvPr id="125" name="Google Shape;125;p5"/>
          <p:cNvPicPr preferRelativeResize="0">
            <a:picLocks noGrp="1"/>
          </p:cNvPicPr>
          <p:nvPr>
            <p:ph type="body" idx="1"/>
          </p:nvPr>
        </p:nvPicPr>
        <p:blipFill rotWithShape="1">
          <a:blip r:embed="rId3">
            <a:alphaModFix/>
          </a:blip>
          <a:srcRect/>
          <a:stretch/>
        </p:blipFill>
        <p:spPr>
          <a:xfrm>
            <a:off x="9669780" y="5981065"/>
            <a:ext cx="1421130" cy="399415"/>
          </a:xfrm>
          <a:prstGeom prst="rect">
            <a:avLst/>
          </a:prstGeom>
          <a:noFill/>
          <a:ln>
            <a:noFill/>
          </a:ln>
        </p:spPr>
      </p:pic>
      <p:pic>
        <p:nvPicPr>
          <p:cNvPr id="126" name="Google Shape;126;p5" descr="8673087_3949019-removebg-preview"/>
          <p:cNvPicPr preferRelativeResize="0"/>
          <p:nvPr/>
        </p:nvPicPr>
        <p:blipFill rotWithShape="1">
          <a:blip r:embed="rId4">
            <a:alphaModFix/>
          </a:blip>
          <a:srcRect/>
          <a:stretch/>
        </p:blipFill>
        <p:spPr>
          <a:xfrm>
            <a:off x="8245475" y="552450"/>
            <a:ext cx="3801745" cy="5219065"/>
          </a:xfrm>
          <a:prstGeom prst="rect">
            <a:avLst/>
          </a:prstGeom>
          <a:noFill/>
          <a:ln>
            <a:noFill/>
          </a:ln>
        </p:spPr>
      </p:pic>
      <p:pic>
        <p:nvPicPr>
          <p:cNvPr id="127" name="Google Shape;127;p5"/>
          <p:cNvPicPr preferRelativeResize="0"/>
          <p:nvPr/>
        </p:nvPicPr>
        <p:blipFill rotWithShape="1">
          <a:blip r:embed="rId3">
            <a:alphaModFix/>
          </a:blip>
          <a:srcRect/>
          <a:stretch/>
        </p:blipFill>
        <p:spPr>
          <a:xfrm>
            <a:off x="348058" y="6193209"/>
            <a:ext cx="1228725" cy="409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fade">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xEl>
                                              <p:pRg st="0" end="0"/>
                                            </p:txEl>
                                          </p:spTgt>
                                        </p:tgtEl>
                                        <p:attrNameLst>
                                          <p:attrName>style.visibility</p:attrName>
                                        </p:attrNameLst>
                                      </p:cBhvr>
                                      <p:to>
                                        <p:strVal val="visible"/>
                                      </p:to>
                                    </p:set>
                                    <p:animEffect transition="in" filter="fade">
                                      <p:cBhvr>
                                        <p:cTn id="17" dur="500"/>
                                        <p:tgtEl>
                                          <p:spTgt spid="1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
                                            <p:txEl>
                                              <p:pRg st="1" end="1"/>
                                            </p:txEl>
                                          </p:spTgt>
                                        </p:tgtEl>
                                        <p:attrNameLst>
                                          <p:attrName>style.visibility</p:attrName>
                                        </p:attrNameLst>
                                      </p:cBhvr>
                                      <p:to>
                                        <p:strVal val="visible"/>
                                      </p:to>
                                    </p:set>
                                    <p:animEffect transition="in" filter="fade">
                                      <p:cBhvr>
                                        <p:cTn id="22" dur="500"/>
                                        <p:tgtEl>
                                          <p:spTgt spid="12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3">
                                            <p:txEl>
                                              <p:pRg st="2" end="2"/>
                                            </p:txEl>
                                          </p:spTgt>
                                        </p:tgtEl>
                                        <p:attrNameLst>
                                          <p:attrName>style.visibility</p:attrName>
                                        </p:attrNameLst>
                                      </p:cBhvr>
                                      <p:to>
                                        <p:strVal val="visible"/>
                                      </p:to>
                                    </p:set>
                                    <p:animEffect transition="in" filter="fade">
                                      <p:cBhvr>
                                        <p:cTn id="27" dur="500"/>
                                        <p:tgtEl>
                                          <p:spTgt spid="12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3">
                                            <p:txEl>
                                              <p:pRg st="3" end="3"/>
                                            </p:txEl>
                                          </p:spTgt>
                                        </p:tgtEl>
                                        <p:attrNameLst>
                                          <p:attrName>style.visibility</p:attrName>
                                        </p:attrNameLst>
                                      </p:cBhvr>
                                      <p:to>
                                        <p:strVal val="visible"/>
                                      </p:to>
                                    </p:set>
                                    <p:animEffect transition="in" filter="fade">
                                      <p:cBhvr>
                                        <p:cTn id="32" dur="500"/>
                                        <p:tgtEl>
                                          <p:spTgt spid="12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3">
                                            <p:txEl>
                                              <p:pRg st="4" end="4"/>
                                            </p:txEl>
                                          </p:spTgt>
                                        </p:tgtEl>
                                        <p:attrNameLst>
                                          <p:attrName>style.visibility</p:attrName>
                                        </p:attrNameLst>
                                      </p:cBhvr>
                                      <p:to>
                                        <p:strVal val="visible"/>
                                      </p:to>
                                    </p:set>
                                    <p:animEffect transition="in" filter="fade">
                                      <p:cBhvr>
                                        <p:cTn id="37" dur="500"/>
                                        <p:tgtEl>
                                          <p:spTgt spid="12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3">
                                            <p:txEl>
                                              <p:pRg st="5" end="5"/>
                                            </p:txEl>
                                          </p:spTgt>
                                        </p:tgtEl>
                                        <p:attrNameLst>
                                          <p:attrName>style.visibility</p:attrName>
                                        </p:attrNameLst>
                                      </p:cBhvr>
                                      <p:to>
                                        <p:strVal val="visible"/>
                                      </p:to>
                                    </p:set>
                                    <p:animEffect transition="in" filter="fade">
                                      <p:cBhvr>
                                        <p:cTn id="42" dur="500"/>
                                        <p:tgtEl>
                                          <p:spTgt spid="12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4"/>
                                        </p:tgtEl>
                                        <p:attrNameLst>
                                          <p:attrName>style.visibility</p:attrName>
                                        </p:attrNameLst>
                                      </p:cBhvr>
                                      <p:to>
                                        <p:strVal val="visible"/>
                                      </p:to>
                                    </p:set>
                                    <p:animEffect transition="in" filter="fade">
                                      <p:cBhvr>
                                        <p:cTn id="4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body" idx="1"/>
          </p:nvPr>
        </p:nvSpPr>
        <p:spPr>
          <a:xfrm>
            <a:off x="838200" y="709295"/>
            <a:ext cx="7286625" cy="2372995"/>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chemeClr val="dk1"/>
              </a:buClr>
              <a:buSzPct val="100000"/>
              <a:buFont typeface="Arial"/>
              <a:buChar char="•"/>
            </a:pPr>
            <a:r>
              <a:rPr lang="en-US" sz="2400"/>
              <a:t>Here's an example using a job portal scenario:</a:t>
            </a:r>
            <a:endParaRPr/>
          </a:p>
          <a:p>
            <a:pPr marL="228600" lvl="0" indent="-87629" algn="just" rtl="0">
              <a:lnSpc>
                <a:spcPct val="90000"/>
              </a:lnSpc>
              <a:spcBef>
                <a:spcPts val="1000"/>
              </a:spcBef>
              <a:spcAft>
                <a:spcPts val="0"/>
              </a:spcAft>
              <a:buClr>
                <a:schemeClr val="dk1"/>
              </a:buClr>
              <a:buSzPct val="100000"/>
              <a:buFont typeface="Arial"/>
              <a:buNone/>
            </a:pPr>
            <a:endParaRPr sz="2400"/>
          </a:p>
          <a:p>
            <a:pPr marL="228600" lvl="0" indent="-228600" algn="just" rtl="0">
              <a:lnSpc>
                <a:spcPct val="90000"/>
              </a:lnSpc>
              <a:spcBef>
                <a:spcPts val="1000"/>
              </a:spcBef>
              <a:spcAft>
                <a:spcPts val="0"/>
              </a:spcAft>
              <a:buClr>
                <a:schemeClr val="dk1"/>
              </a:buClr>
              <a:buSzPct val="100000"/>
              <a:buFont typeface="Arial"/>
              <a:buChar char="•"/>
            </a:pPr>
            <a:r>
              <a:rPr lang="en-US" sz="2400"/>
              <a:t>Let's assume you have a job portal database named "JobPortalDB" and you want to delete a user named "JohnDoe" who is no longer an employee. </a:t>
            </a:r>
            <a:endParaRPr sz="2400"/>
          </a:p>
          <a:p>
            <a:pPr marL="228600" lvl="0" indent="-228600" algn="just" rtl="0">
              <a:lnSpc>
                <a:spcPct val="90000"/>
              </a:lnSpc>
              <a:spcBef>
                <a:spcPts val="1000"/>
              </a:spcBef>
              <a:spcAft>
                <a:spcPts val="0"/>
              </a:spcAft>
              <a:buClr>
                <a:schemeClr val="dk1"/>
              </a:buClr>
              <a:buSzPct val="100000"/>
              <a:buFont typeface="Arial"/>
              <a:buChar char="•"/>
            </a:pPr>
            <a:r>
              <a:rPr lang="en-US" sz="2400"/>
              <a:t>You can use the following T-SQL syntax to delete the user:</a:t>
            </a:r>
            <a:endParaRPr sz="2400"/>
          </a:p>
        </p:txBody>
      </p:sp>
      <p:sp>
        <p:nvSpPr>
          <p:cNvPr id="133" name="Google Shape;133;p6"/>
          <p:cNvSpPr txBox="1"/>
          <p:nvPr/>
        </p:nvSpPr>
        <p:spPr>
          <a:xfrm>
            <a:off x="1073785" y="3414395"/>
            <a:ext cx="6816090" cy="64516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USE JobPortalDB;</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DROP USER JohnDoe;</a:t>
            </a:r>
            <a:endParaRPr/>
          </a:p>
        </p:txBody>
      </p:sp>
      <p:pic>
        <p:nvPicPr>
          <p:cNvPr id="134" name="Google Shape;134;p6"/>
          <p:cNvPicPr preferRelativeResize="0">
            <a:picLocks noGrp="1"/>
          </p:cNvPicPr>
          <p:nvPr>
            <p:ph type="body" idx="1"/>
          </p:nvPr>
        </p:nvPicPr>
        <p:blipFill rotWithShape="1">
          <a:blip r:embed="rId3">
            <a:alphaModFix/>
          </a:blip>
          <a:srcRect/>
          <a:stretch/>
        </p:blipFill>
        <p:spPr>
          <a:xfrm>
            <a:off x="10167620" y="5905500"/>
            <a:ext cx="1421130" cy="399415"/>
          </a:xfrm>
          <a:prstGeom prst="rect">
            <a:avLst/>
          </a:prstGeom>
          <a:noFill/>
          <a:ln>
            <a:noFill/>
          </a:ln>
        </p:spPr>
      </p:pic>
      <p:pic>
        <p:nvPicPr>
          <p:cNvPr id="135" name="Google Shape;135;p6"/>
          <p:cNvPicPr preferRelativeResize="0"/>
          <p:nvPr/>
        </p:nvPicPr>
        <p:blipFill rotWithShape="1">
          <a:blip r:embed="rId3">
            <a:alphaModFix/>
          </a:blip>
          <a:srcRect/>
          <a:stretch/>
        </p:blipFill>
        <p:spPr>
          <a:xfrm>
            <a:off x="348058" y="6193209"/>
            <a:ext cx="1228725" cy="409575"/>
          </a:xfrm>
          <a:prstGeom prst="rect">
            <a:avLst/>
          </a:prstGeom>
          <a:noFill/>
          <a:ln>
            <a:noFill/>
          </a:ln>
        </p:spPr>
      </p:pic>
      <p:pic>
        <p:nvPicPr>
          <p:cNvPr id="136" name="Google Shape;136;p6" descr="virtual-job-fair-abstract-concept-illustration-virtual-recruitment-agency-online-hiring-event-digital-hr-job-proposal-vacancy-fair-website-build-professional-career_335657-3351-removebg-preview"/>
          <p:cNvPicPr preferRelativeResize="0"/>
          <p:nvPr/>
        </p:nvPicPr>
        <p:blipFill rotWithShape="1">
          <a:blip r:embed="rId4">
            <a:alphaModFix/>
          </a:blip>
          <a:srcRect/>
          <a:stretch/>
        </p:blipFill>
        <p:spPr>
          <a:xfrm>
            <a:off x="8124825" y="960755"/>
            <a:ext cx="3761105" cy="403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
                                            <p:txEl>
                                              <p:pRg st="0" end="0"/>
                                            </p:txEl>
                                          </p:spTgt>
                                        </p:tgtEl>
                                        <p:attrNameLst>
                                          <p:attrName>style.visibility</p:attrName>
                                        </p:attrNameLst>
                                      </p:cBhvr>
                                      <p:to>
                                        <p:strVal val="visible"/>
                                      </p:to>
                                    </p:set>
                                    <p:animEffect transition="in" filter="fade">
                                      <p:cBhvr>
                                        <p:cTn id="12" dur="500"/>
                                        <p:tgtEl>
                                          <p:spTgt spid="13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2">
                                            <p:txEl>
                                              <p:pRg st="1" end="1"/>
                                            </p:txEl>
                                          </p:spTgt>
                                        </p:tgtEl>
                                        <p:attrNameLst>
                                          <p:attrName>style.visibility</p:attrName>
                                        </p:attrNameLst>
                                      </p:cBhvr>
                                      <p:to>
                                        <p:strVal val="visible"/>
                                      </p:to>
                                    </p:set>
                                    <p:animEffect transition="in" filter="fade">
                                      <p:cBhvr>
                                        <p:cTn id="17" dur="500"/>
                                        <p:tgtEl>
                                          <p:spTgt spid="13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2">
                                            <p:txEl>
                                              <p:pRg st="2" end="2"/>
                                            </p:txEl>
                                          </p:spTgt>
                                        </p:tgtEl>
                                        <p:attrNameLst>
                                          <p:attrName>style.visibility</p:attrName>
                                        </p:attrNameLst>
                                      </p:cBhvr>
                                      <p:to>
                                        <p:strVal val="visible"/>
                                      </p:to>
                                    </p:set>
                                    <p:animEffect transition="in" filter="fade">
                                      <p:cBhvr>
                                        <p:cTn id="22" dur="500"/>
                                        <p:tgtEl>
                                          <p:spTgt spid="13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2">
                                            <p:txEl>
                                              <p:pRg st="3" end="3"/>
                                            </p:txEl>
                                          </p:spTgt>
                                        </p:tgtEl>
                                        <p:attrNameLst>
                                          <p:attrName>style.visibility</p:attrName>
                                        </p:attrNameLst>
                                      </p:cBhvr>
                                      <p:to>
                                        <p:strVal val="visible"/>
                                      </p:to>
                                    </p:set>
                                    <p:animEffect transition="in" filter="fade">
                                      <p:cBhvr>
                                        <p:cTn id="27" dur="500"/>
                                        <p:tgtEl>
                                          <p:spTgt spid="13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fade">
                                      <p:cBhvr>
                                        <p:cTn id="32"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995680" y="36449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a:buNone/>
            </a:pPr>
            <a:r>
              <a:rPr lang="en-US" b="1">
                <a:solidFill>
                  <a:schemeClr val="accent1"/>
                </a:solidFill>
              </a:rPr>
              <a:t>GRANT </a:t>
            </a:r>
            <a:endParaRPr/>
          </a:p>
        </p:txBody>
      </p:sp>
      <p:sp>
        <p:nvSpPr>
          <p:cNvPr id="142" name="Google Shape;142;p7"/>
          <p:cNvSpPr txBox="1">
            <a:spLocks noGrp="1"/>
          </p:cNvSpPr>
          <p:nvPr>
            <p:ph type="body" idx="1"/>
          </p:nvPr>
        </p:nvSpPr>
        <p:spPr>
          <a:xfrm>
            <a:off x="1086485" y="1690370"/>
            <a:ext cx="6141085" cy="228473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The GRANT command is used to provide specific privileges or permissions to users or roles on database objects.</a:t>
            </a:r>
            <a:endParaRPr/>
          </a:p>
          <a:p>
            <a:pPr marL="228600" lvl="0" indent="-228600" algn="just" rtl="0">
              <a:lnSpc>
                <a:spcPct val="90000"/>
              </a:lnSpc>
              <a:spcBef>
                <a:spcPts val="1000"/>
              </a:spcBef>
              <a:spcAft>
                <a:spcPts val="0"/>
              </a:spcAft>
              <a:buClr>
                <a:schemeClr val="dk1"/>
              </a:buClr>
              <a:buSzPts val="2400"/>
              <a:buChar char="•"/>
            </a:pPr>
            <a:r>
              <a:rPr lang="en-US" sz="2400"/>
              <a:t> It allows granting SELECT, INSERT, UPDATE, DELETE, EXECUTE, and other permissions.</a:t>
            </a:r>
            <a:endParaRPr sz="2400"/>
          </a:p>
        </p:txBody>
      </p:sp>
      <p:sp>
        <p:nvSpPr>
          <p:cNvPr id="143" name="Google Shape;143;p7"/>
          <p:cNvSpPr txBox="1"/>
          <p:nvPr/>
        </p:nvSpPr>
        <p:spPr>
          <a:xfrm>
            <a:off x="1086485" y="4309110"/>
            <a:ext cx="6835775" cy="1476375"/>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USE [database_name];</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GRANT SELECT, INSERT, UPDATE, DELETE ON [table_name] TO [username];</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44" name="Google Shape;144;p7"/>
          <p:cNvPicPr preferRelativeResize="0"/>
          <p:nvPr/>
        </p:nvPicPr>
        <p:blipFill rotWithShape="1">
          <a:blip r:embed="rId3">
            <a:alphaModFix/>
          </a:blip>
          <a:srcRect/>
          <a:stretch/>
        </p:blipFill>
        <p:spPr>
          <a:xfrm>
            <a:off x="6096000" y="3429000"/>
            <a:ext cx="0" cy="0"/>
          </a:xfrm>
          <a:prstGeom prst="rect">
            <a:avLst/>
          </a:prstGeom>
          <a:noFill/>
          <a:ln>
            <a:noFill/>
          </a:ln>
        </p:spPr>
      </p:pic>
      <p:pic>
        <p:nvPicPr>
          <p:cNvPr id="145" name="Google Shape;145;p7"/>
          <p:cNvPicPr preferRelativeResize="0">
            <a:picLocks noGrp="1"/>
          </p:cNvPicPr>
          <p:nvPr>
            <p:ph type="body" idx="2"/>
          </p:nvPr>
        </p:nvPicPr>
        <p:blipFill rotWithShape="1">
          <a:blip r:embed="rId4">
            <a:alphaModFix/>
          </a:blip>
          <a:srcRect/>
          <a:stretch/>
        </p:blipFill>
        <p:spPr>
          <a:xfrm>
            <a:off x="7568565" y="829310"/>
            <a:ext cx="4623435" cy="4956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
                                        </p:tgtEl>
                                        <p:attrNameLst>
                                          <p:attrName>style.visibility</p:attrName>
                                        </p:attrNameLst>
                                      </p:cBhvr>
                                      <p:to>
                                        <p:strVal val="visible"/>
                                      </p:to>
                                    </p:set>
                                    <p:animEffect transition="in" filter="fade">
                                      <p:cBhvr>
                                        <p:cTn id="12" dur="500"/>
                                        <p:tgtEl>
                                          <p:spTgt spid="1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2">
                                            <p:txEl>
                                              <p:pRg st="0" end="0"/>
                                            </p:txEl>
                                          </p:spTgt>
                                        </p:tgtEl>
                                        <p:attrNameLst>
                                          <p:attrName>style.visibility</p:attrName>
                                        </p:attrNameLst>
                                      </p:cBhvr>
                                      <p:to>
                                        <p:strVal val="visible"/>
                                      </p:to>
                                    </p:set>
                                    <p:animEffect transition="in" filter="fade">
                                      <p:cBhvr>
                                        <p:cTn id="17" dur="500"/>
                                        <p:tgtEl>
                                          <p:spTgt spid="14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2">
                                            <p:txEl>
                                              <p:pRg st="1" end="1"/>
                                            </p:txEl>
                                          </p:spTgt>
                                        </p:tgtEl>
                                        <p:attrNameLst>
                                          <p:attrName>style.visibility</p:attrName>
                                        </p:attrNameLst>
                                      </p:cBhvr>
                                      <p:to>
                                        <p:strVal val="visible"/>
                                      </p:to>
                                    </p:set>
                                    <p:animEffect transition="in" filter="fade">
                                      <p:cBhvr>
                                        <p:cTn id="22" dur="500"/>
                                        <p:tgtEl>
                                          <p:spTgt spid="14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
                                        </p:tgtEl>
                                        <p:attrNameLst>
                                          <p:attrName>style.visibility</p:attrName>
                                        </p:attrNameLst>
                                      </p:cBhvr>
                                      <p:to>
                                        <p:strVal val="visible"/>
                                      </p:to>
                                    </p:set>
                                    <p:animEffect transition="in" filter="fade">
                                      <p:cBhvr>
                                        <p:cTn id="27"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body" idx="1"/>
          </p:nvPr>
        </p:nvSpPr>
        <p:spPr>
          <a:xfrm>
            <a:off x="627380" y="664845"/>
            <a:ext cx="10515600" cy="552831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Font typeface="Arial"/>
              <a:buChar char="•"/>
            </a:pPr>
            <a:r>
              <a:rPr lang="en-US" sz="2400"/>
              <a:t>Grant SELECT permission on the "Jobs" table</a:t>
            </a:r>
            <a:endParaRPr/>
          </a:p>
          <a:p>
            <a:pPr marL="228600" lvl="0" indent="-76200" algn="l" rtl="0">
              <a:lnSpc>
                <a:spcPct val="90000"/>
              </a:lnSpc>
              <a:spcBef>
                <a:spcPts val="1000"/>
              </a:spcBef>
              <a:spcAft>
                <a:spcPts val="0"/>
              </a:spcAft>
              <a:buClr>
                <a:schemeClr val="dk1"/>
              </a:buClr>
              <a:buSzPts val="2400"/>
              <a:buNone/>
            </a:pPr>
            <a:endParaRPr sz="2400"/>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US" sz="2400"/>
              <a:t>Grant INSERT permission on the "Applications" table:</a:t>
            </a:r>
            <a:endParaRPr sz="2400"/>
          </a:p>
          <a:p>
            <a:pPr marL="228600" lvl="0" indent="-76200" algn="l" rtl="0">
              <a:lnSpc>
                <a:spcPct val="90000"/>
              </a:lnSpc>
              <a:spcBef>
                <a:spcPts val="1000"/>
              </a:spcBef>
              <a:spcAft>
                <a:spcPts val="0"/>
              </a:spcAft>
              <a:buClr>
                <a:schemeClr val="dk1"/>
              </a:buClr>
              <a:buSzPts val="2400"/>
              <a:buFont typeface="Arial"/>
              <a:buNone/>
            </a:pPr>
            <a:endParaRPr sz="2400"/>
          </a:p>
          <a:p>
            <a:pPr marL="228600" lvl="0" indent="-76200" algn="l" rtl="0">
              <a:lnSpc>
                <a:spcPct val="90000"/>
              </a:lnSpc>
              <a:spcBef>
                <a:spcPts val="1000"/>
              </a:spcBef>
              <a:spcAft>
                <a:spcPts val="0"/>
              </a:spcAft>
              <a:buClr>
                <a:schemeClr val="dk1"/>
              </a:buClr>
              <a:buSzPts val="2400"/>
              <a:buFont typeface="Arial"/>
              <a:buNone/>
            </a:pPr>
            <a:endParaRPr sz="2400"/>
          </a:p>
          <a:p>
            <a:pPr marL="228600" lvl="0" indent="-228600" algn="l" rtl="0">
              <a:lnSpc>
                <a:spcPct val="90000"/>
              </a:lnSpc>
              <a:spcBef>
                <a:spcPts val="1000"/>
              </a:spcBef>
              <a:spcAft>
                <a:spcPts val="0"/>
              </a:spcAft>
              <a:buClr>
                <a:schemeClr val="dk1"/>
              </a:buClr>
              <a:buSzPts val="2400"/>
              <a:buFont typeface="Arial"/>
              <a:buChar char="•"/>
            </a:pPr>
            <a:r>
              <a:rPr lang="en-US" sz="2400"/>
              <a:t>Grant EXECUTE permission on the "GetJobDetails" stored procedure</a:t>
            </a:r>
            <a:endParaRPr sz="2400"/>
          </a:p>
          <a:p>
            <a:pPr marL="228600" lvl="0" indent="-50800" algn="l" rtl="0">
              <a:lnSpc>
                <a:spcPct val="90000"/>
              </a:lnSpc>
              <a:spcBef>
                <a:spcPts val="1000"/>
              </a:spcBef>
              <a:spcAft>
                <a:spcPts val="0"/>
              </a:spcAft>
              <a:buClr>
                <a:schemeClr val="dk1"/>
              </a:buClr>
              <a:buSzPts val="2800"/>
              <a:buFont typeface="Arial"/>
              <a:buNone/>
            </a:pPr>
            <a:endParaRPr/>
          </a:p>
          <a:p>
            <a:pPr marL="228600" lvl="0" indent="-50800" algn="l" rtl="0">
              <a:lnSpc>
                <a:spcPct val="90000"/>
              </a:lnSpc>
              <a:spcBef>
                <a:spcPts val="1000"/>
              </a:spcBef>
              <a:spcAft>
                <a:spcPts val="0"/>
              </a:spcAft>
              <a:buClr>
                <a:schemeClr val="dk1"/>
              </a:buClr>
              <a:buSzPts val="2800"/>
              <a:buFont typeface="Arial"/>
              <a:buNone/>
            </a:pPr>
            <a:endParaRPr/>
          </a:p>
        </p:txBody>
      </p:sp>
      <p:sp>
        <p:nvSpPr>
          <p:cNvPr id="151" name="Google Shape;151;p8"/>
          <p:cNvSpPr txBox="1"/>
          <p:nvPr/>
        </p:nvSpPr>
        <p:spPr>
          <a:xfrm>
            <a:off x="965200" y="1468204"/>
            <a:ext cx="5742461" cy="369332"/>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GRANT SELECT ON [dbo].[Jobs] TO [JohnDoe];</a:t>
            </a:r>
            <a:endParaRPr/>
          </a:p>
        </p:txBody>
      </p:sp>
      <p:sp>
        <p:nvSpPr>
          <p:cNvPr id="152" name="Google Shape;152;p8"/>
          <p:cNvSpPr txBox="1"/>
          <p:nvPr/>
        </p:nvSpPr>
        <p:spPr>
          <a:xfrm>
            <a:off x="965200" y="2672715"/>
            <a:ext cx="5742461" cy="369332"/>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GRANT INSERT ON [dbo].[Applications] TO [JohnDoe];</a:t>
            </a:r>
            <a:endParaRPr/>
          </a:p>
        </p:txBody>
      </p:sp>
      <p:sp>
        <p:nvSpPr>
          <p:cNvPr id="153" name="Google Shape;153;p8"/>
          <p:cNvSpPr txBox="1"/>
          <p:nvPr/>
        </p:nvSpPr>
        <p:spPr>
          <a:xfrm>
            <a:off x="965200" y="4187190"/>
            <a:ext cx="5742461" cy="368300"/>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GRANT EXECUTE ON [dbo].[GetJobDetails] TO [JohnDoe];</a:t>
            </a:r>
            <a:endParaRPr/>
          </a:p>
        </p:txBody>
      </p:sp>
      <p:pic>
        <p:nvPicPr>
          <p:cNvPr id="154" name="Google Shape;154;p8"/>
          <p:cNvPicPr preferRelativeResize="0"/>
          <p:nvPr/>
        </p:nvPicPr>
        <p:blipFill rotWithShape="1">
          <a:blip r:embed="rId3">
            <a:alphaModFix/>
          </a:blip>
          <a:srcRect/>
          <a:stretch/>
        </p:blipFill>
        <p:spPr>
          <a:xfrm>
            <a:off x="348058" y="6193209"/>
            <a:ext cx="1228725" cy="409575"/>
          </a:xfrm>
          <a:prstGeom prst="rect">
            <a:avLst/>
          </a:prstGeom>
          <a:noFill/>
          <a:ln>
            <a:noFill/>
          </a:ln>
        </p:spPr>
      </p:pic>
      <p:pic>
        <p:nvPicPr>
          <p:cNvPr id="155" name="Google Shape;155;p8"/>
          <p:cNvPicPr preferRelativeResize="0"/>
          <p:nvPr/>
        </p:nvPicPr>
        <p:blipFill rotWithShape="1">
          <a:blip r:embed="rId4">
            <a:alphaModFix/>
          </a:blip>
          <a:srcRect/>
          <a:stretch/>
        </p:blipFill>
        <p:spPr>
          <a:xfrm>
            <a:off x="7571118" y="380714"/>
            <a:ext cx="4367841" cy="56796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xEl>
                                              <p:pRg st="0" end="0"/>
                                            </p:txEl>
                                          </p:spTgt>
                                        </p:tgtEl>
                                        <p:attrNameLst>
                                          <p:attrName>style.visibility</p:attrName>
                                        </p:attrNameLst>
                                      </p:cBhvr>
                                      <p:to>
                                        <p:strVal val="visible"/>
                                      </p:to>
                                    </p:set>
                                    <p:animEffect transition="in" filter="fade">
                                      <p:cBhvr>
                                        <p:cTn id="12" dur="500"/>
                                        <p:tgtEl>
                                          <p:spTgt spid="15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0">
                                            <p:txEl>
                                              <p:pRg st="1" end="1"/>
                                            </p:txEl>
                                          </p:spTgt>
                                        </p:tgtEl>
                                        <p:attrNameLst>
                                          <p:attrName>style.visibility</p:attrName>
                                        </p:attrNameLst>
                                      </p:cBhvr>
                                      <p:to>
                                        <p:strVal val="visible"/>
                                      </p:to>
                                    </p:set>
                                    <p:animEffect transition="in" filter="fade">
                                      <p:cBhvr>
                                        <p:cTn id="17" dur="500"/>
                                        <p:tgtEl>
                                          <p:spTgt spid="15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0">
                                            <p:txEl>
                                              <p:pRg st="2" end="2"/>
                                            </p:txEl>
                                          </p:spTgt>
                                        </p:tgtEl>
                                        <p:attrNameLst>
                                          <p:attrName>style.visibility</p:attrName>
                                        </p:attrNameLst>
                                      </p:cBhvr>
                                      <p:to>
                                        <p:strVal val="visible"/>
                                      </p:to>
                                    </p:set>
                                    <p:animEffect transition="in" filter="fade">
                                      <p:cBhvr>
                                        <p:cTn id="22" dur="500"/>
                                        <p:tgtEl>
                                          <p:spTgt spid="15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0">
                                            <p:txEl>
                                              <p:pRg st="3" end="3"/>
                                            </p:txEl>
                                          </p:spTgt>
                                        </p:tgtEl>
                                        <p:attrNameLst>
                                          <p:attrName>style.visibility</p:attrName>
                                        </p:attrNameLst>
                                      </p:cBhvr>
                                      <p:to>
                                        <p:strVal val="visible"/>
                                      </p:to>
                                    </p:set>
                                    <p:animEffect transition="in" filter="fade">
                                      <p:cBhvr>
                                        <p:cTn id="27" dur="500"/>
                                        <p:tgtEl>
                                          <p:spTgt spid="15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0">
                                            <p:txEl>
                                              <p:pRg st="4" end="4"/>
                                            </p:txEl>
                                          </p:spTgt>
                                        </p:tgtEl>
                                        <p:attrNameLst>
                                          <p:attrName>style.visibility</p:attrName>
                                        </p:attrNameLst>
                                      </p:cBhvr>
                                      <p:to>
                                        <p:strVal val="visible"/>
                                      </p:to>
                                    </p:set>
                                    <p:animEffect transition="in" filter="fade">
                                      <p:cBhvr>
                                        <p:cTn id="32" dur="500"/>
                                        <p:tgtEl>
                                          <p:spTgt spid="15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0">
                                            <p:txEl>
                                              <p:pRg st="5" end="5"/>
                                            </p:txEl>
                                          </p:spTgt>
                                        </p:tgtEl>
                                        <p:attrNameLst>
                                          <p:attrName>style.visibility</p:attrName>
                                        </p:attrNameLst>
                                      </p:cBhvr>
                                      <p:to>
                                        <p:strVal val="visible"/>
                                      </p:to>
                                    </p:set>
                                    <p:animEffect transition="in" filter="fade">
                                      <p:cBhvr>
                                        <p:cTn id="37" dur="500"/>
                                        <p:tgtEl>
                                          <p:spTgt spid="15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0">
                                            <p:txEl>
                                              <p:pRg st="6" end="6"/>
                                            </p:txEl>
                                          </p:spTgt>
                                        </p:tgtEl>
                                        <p:attrNameLst>
                                          <p:attrName>style.visibility</p:attrName>
                                        </p:attrNameLst>
                                      </p:cBhvr>
                                      <p:to>
                                        <p:strVal val="visible"/>
                                      </p:to>
                                    </p:set>
                                    <p:animEffect transition="in" filter="fade">
                                      <p:cBhvr>
                                        <p:cTn id="42" dur="500"/>
                                        <p:tgtEl>
                                          <p:spTgt spid="15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0">
                                            <p:txEl>
                                              <p:pRg st="7" end="7"/>
                                            </p:txEl>
                                          </p:spTgt>
                                        </p:tgtEl>
                                        <p:attrNameLst>
                                          <p:attrName>style.visibility</p:attrName>
                                        </p:attrNameLst>
                                      </p:cBhvr>
                                      <p:to>
                                        <p:strVal val="visible"/>
                                      </p:to>
                                    </p:set>
                                    <p:animEffect transition="in" filter="fade">
                                      <p:cBhvr>
                                        <p:cTn id="47" dur="500"/>
                                        <p:tgtEl>
                                          <p:spTgt spid="15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0">
                                            <p:txEl>
                                              <p:pRg st="8" end="8"/>
                                            </p:txEl>
                                          </p:spTgt>
                                        </p:tgtEl>
                                        <p:attrNameLst>
                                          <p:attrName>style.visibility</p:attrName>
                                        </p:attrNameLst>
                                      </p:cBhvr>
                                      <p:to>
                                        <p:strVal val="visible"/>
                                      </p:to>
                                    </p:set>
                                    <p:animEffect transition="in" filter="fade">
                                      <p:cBhvr>
                                        <p:cTn id="52" dur="500"/>
                                        <p:tgtEl>
                                          <p:spTgt spid="15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2"/>
                                        </p:tgtEl>
                                        <p:attrNameLst>
                                          <p:attrName>style.visibility</p:attrName>
                                        </p:attrNameLst>
                                      </p:cBhvr>
                                      <p:to>
                                        <p:strVal val="visible"/>
                                      </p:to>
                                    </p:set>
                                    <p:animEffect transition="in" filter="fade">
                                      <p:cBhvr>
                                        <p:cTn id="62" dur="500"/>
                                        <p:tgtEl>
                                          <p:spTgt spid="15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53"/>
                                        </p:tgtEl>
                                        <p:attrNameLst>
                                          <p:attrName>style.visibility</p:attrName>
                                        </p:attrNameLst>
                                      </p:cBhvr>
                                      <p:to>
                                        <p:strVal val="visible"/>
                                      </p:to>
                                    </p:set>
                                    <p:animEffect transition="in" filter="fade">
                                      <p:cBhvr>
                                        <p:cTn id="6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2292</Words>
  <Application>Microsoft Office PowerPoint</Application>
  <PresentationFormat>Widescreen</PresentationFormat>
  <Paragraphs>154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Noto Sans Symbols</vt:lpstr>
      <vt:lpstr>Arial</vt:lpstr>
      <vt:lpstr>Roboto</vt:lpstr>
      <vt:lpstr>Calibri</vt:lpstr>
      <vt:lpstr>Office Theme</vt:lpstr>
      <vt:lpstr>PowerPoint Presentation</vt:lpstr>
      <vt:lpstr>What is DCL ? </vt:lpstr>
      <vt:lpstr>DCL Commands</vt:lpstr>
      <vt:lpstr>CREATE USER </vt:lpstr>
      <vt:lpstr>PowerPoint Presentation</vt:lpstr>
      <vt:lpstr>DELETE USER </vt:lpstr>
      <vt:lpstr>PowerPoint Presentation</vt:lpstr>
      <vt:lpstr>GRANT </vt:lpstr>
      <vt:lpstr>PowerPoint Presentation</vt:lpstr>
      <vt:lpstr>REVOKE</vt:lpstr>
      <vt:lpstr>PowerPoint Presentation</vt:lpstr>
      <vt:lpstr>DENY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aitrich</dc:creator>
  <cp:lastModifiedBy>Microsoft account</cp:lastModifiedBy>
  <cp:revision>1</cp:revision>
  <dcterms:created xsi:type="dcterms:W3CDTF">2023-06-20T07:59:00Z</dcterms:created>
  <dcterms:modified xsi:type="dcterms:W3CDTF">2024-05-30T05:01:59Z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362E0E7641194812AF13E036EC98184B</vt:lpwstr>
  </property>
  <property fmtid="{D5CDD505-2E9C-101B-9397-08002B2CF9AE}" pid="3" name="KSOProductBuildVer">
    <vt:lpwstr>1033-11.2.0.11537</vt:lpwstr>
  </property>
</Properties>
</file>