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13716000" cx="24377650"/>
  <p:notesSz cx="6858000" cy="9144000"/>
  <p:embeddedFontLst>
    <p:embeddedFont>
      <p:font typeface="Montserrat SemiBold"/>
      <p:regular r:id="rId11"/>
      <p:bold r:id="rId12"/>
      <p:italic r:id="rId13"/>
      <p:boldItalic r:id="rId14"/>
    </p:embeddedFont>
    <p:embeddedFont>
      <p:font typeface="Roboto"/>
      <p:regular r:id="rId15"/>
      <p:bold r:id="rId16"/>
      <p:italic r:id="rId17"/>
      <p:boldItalic r:id="rId18"/>
    </p:embeddedFont>
    <p:embeddedFont>
      <p:font typeface="Montserrat"/>
      <p:regular r:id="rId19"/>
      <p:bold r:id="rId20"/>
      <p:italic r:id="rId21"/>
      <p:boldItalic r:id="rId22"/>
    </p:embeddedFon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8a/YPuh6ErpEuSB/yalUELt/z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MontserratSemiBold-regular.fntdata"/><Relationship Id="rId10" Type="http://schemas.openxmlformats.org/officeDocument/2006/relationships/slide" Target="slides/slide6.xml"/><Relationship Id="rId13" Type="http://schemas.openxmlformats.org/officeDocument/2006/relationships/font" Target="fonts/MontserratSemiBold-italic.fntdata"/><Relationship Id="rId12" Type="http://schemas.openxmlformats.org/officeDocument/2006/relationships/font" Target="fonts/MontserratSemiBold-bold.fntdata"/><Relationship Id="rId15" Type="http://schemas.openxmlformats.org/officeDocument/2006/relationships/font" Target="fonts/Roboto-regular.fntdata"/><Relationship Id="rId14" Type="http://schemas.openxmlformats.org/officeDocument/2006/relationships/font" Target="fonts/MontserratSemiBold-boldItalic.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ontserrat"/>
                <a:ea typeface="Montserrat"/>
                <a:cs typeface="Montserrat"/>
                <a:sym typeface="Montserra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ontserrat"/>
                <a:ea typeface="Montserrat"/>
                <a:cs typeface="Montserrat"/>
                <a:sym typeface="Montserra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Montserrat"/>
                <a:ea typeface="Montserrat"/>
                <a:cs typeface="Montserrat"/>
                <a:sym typeface="Montserrat"/>
              </a:defRPr>
            </a:lvl1pPr>
            <a:lvl2pPr indent="-228600" lvl="1" marL="914400" marR="0" rtl="0" algn="l">
              <a:spcBef>
                <a:spcPts val="0"/>
              </a:spcBef>
              <a:spcAft>
                <a:spcPts val="0"/>
              </a:spcAft>
              <a:buSzPts val="1400"/>
              <a:buNone/>
              <a:defRPr b="0" i="0" sz="2400" u="none" cap="none" strike="noStrike">
                <a:solidFill>
                  <a:schemeClr val="dk1"/>
                </a:solidFill>
                <a:latin typeface="Montserrat"/>
                <a:ea typeface="Montserrat"/>
                <a:cs typeface="Montserrat"/>
                <a:sym typeface="Montserrat"/>
              </a:defRPr>
            </a:lvl2pPr>
            <a:lvl3pPr indent="-228600" lvl="2" marL="1371600" marR="0" rtl="0" algn="l">
              <a:spcBef>
                <a:spcPts val="0"/>
              </a:spcBef>
              <a:spcAft>
                <a:spcPts val="0"/>
              </a:spcAft>
              <a:buSzPts val="1400"/>
              <a:buNone/>
              <a:defRPr b="0" i="0" sz="2400" u="none" cap="none" strike="noStrike">
                <a:solidFill>
                  <a:schemeClr val="dk1"/>
                </a:solidFill>
                <a:latin typeface="Montserrat"/>
                <a:ea typeface="Montserrat"/>
                <a:cs typeface="Montserrat"/>
                <a:sym typeface="Montserrat"/>
              </a:defRPr>
            </a:lvl3pPr>
            <a:lvl4pPr indent="-228600" lvl="3" marL="1828800" marR="0" rtl="0" algn="l">
              <a:spcBef>
                <a:spcPts val="0"/>
              </a:spcBef>
              <a:spcAft>
                <a:spcPts val="0"/>
              </a:spcAft>
              <a:buSzPts val="1400"/>
              <a:buNone/>
              <a:defRPr b="0" i="0" sz="2400" u="none" cap="none" strike="noStrike">
                <a:solidFill>
                  <a:schemeClr val="dk1"/>
                </a:solidFill>
                <a:latin typeface="Montserrat"/>
                <a:ea typeface="Montserrat"/>
                <a:cs typeface="Montserrat"/>
                <a:sym typeface="Montserrat"/>
              </a:defRPr>
            </a:lvl4pPr>
            <a:lvl5pPr indent="-228600" lvl="4" marL="2286000" marR="0" rtl="0" algn="l">
              <a:spcBef>
                <a:spcPts val="0"/>
              </a:spcBef>
              <a:spcAft>
                <a:spcPts val="0"/>
              </a:spcAft>
              <a:buSzPts val="1400"/>
              <a:buNone/>
              <a:defRPr b="0" i="0" sz="2400" u="none" cap="none" strike="noStrike">
                <a:solidFill>
                  <a:schemeClr val="dk1"/>
                </a:solidFill>
                <a:latin typeface="Montserrat"/>
                <a:ea typeface="Montserrat"/>
                <a:cs typeface="Montserrat"/>
                <a:sym typeface="Montserrat"/>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ontserrat"/>
                <a:ea typeface="Montserrat"/>
                <a:cs typeface="Montserrat"/>
                <a:sym typeface="Montserra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ontserrat"/>
                <a:ea typeface="Montserrat"/>
                <a:cs typeface="Montserrat"/>
                <a:sym typeface="Montserrat"/>
              </a:rPr>
              <a:t>‹#›</a:t>
            </a:fld>
            <a:endParaRPr b="0" i="0" sz="1200" u="none" cap="none" strike="noStrike">
              <a:solidFill>
                <a:schemeClr val="dk1"/>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en-US" sz="1000" u="none" strike="noStrike">
                <a:solidFill>
                  <a:schemeClr val="dk1"/>
                </a:solidFill>
                <a:latin typeface="Montserrat"/>
                <a:ea typeface="Montserrat"/>
                <a:cs typeface="Montserrat"/>
                <a:sym typeface="Montserrat"/>
              </a:rPr>
              <a:t>Hello ! Welcome</a:t>
            </a:r>
            <a:r>
              <a:rPr lang="en-US" sz="1000"/>
              <a:t> Aitrich Academy</a:t>
            </a:r>
            <a:r>
              <a:rPr b="0" i="0" lang="en-US" sz="1000" u="none" strike="noStrike">
                <a:solidFill>
                  <a:schemeClr val="dk1"/>
                </a:solidFill>
                <a:latin typeface="Montserrat"/>
                <a:ea typeface="Montserrat"/>
                <a:cs typeface="Montserrat"/>
                <a:sym typeface="Montserrat"/>
              </a:rPr>
              <a:t>. In this session, we’ll be discussing about databases. It is introduced to overcome the deficiencies of traditional file based system. This session help you to understand more about data storage in databases. It include what is database, what are the importance of database, then there are many types of databases and finally the basic concepts associated with the system.</a:t>
            </a:r>
            <a:endParaRPr b="0" i="0" sz="400" u="none" strike="noStrike">
              <a:solidFill>
                <a:srgbClr val="000000"/>
              </a:solidFill>
              <a:latin typeface="Roboto"/>
              <a:ea typeface="Roboto"/>
              <a:cs typeface="Roboto"/>
              <a:sym typeface="Roboto"/>
            </a:endParaRPr>
          </a:p>
          <a:p>
            <a:pPr indent="0" lvl="0" marL="0" rtl="0" algn="just">
              <a:spcBef>
                <a:spcPts val="1500"/>
              </a:spcBef>
              <a:spcAft>
                <a:spcPts val="0"/>
              </a:spcAft>
              <a:buNone/>
            </a:pPr>
            <a:r>
              <a:rPr b="0" i="0" lang="en-US" sz="1000">
                <a:solidFill>
                  <a:srgbClr val="374151"/>
                </a:solidFill>
                <a:latin typeface="Arial"/>
                <a:ea typeface="Arial"/>
                <a:cs typeface="Arial"/>
                <a:sym typeface="Arial"/>
              </a:rPr>
              <a:t>in this session we will explore the  features, real world applications, history and an example of this powerful programming language.</a:t>
            </a:r>
            <a:endParaRPr b="0" sz="1000"/>
          </a:p>
          <a:p>
            <a:pPr indent="0" lvl="0" marL="0" rtl="0" algn="just">
              <a:spcBef>
                <a:spcPts val="3000"/>
              </a:spcBef>
              <a:spcAft>
                <a:spcPts val="0"/>
              </a:spcAft>
              <a:buNone/>
            </a:pPr>
            <a:r>
              <a:rPr b="0" i="0" lang="en-US" sz="400" u="none" strike="noStrike">
                <a:solidFill>
                  <a:srgbClr val="000000"/>
                </a:solidFill>
                <a:latin typeface="Roboto"/>
                <a:ea typeface="Roboto"/>
                <a:cs typeface="Roboto"/>
                <a:sym typeface="Roboto"/>
              </a:rPr>
              <a:t>So whether you're a complete beginner or have some programming experience and looking to dive into Java, this tutorial is perfect for you. Let's get started!</a:t>
            </a:r>
            <a:endParaRPr b="0" sz="1000"/>
          </a:p>
          <a:p>
            <a:pPr indent="0" lvl="0" marL="0" rtl="0" algn="l">
              <a:spcBef>
                <a:spcPts val="0"/>
              </a:spcBef>
              <a:spcAft>
                <a:spcPts val="0"/>
              </a:spcAft>
              <a:buNone/>
            </a:pPr>
            <a:br>
              <a:rPr lang="en-US" sz="1000"/>
            </a:br>
            <a:endParaRPr sz="1000"/>
          </a:p>
        </p:txBody>
      </p:sp>
      <p:sp>
        <p:nvSpPr>
          <p:cNvPr id="26" name="Google Shape;2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Montserrat"/>
              <a:buNone/>
            </a:pPr>
            <a:r>
              <a:rPr lang="en-US" sz="1800"/>
              <a:t>In this session we discussing about what is database. It </a:t>
            </a:r>
            <a:r>
              <a:rPr lang="en-US" sz="1800">
                <a:latin typeface="Montserrat"/>
                <a:ea typeface="Montserrat"/>
                <a:cs typeface="Montserrat"/>
                <a:sym typeface="Montserrat"/>
              </a:rPr>
              <a:t>an organized collection of structured information, or data stored in a computer system</a:t>
            </a:r>
            <a:r>
              <a:rPr lang="en-US" sz="1800">
                <a:latin typeface="Times New Roman"/>
                <a:ea typeface="Times New Roman"/>
                <a:cs typeface="Times New Roman"/>
                <a:sym typeface="Times New Roman"/>
              </a:rPr>
              <a:t>. Simply in database </a:t>
            </a:r>
            <a:r>
              <a:rPr b="0" i="0" lang="en-US" sz="1800">
                <a:solidFill>
                  <a:schemeClr val="dk1"/>
                </a:solidFill>
                <a:latin typeface="Montserrat"/>
                <a:ea typeface="Montserrat"/>
                <a:cs typeface="Montserrat"/>
                <a:sym typeface="Montserrat"/>
              </a:rPr>
              <a:t>data is stored and accessed electronically. It is a structured way of organizing information that can be easily queried, updated, and analyzed. A database management system or DBMS is used to create, manipulate, and maintain a database. A database system is the collective name for the data, the DBMS, and the applications associated with them. Databases are designed to organize and store data in a structured format that allows for efficient retrieval, querying, and manipulation of data. In relational databases, data is organized into tables . In non-relational databases, such as document-oriented databases or key-value stores, data is organized into collections or documents. </a:t>
            </a:r>
            <a:r>
              <a:rPr lang="en-US" sz="1800">
                <a:latin typeface="Times New Roman"/>
                <a:ea typeface="Times New Roman"/>
                <a:cs typeface="Times New Roman"/>
                <a:sym typeface="Times New Roman"/>
              </a:rPr>
              <a:t>The main purpose of the database is to operate a large amount of information by storing, retrieving, and managing data.</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p>
        </p:txBody>
      </p:sp>
      <p:sp>
        <p:nvSpPr>
          <p:cNvPr id="40" name="Google Shape;4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600"/>
              <a:t>Now we are going to understand the important features of databases. The following features make databases more better than traditional file based system. </a:t>
            </a:r>
            <a:endParaRPr sz="600"/>
          </a:p>
          <a:p>
            <a:pPr indent="0" lvl="0" marL="0" rtl="0" algn="l">
              <a:spcBef>
                <a:spcPts val="0"/>
              </a:spcBef>
              <a:spcAft>
                <a:spcPts val="0"/>
              </a:spcAft>
              <a:buNone/>
            </a:pPr>
            <a:r>
              <a:rPr lang="en-US" sz="600"/>
              <a:t>First 1 is data organization . Databases provide a structure for organizing large amounts of data into particular structures to making it easier to find, access, and manage information. Then the second one is data consistency . By enforcing rules and constraints on the data, databases ensure that data remains consistent and accurate across all applications that use it. </a:t>
            </a:r>
            <a:endParaRPr sz="600"/>
          </a:p>
          <a:p>
            <a:pPr indent="0" lvl="0" marL="0" rtl="0" algn="l">
              <a:spcBef>
                <a:spcPts val="0"/>
              </a:spcBef>
              <a:spcAft>
                <a:spcPts val="0"/>
              </a:spcAft>
              <a:buNone/>
            </a:pPr>
            <a:r>
              <a:rPr lang="en-US" sz="600"/>
              <a:t>Next is Data integrity. Databases provide mechanisms for ensuring that data is not lost or corrupted, and that it can be recovered in the event of hardware or software failures.</a:t>
            </a:r>
            <a:endParaRPr sz="600"/>
          </a:p>
          <a:p>
            <a:pPr indent="0" lvl="0" marL="0" rtl="0" algn="l">
              <a:spcBef>
                <a:spcPts val="0"/>
              </a:spcBef>
              <a:spcAft>
                <a:spcPts val="0"/>
              </a:spcAft>
              <a:buNone/>
            </a:pPr>
            <a:r>
              <a:rPr lang="en-US" sz="600"/>
              <a:t>Fourth one is data security. Databases provide features for controlling who has access to the data, and what they can do with it, ensuring that sensitive information is kept confidential and protected from unauthorized access. </a:t>
            </a:r>
            <a:endParaRPr sz="600"/>
          </a:p>
          <a:p>
            <a:pPr indent="0" lvl="0" marL="0" rtl="0" algn="l">
              <a:spcBef>
                <a:spcPts val="0"/>
              </a:spcBef>
              <a:spcAft>
                <a:spcPts val="0"/>
              </a:spcAft>
              <a:buNone/>
            </a:pPr>
            <a:r>
              <a:rPr lang="en-US" sz="600"/>
              <a:t>Fifth one is data scalability. Databases can handle large amounts of data, making it possible to store and manage huge datasets that would be impossible to handle using traditional file systems. </a:t>
            </a:r>
            <a:endParaRPr sz="600"/>
          </a:p>
          <a:p>
            <a:pPr indent="0" lvl="0" marL="0" rtl="0" algn="l">
              <a:spcBef>
                <a:spcPts val="0"/>
              </a:spcBef>
              <a:spcAft>
                <a:spcPts val="0"/>
              </a:spcAft>
              <a:buNone/>
            </a:pPr>
            <a:r>
              <a:rPr lang="en-US" sz="600"/>
              <a:t>Then data concurrency. Databases provide mechanisms for managing multiple concurrent users, ensuring that users can access and modify the data without interfering with each other.</a:t>
            </a:r>
            <a:endParaRPr sz="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6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sz="600"/>
          </a:p>
        </p:txBody>
      </p:sp>
      <p:sp>
        <p:nvSpPr>
          <p:cNvPr id="71" name="Google Shape;7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Montserrat"/>
              <a:buNone/>
            </a:pPr>
            <a:r>
              <a:rPr lang="en-US" sz="1800"/>
              <a:t>Now we are move to the next session which explain the basic types of databases. </a:t>
            </a:r>
            <a:r>
              <a:rPr lang="en-US" sz="1800">
                <a:latin typeface="Times New Roman"/>
                <a:ea typeface="Times New Roman"/>
                <a:cs typeface="Times New Roman"/>
                <a:sym typeface="Times New Roman"/>
              </a:rPr>
              <a:t>There are several types of databases, each with its own specific characteristics and use cases. Some of the most common types of databases are.</a:t>
            </a:r>
            <a:endParaRPr sz="1800">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2400"/>
              <a:buFont typeface="Montserrat"/>
              <a:buNone/>
            </a:pPr>
            <a:r>
              <a:rPr lang="en-US" sz="1800"/>
              <a:t>First one </a:t>
            </a:r>
            <a:r>
              <a:rPr b="1" lang="en-US" sz="1800">
                <a:latin typeface="Times New Roman"/>
                <a:ea typeface="Times New Roman"/>
                <a:cs typeface="Times New Roman"/>
                <a:sym typeface="Times New Roman"/>
              </a:rPr>
              <a:t>Relational databases: </a:t>
            </a:r>
            <a:r>
              <a:rPr lang="en-US" sz="1800">
                <a:latin typeface="Times New Roman"/>
                <a:ea typeface="Times New Roman"/>
                <a:cs typeface="Times New Roman"/>
                <a:sym typeface="Times New Roman"/>
              </a:rPr>
              <a:t>These are the most widely used type of database, and they store data in tables that are related to each other using keys. MySQL, Oracle, and Microsoft SQL Server are some examples of relational database. Next one is </a:t>
            </a:r>
            <a:r>
              <a:rPr b="1" lang="en-US" sz="1800">
                <a:latin typeface="Times New Roman"/>
                <a:ea typeface="Times New Roman"/>
                <a:cs typeface="Times New Roman"/>
                <a:sym typeface="Times New Roman"/>
              </a:rPr>
              <a:t>NoSQL databases:</a:t>
            </a:r>
            <a:r>
              <a:rPr lang="en-US" sz="1800">
                <a:latin typeface="Times New Roman"/>
                <a:ea typeface="Times New Roman"/>
                <a:cs typeface="Times New Roman"/>
                <a:sym typeface="Times New Roman"/>
              </a:rPr>
              <a:t> These databases do not use the traditional tabular structure and are used to store unstructured or semi-structured data. MongoDB, Cassandra, and Amazon DynamoDB are some examples. Then </a:t>
            </a:r>
            <a:r>
              <a:rPr b="1" lang="en-US" sz="1800">
                <a:latin typeface="Times New Roman"/>
                <a:ea typeface="Times New Roman"/>
                <a:cs typeface="Times New Roman"/>
                <a:sym typeface="Times New Roman"/>
              </a:rPr>
              <a:t>Object-oriented databases: </a:t>
            </a:r>
            <a:r>
              <a:rPr lang="en-US" sz="1800">
                <a:latin typeface="Times New Roman"/>
                <a:ea typeface="Times New Roman"/>
                <a:cs typeface="Times New Roman"/>
                <a:sym typeface="Times New Roman"/>
              </a:rPr>
              <a:t>These databases store data in the form of objects, rather than tables, making them more suitable for object-oriented programming. Examples of object-oriented databases are Versant Object Database and ObjectStore. Then fourth one is </a:t>
            </a:r>
            <a:r>
              <a:rPr b="1" lang="en-US" sz="1800">
                <a:latin typeface="Times New Roman"/>
                <a:ea typeface="Times New Roman"/>
                <a:cs typeface="Times New Roman"/>
                <a:sym typeface="Times New Roman"/>
              </a:rPr>
              <a:t>Graph databases : </a:t>
            </a:r>
            <a:r>
              <a:rPr lang="en-US" sz="1800">
                <a:latin typeface="Times New Roman"/>
                <a:ea typeface="Times New Roman"/>
                <a:cs typeface="Times New Roman"/>
                <a:sym typeface="Times New Roman"/>
              </a:rPr>
              <a:t>These databases store data in a graph structure, consisting of nodes and edges. They are ideal for managing data with complex relationships, such as social networks or recommendation engines. Then </a:t>
            </a:r>
            <a:r>
              <a:rPr b="1" lang="en-US" sz="1800">
                <a:latin typeface="Times New Roman"/>
                <a:ea typeface="Times New Roman"/>
                <a:cs typeface="Times New Roman"/>
                <a:sym typeface="Times New Roman"/>
              </a:rPr>
              <a:t>Time-series databases:</a:t>
            </a:r>
            <a:r>
              <a:rPr lang="en-US" sz="1800">
                <a:latin typeface="Times New Roman"/>
                <a:ea typeface="Times New Roman"/>
                <a:cs typeface="Times New Roman"/>
                <a:sym typeface="Times New Roman"/>
              </a:rPr>
              <a:t> These databases are optimized for storing and querying time-series data, which is data that changes over time. </a:t>
            </a:r>
            <a:r>
              <a:rPr b="1" lang="en-US" sz="1800">
                <a:latin typeface="Times New Roman"/>
                <a:ea typeface="Times New Roman"/>
                <a:cs typeface="Times New Roman"/>
                <a:sym typeface="Times New Roman"/>
              </a:rPr>
              <a:t>Spatial databases:</a:t>
            </a:r>
            <a:r>
              <a:rPr lang="en-US" sz="1800">
                <a:latin typeface="Times New Roman"/>
                <a:ea typeface="Times New Roman"/>
                <a:cs typeface="Times New Roman"/>
                <a:sym typeface="Times New Roman"/>
              </a:rPr>
              <a:t> These databases are designed to store and query spatial data, such as geographic information or satellite imagery. PostGIS and Oracle Spatial are some examples. Finally </a:t>
            </a:r>
            <a:r>
              <a:rPr b="1" lang="en-US" sz="1800">
                <a:latin typeface="Times New Roman"/>
                <a:ea typeface="Times New Roman"/>
                <a:cs typeface="Times New Roman"/>
                <a:sym typeface="Times New Roman"/>
              </a:rPr>
              <a:t>Cloud databases:</a:t>
            </a:r>
            <a:r>
              <a:rPr lang="en-US" sz="1800">
                <a:latin typeface="Times New Roman"/>
                <a:ea typeface="Times New Roman"/>
                <a:cs typeface="Times New Roman"/>
                <a:sym typeface="Times New Roman"/>
              </a:rPr>
              <a:t> These are databases that are hosted and managed in the cloud, and can be accessed from anywhere with an internet connection. Examples of cloud databases include Amazon RDS, Google Cloud SQL, and Microsoft Azure SQL Database.</a:t>
            </a:r>
            <a:endParaRPr sz="1800">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2400"/>
              <a:buFont typeface="Montserrat"/>
              <a:buNone/>
            </a:pPr>
            <a:r>
              <a:t/>
            </a:r>
            <a:endParaRPr sz="1800">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2400"/>
              <a:buFont typeface="Montserra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t>Next we will discussing about basic concept of databases. </a:t>
            </a:r>
            <a:endParaRPr sz="1800"/>
          </a:p>
          <a:p>
            <a:pPr indent="0" lvl="0" marL="0" rtl="0" algn="l">
              <a:spcBef>
                <a:spcPts val="0"/>
              </a:spcBef>
              <a:spcAft>
                <a:spcPts val="0"/>
              </a:spcAft>
              <a:buNone/>
            </a:pPr>
            <a:r>
              <a:rPr lang="en-US" sz="1800"/>
              <a:t>Here we are going to learn the 7 basic concepts. </a:t>
            </a:r>
            <a:endParaRPr sz="1800"/>
          </a:p>
          <a:p>
            <a:pPr indent="0" lvl="0" marL="0" rtl="0" algn="l">
              <a:spcBef>
                <a:spcPts val="0"/>
              </a:spcBef>
              <a:spcAft>
                <a:spcPts val="0"/>
              </a:spcAft>
              <a:buNone/>
            </a:pPr>
            <a:r>
              <a:rPr lang="en-US" sz="1800"/>
              <a:t>Lets look them one by one.</a:t>
            </a:r>
            <a:endParaRPr sz="1800"/>
          </a:p>
          <a:p>
            <a:pPr indent="0" lvl="0" marL="0" marR="0" rtl="0" algn="l">
              <a:lnSpc>
                <a:spcPct val="100000"/>
              </a:lnSpc>
              <a:spcBef>
                <a:spcPts val="0"/>
              </a:spcBef>
              <a:spcAft>
                <a:spcPts val="0"/>
              </a:spcAft>
              <a:buClr>
                <a:schemeClr val="dk1"/>
              </a:buClr>
              <a:buSzPts val="2400"/>
              <a:buFont typeface="Montserrat"/>
              <a:buNone/>
            </a:pPr>
            <a:r>
              <a:rPr lang="en-US" sz="1800"/>
              <a:t>First 1.</a:t>
            </a:r>
            <a:r>
              <a:rPr b="1" lang="en-US" sz="1800">
                <a:latin typeface="Times New Roman"/>
                <a:ea typeface="Times New Roman"/>
                <a:cs typeface="Times New Roman"/>
                <a:sym typeface="Times New Roman"/>
              </a:rPr>
              <a:t> Database Schema:</a:t>
            </a:r>
            <a:r>
              <a:rPr lang="en-US" sz="1800">
                <a:latin typeface="Times New Roman"/>
                <a:ea typeface="Times New Roman"/>
                <a:cs typeface="Times New Roman"/>
                <a:sym typeface="Times New Roman"/>
              </a:rPr>
              <a:t> It is a design of the database. Or we can say that it is a skeleton of the database that is used to represent the structure, types of data will be stored in the rows and columns, constraints, relationships between the tables.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rPr lang="en-US" sz="1800"/>
              <a:t> </a:t>
            </a:r>
            <a:r>
              <a:rPr b="1" lang="en-US" sz="1800">
                <a:latin typeface="Times New Roman"/>
                <a:ea typeface="Times New Roman"/>
                <a:cs typeface="Times New Roman"/>
                <a:sym typeface="Times New Roman"/>
              </a:rPr>
              <a:t>Data Constraints:</a:t>
            </a:r>
            <a:r>
              <a:rPr lang="en-US" sz="1800">
                <a:latin typeface="Times New Roman"/>
                <a:ea typeface="Times New Roman"/>
                <a:cs typeface="Times New Roman"/>
                <a:sym typeface="Times New Roman"/>
              </a:rPr>
              <a:t> In a database, sometimes we put some restrictions on the table that what type of data can be stored in one or more columns of the table, it can be done by using constraints. Constraints are defined while we are creating a table.</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rPr lang="en-US" sz="1800"/>
              <a:t> </a:t>
            </a:r>
            <a:r>
              <a:rPr b="1" lang="en-US" sz="1800">
                <a:latin typeface="Times New Roman"/>
                <a:ea typeface="Times New Roman"/>
                <a:cs typeface="Times New Roman"/>
                <a:sym typeface="Times New Roman"/>
              </a:rPr>
              <a:t>Data dictionary or Metadata: </a:t>
            </a:r>
            <a:r>
              <a:rPr lang="en-US" sz="1800">
                <a:latin typeface="Times New Roman"/>
                <a:ea typeface="Times New Roman"/>
                <a:cs typeface="Times New Roman"/>
                <a:sym typeface="Times New Roman"/>
              </a:rPr>
              <a:t>Metadata is known as the data about the data. Or we can say that the database schema along with different types of constraints on the data is stored by DBMS in the dictionary is known as metadata.</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rPr lang="en-US" sz="1800"/>
              <a:t> </a:t>
            </a:r>
            <a:r>
              <a:rPr b="1" lang="en-US" sz="1800">
                <a:latin typeface="Times New Roman"/>
                <a:ea typeface="Times New Roman"/>
                <a:cs typeface="Times New Roman"/>
                <a:sym typeface="Times New Roman"/>
              </a:rPr>
              <a:t>Database instance: </a:t>
            </a:r>
            <a:r>
              <a:rPr lang="en-US" sz="1800">
                <a:latin typeface="Times New Roman"/>
                <a:ea typeface="Times New Roman"/>
                <a:cs typeface="Times New Roman"/>
                <a:sym typeface="Times New Roman"/>
              </a:rPr>
              <a:t>In a database, a database instance is used to define the complete database environment and its components. Or we can say that it is a set of memory structures and background processes that are used to access the database files.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Query:</a:t>
            </a:r>
            <a:r>
              <a:rPr lang="en-US" sz="1800">
                <a:latin typeface="Times New Roman"/>
                <a:ea typeface="Times New Roman"/>
                <a:cs typeface="Times New Roman"/>
                <a:sym typeface="Times New Roman"/>
              </a:rPr>
              <a:t> In a database, a query is used to access data from the database. So users have to write queries to retrieve or manipulate data from the database.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lang="en-US" sz="1800">
                <a:latin typeface="Times New Roman"/>
                <a:ea typeface="Times New Roman"/>
                <a:cs typeface="Times New Roman"/>
                <a:sym typeface="Times New Roman"/>
              </a:rPr>
              <a:t>Data manipulation: </a:t>
            </a:r>
            <a:r>
              <a:rPr lang="en-US" sz="1800">
                <a:latin typeface="Times New Roman"/>
                <a:ea typeface="Times New Roman"/>
                <a:cs typeface="Times New Roman"/>
                <a:sym typeface="Times New Roman"/>
              </a:rPr>
              <a:t>In a database, we can easily manipulate data using the three main operations that is Insertion, Deletion, and updating.</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lang="en-US" sz="1800">
                <a:latin typeface="Times New Roman"/>
                <a:ea typeface="Times New Roman"/>
                <a:cs typeface="Times New Roman"/>
                <a:sym typeface="Times New Roman"/>
              </a:rPr>
              <a:t>Data Engine:</a:t>
            </a:r>
            <a:r>
              <a:rPr lang="en-US" sz="1800">
                <a:latin typeface="Times New Roman"/>
                <a:ea typeface="Times New Roman"/>
                <a:cs typeface="Times New Roman"/>
                <a:sym typeface="Times New Roman"/>
              </a:rPr>
              <a:t> It is an underlying component that is used to create and manage various database queries.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Montserra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p>
          <a:p>
            <a:pPr indent="0" lvl="0" marL="0" rtl="0" algn="l">
              <a:spcBef>
                <a:spcPts val="0"/>
              </a:spcBef>
              <a:spcAft>
                <a:spcPts val="0"/>
              </a:spcAft>
              <a:buNone/>
            </a:pPr>
            <a:br>
              <a:rPr lang="en-US" sz="1800"/>
            </a:br>
            <a:endParaRPr sz="1800"/>
          </a:p>
          <a:p>
            <a:pPr indent="0" lvl="0" marL="0" rtl="0" algn="l">
              <a:spcBef>
                <a:spcPts val="0"/>
              </a:spcBef>
              <a:spcAft>
                <a:spcPts val="0"/>
              </a:spcAft>
              <a:buNone/>
            </a:pPr>
            <a:r>
              <a:rPr lang="en-US" sz="1800"/>
              <a:t>3</a:t>
            </a:r>
            <a:endParaRPr sz="1800"/>
          </a:p>
        </p:txBody>
      </p:sp>
      <p:sp>
        <p:nvSpPr>
          <p:cNvPr id="154" name="Google Shape;15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0e852853b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f0e852853b_0_7:notes"/>
          <p:cNvSpPr/>
          <p:nvPr>
            <p:ph idx="2" type="sldImg"/>
          </p:nvPr>
        </p:nvSpPr>
        <p:spPr>
          <a:xfrm>
            <a:off x="1143820" y="685800"/>
            <a:ext cx="4571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3600">
                <a:solidFill>
                  <a:schemeClr val="dk1"/>
                </a:solidFill>
                <a:latin typeface="Calibri"/>
                <a:ea typeface="Calibri"/>
                <a:cs typeface="Calibri"/>
                <a:sym typeface="Calibri"/>
              </a:defRPr>
            </a:lvl1pPr>
            <a:lvl2pPr indent="0" lvl="1" marL="0" marR="0" rtl="0" algn="l">
              <a:spcBef>
                <a:spcPts val="0"/>
              </a:spcBef>
              <a:buNone/>
              <a:defRPr sz="3600">
                <a:solidFill>
                  <a:schemeClr val="dk1"/>
                </a:solidFill>
                <a:latin typeface="Calibri"/>
                <a:ea typeface="Calibri"/>
                <a:cs typeface="Calibri"/>
                <a:sym typeface="Calibri"/>
              </a:defRPr>
            </a:lvl2pPr>
            <a:lvl3pPr indent="0" lvl="2" marL="0" marR="0" rtl="0" algn="l">
              <a:spcBef>
                <a:spcPts val="0"/>
              </a:spcBef>
              <a:buNone/>
              <a:defRPr sz="3600">
                <a:solidFill>
                  <a:schemeClr val="dk1"/>
                </a:solidFill>
                <a:latin typeface="Calibri"/>
                <a:ea typeface="Calibri"/>
                <a:cs typeface="Calibri"/>
                <a:sym typeface="Calibri"/>
              </a:defRPr>
            </a:lvl3pPr>
            <a:lvl4pPr indent="0" lvl="3" marL="0" marR="0" rtl="0" algn="l">
              <a:spcBef>
                <a:spcPts val="0"/>
              </a:spcBef>
              <a:buNone/>
              <a:defRPr sz="3600">
                <a:solidFill>
                  <a:schemeClr val="dk1"/>
                </a:solidFill>
                <a:latin typeface="Calibri"/>
                <a:ea typeface="Calibri"/>
                <a:cs typeface="Calibri"/>
                <a:sym typeface="Calibri"/>
              </a:defRPr>
            </a:lvl4pPr>
            <a:lvl5pPr indent="0" lvl="4" marL="0" marR="0" rtl="0" algn="l">
              <a:spcBef>
                <a:spcPts val="0"/>
              </a:spcBef>
              <a:buNone/>
              <a:defRPr sz="3600">
                <a:solidFill>
                  <a:schemeClr val="dk1"/>
                </a:solidFill>
                <a:latin typeface="Calibri"/>
                <a:ea typeface="Calibri"/>
                <a:cs typeface="Calibri"/>
                <a:sym typeface="Calibri"/>
              </a:defRPr>
            </a:lvl5pPr>
            <a:lvl6pPr indent="0" lvl="5" marL="0" marR="0" rtl="0" algn="l">
              <a:spcBef>
                <a:spcPts val="0"/>
              </a:spcBef>
              <a:buNone/>
              <a:defRPr sz="3600">
                <a:solidFill>
                  <a:schemeClr val="dk1"/>
                </a:solidFill>
                <a:latin typeface="Calibri"/>
                <a:ea typeface="Calibri"/>
                <a:cs typeface="Calibri"/>
                <a:sym typeface="Calibri"/>
              </a:defRPr>
            </a:lvl6pPr>
            <a:lvl7pPr indent="0" lvl="6" marL="0" marR="0" rtl="0" algn="l">
              <a:spcBef>
                <a:spcPts val="0"/>
              </a:spcBef>
              <a:buNone/>
              <a:defRPr sz="3600">
                <a:solidFill>
                  <a:schemeClr val="dk1"/>
                </a:solidFill>
                <a:latin typeface="Calibri"/>
                <a:ea typeface="Calibri"/>
                <a:cs typeface="Calibri"/>
                <a:sym typeface="Calibri"/>
              </a:defRPr>
            </a:lvl7pPr>
            <a:lvl8pPr indent="0" lvl="7" marL="0" marR="0" rtl="0" algn="l">
              <a:spcBef>
                <a:spcPts val="0"/>
              </a:spcBef>
              <a:buNone/>
              <a:defRPr sz="3600">
                <a:solidFill>
                  <a:schemeClr val="dk1"/>
                </a:solidFill>
                <a:latin typeface="Calibri"/>
                <a:ea typeface="Calibri"/>
                <a:cs typeface="Calibri"/>
                <a:sym typeface="Calibri"/>
              </a:defRPr>
            </a:lvl8pPr>
            <a:lvl9pPr indent="0" lvl="8" marL="0" marR="0" rtl="0" algn="l">
              <a:spcBef>
                <a:spcPts val="0"/>
              </a:spcBef>
              <a:buNone/>
              <a:defRPr sz="3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1675964" y="730259"/>
            <a:ext cx="21025723" cy="2651126"/>
          </a:xfrm>
          <a:prstGeom prst="rect">
            <a:avLst/>
          </a:prstGeom>
          <a:noFill/>
          <a:ln>
            <a:noFill/>
          </a:ln>
        </p:spPr>
        <p:txBody>
          <a:bodyPr anchorCtr="0" anchor="ctr" bIns="91400" lIns="182825" spcFirstLastPara="1" rIns="182825" wrap="square" tIns="91400">
            <a:norm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0" name="Google Shape;20;p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21" name="Google Shape;21;p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22" name="Google Shape;22;p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3600">
                <a:solidFill>
                  <a:schemeClr val="dk1"/>
                </a:solidFill>
                <a:latin typeface="Calibri"/>
                <a:ea typeface="Calibri"/>
                <a:cs typeface="Calibri"/>
                <a:sym typeface="Calibri"/>
              </a:defRPr>
            </a:lvl1pPr>
            <a:lvl2pPr indent="0" lvl="1" marL="0" marR="0" rtl="0" algn="l">
              <a:spcBef>
                <a:spcPts val="0"/>
              </a:spcBef>
              <a:buNone/>
              <a:defRPr sz="3600">
                <a:solidFill>
                  <a:schemeClr val="dk1"/>
                </a:solidFill>
                <a:latin typeface="Calibri"/>
                <a:ea typeface="Calibri"/>
                <a:cs typeface="Calibri"/>
                <a:sym typeface="Calibri"/>
              </a:defRPr>
            </a:lvl2pPr>
            <a:lvl3pPr indent="0" lvl="2" marL="0" marR="0" rtl="0" algn="l">
              <a:spcBef>
                <a:spcPts val="0"/>
              </a:spcBef>
              <a:buNone/>
              <a:defRPr sz="3600">
                <a:solidFill>
                  <a:schemeClr val="dk1"/>
                </a:solidFill>
                <a:latin typeface="Calibri"/>
                <a:ea typeface="Calibri"/>
                <a:cs typeface="Calibri"/>
                <a:sym typeface="Calibri"/>
              </a:defRPr>
            </a:lvl3pPr>
            <a:lvl4pPr indent="0" lvl="3" marL="0" marR="0" rtl="0" algn="l">
              <a:spcBef>
                <a:spcPts val="0"/>
              </a:spcBef>
              <a:buNone/>
              <a:defRPr sz="3600">
                <a:solidFill>
                  <a:schemeClr val="dk1"/>
                </a:solidFill>
                <a:latin typeface="Calibri"/>
                <a:ea typeface="Calibri"/>
                <a:cs typeface="Calibri"/>
                <a:sym typeface="Calibri"/>
              </a:defRPr>
            </a:lvl4pPr>
            <a:lvl5pPr indent="0" lvl="4" marL="0" marR="0" rtl="0" algn="l">
              <a:spcBef>
                <a:spcPts val="0"/>
              </a:spcBef>
              <a:buNone/>
              <a:defRPr sz="3600">
                <a:solidFill>
                  <a:schemeClr val="dk1"/>
                </a:solidFill>
                <a:latin typeface="Calibri"/>
                <a:ea typeface="Calibri"/>
                <a:cs typeface="Calibri"/>
                <a:sym typeface="Calibri"/>
              </a:defRPr>
            </a:lvl5pPr>
            <a:lvl6pPr indent="0" lvl="5" marL="0" marR="0" rtl="0" algn="l">
              <a:spcBef>
                <a:spcPts val="0"/>
              </a:spcBef>
              <a:buNone/>
              <a:defRPr sz="3600">
                <a:solidFill>
                  <a:schemeClr val="dk1"/>
                </a:solidFill>
                <a:latin typeface="Calibri"/>
                <a:ea typeface="Calibri"/>
                <a:cs typeface="Calibri"/>
                <a:sym typeface="Calibri"/>
              </a:defRPr>
            </a:lvl6pPr>
            <a:lvl7pPr indent="0" lvl="6" marL="0" marR="0" rtl="0" algn="l">
              <a:spcBef>
                <a:spcPts val="0"/>
              </a:spcBef>
              <a:buNone/>
              <a:defRPr sz="3600">
                <a:solidFill>
                  <a:schemeClr val="dk1"/>
                </a:solidFill>
                <a:latin typeface="Calibri"/>
                <a:ea typeface="Calibri"/>
                <a:cs typeface="Calibri"/>
                <a:sym typeface="Calibri"/>
              </a:defRPr>
            </a:lvl7pPr>
            <a:lvl8pPr indent="0" lvl="7" marL="0" marR="0" rtl="0" algn="l">
              <a:spcBef>
                <a:spcPts val="0"/>
              </a:spcBef>
              <a:buNone/>
              <a:defRPr sz="3600">
                <a:solidFill>
                  <a:schemeClr val="dk1"/>
                </a:solidFill>
                <a:latin typeface="Calibri"/>
                <a:ea typeface="Calibri"/>
                <a:cs typeface="Calibri"/>
                <a:sym typeface="Calibri"/>
              </a:defRPr>
            </a:lvl8pPr>
            <a:lvl9pPr indent="0" lvl="8" marL="0" marR="0" rtl="0" algn="l">
              <a:spcBef>
                <a:spcPts val="0"/>
              </a:spcBef>
              <a:buNone/>
              <a:defRPr sz="3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675964" y="730259"/>
            <a:ext cx="21025723" cy="2651126"/>
          </a:xfrm>
          <a:prstGeom prst="rect">
            <a:avLst/>
          </a:prstGeom>
          <a:noFill/>
          <a:ln>
            <a:noFill/>
          </a:ln>
        </p:spPr>
        <p:txBody>
          <a:bodyPr anchorCtr="0" anchor="ctr" bIns="91400" lIns="182825" spcFirstLastPara="1" rIns="182825" wrap="square" tIns="91400">
            <a:normAutofit/>
          </a:bodyPr>
          <a:lstStyle>
            <a:lvl1pPr lvl="0" marR="0" rtl="0" algn="ctr">
              <a:lnSpc>
                <a:spcPct val="90000"/>
              </a:lnSpc>
              <a:spcBef>
                <a:spcPts val="0"/>
              </a:spcBef>
              <a:spcAft>
                <a:spcPts val="0"/>
              </a:spcAft>
              <a:buClr>
                <a:schemeClr val="dk2"/>
              </a:buClr>
              <a:buSzPts val="8000"/>
              <a:buFont typeface="Montserrat"/>
              <a:buNone/>
              <a:defRPr b="1" i="0" sz="8000" u="none" cap="none" strike="noStrike">
                <a:solidFill>
                  <a:schemeClr val="dk2"/>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rmAutofit/>
          </a:bodyPr>
          <a:lstStyle>
            <a:lvl1pPr indent="-508000" lvl="0" marL="457200" marR="0" rtl="0" algn="l">
              <a:lnSpc>
                <a:spcPct val="90000"/>
              </a:lnSpc>
              <a:spcBef>
                <a:spcPts val="2000"/>
              </a:spcBef>
              <a:spcAft>
                <a:spcPts val="0"/>
              </a:spcAft>
              <a:buClr>
                <a:schemeClr val="dk1"/>
              </a:buClr>
              <a:buSzPts val="4400"/>
              <a:buFont typeface="Arial"/>
              <a:buChar char="•"/>
              <a:defRPr b="0" i="0" sz="4400" u="none" cap="none" strike="noStrike">
                <a:solidFill>
                  <a:schemeClr val="dk1"/>
                </a:solidFill>
                <a:latin typeface="Montserrat"/>
                <a:ea typeface="Montserrat"/>
                <a:cs typeface="Montserrat"/>
                <a:sym typeface="Montserrat"/>
              </a:defRPr>
            </a:lvl1pPr>
            <a:lvl2pPr indent="-457200" lvl="1" marL="914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a:ea typeface="Montserrat"/>
                <a:cs typeface="Montserrat"/>
                <a:sym typeface="Montserrat"/>
              </a:defRPr>
            </a:lvl2pPr>
            <a:lvl3pPr indent="-431800" lvl="2" marL="13716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a:ea typeface="Montserrat"/>
                <a:cs typeface="Montserrat"/>
                <a:sym typeface="Montserrat"/>
              </a:defRPr>
            </a:lvl3pPr>
            <a:lvl4pPr indent="-406400" lvl="3" marL="18288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4pPr>
            <a:lvl5pPr indent="-406400" lvl="4" marL="22860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7.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image" Target="../media/image8.png"/><Relationship Id="rId7" Type="http://schemas.openxmlformats.org/officeDocument/2006/relationships/image" Target="../media/image30.png"/><Relationship Id="rId8" Type="http://schemas.openxmlformats.org/officeDocument/2006/relationships/image" Target="../media/image2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0.jpg"/><Relationship Id="rId11" Type="http://schemas.openxmlformats.org/officeDocument/2006/relationships/image" Target="../media/image14.png"/><Relationship Id="rId10" Type="http://schemas.openxmlformats.org/officeDocument/2006/relationships/image" Target="../media/image26.png"/><Relationship Id="rId9" Type="http://schemas.openxmlformats.org/officeDocument/2006/relationships/image" Target="../media/image29.png"/><Relationship Id="rId5" Type="http://schemas.openxmlformats.org/officeDocument/2006/relationships/image" Target="../media/image15.png"/><Relationship Id="rId6" Type="http://schemas.openxmlformats.org/officeDocument/2006/relationships/image" Target="../media/image31.png"/><Relationship Id="rId7" Type="http://schemas.openxmlformats.org/officeDocument/2006/relationships/image" Target="../media/image19.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1.png"/><Relationship Id="rId11" Type="http://schemas.openxmlformats.org/officeDocument/2006/relationships/image" Target="../media/image22.png"/><Relationship Id="rId10" Type="http://schemas.openxmlformats.org/officeDocument/2006/relationships/image" Target="../media/image24.png"/><Relationship Id="rId9"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21.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nvSpPr>
        <p:spPr>
          <a:xfrm>
            <a:off x="4632325" y="1169431"/>
            <a:ext cx="15113000" cy="1297791"/>
          </a:xfrm>
          <a:prstGeom prst="rect">
            <a:avLst/>
          </a:prstGeom>
          <a:noFill/>
          <a:ln>
            <a:noFill/>
          </a:ln>
        </p:spPr>
        <p:txBody>
          <a:bodyPr anchorCtr="0" anchor="b" bIns="45700" lIns="91425" spcFirstLastPara="1" rIns="91425" wrap="square" tIns="45700">
            <a:spAutoFit/>
          </a:bodyPr>
          <a:lstStyle/>
          <a:p>
            <a:pPr indent="0" lvl="0" marL="0" marR="0" rtl="0" algn="ctr">
              <a:lnSpc>
                <a:spcPct val="106818"/>
              </a:lnSpc>
              <a:spcBef>
                <a:spcPts val="0"/>
              </a:spcBef>
              <a:spcAft>
                <a:spcPts val="0"/>
              </a:spcAft>
              <a:buNone/>
            </a:pPr>
            <a:r>
              <a:rPr b="0" i="0" lang="en-US" sz="8800" u="none" cap="none" strike="noStrike">
                <a:solidFill>
                  <a:srgbClr val="6EBEA9"/>
                </a:solidFill>
                <a:latin typeface="Century Schoolbook"/>
                <a:ea typeface="Century Schoolbook"/>
                <a:cs typeface="Century Schoolbook"/>
                <a:sym typeface="Century Schoolbook"/>
              </a:rPr>
              <a:t>Introduction to </a:t>
            </a:r>
            <a:r>
              <a:rPr b="0" i="0" lang="en-US" sz="8800" u="none" cap="none" strike="noStrike">
                <a:solidFill>
                  <a:srgbClr val="3587A8"/>
                </a:solidFill>
                <a:latin typeface="Calibri"/>
                <a:ea typeface="Calibri"/>
                <a:cs typeface="Calibri"/>
                <a:sym typeface="Calibri"/>
              </a:rPr>
              <a:t>Database</a:t>
            </a:r>
            <a:endParaRPr b="0" i="0" sz="8800" u="none" cap="none" strike="noStrike">
              <a:solidFill>
                <a:srgbClr val="3587A8"/>
              </a:solidFill>
              <a:latin typeface="Calibri"/>
              <a:ea typeface="Calibri"/>
              <a:cs typeface="Calibri"/>
              <a:sym typeface="Calibri"/>
            </a:endParaRPr>
          </a:p>
        </p:txBody>
      </p:sp>
      <p:pic>
        <p:nvPicPr>
          <p:cNvPr id="29" name="Google Shape;29;p1"/>
          <p:cNvPicPr preferRelativeResize="0"/>
          <p:nvPr/>
        </p:nvPicPr>
        <p:blipFill rotWithShape="1">
          <a:blip r:embed="rId3">
            <a:alphaModFix/>
          </a:blip>
          <a:srcRect b="0" l="0" r="0" t="0"/>
          <a:stretch/>
        </p:blipFill>
        <p:spPr>
          <a:xfrm>
            <a:off x="2728111" y="2159055"/>
            <a:ext cx="3121221" cy="3121221"/>
          </a:xfrm>
          <a:prstGeom prst="rect">
            <a:avLst/>
          </a:prstGeom>
          <a:noFill/>
          <a:ln>
            <a:noFill/>
          </a:ln>
        </p:spPr>
      </p:pic>
      <p:pic>
        <p:nvPicPr>
          <p:cNvPr id="30" name="Google Shape;30;p1"/>
          <p:cNvPicPr preferRelativeResize="0"/>
          <p:nvPr/>
        </p:nvPicPr>
        <p:blipFill rotWithShape="1">
          <a:blip r:embed="rId4">
            <a:alphaModFix/>
          </a:blip>
          <a:srcRect b="0" l="0" r="0" t="0"/>
          <a:stretch/>
        </p:blipFill>
        <p:spPr>
          <a:xfrm>
            <a:off x="842232" y="8297675"/>
            <a:ext cx="2434057" cy="2434057"/>
          </a:xfrm>
          <a:prstGeom prst="rect">
            <a:avLst/>
          </a:prstGeom>
          <a:noFill/>
          <a:ln>
            <a:noFill/>
          </a:ln>
        </p:spPr>
      </p:pic>
      <p:pic>
        <p:nvPicPr>
          <p:cNvPr id="31" name="Google Shape;31;p1"/>
          <p:cNvPicPr preferRelativeResize="0"/>
          <p:nvPr/>
        </p:nvPicPr>
        <p:blipFill rotWithShape="1">
          <a:blip r:embed="rId5">
            <a:alphaModFix/>
          </a:blip>
          <a:srcRect b="0" l="0" r="0" t="0"/>
          <a:stretch/>
        </p:blipFill>
        <p:spPr>
          <a:xfrm>
            <a:off x="1076442" y="8595670"/>
            <a:ext cx="1838065" cy="1838065"/>
          </a:xfrm>
          <a:prstGeom prst="rect">
            <a:avLst/>
          </a:prstGeom>
          <a:noFill/>
          <a:ln>
            <a:noFill/>
          </a:ln>
        </p:spPr>
      </p:pic>
      <p:pic>
        <p:nvPicPr>
          <p:cNvPr id="32" name="Google Shape;32;p1"/>
          <p:cNvPicPr preferRelativeResize="0"/>
          <p:nvPr/>
        </p:nvPicPr>
        <p:blipFill rotWithShape="1">
          <a:blip r:embed="rId6">
            <a:alphaModFix/>
          </a:blip>
          <a:srcRect b="0" l="0" r="0" t="0"/>
          <a:stretch/>
        </p:blipFill>
        <p:spPr>
          <a:xfrm rot="2722393">
            <a:off x="1151328" y="5527356"/>
            <a:ext cx="2031459" cy="2031459"/>
          </a:xfrm>
          <a:prstGeom prst="rect">
            <a:avLst/>
          </a:prstGeom>
          <a:noFill/>
          <a:ln>
            <a:noFill/>
          </a:ln>
        </p:spPr>
      </p:pic>
      <p:pic>
        <p:nvPicPr>
          <p:cNvPr id="33" name="Google Shape;33;p1"/>
          <p:cNvPicPr preferRelativeResize="0"/>
          <p:nvPr/>
        </p:nvPicPr>
        <p:blipFill rotWithShape="1">
          <a:blip r:embed="rId7">
            <a:alphaModFix/>
          </a:blip>
          <a:srcRect b="0" l="0" r="0" t="0"/>
          <a:stretch/>
        </p:blipFill>
        <p:spPr>
          <a:xfrm>
            <a:off x="5386168" y="2513242"/>
            <a:ext cx="14603143" cy="10037578"/>
          </a:xfrm>
          <a:prstGeom prst="rect">
            <a:avLst/>
          </a:prstGeom>
          <a:noFill/>
          <a:ln>
            <a:noFill/>
          </a:ln>
        </p:spPr>
      </p:pic>
      <p:pic>
        <p:nvPicPr>
          <p:cNvPr id="34" name="Google Shape;34;p1"/>
          <p:cNvPicPr preferRelativeResize="0"/>
          <p:nvPr/>
        </p:nvPicPr>
        <p:blipFill rotWithShape="1">
          <a:blip r:embed="rId8">
            <a:alphaModFix/>
          </a:blip>
          <a:srcRect b="0" l="0" r="0" t="0"/>
          <a:stretch/>
        </p:blipFill>
        <p:spPr>
          <a:xfrm>
            <a:off x="13261035" y="4166582"/>
            <a:ext cx="4429088" cy="4429088"/>
          </a:xfrm>
          <a:prstGeom prst="rect">
            <a:avLst/>
          </a:prstGeom>
          <a:noFill/>
          <a:ln>
            <a:noFill/>
          </a:ln>
        </p:spPr>
      </p:pic>
      <p:sp>
        <p:nvSpPr>
          <p:cNvPr id="35" name="Google Shape;35;p1"/>
          <p:cNvSpPr/>
          <p:nvPr/>
        </p:nvSpPr>
        <p:spPr>
          <a:xfrm>
            <a:off x="8677448" y="4738558"/>
            <a:ext cx="6199137" cy="2722428"/>
          </a:xfrm>
          <a:custGeom>
            <a:rect b="b" l="l" r="r" t="t"/>
            <a:pathLst>
              <a:path extrusionOk="0" h="4061" w="6846">
                <a:moveTo>
                  <a:pt x="6792" y="4061"/>
                </a:moveTo>
                <a:lnTo>
                  <a:pt x="55" y="4061"/>
                </a:lnTo>
                <a:cubicBezTo>
                  <a:pt x="24" y="4061"/>
                  <a:pt x="0" y="4036"/>
                  <a:pt x="0" y="4006"/>
                </a:cubicBezTo>
                <a:lnTo>
                  <a:pt x="0" y="54"/>
                </a:lnTo>
                <a:cubicBezTo>
                  <a:pt x="0" y="24"/>
                  <a:pt x="24" y="0"/>
                  <a:pt x="55" y="0"/>
                </a:cubicBezTo>
                <a:lnTo>
                  <a:pt x="6792" y="0"/>
                </a:lnTo>
                <a:cubicBezTo>
                  <a:pt x="6822" y="0"/>
                  <a:pt x="6846" y="24"/>
                  <a:pt x="6846" y="54"/>
                </a:cubicBezTo>
                <a:lnTo>
                  <a:pt x="6846" y="4006"/>
                </a:lnTo>
                <a:cubicBezTo>
                  <a:pt x="6846" y="4036"/>
                  <a:pt x="6822" y="4061"/>
                  <a:pt x="6792" y="4061"/>
                </a:cubicBezTo>
              </a:path>
            </a:pathLst>
          </a:custGeom>
          <a:solidFill>
            <a:schemeClr val="lt1"/>
          </a:solid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What is Database</a:t>
            </a:r>
            <a:endParaRPr b="0" i="0" sz="3600" u="none" cap="none" strike="noStrike">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Why are databases important</a:t>
            </a:r>
            <a:endParaRPr b="0" i="0" sz="3600" u="none" cap="none" strike="noStrike">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Types of database</a:t>
            </a:r>
            <a:endParaRPr b="0" i="0" sz="3600" u="none" cap="none" strike="noStrike">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Basic concepts</a:t>
            </a:r>
            <a:endParaRPr b="0" i="0" sz="3600" u="none" cap="none" strike="noStrike">
              <a:solidFill>
                <a:schemeClr val="dk1"/>
              </a:solidFill>
              <a:latin typeface="Calibri"/>
              <a:ea typeface="Calibri"/>
              <a:cs typeface="Calibri"/>
              <a:sym typeface="Calibri"/>
            </a:endParaRPr>
          </a:p>
        </p:txBody>
      </p:sp>
      <p:pic>
        <p:nvPicPr>
          <p:cNvPr id="36" name="Google Shape;36;p1"/>
          <p:cNvPicPr preferRelativeResize="0"/>
          <p:nvPr/>
        </p:nvPicPr>
        <p:blipFill rotWithShape="1">
          <a:blip r:embed="rId9">
            <a:alphaModFix/>
          </a:blip>
          <a:srcRect b="0" l="0" r="0" t="0"/>
          <a:stretch/>
        </p:blipFill>
        <p:spPr>
          <a:xfrm>
            <a:off x="20364979" y="11374042"/>
            <a:ext cx="3121221" cy="23419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par>
                                <p:cTn fill="hold" nodeType="withEffect" presetClass="entr" presetID="10" presetSubtype="0">
                                  <p:stCondLst>
                                    <p:cond delay="500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par>
                                <p:cTn fill="hold" nodeType="withEffect" presetClass="entr" presetID="10" presetSubtype="0">
                                  <p:stCondLst>
                                    <p:cond delay="800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par>
                                <p:cTn fill="hold" nodeType="withEffect" presetClass="entr" presetID="10" presetSubtype="0">
                                  <p:stCondLst>
                                    <p:cond delay="900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par>
                                <p:cTn fill="hold" nodeType="withEffect" presetClass="entr" presetID="10" presetSubtype="0">
                                  <p:stCondLst>
                                    <p:cond delay="1000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2" presetSubtype="4">
                                  <p:stCondLst>
                                    <p:cond delay="120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p:tgtEl>
                                          <p:spTgt spid="3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400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par>
                                <p:cTn fill="hold" nodeType="withEffect" presetClass="entr" presetID="10" presetSubtype="0">
                                  <p:stCondLst>
                                    <p:cond delay="1700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500"/>
                                        <p:tgtEl>
                                          <p:spTgt spid="35">
                                            <p:txEl>
                                              <p:pRg end="0" st="0"/>
                                            </p:txEl>
                                          </p:spTgt>
                                        </p:tgtEl>
                                      </p:cBhvr>
                                    </p:animEffect>
                                  </p:childTnLst>
                                </p:cTn>
                              </p:par>
                              <p:par>
                                <p:cTn fill="hold" nodeType="withEffect" presetClass="entr" presetID="10" presetSubtype="0">
                                  <p:stCondLst>
                                    <p:cond delay="1700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500"/>
                                        <p:tgtEl>
                                          <p:spTgt spid="35">
                                            <p:txEl>
                                              <p:pRg end="1" st="1"/>
                                            </p:txEl>
                                          </p:spTgt>
                                        </p:tgtEl>
                                      </p:cBhvr>
                                    </p:animEffect>
                                  </p:childTnLst>
                                </p:cTn>
                              </p:par>
                              <p:par>
                                <p:cTn fill="hold" nodeType="withEffect" presetClass="entr" presetID="10" presetSubtype="0">
                                  <p:stCondLst>
                                    <p:cond delay="1700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500"/>
                                        <p:tgtEl>
                                          <p:spTgt spid="35">
                                            <p:txEl>
                                              <p:pRg end="2" st="2"/>
                                            </p:txEl>
                                          </p:spTgt>
                                        </p:tgtEl>
                                      </p:cBhvr>
                                    </p:animEffect>
                                  </p:childTnLst>
                                </p:cTn>
                              </p:par>
                              <p:par>
                                <p:cTn fill="hold" nodeType="withEffect" presetClass="entr" presetID="10" presetSubtype="0">
                                  <p:stCondLst>
                                    <p:cond delay="17000"/>
                                  </p:stCondLst>
                                  <p:childTnLst>
                                    <p:set>
                                      <p:cBhvr>
                                        <p:cTn dur="1" fill="hold">
                                          <p:stCondLst>
                                            <p:cond delay="0"/>
                                          </p:stCondLst>
                                        </p:cTn>
                                        <p:tgtEl>
                                          <p:spTgt spid="35">
                                            <p:txEl>
                                              <p:pRg end="3" st="3"/>
                                            </p:txEl>
                                          </p:spTgt>
                                        </p:tgtEl>
                                        <p:attrNameLst>
                                          <p:attrName>style.visibility</p:attrName>
                                        </p:attrNameLst>
                                      </p:cBhvr>
                                      <p:to>
                                        <p:strVal val="visible"/>
                                      </p:to>
                                    </p:set>
                                    <p:animEffect filter="fade" transition="in">
                                      <p:cBhvr>
                                        <p:cTn dur="500"/>
                                        <p:tgtEl>
                                          <p:spTgt spid="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pic>
        <p:nvPicPr>
          <p:cNvPr id="42" name="Google Shape;42;p2"/>
          <p:cNvPicPr preferRelativeResize="0"/>
          <p:nvPr/>
        </p:nvPicPr>
        <p:blipFill rotWithShape="1">
          <a:blip r:embed="rId3">
            <a:alphaModFix/>
          </a:blip>
          <a:srcRect b="0" l="0" r="0" t="0"/>
          <a:stretch/>
        </p:blipFill>
        <p:spPr>
          <a:xfrm>
            <a:off x="20538579" y="11038942"/>
            <a:ext cx="3121221" cy="2341956"/>
          </a:xfrm>
          <a:prstGeom prst="rect">
            <a:avLst/>
          </a:prstGeom>
          <a:noFill/>
          <a:ln>
            <a:noFill/>
          </a:ln>
        </p:spPr>
      </p:pic>
      <p:sp>
        <p:nvSpPr>
          <p:cNvPr id="43" name="Google Shape;43;p2"/>
          <p:cNvSpPr/>
          <p:nvPr/>
        </p:nvSpPr>
        <p:spPr>
          <a:xfrm>
            <a:off x="10566294" y="3212323"/>
            <a:ext cx="3357409" cy="9678217"/>
          </a:xfrm>
          <a:prstGeom prst="roundRect">
            <a:avLst>
              <a:gd fmla="val 50000" name="adj"/>
            </a:avLst>
          </a:prstGeom>
          <a:solidFill>
            <a:schemeClr val="accent6">
              <a:alpha val="14901"/>
            </a:schemeClr>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4" name="Google Shape;44;p2"/>
          <p:cNvSpPr txBox="1"/>
          <p:nvPr/>
        </p:nvSpPr>
        <p:spPr>
          <a:xfrm>
            <a:off x="1505585" y="722795"/>
            <a:ext cx="21336000" cy="1192827"/>
          </a:xfrm>
          <a:prstGeom prst="rect">
            <a:avLst/>
          </a:prstGeom>
          <a:noFill/>
          <a:ln>
            <a:noFill/>
          </a:ln>
        </p:spPr>
        <p:txBody>
          <a:bodyPr anchorCtr="0" anchor="b" bIns="45700" lIns="91425" spcFirstLastPara="1" rIns="91425" wrap="square" tIns="45700">
            <a:spAutoFit/>
          </a:bodyPr>
          <a:lstStyle/>
          <a:p>
            <a:pPr indent="0" lvl="0" marL="0" marR="0" rtl="0" algn="ctr">
              <a:lnSpc>
                <a:spcPct val="134285"/>
              </a:lnSpc>
              <a:spcBef>
                <a:spcPts val="0"/>
              </a:spcBef>
              <a:spcAft>
                <a:spcPts val="0"/>
              </a:spcAft>
              <a:buNone/>
            </a:pPr>
            <a:r>
              <a:rPr b="1" i="0" lang="en-US" sz="7000" u="none" cap="none" strike="noStrike">
                <a:solidFill>
                  <a:srgbClr val="41A88C"/>
                </a:solidFill>
                <a:latin typeface="Century Schoolbook"/>
                <a:ea typeface="Century Schoolbook"/>
                <a:cs typeface="Century Schoolbook"/>
                <a:sym typeface="Century Schoolbook"/>
              </a:rPr>
              <a:t>What is </a:t>
            </a:r>
            <a:r>
              <a:rPr b="1" i="0" lang="en-US" sz="7000" u="none" cap="none" strike="noStrike">
                <a:solidFill>
                  <a:srgbClr val="277BA1"/>
                </a:solidFill>
                <a:latin typeface="Century Schoolbook"/>
                <a:ea typeface="Century Schoolbook"/>
                <a:cs typeface="Century Schoolbook"/>
                <a:sym typeface="Century Schoolbook"/>
              </a:rPr>
              <a:t>Database?</a:t>
            </a:r>
            <a:endParaRPr b="1" i="0" sz="7000" u="none" cap="none" strike="noStrike">
              <a:solidFill>
                <a:srgbClr val="277BA1"/>
              </a:solidFill>
              <a:latin typeface="Century Schoolbook"/>
              <a:ea typeface="Century Schoolbook"/>
              <a:cs typeface="Century Schoolbook"/>
              <a:sym typeface="Century Schoolbook"/>
            </a:endParaRPr>
          </a:p>
        </p:txBody>
      </p:sp>
      <p:sp>
        <p:nvSpPr>
          <p:cNvPr id="45" name="Google Shape;45;p2"/>
          <p:cNvSpPr txBox="1"/>
          <p:nvPr/>
        </p:nvSpPr>
        <p:spPr>
          <a:xfrm>
            <a:off x="14751124" y="4309841"/>
            <a:ext cx="7117669"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Montserrat"/>
                <a:ea typeface="Montserrat"/>
                <a:cs typeface="Montserrat"/>
                <a:sym typeface="Montserrat"/>
              </a:rPr>
              <a:t>Usually controlled by a database management system (DBMS).</a:t>
            </a:r>
            <a:endParaRPr b="0" i="0" sz="2400" u="none" cap="none" strike="noStrike">
              <a:solidFill>
                <a:schemeClr val="dk1"/>
              </a:solidFill>
              <a:latin typeface="Montserrat"/>
              <a:ea typeface="Montserrat"/>
              <a:cs typeface="Montserrat"/>
              <a:sym typeface="Montserrat"/>
            </a:endParaRPr>
          </a:p>
        </p:txBody>
      </p:sp>
      <p:sp>
        <p:nvSpPr>
          <p:cNvPr id="46" name="Google Shape;46;p2"/>
          <p:cNvSpPr txBox="1"/>
          <p:nvPr/>
        </p:nvSpPr>
        <p:spPr>
          <a:xfrm>
            <a:off x="14751122" y="6541051"/>
            <a:ext cx="7117669"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Montserrat"/>
                <a:ea typeface="Montserrat"/>
                <a:cs typeface="Montserrat"/>
                <a:sym typeface="Montserrat"/>
              </a:rPr>
              <a:t>Data + DBMS = A database system.</a:t>
            </a:r>
            <a:endParaRPr b="0" i="0" sz="2400" u="none" cap="none" strike="noStrike">
              <a:solidFill>
                <a:schemeClr val="dk1"/>
              </a:solidFill>
              <a:latin typeface="Montserrat"/>
              <a:ea typeface="Montserrat"/>
              <a:cs typeface="Montserrat"/>
              <a:sym typeface="Montserrat"/>
            </a:endParaRPr>
          </a:p>
        </p:txBody>
      </p:sp>
      <p:sp>
        <p:nvSpPr>
          <p:cNvPr id="47" name="Google Shape;47;p2"/>
          <p:cNvSpPr txBox="1"/>
          <p:nvPr/>
        </p:nvSpPr>
        <p:spPr>
          <a:xfrm>
            <a:off x="14759422" y="10639182"/>
            <a:ext cx="7117669"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Montserrat"/>
                <a:ea typeface="Montserrat"/>
                <a:cs typeface="Montserrat"/>
                <a:sym typeface="Montserrat"/>
              </a:rPr>
              <a:t>Can operate a large amount of information by storing, retrieving, and managing data.</a:t>
            </a:r>
            <a:endParaRPr b="0" i="0" sz="2400" u="none" cap="none" strike="noStrike">
              <a:solidFill>
                <a:schemeClr val="dk1"/>
              </a:solidFill>
              <a:latin typeface="Montserrat"/>
              <a:ea typeface="Montserrat"/>
              <a:cs typeface="Montserrat"/>
              <a:sym typeface="Montserrat"/>
            </a:endParaRPr>
          </a:p>
        </p:txBody>
      </p:sp>
      <p:sp>
        <p:nvSpPr>
          <p:cNvPr id="48" name="Google Shape;48;p2"/>
          <p:cNvSpPr txBox="1"/>
          <p:nvPr/>
        </p:nvSpPr>
        <p:spPr>
          <a:xfrm>
            <a:off x="1713956" y="6573704"/>
            <a:ext cx="6182486" cy="58477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2"/>
                </a:solidFill>
                <a:latin typeface="Montserrat"/>
                <a:ea typeface="Montserrat"/>
                <a:cs typeface="Montserrat"/>
                <a:sym typeface="Montserrat"/>
              </a:rPr>
              <a:t>What is Database?</a:t>
            </a:r>
            <a:endParaRPr b="1" sz="3200">
              <a:solidFill>
                <a:schemeClr val="dk2"/>
              </a:solidFill>
              <a:latin typeface="Montserrat"/>
              <a:ea typeface="Montserrat"/>
              <a:cs typeface="Montserrat"/>
              <a:sym typeface="Montserrat"/>
            </a:endParaRPr>
          </a:p>
        </p:txBody>
      </p:sp>
      <p:sp>
        <p:nvSpPr>
          <p:cNvPr id="49" name="Google Shape;49;p2"/>
          <p:cNvSpPr txBox="1"/>
          <p:nvPr/>
        </p:nvSpPr>
        <p:spPr>
          <a:xfrm>
            <a:off x="1722048" y="7249374"/>
            <a:ext cx="6182488" cy="145341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Montserrat"/>
                <a:ea typeface="Montserrat"/>
                <a:cs typeface="Montserrat"/>
                <a:sym typeface="Montserrat"/>
              </a:rPr>
              <a:t>An organized collection of structured information, or data stored in a computer system</a:t>
            </a:r>
            <a:r>
              <a:rPr lang="en-US" sz="2400">
                <a:solidFill>
                  <a:schemeClr val="dk1"/>
                </a:solidFill>
                <a:latin typeface="Times New Roman"/>
                <a:ea typeface="Times New Roman"/>
                <a:cs typeface="Times New Roman"/>
                <a:sym typeface="Times New Roman"/>
              </a:rPr>
              <a:t>.</a:t>
            </a:r>
            <a:endParaRPr sz="2400">
              <a:solidFill>
                <a:schemeClr val="dk1"/>
              </a:solidFill>
              <a:latin typeface="Montserrat"/>
              <a:ea typeface="Montserrat"/>
              <a:cs typeface="Montserrat"/>
              <a:sym typeface="Montserrat"/>
            </a:endParaRPr>
          </a:p>
        </p:txBody>
      </p:sp>
      <p:sp>
        <p:nvSpPr>
          <p:cNvPr id="50" name="Google Shape;50;p2"/>
          <p:cNvSpPr txBox="1"/>
          <p:nvPr/>
        </p:nvSpPr>
        <p:spPr>
          <a:xfrm>
            <a:off x="14759422" y="8639045"/>
            <a:ext cx="7117669"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Montserrat"/>
                <a:ea typeface="Montserrat"/>
                <a:cs typeface="Montserrat"/>
                <a:sym typeface="Montserrat"/>
              </a:rPr>
              <a:t>Can organize data into structures such as tables or collections.</a:t>
            </a:r>
            <a:endParaRPr sz="2400">
              <a:solidFill>
                <a:schemeClr val="dk1"/>
              </a:solidFill>
              <a:latin typeface="Montserrat"/>
              <a:ea typeface="Montserrat"/>
              <a:cs typeface="Montserrat"/>
              <a:sym typeface="Montserrat"/>
            </a:endParaRPr>
          </a:p>
        </p:txBody>
      </p:sp>
      <p:cxnSp>
        <p:nvCxnSpPr>
          <p:cNvPr id="51" name="Google Shape;51;p2"/>
          <p:cNvCxnSpPr/>
          <p:nvPr/>
        </p:nvCxnSpPr>
        <p:spPr>
          <a:xfrm>
            <a:off x="13183499" y="6824866"/>
            <a:ext cx="1575923" cy="0"/>
          </a:xfrm>
          <a:prstGeom prst="straightConnector1">
            <a:avLst/>
          </a:prstGeom>
          <a:noFill/>
          <a:ln cap="flat" cmpd="sng" w="38100">
            <a:solidFill>
              <a:schemeClr val="accent6"/>
            </a:solidFill>
            <a:prstDash val="solid"/>
            <a:round/>
            <a:headEnd len="sm" w="sm" type="none"/>
            <a:tailEnd len="sm" w="sm" type="none"/>
          </a:ln>
        </p:spPr>
      </p:cxnSp>
      <p:cxnSp>
        <p:nvCxnSpPr>
          <p:cNvPr id="52" name="Google Shape;52;p2"/>
          <p:cNvCxnSpPr/>
          <p:nvPr/>
        </p:nvCxnSpPr>
        <p:spPr>
          <a:xfrm>
            <a:off x="13157119" y="9104381"/>
            <a:ext cx="1575923" cy="0"/>
          </a:xfrm>
          <a:prstGeom prst="straightConnector1">
            <a:avLst/>
          </a:prstGeom>
          <a:noFill/>
          <a:ln cap="flat" cmpd="sng" w="38100">
            <a:solidFill>
              <a:schemeClr val="accent6"/>
            </a:solidFill>
            <a:prstDash val="solid"/>
            <a:round/>
            <a:headEnd len="sm" w="sm" type="none"/>
            <a:tailEnd len="sm" w="sm" type="none"/>
          </a:ln>
        </p:spPr>
      </p:cxnSp>
      <p:cxnSp>
        <p:nvCxnSpPr>
          <p:cNvPr id="53" name="Google Shape;53;p2"/>
          <p:cNvCxnSpPr/>
          <p:nvPr/>
        </p:nvCxnSpPr>
        <p:spPr>
          <a:xfrm>
            <a:off x="13128561" y="4663765"/>
            <a:ext cx="1575923" cy="0"/>
          </a:xfrm>
          <a:prstGeom prst="straightConnector1">
            <a:avLst/>
          </a:prstGeom>
          <a:noFill/>
          <a:ln cap="flat" cmpd="sng" w="38100">
            <a:solidFill>
              <a:schemeClr val="accent6"/>
            </a:solidFill>
            <a:prstDash val="solid"/>
            <a:round/>
            <a:headEnd len="sm" w="sm" type="none"/>
            <a:tailEnd len="sm" w="sm" type="none"/>
          </a:ln>
        </p:spPr>
      </p:cxnSp>
      <p:cxnSp>
        <p:nvCxnSpPr>
          <p:cNvPr id="54" name="Google Shape;54;p2"/>
          <p:cNvCxnSpPr/>
          <p:nvPr/>
        </p:nvCxnSpPr>
        <p:spPr>
          <a:xfrm>
            <a:off x="13183499" y="11172303"/>
            <a:ext cx="1575923" cy="0"/>
          </a:xfrm>
          <a:prstGeom prst="straightConnector1">
            <a:avLst/>
          </a:prstGeom>
          <a:noFill/>
          <a:ln cap="flat" cmpd="sng" w="38100">
            <a:solidFill>
              <a:schemeClr val="accent6"/>
            </a:solidFill>
            <a:prstDash val="solid"/>
            <a:round/>
            <a:headEnd len="sm" w="sm" type="none"/>
            <a:tailEnd len="sm" w="sm" type="none"/>
          </a:ln>
        </p:spPr>
      </p:cxnSp>
      <p:grpSp>
        <p:nvGrpSpPr>
          <p:cNvPr id="55" name="Google Shape;55;p2"/>
          <p:cNvGrpSpPr/>
          <p:nvPr/>
        </p:nvGrpSpPr>
        <p:grpSpPr>
          <a:xfrm>
            <a:off x="11294231" y="10208668"/>
            <a:ext cx="1828800" cy="1828800"/>
            <a:chOff x="11259185" y="10324947"/>
            <a:chExt cx="1828800" cy="1828800"/>
          </a:xfrm>
        </p:grpSpPr>
        <p:sp>
          <p:nvSpPr>
            <p:cNvPr id="56" name="Google Shape;56;p2"/>
            <p:cNvSpPr/>
            <p:nvPr/>
          </p:nvSpPr>
          <p:spPr>
            <a:xfrm>
              <a:off x="11259185" y="10324947"/>
              <a:ext cx="1828800" cy="1828800"/>
            </a:xfrm>
            <a:custGeom>
              <a:rect b="b" l="l" r="r" t="t"/>
              <a:pathLst>
                <a:path extrusionOk="0" h="1912" w="1910">
                  <a:moveTo>
                    <a:pt x="1910" y="956"/>
                  </a:moveTo>
                  <a:cubicBezTo>
                    <a:pt x="1910" y="1484"/>
                    <a:pt x="1483" y="1912"/>
                    <a:pt x="955" y="1912"/>
                  </a:cubicBezTo>
                  <a:cubicBezTo>
                    <a:pt x="427" y="1912"/>
                    <a:pt x="0" y="1484"/>
                    <a:pt x="0" y="956"/>
                  </a:cubicBezTo>
                  <a:cubicBezTo>
                    <a:pt x="0" y="429"/>
                    <a:pt x="427" y="0"/>
                    <a:pt x="955" y="0"/>
                  </a:cubicBezTo>
                  <a:cubicBezTo>
                    <a:pt x="1483" y="0"/>
                    <a:pt x="1910" y="429"/>
                    <a:pt x="1910" y="956"/>
                  </a:cubicBezTo>
                  <a:close/>
                </a:path>
              </a:pathLst>
            </a:custGeom>
            <a:solidFill>
              <a:srgbClr val="5DB59D"/>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57" name="Google Shape;57;p2"/>
            <p:cNvPicPr preferRelativeResize="0"/>
            <p:nvPr/>
          </p:nvPicPr>
          <p:blipFill rotWithShape="1">
            <a:blip r:embed="rId4">
              <a:alphaModFix/>
            </a:blip>
            <a:srcRect b="0" l="0" r="0" t="0"/>
            <a:stretch/>
          </p:blipFill>
          <p:spPr>
            <a:xfrm>
              <a:off x="11599817" y="10642723"/>
              <a:ext cx="1103508" cy="1196788"/>
            </a:xfrm>
            <a:prstGeom prst="rect">
              <a:avLst/>
            </a:prstGeom>
            <a:noFill/>
            <a:ln>
              <a:noFill/>
            </a:ln>
          </p:spPr>
        </p:pic>
      </p:grpSp>
      <p:grpSp>
        <p:nvGrpSpPr>
          <p:cNvPr id="58" name="Google Shape;58;p2"/>
          <p:cNvGrpSpPr/>
          <p:nvPr/>
        </p:nvGrpSpPr>
        <p:grpSpPr>
          <a:xfrm>
            <a:off x="11272217" y="5791239"/>
            <a:ext cx="1828800" cy="1828800"/>
            <a:chOff x="11200843" y="5951700"/>
            <a:chExt cx="1828800" cy="1828800"/>
          </a:xfrm>
        </p:grpSpPr>
        <p:sp>
          <p:nvSpPr>
            <p:cNvPr id="59" name="Google Shape;59;p2"/>
            <p:cNvSpPr/>
            <p:nvPr/>
          </p:nvSpPr>
          <p:spPr>
            <a:xfrm>
              <a:off x="11200843" y="5951700"/>
              <a:ext cx="1828800" cy="1828800"/>
            </a:xfrm>
            <a:custGeom>
              <a:rect b="b" l="l" r="r" t="t"/>
              <a:pathLst>
                <a:path extrusionOk="0" h="1912" w="1910">
                  <a:moveTo>
                    <a:pt x="1910" y="956"/>
                  </a:moveTo>
                  <a:cubicBezTo>
                    <a:pt x="1910" y="1483"/>
                    <a:pt x="1483" y="1912"/>
                    <a:pt x="955" y="1912"/>
                  </a:cubicBezTo>
                  <a:cubicBezTo>
                    <a:pt x="427" y="1912"/>
                    <a:pt x="0" y="1483"/>
                    <a:pt x="0" y="956"/>
                  </a:cubicBezTo>
                  <a:cubicBezTo>
                    <a:pt x="0" y="429"/>
                    <a:pt x="427" y="0"/>
                    <a:pt x="955" y="0"/>
                  </a:cubicBezTo>
                  <a:cubicBezTo>
                    <a:pt x="1483" y="0"/>
                    <a:pt x="1910" y="429"/>
                    <a:pt x="1910" y="95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60" name="Google Shape;60;p2"/>
            <p:cNvPicPr preferRelativeResize="0"/>
            <p:nvPr/>
          </p:nvPicPr>
          <p:blipFill rotWithShape="1">
            <a:blip r:embed="rId5">
              <a:alphaModFix/>
            </a:blip>
            <a:srcRect b="0" l="0" r="0" t="0"/>
            <a:stretch/>
          </p:blipFill>
          <p:spPr>
            <a:xfrm>
              <a:off x="11534230" y="6285078"/>
              <a:ext cx="1162026" cy="1162026"/>
            </a:xfrm>
            <a:prstGeom prst="rect">
              <a:avLst/>
            </a:prstGeom>
            <a:noFill/>
            <a:ln>
              <a:noFill/>
            </a:ln>
          </p:spPr>
        </p:pic>
      </p:grpSp>
      <p:grpSp>
        <p:nvGrpSpPr>
          <p:cNvPr id="61" name="Google Shape;61;p2"/>
          <p:cNvGrpSpPr/>
          <p:nvPr/>
        </p:nvGrpSpPr>
        <p:grpSpPr>
          <a:xfrm>
            <a:off x="11237171" y="7997567"/>
            <a:ext cx="1828800" cy="1828800"/>
            <a:chOff x="11259185" y="8099612"/>
            <a:chExt cx="1828800" cy="1828800"/>
          </a:xfrm>
        </p:grpSpPr>
        <p:sp>
          <p:nvSpPr>
            <p:cNvPr id="62" name="Google Shape;62;p2"/>
            <p:cNvSpPr/>
            <p:nvPr/>
          </p:nvSpPr>
          <p:spPr>
            <a:xfrm>
              <a:off x="11259185" y="8099612"/>
              <a:ext cx="1828800" cy="1828800"/>
            </a:xfrm>
            <a:custGeom>
              <a:rect b="b" l="l" r="r" t="t"/>
              <a:pathLst>
                <a:path extrusionOk="0" h="1911" w="1910">
                  <a:moveTo>
                    <a:pt x="1910" y="955"/>
                  </a:moveTo>
                  <a:cubicBezTo>
                    <a:pt x="1910" y="1483"/>
                    <a:pt x="1483" y="1911"/>
                    <a:pt x="955" y="1911"/>
                  </a:cubicBezTo>
                  <a:cubicBezTo>
                    <a:pt x="427" y="1911"/>
                    <a:pt x="0" y="1483"/>
                    <a:pt x="0" y="955"/>
                  </a:cubicBezTo>
                  <a:cubicBezTo>
                    <a:pt x="0" y="428"/>
                    <a:pt x="427" y="0"/>
                    <a:pt x="955" y="0"/>
                  </a:cubicBezTo>
                  <a:cubicBezTo>
                    <a:pt x="1483" y="0"/>
                    <a:pt x="1910" y="428"/>
                    <a:pt x="1910" y="955"/>
                  </a:cubicBezTo>
                  <a:close/>
                </a:path>
              </a:pathLst>
            </a:custGeom>
            <a:solidFill>
              <a:srgbClr val="8FBE6D"/>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63" name="Google Shape;63;p2"/>
            <p:cNvPicPr preferRelativeResize="0"/>
            <p:nvPr/>
          </p:nvPicPr>
          <p:blipFill rotWithShape="1">
            <a:blip r:embed="rId6">
              <a:alphaModFix/>
            </a:blip>
            <a:srcRect b="0" l="0" r="0" t="0"/>
            <a:stretch/>
          </p:blipFill>
          <p:spPr>
            <a:xfrm>
              <a:off x="11599817" y="8500219"/>
              <a:ext cx="1103508" cy="1150149"/>
            </a:xfrm>
            <a:prstGeom prst="rect">
              <a:avLst/>
            </a:prstGeom>
            <a:noFill/>
            <a:ln>
              <a:noFill/>
            </a:ln>
          </p:spPr>
        </p:pic>
      </p:grpSp>
      <p:grpSp>
        <p:nvGrpSpPr>
          <p:cNvPr id="64" name="Google Shape;64;p2"/>
          <p:cNvGrpSpPr/>
          <p:nvPr/>
        </p:nvGrpSpPr>
        <p:grpSpPr>
          <a:xfrm>
            <a:off x="11237171" y="3667612"/>
            <a:ext cx="1828800" cy="1828800"/>
            <a:chOff x="11200843" y="3722866"/>
            <a:chExt cx="1828800" cy="1828800"/>
          </a:xfrm>
        </p:grpSpPr>
        <p:sp>
          <p:nvSpPr>
            <p:cNvPr id="65" name="Google Shape;65;p2"/>
            <p:cNvSpPr/>
            <p:nvPr/>
          </p:nvSpPr>
          <p:spPr>
            <a:xfrm>
              <a:off x="11200843" y="3722866"/>
              <a:ext cx="1828800" cy="1828800"/>
            </a:xfrm>
            <a:custGeom>
              <a:rect b="b" l="l" r="r" t="t"/>
              <a:pathLst>
                <a:path extrusionOk="0" h="1911" w="1910">
                  <a:moveTo>
                    <a:pt x="1910" y="955"/>
                  </a:moveTo>
                  <a:cubicBezTo>
                    <a:pt x="1910" y="1483"/>
                    <a:pt x="1483" y="1911"/>
                    <a:pt x="955" y="1911"/>
                  </a:cubicBezTo>
                  <a:cubicBezTo>
                    <a:pt x="427" y="1911"/>
                    <a:pt x="0" y="1483"/>
                    <a:pt x="0" y="955"/>
                  </a:cubicBezTo>
                  <a:cubicBezTo>
                    <a:pt x="0" y="428"/>
                    <a:pt x="427" y="0"/>
                    <a:pt x="955" y="0"/>
                  </a:cubicBezTo>
                  <a:cubicBezTo>
                    <a:pt x="1483" y="0"/>
                    <a:pt x="1910" y="428"/>
                    <a:pt x="1910" y="95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66" name="Google Shape;66;p2"/>
            <p:cNvPicPr preferRelativeResize="0"/>
            <p:nvPr/>
          </p:nvPicPr>
          <p:blipFill rotWithShape="1">
            <a:blip r:embed="rId7">
              <a:alphaModFix/>
            </a:blip>
            <a:srcRect b="0" l="0" r="0" t="0"/>
            <a:stretch/>
          </p:blipFill>
          <p:spPr>
            <a:xfrm>
              <a:off x="11599817" y="4102936"/>
              <a:ext cx="1103508" cy="1029608"/>
            </a:xfrm>
            <a:prstGeom prst="rect">
              <a:avLst/>
            </a:prstGeom>
            <a:noFill/>
            <a:ln>
              <a:noFill/>
            </a:ln>
          </p:spPr>
        </p:pic>
      </p:grpSp>
      <p:pic>
        <p:nvPicPr>
          <p:cNvPr id="67" name="Google Shape;67;p2"/>
          <p:cNvPicPr preferRelativeResize="0"/>
          <p:nvPr/>
        </p:nvPicPr>
        <p:blipFill rotWithShape="1">
          <a:blip r:embed="rId8">
            <a:alphaModFix/>
          </a:blip>
          <a:srcRect b="0" l="0" r="0" t="0"/>
          <a:stretch/>
        </p:blipFill>
        <p:spPr>
          <a:xfrm>
            <a:off x="1713950" y="9104375"/>
            <a:ext cx="4956826" cy="4056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par>
                                <p:cTn fill="hold" nodeType="withEffect" presetClass="entr" presetID="10" presetSubtype="0">
                                  <p:stCondLst>
                                    <p:cond delay="300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par>
                                <p:cTn fill="hold" nodeType="withEffect" presetClass="entr" presetID="10" presetSubtype="0">
                                  <p:stCondLst>
                                    <p:cond delay="400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par>
                                <p:cTn fill="hold" nodeType="withEffect" presetClass="entr" presetID="10" presetSubtype="0">
                                  <p:stCondLst>
                                    <p:cond delay="8000"/>
                                  </p:stCondLst>
                                  <p:childTnLst>
                                    <p:set>
                                      <p:cBhvr>
                                        <p:cTn dur="1" fill="hold">
                                          <p:stCondLst>
                                            <p:cond delay="0"/>
                                          </p:stCondLst>
                                        </p:cTn>
                                        <p:tgtEl>
                                          <p:spTgt spid="43"/>
                                        </p:tgtEl>
                                        <p:attrNameLst>
                                          <p:attrName>style.visibility</p:attrName>
                                        </p:attrNameLst>
                                      </p:cBhvr>
                                      <p:to>
                                        <p:strVal val="visible"/>
                                      </p:to>
                                    </p:set>
                                    <p:animEffect filter="fade" transition="in">
                                      <p:cBhvr>
                                        <p:cTn dur="2000"/>
                                        <p:tgtEl>
                                          <p:spTgt spid="43"/>
                                        </p:tgtEl>
                                      </p:cBhvr>
                                    </p:animEffect>
                                  </p:childTnLst>
                                </p:cTn>
                              </p:par>
                              <p:par>
                                <p:cTn fill="hold" nodeType="withEffect" presetClass="entr" presetID="1" presetSubtype="0">
                                  <p:stCondLst>
                                    <p:cond delay="1000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xit" presetID="10" presetSubtype="0">
                                  <p:stCondLst>
                                    <p:cond delay="15000"/>
                                  </p:stCondLst>
                                  <p:childTnLst>
                                    <p:animEffect filter="fade" transition="out">
                                      <p:cBhvr>
                                        <p:cTn dur="500"/>
                                        <p:tgtEl>
                                          <p:spTgt spid="67"/>
                                        </p:tgtEl>
                                      </p:cBhvr>
                                    </p:animEffect>
                                    <p:set>
                                      <p:cBhvr>
                                        <p:cTn dur="1" fill="hold">
                                          <p:stCondLst>
                                            <p:cond delay="500"/>
                                          </p:stCondLst>
                                        </p:cTn>
                                        <p:tgtEl>
                                          <p:spTgt spid="67"/>
                                        </p:tgtEl>
                                        <p:attrNameLst>
                                          <p:attrName>style.visibility</p:attrName>
                                        </p:attrNameLst>
                                      </p:cBhvr>
                                      <p:to>
                                        <p:strVal val="hidden"/>
                                      </p:to>
                                    </p:set>
                                  </p:childTnLst>
                                </p:cTn>
                              </p:par>
                              <p:par>
                                <p:cTn fill="hold" nodeType="withEffect" presetClass="entr" presetID="10" presetSubtype="0">
                                  <p:stCondLst>
                                    <p:cond delay="17500"/>
                                  </p:stCondLst>
                                  <p:childTnLst>
                                    <p:set>
                                      <p:cBhvr>
                                        <p:cTn dur="1" fill="hold">
                                          <p:stCondLst>
                                            <p:cond delay="0"/>
                                          </p:stCondLst>
                                        </p:cTn>
                                        <p:tgtEl>
                                          <p:spTgt spid="64"/>
                                        </p:tgtEl>
                                        <p:attrNameLst>
                                          <p:attrName>style.visibility</p:attrName>
                                        </p:attrNameLst>
                                      </p:cBhvr>
                                      <p:to>
                                        <p:strVal val="visible"/>
                                      </p:to>
                                    </p:set>
                                    <p:animEffect filter="fade" transition="in">
                                      <p:cBhvr>
                                        <p:cTn dur="2000"/>
                                        <p:tgtEl>
                                          <p:spTgt spid="64"/>
                                        </p:tgtEl>
                                      </p:cBhvr>
                                    </p:animEffect>
                                  </p:childTnLst>
                                </p:cTn>
                              </p:par>
                              <p:par>
                                <p:cTn fill="hold" nodeType="withEffect" presetClass="entr" presetID="10" presetSubtype="0">
                                  <p:stCondLst>
                                    <p:cond delay="18000"/>
                                  </p:stCondLst>
                                  <p:childTnLst>
                                    <p:set>
                                      <p:cBhvr>
                                        <p:cTn dur="1" fill="hold">
                                          <p:stCondLst>
                                            <p:cond delay="0"/>
                                          </p:stCondLst>
                                        </p:cTn>
                                        <p:tgtEl>
                                          <p:spTgt spid="53"/>
                                        </p:tgtEl>
                                        <p:attrNameLst>
                                          <p:attrName>style.visibility</p:attrName>
                                        </p:attrNameLst>
                                      </p:cBhvr>
                                      <p:to>
                                        <p:strVal val="visible"/>
                                      </p:to>
                                    </p:set>
                                    <p:animEffect filter="fade" transition="in">
                                      <p:cBhvr>
                                        <p:cTn dur="500"/>
                                        <p:tgtEl>
                                          <p:spTgt spid="53"/>
                                        </p:tgtEl>
                                      </p:cBhvr>
                                    </p:animEffect>
                                  </p:childTnLst>
                                </p:cTn>
                              </p:par>
                              <p:par>
                                <p:cTn fill="hold" nodeType="withEffect" presetClass="entr" presetID="10" presetSubtype="0">
                                  <p:stCondLst>
                                    <p:cond delay="1850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par>
                                <p:cTn fill="hold" nodeType="withEffect" presetClass="entr" presetID="10" presetSubtype="0">
                                  <p:stCondLst>
                                    <p:cond delay="24000"/>
                                  </p:stCondLst>
                                  <p:childTnLst>
                                    <p:set>
                                      <p:cBhvr>
                                        <p:cTn dur="1" fill="hold">
                                          <p:stCondLst>
                                            <p:cond delay="0"/>
                                          </p:stCondLst>
                                        </p:cTn>
                                        <p:tgtEl>
                                          <p:spTgt spid="58"/>
                                        </p:tgtEl>
                                        <p:attrNameLst>
                                          <p:attrName>style.visibility</p:attrName>
                                        </p:attrNameLst>
                                      </p:cBhvr>
                                      <p:to>
                                        <p:strVal val="visible"/>
                                      </p:to>
                                    </p:set>
                                    <p:animEffect filter="fade" transition="in">
                                      <p:cBhvr>
                                        <p:cTn dur="2000"/>
                                        <p:tgtEl>
                                          <p:spTgt spid="58"/>
                                        </p:tgtEl>
                                      </p:cBhvr>
                                    </p:animEffect>
                                  </p:childTnLst>
                                </p:cTn>
                              </p:par>
                              <p:par>
                                <p:cTn fill="hold" nodeType="withEffect" presetClass="entr" presetID="10" presetSubtype="0">
                                  <p:stCondLst>
                                    <p:cond delay="2500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par>
                                <p:cTn fill="hold" nodeType="withEffect" presetClass="entr" presetID="10" presetSubtype="0">
                                  <p:stCondLst>
                                    <p:cond delay="2500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10" presetSubtype="0">
                                  <p:stCondLst>
                                    <p:cond delay="31000"/>
                                  </p:stCondLst>
                                  <p:childTnLst>
                                    <p:set>
                                      <p:cBhvr>
                                        <p:cTn dur="1" fill="hold">
                                          <p:stCondLst>
                                            <p:cond delay="0"/>
                                          </p:stCondLst>
                                        </p:cTn>
                                        <p:tgtEl>
                                          <p:spTgt spid="61"/>
                                        </p:tgtEl>
                                        <p:attrNameLst>
                                          <p:attrName>style.visibility</p:attrName>
                                        </p:attrNameLst>
                                      </p:cBhvr>
                                      <p:to>
                                        <p:strVal val="visible"/>
                                      </p:to>
                                    </p:set>
                                    <p:animEffect filter="fade" transition="in">
                                      <p:cBhvr>
                                        <p:cTn dur="2000"/>
                                        <p:tgtEl>
                                          <p:spTgt spid="61"/>
                                        </p:tgtEl>
                                      </p:cBhvr>
                                    </p:animEffect>
                                  </p:childTnLst>
                                </p:cTn>
                              </p:par>
                              <p:par>
                                <p:cTn fill="hold" nodeType="withEffect" presetClass="entr" presetID="10" presetSubtype="0">
                                  <p:stCondLst>
                                    <p:cond delay="3200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par>
                                <p:cTn fill="hold" nodeType="withEffect" presetClass="entr" presetID="10" presetSubtype="0">
                                  <p:stCondLst>
                                    <p:cond delay="32000"/>
                                  </p:stCondLst>
                                  <p:childTnLst>
                                    <p:set>
                                      <p:cBhvr>
                                        <p:cTn dur="1" fill="hold">
                                          <p:stCondLst>
                                            <p:cond delay="0"/>
                                          </p:stCondLst>
                                        </p:cTn>
                                        <p:tgtEl>
                                          <p:spTgt spid="50"/>
                                        </p:tgtEl>
                                        <p:attrNameLst>
                                          <p:attrName>style.visibility</p:attrName>
                                        </p:attrNameLst>
                                      </p:cBhvr>
                                      <p:to>
                                        <p:strVal val="visible"/>
                                      </p:to>
                                    </p:set>
                                    <p:animEffect filter="fade" transition="in">
                                      <p:cBhvr>
                                        <p:cTn dur="500"/>
                                        <p:tgtEl>
                                          <p:spTgt spid="50"/>
                                        </p:tgtEl>
                                      </p:cBhvr>
                                    </p:animEffect>
                                  </p:childTnLst>
                                </p:cTn>
                              </p:par>
                              <p:par>
                                <p:cTn fill="hold" nodeType="withEffect" presetClass="entr" presetID="10" presetSubtype="0">
                                  <p:stCondLst>
                                    <p:cond delay="53000"/>
                                  </p:stCondLst>
                                  <p:childTnLst>
                                    <p:set>
                                      <p:cBhvr>
                                        <p:cTn dur="1" fill="hold">
                                          <p:stCondLst>
                                            <p:cond delay="0"/>
                                          </p:stCondLst>
                                        </p:cTn>
                                        <p:tgtEl>
                                          <p:spTgt spid="55"/>
                                        </p:tgtEl>
                                        <p:attrNameLst>
                                          <p:attrName>style.visibility</p:attrName>
                                        </p:attrNameLst>
                                      </p:cBhvr>
                                      <p:to>
                                        <p:strVal val="visible"/>
                                      </p:to>
                                    </p:set>
                                    <p:animEffect filter="fade" transition="in">
                                      <p:cBhvr>
                                        <p:cTn dur="2000"/>
                                        <p:tgtEl>
                                          <p:spTgt spid="55"/>
                                        </p:tgtEl>
                                      </p:cBhvr>
                                    </p:animEffect>
                                  </p:childTnLst>
                                </p:cTn>
                              </p:par>
                              <p:par>
                                <p:cTn fill="hold" nodeType="withEffect" presetClass="entr" presetID="10" presetSubtype="0">
                                  <p:stCondLst>
                                    <p:cond delay="5300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par>
                                <p:cTn fill="hold" nodeType="withEffect" presetClass="entr" presetID="10" presetSubtype="0">
                                  <p:stCondLst>
                                    <p:cond delay="5400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b="0" l="0" r="0" t="0"/>
          <a:stretch/>
        </p:blipFill>
        <p:spPr>
          <a:xfrm>
            <a:off x="20538579" y="11038942"/>
            <a:ext cx="3121221" cy="2341956"/>
          </a:xfrm>
          <a:prstGeom prst="rect">
            <a:avLst/>
          </a:prstGeom>
          <a:noFill/>
          <a:ln>
            <a:noFill/>
          </a:ln>
        </p:spPr>
      </p:pic>
      <p:sp>
        <p:nvSpPr>
          <p:cNvPr id="74" name="Google Shape;74;p3"/>
          <p:cNvSpPr/>
          <p:nvPr/>
        </p:nvSpPr>
        <p:spPr>
          <a:xfrm>
            <a:off x="6294704" y="6066002"/>
            <a:ext cx="9524" cy="6348"/>
          </a:xfrm>
          <a:custGeom>
            <a:rect b="b" l="l" r="r" t="t"/>
            <a:pathLst>
              <a:path extrusionOk="0" h="1" w="1">
                <a:moveTo>
                  <a:pt x="0" y="1"/>
                </a:moveTo>
                <a:cubicBezTo>
                  <a:pt x="1" y="1"/>
                  <a:pt x="1" y="1"/>
                  <a:pt x="1" y="1"/>
                </a:cubicBezTo>
                <a:cubicBezTo>
                  <a:pt x="1" y="0"/>
                  <a:pt x="1" y="0"/>
                  <a:pt x="1" y="0"/>
                </a:cubicBezTo>
                <a:cubicBezTo>
                  <a:pt x="1" y="0"/>
                  <a:pt x="0" y="1"/>
                  <a:pt x="0" y="1"/>
                </a:cubicBezTo>
                <a:close/>
              </a:path>
            </a:pathLst>
          </a:custGeom>
          <a:solidFill>
            <a:schemeClr val="accent2"/>
          </a:solidFill>
          <a:ln>
            <a:noFill/>
          </a:ln>
        </p:spPr>
        <p:txBody>
          <a:bodyPr anchorCtr="0" anchor="t" bIns="91400" lIns="182825" spcFirstLastPara="1" rIns="182825" wrap="square" tIns="91400">
            <a:no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75" name="Google Shape;75;p3"/>
          <p:cNvSpPr/>
          <p:nvPr/>
        </p:nvSpPr>
        <p:spPr>
          <a:xfrm>
            <a:off x="3358279" y="5260049"/>
            <a:ext cx="2236190" cy="3230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100">
                <a:solidFill>
                  <a:schemeClr val="lt2"/>
                </a:solidFill>
                <a:latin typeface="Montserrat SemiBold"/>
                <a:ea typeface="Montserrat SemiBold"/>
                <a:cs typeface="Montserrat SemiBold"/>
                <a:sym typeface="Montserrat SemiBold"/>
              </a:rPr>
              <a:t>Object Oriented</a:t>
            </a:r>
            <a:endParaRPr sz="3200">
              <a:solidFill>
                <a:schemeClr val="lt2"/>
              </a:solidFill>
              <a:latin typeface="Montserrat SemiBold"/>
              <a:ea typeface="Montserrat SemiBold"/>
              <a:cs typeface="Montserrat SemiBold"/>
              <a:sym typeface="Montserrat SemiBold"/>
            </a:endParaRPr>
          </a:p>
        </p:txBody>
      </p:sp>
      <p:sp>
        <p:nvSpPr>
          <p:cNvPr id="76" name="Google Shape;76;p3"/>
          <p:cNvSpPr/>
          <p:nvPr/>
        </p:nvSpPr>
        <p:spPr>
          <a:xfrm>
            <a:off x="21340467" y="5999504"/>
            <a:ext cx="9524" cy="6348"/>
          </a:xfrm>
          <a:custGeom>
            <a:rect b="b" l="l" r="r" t="t"/>
            <a:pathLst>
              <a:path extrusionOk="0" h="1" w="1">
                <a:moveTo>
                  <a:pt x="0" y="1"/>
                </a:moveTo>
                <a:cubicBezTo>
                  <a:pt x="1" y="1"/>
                  <a:pt x="1" y="1"/>
                  <a:pt x="1" y="1"/>
                </a:cubicBezTo>
                <a:cubicBezTo>
                  <a:pt x="1" y="0"/>
                  <a:pt x="1" y="0"/>
                  <a:pt x="1" y="0"/>
                </a:cubicBezTo>
                <a:cubicBezTo>
                  <a:pt x="1" y="0"/>
                  <a:pt x="0" y="1"/>
                  <a:pt x="0" y="1"/>
                </a:cubicBezTo>
                <a:close/>
              </a:path>
            </a:pathLst>
          </a:custGeom>
          <a:solidFill>
            <a:schemeClr val="accent2"/>
          </a:solidFill>
          <a:ln>
            <a:noFill/>
          </a:ln>
        </p:spPr>
        <p:txBody>
          <a:bodyPr anchorCtr="0" anchor="t" bIns="91400" lIns="182825" spcFirstLastPara="1" rIns="182825" wrap="square" tIns="91400">
            <a:no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77" name="Google Shape;77;p3"/>
          <p:cNvSpPr txBox="1"/>
          <p:nvPr/>
        </p:nvSpPr>
        <p:spPr>
          <a:xfrm>
            <a:off x="1322863" y="679919"/>
            <a:ext cx="21336000" cy="1297791"/>
          </a:xfrm>
          <a:prstGeom prst="rect">
            <a:avLst/>
          </a:prstGeom>
          <a:noFill/>
          <a:ln>
            <a:noFill/>
          </a:ln>
        </p:spPr>
        <p:txBody>
          <a:bodyPr anchorCtr="0" anchor="b" bIns="45700" lIns="91425" spcFirstLastPara="1" rIns="91425" wrap="square" tIns="45700">
            <a:spAutoFit/>
          </a:bodyPr>
          <a:lstStyle/>
          <a:p>
            <a:pPr indent="0" lvl="0" marL="0" marR="0" rtl="0" algn="ctr">
              <a:lnSpc>
                <a:spcPct val="134285"/>
              </a:lnSpc>
              <a:spcBef>
                <a:spcPts val="0"/>
              </a:spcBef>
              <a:spcAft>
                <a:spcPts val="0"/>
              </a:spcAft>
              <a:buNone/>
            </a:pPr>
            <a:r>
              <a:rPr b="1" lang="en-US" sz="7000">
                <a:solidFill>
                  <a:srgbClr val="277BA1"/>
                </a:solidFill>
                <a:latin typeface="Century Schoolbook"/>
                <a:ea typeface="Century Schoolbook"/>
                <a:cs typeface="Century Schoolbook"/>
                <a:sym typeface="Century Schoolbook"/>
              </a:rPr>
              <a:t>Why </a:t>
            </a:r>
            <a:r>
              <a:rPr b="1" lang="en-US" sz="7000">
                <a:solidFill>
                  <a:schemeClr val="accent2"/>
                </a:solidFill>
                <a:latin typeface="Century Schoolbook"/>
                <a:ea typeface="Century Schoolbook"/>
                <a:cs typeface="Century Schoolbook"/>
                <a:sym typeface="Century Schoolbook"/>
              </a:rPr>
              <a:t>Databases important?</a:t>
            </a:r>
            <a:endParaRPr b="1" sz="7000">
              <a:solidFill>
                <a:schemeClr val="accent2"/>
              </a:solidFill>
              <a:latin typeface="Century Schoolbook"/>
              <a:ea typeface="Century Schoolbook"/>
              <a:cs typeface="Century Schoolbook"/>
              <a:sym typeface="Century Schoolbook"/>
            </a:endParaRPr>
          </a:p>
        </p:txBody>
      </p:sp>
      <p:grpSp>
        <p:nvGrpSpPr>
          <p:cNvPr id="78" name="Google Shape;78;p3"/>
          <p:cNvGrpSpPr/>
          <p:nvPr/>
        </p:nvGrpSpPr>
        <p:grpSpPr>
          <a:xfrm>
            <a:off x="10485457" y="5078116"/>
            <a:ext cx="3887728" cy="3652280"/>
            <a:chOff x="9990852" y="4789517"/>
            <a:chExt cx="3887728" cy="3652280"/>
          </a:xfrm>
        </p:grpSpPr>
        <p:sp>
          <p:nvSpPr>
            <p:cNvPr id="79" name="Google Shape;79;p3"/>
            <p:cNvSpPr/>
            <p:nvPr/>
          </p:nvSpPr>
          <p:spPr>
            <a:xfrm>
              <a:off x="9990852" y="4789517"/>
              <a:ext cx="3887728" cy="3652280"/>
            </a:xfrm>
            <a:prstGeom prst="ellipse">
              <a:avLst/>
            </a:prstGeom>
            <a:solidFill>
              <a:schemeClr val="accent3"/>
            </a:solidFill>
            <a:ln>
              <a:noFill/>
            </a:ln>
          </p:spPr>
          <p:txBody>
            <a:bodyPr anchorCtr="0" anchor="t" bIns="91400" lIns="182825" spcFirstLastPara="1" rIns="182825" wrap="square" tIns="91400">
              <a:no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80" name="Google Shape;80;p3"/>
            <p:cNvSpPr/>
            <p:nvPr/>
          </p:nvSpPr>
          <p:spPr>
            <a:xfrm>
              <a:off x="10323191" y="5159122"/>
              <a:ext cx="3202059" cy="2920407"/>
            </a:xfrm>
            <a:prstGeom prst="ellipse">
              <a:avLst/>
            </a:prstGeom>
            <a:solidFill>
              <a:schemeClr val="lt1"/>
            </a:solidFill>
            <a:ln>
              <a:noFill/>
            </a:ln>
          </p:spPr>
          <p:txBody>
            <a:bodyPr anchorCtr="0" anchor="t" bIns="91400" lIns="182825" spcFirstLastPara="1" rIns="182825" wrap="square" tIns="91400">
              <a:no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grpSp>
      <p:pic>
        <p:nvPicPr>
          <p:cNvPr id="81" name="Google Shape;81;p3"/>
          <p:cNvPicPr preferRelativeResize="0"/>
          <p:nvPr/>
        </p:nvPicPr>
        <p:blipFill rotWithShape="1">
          <a:blip r:embed="rId4">
            <a:alphaModFix/>
          </a:blip>
          <a:srcRect b="0" l="0" r="0" t="0"/>
          <a:stretch/>
        </p:blipFill>
        <p:spPr>
          <a:xfrm>
            <a:off x="11365812" y="5785406"/>
            <a:ext cx="2237699" cy="2237699"/>
          </a:xfrm>
          <a:prstGeom prst="rect">
            <a:avLst/>
          </a:prstGeom>
          <a:noFill/>
          <a:ln>
            <a:noFill/>
          </a:ln>
        </p:spPr>
      </p:pic>
      <p:grpSp>
        <p:nvGrpSpPr>
          <p:cNvPr id="82" name="Google Shape;82;p3"/>
          <p:cNvGrpSpPr/>
          <p:nvPr/>
        </p:nvGrpSpPr>
        <p:grpSpPr>
          <a:xfrm>
            <a:off x="7176398" y="3765630"/>
            <a:ext cx="3309059" cy="1655938"/>
            <a:chOff x="7176398" y="3765630"/>
            <a:chExt cx="3309059" cy="1655938"/>
          </a:xfrm>
        </p:grpSpPr>
        <p:cxnSp>
          <p:nvCxnSpPr>
            <p:cNvPr id="83" name="Google Shape;83;p3"/>
            <p:cNvCxnSpPr/>
            <p:nvPr/>
          </p:nvCxnSpPr>
          <p:spPr>
            <a:xfrm>
              <a:off x="7176398" y="3765630"/>
              <a:ext cx="1241461" cy="0"/>
            </a:xfrm>
            <a:prstGeom prst="straightConnector1">
              <a:avLst/>
            </a:prstGeom>
            <a:noFill/>
            <a:ln cap="flat" cmpd="sng" w="9525">
              <a:solidFill>
                <a:schemeClr val="dk2"/>
              </a:solidFill>
              <a:prstDash val="solid"/>
              <a:miter lim="800000"/>
              <a:headEnd len="sm" w="sm" type="none"/>
              <a:tailEnd len="sm" w="sm" type="none"/>
            </a:ln>
          </p:spPr>
        </p:cxnSp>
        <p:cxnSp>
          <p:nvCxnSpPr>
            <p:cNvPr id="84" name="Google Shape;84;p3"/>
            <p:cNvCxnSpPr/>
            <p:nvPr/>
          </p:nvCxnSpPr>
          <p:spPr>
            <a:xfrm>
              <a:off x="8417859" y="3765630"/>
              <a:ext cx="2067598" cy="1655938"/>
            </a:xfrm>
            <a:prstGeom prst="straightConnector1">
              <a:avLst/>
            </a:prstGeom>
            <a:noFill/>
            <a:ln cap="flat" cmpd="sng" w="9525">
              <a:solidFill>
                <a:schemeClr val="dk2"/>
              </a:solidFill>
              <a:prstDash val="solid"/>
              <a:miter lim="800000"/>
              <a:headEnd len="sm" w="sm" type="none"/>
              <a:tailEnd len="sm" w="sm" type="none"/>
            </a:ln>
          </p:spPr>
        </p:cxnSp>
      </p:grpSp>
      <p:cxnSp>
        <p:nvCxnSpPr>
          <p:cNvPr id="85" name="Google Shape;85;p3"/>
          <p:cNvCxnSpPr/>
          <p:nvPr/>
        </p:nvCxnSpPr>
        <p:spPr>
          <a:xfrm>
            <a:off x="7176398" y="6940936"/>
            <a:ext cx="2892715" cy="0"/>
          </a:xfrm>
          <a:prstGeom prst="straightConnector1">
            <a:avLst/>
          </a:prstGeom>
          <a:noFill/>
          <a:ln cap="flat" cmpd="sng" w="9525">
            <a:solidFill>
              <a:schemeClr val="dk2"/>
            </a:solidFill>
            <a:prstDash val="solid"/>
            <a:miter lim="800000"/>
            <a:headEnd len="sm" w="sm" type="none"/>
            <a:tailEnd len="sm" w="sm" type="none"/>
          </a:ln>
        </p:spPr>
      </p:cxnSp>
      <p:grpSp>
        <p:nvGrpSpPr>
          <p:cNvPr id="86" name="Google Shape;86;p3"/>
          <p:cNvGrpSpPr/>
          <p:nvPr/>
        </p:nvGrpSpPr>
        <p:grpSpPr>
          <a:xfrm>
            <a:off x="7176397" y="8302959"/>
            <a:ext cx="3309060" cy="1649469"/>
            <a:chOff x="7176397" y="8302959"/>
            <a:chExt cx="3309060" cy="1649469"/>
          </a:xfrm>
        </p:grpSpPr>
        <p:cxnSp>
          <p:nvCxnSpPr>
            <p:cNvPr id="87" name="Google Shape;87;p3"/>
            <p:cNvCxnSpPr/>
            <p:nvPr/>
          </p:nvCxnSpPr>
          <p:spPr>
            <a:xfrm flipH="1" rot="10800000">
              <a:off x="8417858" y="8302959"/>
              <a:ext cx="2067599" cy="1649469"/>
            </a:xfrm>
            <a:prstGeom prst="straightConnector1">
              <a:avLst/>
            </a:prstGeom>
            <a:noFill/>
            <a:ln cap="flat" cmpd="sng" w="9525">
              <a:solidFill>
                <a:schemeClr val="dk2"/>
              </a:solidFill>
              <a:prstDash val="solid"/>
              <a:miter lim="800000"/>
              <a:headEnd len="sm" w="sm" type="none"/>
              <a:tailEnd len="sm" w="sm" type="none"/>
            </a:ln>
          </p:spPr>
        </p:cxnSp>
        <p:cxnSp>
          <p:nvCxnSpPr>
            <p:cNvPr id="88" name="Google Shape;88;p3"/>
            <p:cNvCxnSpPr/>
            <p:nvPr/>
          </p:nvCxnSpPr>
          <p:spPr>
            <a:xfrm>
              <a:off x="7176397" y="9952428"/>
              <a:ext cx="1241461" cy="0"/>
            </a:xfrm>
            <a:prstGeom prst="straightConnector1">
              <a:avLst/>
            </a:prstGeom>
            <a:noFill/>
            <a:ln cap="flat" cmpd="sng" w="9525">
              <a:solidFill>
                <a:schemeClr val="dk2"/>
              </a:solidFill>
              <a:prstDash val="solid"/>
              <a:miter lim="800000"/>
              <a:headEnd len="sm" w="sm" type="none"/>
              <a:tailEnd len="sm" w="sm" type="none"/>
            </a:ln>
          </p:spPr>
        </p:cxnSp>
      </p:grpSp>
      <p:cxnSp>
        <p:nvCxnSpPr>
          <p:cNvPr id="89" name="Google Shape;89;p3"/>
          <p:cNvCxnSpPr/>
          <p:nvPr/>
        </p:nvCxnSpPr>
        <p:spPr>
          <a:xfrm>
            <a:off x="14775948" y="7067949"/>
            <a:ext cx="2892715" cy="0"/>
          </a:xfrm>
          <a:prstGeom prst="straightConnector1">
            <a:avLst/>
          </a:prstGeom>
          <a:noFill/>
          <a:ln cap="flat" cmpd="sng" w="9525">
            <a:solidFill>
              <a:schemeClr val="dk2"/>
            </a:solidFill>
            <a:prstDash val="solid"/>
            <a:miter lim="800000"/>
            <a:headEnd len="sm" w="sm" type="none"/>
            <a:tailEnd len="sm" w="sm" type="none"/>
          </a:ln>
        </p:spPr>
      </p:cxnSp>
      <p:grpSp>
        <p:nvGrpSpPr>
          <p:cNvPr id="90" name="Google Shape;90;p3"/>
          <p:cNvGrpSpPr/>
          <p:nvPr/>
        </p:nvGrpSpPr>
        <p:grpSpPr>
          <a:xfrm>
            <a:off x="14346291" y="3963660"/>
            <a:ext cx="3456842" cy="1462622"/>
            <a:chOff x="14346291" y="3963660"/>
            <a:chExt cx="3456842" cy="1462622"/>
          </a:xfrm>
        </p:grpSpPr>
        <p:cxnSp>
          <p:nvCxnSpPr>
            <p:cNvPr id="91" name="Google Shape;91;p3"/>
            <p:cNvCxnSpPr/>
            <p:nvPr/>
          </p:nvCxnSpPr>
          <p:spPr>
            <a:xfrm flipH="1" rot="10800000">
              <a:off x="14346291" y="3963660"/>
              <a:ext cx="2242275" cy="1462622"/>
            </a:xfrm>
            <a:prstGeom prst="straightConnector1">
              <a:avLst/>
            </a:prstGeom>
            <a:noFill/>
            <a:ln cap="flat" cmpd="sng" w="9525">
              <a:solidFill>
                <a:schemeClr val="dk2"/>
              </a:solidFill>
              <a:prstDash val="solid"/>
              <a:miter lim="800000"/>
              <a:headEnd len="sm" w="sm" type="none"/>
              <a:tailEnd len="sm" w="sm" type="none"/>
            </a:ln>
          </p:spPr>
        </p:cxnSp>
        <p:cxnSp>
          <p:nvCxnSpPr>
            <p:cNvPr id="92" name="Google Shape;92;p3"/>
            <p:cNvCxnSpPr/>
            <p:nvPr/>
          </p:nvCxnSpPr>
          <p:spPr>
            <a:xfrm>
              <a:off x="16561672" y="3975404"/>
              <a:ext cx="1241461" cy="0"/>
            </a:xfrm>
            <a:prstGeom prst="straightConnector1">
              <a:avLst/>
            </a:prstGeom>
            <a:noFill/>
            <a:ln cap="flat" cmpd="sng" w="9525">
              <a:solidFill>
                <a:schemeClr val="dk2"/>
              </a:solidFill>
              <a:prstDash val="solid"/>
              <a:miter lim="800000"/>
              <a:headEnd len="sm" w="sm" type="none"/>
              <a:tailEnd len="sm" w="sm" type="none"/>
            </a:ln>
          </p:spPr>
        </p:cxnSp>
      </p:grpSp>
      <p:grpSp>
        <p:nvGrpSpPr>
          <p:cNvPr id="93" name="Google Shape;93;p3"/>
          <p:cNvGrpSpPr/>
          <p:nvPr/>
        </p:nvGrpSpPr>
        <p:grpSpPr>
          <a:xfrm>
            <a:off x="14181091" y="8495716"/>
            <a:ext cx="3632169" cy="1673762"/>
            <a:chOff x="14181091" y="8495716"/>
            <a:chExt cx="3632169" cy="1673762"/>
          </a:xfrm>
        </p:grpSpPr>
        <p:cxnSp>
          <p:nvCxnSpPr>
            <p:cNvPr id="94" name="Google Shape;94;p3"/>
            <p:cNvCxnSpPr/>
            <p:nvPr/>
          </p:nvCxnSpPr>
          <p:spPr>
            <a:xfrm rot="10800000">
              <a:off x="14181091" y="8495716"/>
              <a:ext cx="2380581" cy="1668364"/>
            </a:xfrm>
            <a:prstGeom prst="straightConnector1">
              <a:avLst/>
            </a:prstGeom>
            <a:noFill/>
            <a:ln cap="flat" cmpd="sng" w="9525">
              <a:solidFill>
                <a:schemeClr val="dk2"/>
              </a:solidFill>
              <a:prstDash val="solid"/>
              <a:miter lim="800000"/>
              <a:headEnd len="sm" w="sm" type="none"/>
              <a:tailEnd len="sm" w="sm" type="none"/>
            </a:ln>
          </p:spPr>
        </p:cxnSp>
        <p:cxnSp>
          <p:nvCxnSpPr>
            <p:cNvPr id="95" name="Google Shape;95;p3"/>
            <p:cNvCxnSpPr/>
            <p:nvPr/>
          </p:nvCxnSpPr>
          <p:spPr>
            <a:xfrm>
              <a:off x="16571799" y="10169478"/>
              <a:ext cx="1241461" cy="0"/>
            </a:xfrm>
            <a:prstGeom prst="straightConnector1">
              <a:avLst/>
            </a:prstGeom>
            <a:noFill/>
            <a:ln cap="flat" cmpd="sng" w="9525">
              <a:solidFill>
                <a:schemeClr val="dk2"/>
              </a:solidFill>
              <a:prstDash val="solid"/>
              <a:miter lim="800000"/>
              <a:headEnd len="sm" w="sm" type="none"/>
              <a:tailEnd len="sm" w="sm" type="none"/>
            </a:ln>
          </p:spPr>
        </p:cxnSp>
      </p:grpSp>
      <p:grpSp>
        <p:nvGrpSpPr>
          <p:cNvPr id="96" name="Google Shape;96;p3"/>
          <p:cNvGrpSpPr/>
          <p:nvPr/>
        </p:nvGrpSpPr>
        <p:grpSpPr>
          <a:xfrm>
            <a:off x="1813675" y="2980890"/>
            <a:ext cx="4880887" cy="1612709"/>
            <a:chOff x="1813675" y="2951115"/>
            <a:chExt cx="4880887" cy="1612709"/>
          </a:xfrm>
        </p:grpSpPr>
        <p:sp>
          <p:nvSpPr>
            <p:cNvPr id="97" name="Google Shape;97;p3"/>
            <p:cNvSpPr/>
            <p:nvPr/>
          </p:nvSpPr>
          <p:spPr>
            <a:xfrm>
              <a:off x="1813675" y="2951115"/>
              <a:ext cx="4880887" cy="1608834"/>
            </a:xfrm>
            <a:prstGeom prst="flowChartTerminator">
              <a:avLst/>
            </a:prstGeom>
            <a:solidFill>
              <a:srgbClr val="277B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8" name="Google Shape;98;p3"/>
            <p:cNvSpPr txBox="1"/>
            <p:nvPr/>
          </p:nvSpPr>
          <p:spPr>
            <a:xfrm>
              <a:off x="2774022" y="3363495"/>
              <a:ext cx="301890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Organization</a:t>
              </a:r>
              <a:endParaRPr b="1" sz="36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lt2"/>
                </a:solidFill>
                <a:latin typeface="Calibri"/>
                <a:ea typeface="Calibri"/>
                <a:cs typeface="Calibri"/>
                <a:sym typeface="Calibri"/>
              </a:endParaRPr>
            </a:p>
          </p:txBody>
        </p:sp>
      </p:grpSp>
      <p:grpSp>
        <p:nvGrpSpPr>
          <p:cNvPr id="99" name="Google Shape;99;p3"/>
          <p:cNvGrpSpPr/>
          <p:nvPr/>
        </p:nvGrpSpPr>
        <p:grpSpPr>
          <a:xfrm>
            <a:off x="1813675" y="5999504"/>
            <a:ext cx="4946379" cy="1676509"/>
            <a:chOff x="1813675" y="5999504"/>
            <a:chExt cx="4946379" cy="1676509"/>
          </a:xfrm>
        </p:grpSpPr>
        <p:sp>
          <p:nvSpPr>
            <p:cNvPr id="100" name="Google Shape;100;p3"/>
            <p:cNvSpPr/>
            <p:nvPr/>
          </p:nvSpPr>
          <p:spPr>
            <a:xfrm>
              <a:off x="1813675" y="5999504"/>
              <a:ext cx="4946379" cy="1676509"/>
            </a:xfrm>
            <a:prstGeom prst="flowChartTerminator">
              <a:avLst/>
            </a:prstGeom>
            <a:solidFill>
              <a:srgbClr val="41A8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2"/>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3"/>
            <p:cNvSpPr txBox="1"/>
            <p:nvPr/>
          </p:nvSpPr>
          <p:spPr>
            <a:xfrm>
              <a:off x="2968138" y="6421618"/>
              <a:ext cx="32316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Consistency</a:t>
              </a:r>
              <a:endParaRPr sz="3600">
                <a:solidFill>
                  <a:schemeClr val="lt2"/>
                </a:solidFill>
                <a:latin typeface="Calibri"/>
                <a:ea typeface="Calibri"/>
                <a:cs typeface="Calibri"/>
                <a:sym typeface="Calibri"/>
              </a:endParaRPr>
            </a:p>
          </p:txBody>
        </p:sp>
      </p:grpSp>
      <p:grpSp>
        <p:nvGrpSpPr>
          <p:cNvPr id="102" name="Google Shape;102;p3"/>
          <p:cNvGrpSpPr/>
          <p:nvPr/>
        </p:nvGrpSpPr>
        <p:grpSpPr>
          <a:xfrm>
            <a:off x="1813675" y="8730396"/>
            <a:ext cx="4928364" cy="1918370"/>
            <a:chOff x="1872979" y="8730396"/>
            <a:chExt cx="4869060" cy="1918370"/>
          </a:xfrm>
        </p:grpSpPr>
        <p:grpSp>
          <p:nvGrpSpPr>
            <p:cNvPr id="103" name="Google Shape;103;p3"/>
            <p:cNvGrpSpPr/>
            <p:nvPr/>
          </p:nvGrpSpPr>
          <p:grpSpPr>
            <a:xfrm>
              <a:off x="1872979" y="8730396"/>
              <a:ext cx="4821583" cy="1918370"/>
              <a:chOff x="2751766" y="6990497"/>
              <a:chExt cx="4114800" cy="1721863"/>
            </a:xfrm>
          </p:grpSpPr>
          <p:sp>
            <p:nvSpPr>
              <p:cNvPr id="104" name="Google Shape;104;p3"/>
              <p:cNvSpPr/>
              <p:nvPr/>
            </p:nvSpPr>
            <p:spPr>
              <a:xfrm>
                <a:off x="2751766" y="7340760"/>
                <a:ext cx="4114800" cy="1371600"/>
              </a:xfrm>
              <a:prstGeom prst="flowChartTerminator">
                <a:avLst/>
              </a:prstGeom>
              <a:solidFill>
                <a:srgbClr val="FAC5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3"/>
              <p:cNvSpPr/>
              <p:nvPr/>
            </p:nvSpPr>
            <p:spPr>
              <a:xfrm>
                <a:off x="3088985" y="6990497"/>
                <a:ext cx="1577355" cy="3230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100">
                    <a:solidFill>
                      <a:schemeClr val="lt2"/>
                    </a:solidFill>
                    <a:latin typeface="Montserrat SemiBold"/>
                    <a:ea typeface="Montserrat SemiBold"/>
                    <a:cs typeface="Montserrat SemiBold"/>
                    <a:sym typeface="Montserrat SemiBold"/>
                  </a:rPr>
                  <a:t>Distributed</a:t>
                </a:r>
                <a:endParaRPr sz="3200">
                  <a:solidFill>
                    <a:schemeClr val="lt2"/>
                  </a:solidFill>
                  <a:latin typeface="Montserrat SemiBold"/>
                  <a:ea typeface="Montserrat SemiBold"/>
                  <a:cs typeface="Montserrat SemiBold"/>
                  <a:sym typeface="Montserrat SemiBold"/>
                </a:endParaRPr>
              </a:p>
            </p:txBody>
          </p:sp>
        </p:grpSp>
        <p:sp>
          <p:nvSpPr>
            <p:cNvPr id="106" name="Google Shape;106;p3"/>
            <p:cNvSpPr txBox="1"/>
            <p:nvPr/>
          </p:nvSpPr>
          <p:spPr>
            <a:xfrm>
              <a:off x="3380274" y="9510511"/>
              <a:ext cx="33617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Integrity</a:t>
              </a:r>
              <a:endParaRPr sz="3600">
                <a:solidFill>
                  <a:schemeClr val="lt2"/>
                </a:solidFill>
                <a:latin typeface="Calibri"/>
                <a:ea typeface="Calibri"/>
                <a:cs typeface="Calibri"/>
                <a:sym typeface="Calibri"/>
              </a:endParaRPr>
            </a:p>
          </p:txBody>
        </p:sp>
      </p:grpSp>
      <p:grpSp>
        <p:nvGrpSpPr>
          <p:cNvPr id="107" name="Google Shape;107;p3"/>
          <p:cNvGrpSpPr/>
          <p:nvPr/>
        </p:nvGrpSpPr>
        <p:grpSpPr>
          <a:xfrm>
            <a:off x="18181586" y="2722261"/>
            <a:ext cx="4917291" cy="1918370"/>
            <a:chOff x="18181586" y="2722261"/>
            <a:chExt cx="4917291" cy="1918370"/>
          </a:xfrm>
        </p:grpSpPr>
        <p:grpSp>
          <p:nvGrpSpPr>
            <p:cNvPr id="108" name="Google Shape;108;p3"/>
            <p:cNvGrpSpPr/>
            <p:nvPr/>
          </p:nvGrpSpPr>
          <p:grpSpPr>
            <a:xfrm>
              <a:off x="18181586" y="2722261"/>
              <a:ext cx="4917291" cy="1918370"/>
              <a:chOff x="2751766" y="6990497"/>
              <a:chExt cx="4114800" cy="1721863"/>
            </a:xfrm>
          </p:grpSpPr>
          <p:sp>
            <p:nvSpPr>
              <p:cNvPr id="109" name="Google Shape;109;p3"/>
              <p:cNvSpPr/>
              <p:nvPr/>
            </p:nvSpPr>
            <p:spPr>
              <a:xfrm>
                <a:off x="2751766" y="7340760"/>
                <a:ext cx="4114800" cy="1371600"/>
              </a:xfrm>
              <a:prstGeom prst="flowChartTerminator">
                <a:avLst/>
              </a:prstGeom>
              <a:solidFill>
                <a:srgbClr val="FAC5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0" name="Google Shape;110;p3"/>
              <p:cNvSpPr/>
              <p:nvPr/>
            </p:nvSpPr>
            <p:spPr>
              <a:xfrm>
                <a:off x="3088985" y="6990497"/>
                <a:ext cx="1577355" cy="32303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100">
                    <a:solidFill>
                      <a:schemeClr val="lt2"/>
                    </a:solidFill>
                    <a:latin typeface="Montserrat SemiBold"/>
                    <a:ea typeface="Montserrat SemiBold"/>
                    <a:cs typeface="Montserrat SemiBold"/>
                    <a:sym typeface="Montserrat SemiBold"/>
                  </a:rPr>
                  <a:t>Distributed</a:t>
                </a:r>
                <a:endParaRPr sz="3200">
                  <a:solidFill>
                    <a:schemeClr val="lt2"/>
                  </a:solidFill>
                  <a:latin typeface="Montserrat SemiBold"/>
                  <a:ea typeface="Montserrat SemiBold"/>
                  <a:cs typeface="Montserrat SemiBold"/>
                  <a:sym typeface="Montserrat SemiBold"/>
                </a:endParaRPr>
              </a:p>
            </p:txBody>
          </p:sp>
        </p:grpSp>
        <p:sp>
          <p:nvSpPr>
            <p:cNvPr id="111" name="Google Shape;111;p3"/>
            <p:cNvSpPr txBox="1"/>
            <p:nvPr/>
          </p:nvSpPr>
          <p:spPr>
            <a:xfrm>
              <a:off x="19735582" y="3398096"/>
              <a:ext cx="33632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Security</a:t>
              </a:r>
              <a:endParaRPr sz="3600">
                <a:solidFill>
                  <a:schemeClr val="lt2"/>
                </a:solidFill>
                <a:latin typeface="Calibri"/>
                <a:ea typeface="Calibri"/>
                <a:cs typeface="Calibri"/>
                <a:sym typeface="Calibri"/>
              </a:endParaRPr>
            </a:p>
          </p:txBody>
        </p:sp>
      </p:grpSp>
      <p:grpSp>
        <p:nvGrpSpPr>
          <p:cNvPr id="112" name="Google Shape;112;p3"/>
          <p:cNvGrpSpPr/>
          <p:nvPr/>
        </p:nvGrpSpPr>
        <p:grpSpPr>
          <a:xfrm>
            <a:off x="18295094" y="6229223"/>
            <a:ext cx="4917291" cy="1676509"/>
            <a:chOff x="18295094" y="6229223"/>
            <a:chExt cx="4917291" cy="1676509"/>
          </a:xfrm>
        </p:grpSpPr>
        <p:sp>
          <p:nvSpPr>
            <p:cNvPr id="113" name="Google Shape;113;p3"/>
            <p:cNvSpPr/>
            <p:nvPr/>
          </p:nvSpPr>
          <p:spPr>
            <a:xfrm>
              <a:off x="18295094" y="6229223"/>
              <a:ext cx="4917291" cy="1676509"/>
            </a:xfrm>
            <a:prstGeom prst="flowChartTerminator">
              <a:avLst/>
            </a:prstGeom>
            <a:solidFill>
              <a:srgbClr val="41A8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4" name="Google Shape;114;p3"/>
            <p:cNvSpPr txBox="1"/>
            <p:nvPr/>
          </p:nvSpPr>
          <p:spPr>
            <a:xfrm>
              <a:off x="19681794" y="6655104"/>
              <a:ext cx="34101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Scalability</a:t>
              </a:r>
              <a:endParaRPr sz="3600">
                <a:solidFill>
                  <a:schemeClr val="lt2"/>
                </a:solidFill>
                <a:latin typeface="Calibri"/>
                <a:ea typeface="Calibri"/>
                <a:cs typeface="Calibri"/>
                <a:sym typeface="Calibri"/>
              </a:endParaRPr>
            </a:p>
          </p:txBody>
        </p:sp>
      </p:grpSp>
      <p:grpSp>
        <p:nvGrpSpPr>
          <p:cNvPr id="115" name="Google Shape;115;p3"/>
          <p:cNvGrpSpPr/>
          <p:nvPr/>
        </p:nvGrpSpPr>
        <p:grpSpPr>
          <a:xfrm>
            <a:off x="18295095" y="9295908"/>
            <a:ext cx="4917291" cy="1572372"/>
            <a:chOff x="18295095" y="9201315"/>
            <a:chExt cx="4917291" cy="1572372"/>
          </a:xfrm>
        </p:grpSpPr>
        <p:sp>
          <p:nvSpPr>
            <p:cNvPr id="116" name="Google Shape;116;p3"/>
            <p:cNvSpPr/>
            <p:nvPr/>
          </p:nvSpPr>
          <p:spPr>
            <a:xfrm>
              <a:off x="18295095" y="9201315"/>
              <a:ext cx="4917291" cy="1572372"/>
            </a:xfrm>
            <a:prstGeom prst="flowChartTerminator">
              <a:avLst/>
            </a:prstGeom>
            <a:solidFill>
              <a:srgbClr val="277BA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 name="Google Shape;117;p3"/>
            <p:cNvSpPr txBox="1"/>
            <p:nvPr/>
          </p:nvSpPr>
          <p:spPr>
            <a:xfrm>
              <a:off x="19527060" y="9583653"/>
              <a:ext cx="35343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2"/>
                  </a:solidFill>
                  <a:latin typeface="Times New Roman"/>
                  <a:ea typeface="Times New Roman"/>
                  <a:cs typeface="Times New Roman"/>
                  <a:sym typeface="Times New Roman"/>
                </a:rPr>
                <a:t>Concurrency</a:t>
              </a:r>
              <a:endParaRPr sz="3600">
                <a:solidFill>
                  <a:schemeClr val="lt2"/>
                </a:solidFill>
                <a:latin typeface="Calibri"/>
                <a:ea typeface="Calibri"/>
                <a:cs typeface="Calibri"/>
                <a:sym typeface="Calibri"/>
              </a:endParaRPr>
            </a:p>
          </p:txBody>
        </p:sp>
      </p:grpSp>
      <p:sp>
        <p:nvSpPr>
          <p:cNvPr id="118" name="Google Shape;118;p3"/>
          <p:cNvSpPr txBox="1"/>
          <p:nvPr/>
        </p:nvSpPr>
        <p:spPr>
          <a:xfrm>
            <a:off x="443325" y="661850"/>
            <a:ext cx="9600" cy="12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400">
              <a:solidFill>
                <a:schemeClr val="dk1"/>
              </a:solidFill>
              <a:latin typeface="Montserrat"/>
              <a:ea typeface="Montserrat"/>
              <a:cs typeface="Montserrat"/>
              <a:sym typeface="Montserrat"/>
            </a:endParaRPr>
          </a:p>
        </p:txBody>
      </p:sp>
      <p:sp>
        <p:nvSpPr>
          <p:cNvPr id="119" name="Google Shape;119;p3"/>
          <p:cNvSpPr txBox="1"/>
          <p:nvPr/>
        </p:nvSpPr>
        <p:spPr>
          <a:xfrm>
            <a:off x="0" y="-8700"/>
            <a:ext cx="391800" cy="137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400">
              <a:solidFill>
                <a:schemeClr val="dk1"/>
              </a:solidFill>
              <a:latin typeface="Montserrat"/>
              <a:ea typeface="Montserrat"/>
              <a:cs typeface="Montserrat"/>
              <a:sym typeface="Montserrat"/>
            </a:endParaRPr>
          </a:p>
        </p:txBody>
      </p:sp>
      <p:sp>
        <p:nvSpPr>
          <p:cNvPr id="120" name="Google Shape;120;p3"/>
          <p:cNvSpPr txBox="1"/>
          <p:nvPr/>
        </p:nvSpPr>
        <p:spPr>
          <a:xfrm>
            <a:off x="-4545875" y="113200"/>
            <a:ext cx="4511100" cy="137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0" presetSubtype="0">
                                  <p:stCondLst>
                                    <p:cond delay="800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900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par>
                                <p:cTn fill="hold" nodeType="withEffect" presetClass="entr" presetID="10" presetSubtype="0">
                                  <p:stCondLst>
                                    <p:cond delay="2100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2200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3300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3400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4400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4500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100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par>
                                <p:cTn fill="hold" nodeType="withEffect" presetClass="entr" presetID="10" presetSubtype="0">
                                  <p:stCondLst>
                                    <p:cond delay="1200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1300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b="0" l="0" r="0" t="0"/>
          <a:stretch/>
        </p:blipFill>
        <p:spPr>
          <a:xfrm>
            <a:off x="20538579" y="11038942"/>
            <a:ext cx="3121221" cy="2341956"/>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6999890" y="3964213"/>
            <a:ext cx="10058400" cy="6705600"/>
          </a:xfrm>
          <a:prstGeom prst="rect">
            <a:avLst/>
          </a:prstGeom>
          <a:noFill/>
          <a:ln>
            <a:noFill/>
          </a:ln>
        </p:spPr>
      </p:pic>
      <p:sp>
        <p:nvSpPr>
          <p:cNvPr id="128" name="Google Shape;128;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9" name="Google Shape;129;p4"/>
          <p:cNvSpPr/>
          <p:nvPr/>
        </p:nvSpPr>
        <p:spPr>
          <a:xfrm>
            <a:off x="6211616" y="409903"/>
            <a:ext cx="10657488"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000">
                <a:solidFill>
                  <a:srgbClr val="41A88C"/>
                </a:solidFill>
                <a:latin typeface="Century Schoolbook"/>
                <a:ea typeface="Century Schoolbook"/>
                <a:cs typeface="Century Schoolbook"/>
                <a:sym typeface="Century Schoolbook"/>
              </a:rPr>
              <a:t>Type of </a:t>
            </a:r>
            <a:r>
              <a:rPr b="1" lang="en-US" sz="7000">
                <a:solidFill>
                  <a:srgbClr val="277BA1"/>
                </a:solidFill>
                <a:latin typeface="Century Schoolbook"/>
                <a:ea typeface="Century Schoolbook"/>
                <a:cs typeface="Century Schoolbook"/>
                <a:sym typeface="Century Schoolbook"/>
              </a:rPr>
              <a:t>databases</a:t>
            </a:r>
            <a:endParaRPr b="1" sz="7000">
              <a:solidFill>
                <a:srgbClr val="277BA1"/>
              </a:solidFill>
              <a:latin typeface="Century Schoolbook"/>
              <a:ea typeface="Century Schoolbook"/>
              <a:cs typeface="Century Schoolbook"/>
              <a:sym typeface="Century Schoolbook"/>
            </a:endParaRPr>
          </a:p>
        </p:txBody>
      </p:sp>
      <p:pic>
        <p:nvPicPr>
          <p:cNvPr id="130" name="Google Shape;130;p4"/>
          <p:cNvPicPr preferRelativeResize="0"/>
          <p:nvPr/>
        </p:nvPicPr>
        <p:blipFill rotWithShape="1">
          <a:blip r:embed="rId5">
            <a:alphaModFix/>
          </a:blip>
          <a:srcRect b="0" l="0" r="0" t="0"/>
          <a:stretch/>
        </p:blipFill>
        <p:spPr>
          <a:xfrm>
            <a:off x="2561655" y="3347850"/>
            <a:ext cx="1285131" cy="1285131"/>
          </a:xfrm>
          <a:prstGeom prst="rect">
            <a:avLst/>
          </a:prstGeom>
          <a:noFill/>
          <a:ln>
            <a:noFill/>
          </a:ln>
        </p:spPr>
      </p:pic>
      <p:sp>
        <p:nvSpPr>
          <p:cNvPr id="131" name="Google Shape;131;p4"/>
          <p:cNvSpPr txBox="1"/>
          <p:nvPr/>
        </p:nvSpPr>
        <p:spPr>
          <a:xfrm>
            <a:off x="4445875" y="3344084"/>
            <a:ext cx="43512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Relational database</a:t>
            </a:r>
            <a:endParaRPr b="1" sz="3600">
              <a:solidFill>
                <a:schemeClr val="dk1"/>
              </a:solidFill>
              <a:latin typeface="Calibri"/>
              <a:ea typeface="Calibri"/>
              <a:cs typeface="Calibri"/>
              <a:sym typeface="Calibri"/>
            </a:endParaRPr>
          </a:p>
        </p:txBody>
      </p:sp>
      <p:pic>
        <p:nvPicPr>
          <p:cNvPr id="132" name="Google Shape;132;p4"/>
          <p:cNvPicPr preferRelativeResize="0"/>
          <p:nvPr/>
        </p:nvPicPr>
        <p:blipFill rotWithShape="1">
          <a:blip r:embed="rId6">
            <a:alphaModFix/>
          </a:blip>
          <a:srcRect b="0" l="0" r="0" t="0"/>
          <a:stretch/>
        </p:blipFill>
        <p:spPr>
          <a:xfrm>
            <a:off x="2561654" y="5646442"/>
            <a:ext cx="1285131" cy="1285131"/>
          </a:xfrm>
          <a:prstGeom prst="rect">
            <a:avLst/>
          </a:prstGeom>
          <a:noFill/>
          <a:ln>
            <a:noFill/>
          </a:ln>
        </p:spPr>
      </p:pic>
      <p:sp>
        <p:nvSpPr>
          <p:cNvPr id="133" name="Google Shape;133;p4"/>
          <p:cNvSpPr txBox="1"/>
          <p:nvPr/>
        </p:nvSpPr>
        <p:spPr>
          <a:xfrm>
            <a:off x="4445875" y="5646442"/>
            <a:ext cx="56125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NoSQL database</a:t>
            </a:r>
            <a:endParaRPr b="1" sz="3600">
              <a:solidFill>
                <a:schemeClr val="dk1"/>
              </a:solidFill>
              <a:latin typeface="Calibri"/>
              <a:ea typeface="Calibri"/>
              <a:cs typeface="Calibri"/>
              <a:sym typeface="Calibri"/>
            </a:endParaRPr>
          </a:p>
        </p:txBody>
      </p:sp>
      <p:pic>
        <p:nvPicPr>
          <p:cNvPr id="134" name="Google Shape;134;p4"/>
          <p:cNvPicPr preferRelativeResize="0"/>
          <p:nvPr/>
        </p:nvPicPr>
        <p:blipFill rotWithShape="1">
          <a:blip r:embed="rId7">
            <a:alphaModFix/>
          </a:blip>
          <a:srcRect b="0" l="0" r="0" t="0"/>
          <a:stretch/>
        </p:blipFill>
        <p:spPr>
          <a:xfrm>
            <a:off x="2561655" y="7945034"/>
            <a:ext cx="1285131" cy="1457270"/>
          </a:xfrm>
          <a:prstGeom prst="rect">
            <a:avLst/>
          </a:prstGeom>
          <a:noFill/>
          <a:ln>
            <a:noFill/>
          </a:ln>
        </p:spPr>
      </p:pic>
      <p:sp>
        <p:nvSpPr>
          <p:cNvPr id="135" name="Google Shape;135;p4"/>
          <p:cNvSpPr txBox="1"/>
          <p:nvPr/>
        </p:nvSpPr>
        <p:spPr>
          <a:xfrm>
            <a:off x="4445875" y="7944247"/>
            <a:ext cx="51710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Object oriented database</a:t>
            </a:r>
            <a:endParaRPr b="1" sz="3600">
              <a:solidFill>
                <a:schemeClr val="dk1"/>
              </a:solidFill>
              <a:latin typeface="Calibri"/>
              <a:ea typeface="Calibri"/>
              <a:cs typeface="Calibri"/>
              <a:sym typeface="Calibri"/>
            </a:endParaRPr>
          </a:p>
        </p:txBody>
      </p:sp>
      <p:pic>
        <p:nvPicPr>
          <p:cNvPr id="136" name="Google Shape;136;p4"/>
          <p:cNvPicPr preferRelativeResize="0"/>
          <p:nvPr/>
        </p:nvPicPr>
        <p:blipFill rotWithShape="1">
          <a:blip r:embed="rId8">
            <a:alphaModFix/>
          </a:blip>
          <a:srcRect b="0" l="0" r="0" t="0"/>
          <a:stretch/>
        </p:blipFill>
        <p:spPr>
          <a:xfrm>
            <a:off x="2561656" y="10415765"/>
            <a:ext cx="1285130" cy="1285130"/>
          </a:xfrm>
          <a:prstGeom prst="rect">
            <a:avLst/>
          </a:prstGeom>
          <a:noFill/>
          <a:ln>
            <a:noFill/>
          </a:ln>
        </p:spPr>
      </p:pic>
      <p:sp>
        <p:nvSpPr>
          <p:cNvPr id="137" name="Google Shape;137;p4"/>
          <p:cNvSpPr txBox="1"/>
          <p:nvPr/>
        </p:nvSpPr>
        <p:spPr>
          <a:xfrm>
            <a:off x="4445875" y="10415765"/>
            <a:ext cx="3941380" cy="642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Graph database</a:t>
            </a:r>
            <a:endParaRPr b="1" sz="3600">
              <a:solidFill>
                <a:schemeClr val="dk1"/>
              </a:solidFill>
              <a:latin typeface="Calibri"/>
              <a:ea typeface="Calibri"/>
              <a:cs typeface="Calibri"/>
              <a:sym typeface="Calibri"/>
            </a:endParaRPr>
          </a:p>
        </p:txBody>
      </p:sp>
      <p:pic>
        <p:nvPicPr>
          <p:cNvPr id="138" name="Google Shape;138;p4"/>
          <p:cNvPicPr preferRelativeResize="0"/>
          <p:nvPr/>
        </p:nvPicPr>
        <p:blipFill rotWithShape="1">
          <a:blip r:embed="rId9">
            <a:alphaModFix/>
          </a:blip>
          <a:srcRect b="0" l="0" r="0" t="0"/>
          <a:stretch/>
        </p:blipFill>
        <p:spPr>
          <a:xfrm>
            <a:off x="13558345" y="3347850"/>
            <a:ext cx="1335072" cy="1285131"/>
          </a:xfrm>
          <a:prstGeom prst="rect">
            <a:avLst/>
          </a:prstGeom>
          <a:noFill/>
          <a:ln>
            <a:noFill/>
          </a:ln>
        </p:spPr>
      </p:pic>
      <p:sp>
        <p:nvSpPr>
          <p:cNvPr id="139" name="Google Shape;139;p4"/>
          <p:cNvSpPr txBox="1"/>
          <p:nvPr/>
        </p:nvSpPr>
        <p:spPr>
          <a:xfrm>
            <a:off x="15513269" y="3344084"/>
            <a:ext cx="46350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Time series database</a:t>
            </a:r>
            <a:endParaRPr b="1" sz="3600">
              <a:solidFill>
                <a:schemeClr val="dk1"/>
              </a:solidFill>
              <a:latin typeface="Calibri"/>
              <a:ea typeface="Calibri"/>
              <a:cs typeface="Calibri"/>
              <a:sym typeface="Calibri"/>
            </a:endParaRPr>
          </a:p>
        </p:txBody>
      </p:sp>
      <p:pic>
        <p:nvPicPr>
          <p:cNvPr id="140" name="Google Shape;140;p4"/>
          <p:cNvPicPr preferRelativeResize="0"/>
          <p:nvPr/>
        </p:nvPicPr>
        <p:blipFill rotWithShape="1">
          <a:blip r:embed="rId10">
            <a:alphaModFix/>
          </a:blip>
          <a:srcRect b="0" l="0" r="0" t="0"/>
          <a:stretch/>
        </p:blipFill>
        <p:spPr>
          <a:xfrm>
            <a:off x="13558345" y="5625237"/>
            <a:ext cx="1335072" cy="1335072"/>
          </a:xfrm>
          <a:prstGeom prst="rect">
            <a:avLst/>
          </a:prstGeom>
          <a:noFill/>
          <a:ln>
            <a:noFill/>
          </a:ln>
        </p:spPr>
      </p:pic>
      <p:sp>
        <p:nvSpPr>
          <p:cNvPr id="141" name="Google Shape;141;p4"/>
          <p:cNvSpPr txBox="1"/>
          <p:nvPr/>
        </p:nvSpPr>
        <p:spPr>
          <a:xfrm>
            <a:off x="15513269" y="5625237"/>
            <a:ext cx="41620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Spatial database</a:t>
            </a:r>
            <a:endParaRPr b="1" sz="3600">
              <a:solidFill>
                <a:schemeClr val="dk1"/>
              </a:solidFill>
              <a:latin typeface="Calibri"/>
              <a:ea typeface="Calibri"/>
              <a:cs typeface="Calibri"/>
              <a:sym typeface="Calibri"/>
            </a:endParaRPr>
          </a:p>
        </p:txBody>
      </p:sp>
      <p:pic>
        <p:nvPicPr>
          <p:cNvPr id="142" name="Google Shape;142;p4"/>
          <p:cNvPicPr preferRelativeResize="0"/>
          <p:nvPr/>
        </p:nvPicPr>
        <p:blipFill rotWithShape="1">
          <a:blip r:embed="rId11">
            <a:alphaModFix/>
          </a:blip>
          <a:srcRect b="0" l="0" r="0" t="0"/>
          <a:stretch/>
        </p:blipFill>
        <p:spPr>
          <a:xfrm>
            <a:off x="13558345" y="7952565"/>
            <a:ext cx="1335072" cy="1457270"/>
          </a:xfrm>
          <a:prstGeom prst="rect">
            <a:avLst/>
          </a:prstGeom>
          <a:noFill/>
          <a:ln>
            <a:noFill/>
          </a:ln>
        </p:spPr>
      </p:pic>
      <p:sp>
        <p:nvSpPr>
          <p:cNvPr id="143" name="Google Shape;143;p4"/>
          <p:cNvSpPr txBox="1"/>
          <p:nvPr/>
        </p:nvSpPr>
        <p:spPr>
          <a:xfrm>
            <a:off x="15513269" y="7906390"/>
            <a:ext cx="41305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Cloud database</a:t>
            </a:r>
            <a:endParaRPr b="1" sz="3600">
              <a:solidFill>
                <a:schemeClr val="dk1"/>
              </a:solidFill>
              <a:latin typeface="Calibri"/>
              <a:ea typeface="Calibri"/>
              <a:cs typeface="Calibri"/>
              <a:sym typeface="Calibri"/>
            </a:endParaRPr>
          </a:p>
        </p:txBody>
      </p:sp>
      <p:sp>
        <p:nvSpPr>
          <p:cNvPr id="144" name="Google Shape;144;p4"/>
          <p:cNvSpPr txBox="1"/>
          <p:nvPr/>
        </p:nvSpPr>
        <p:spPr>
          <a:xfrm>
            <a:off x="4466638" y="3847069"/>
            <a:ext cx="637169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store data in tables that are related to each other using keys.</a:t>
            </a:r>
            <a:endParaRPr sz="3200">
              <a:solidFill>
                <a:schemeClr val="dk1"/>
              </a:solidFill>
              <a:latin typeface="Calibri"/>
              <a:ea typeface="Calibri"/>
              <a:cs typeface="Calibri"/>
              <a:sym typeface="Calibri"/>
            </a:endParaRPr>
          </a:p>
        </p:txBody>
      </p:sp>
      <p:sp>
        <p:nvSpPr>
          <p:cNvPr id="145" name="Google Shape;145;p4"/>
          <p:cNvSpPr txBox="1"/>
          <p:nvPr/>
        </p:nvSpPr>
        <p:spPr>
          <a:xfrm>
            <a:off x="4466638" y="6160423"/>
            <a:ext cx="637169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store unstructured or semi-structured data.</a:t>
            </a:r>
            <a:endParaRPr sz="3200">
              <a:solidFill>
                <a:schemeClr val="dk1"/>
              </a:solidFill>
              <a:latin typeface="Calibri"/>
              <a:ea typeface="Calibri"/>
              <a:cs typeface="Calibri"/>
              <a:sym typeface="Calibri"/>
            </a:endParaRPr>
          </a:p>
        </p:txBody>
      </p:sp>
      <p:sp>
        <p:nvSpPr>
          <p:cNvPr id="146" name="Google Shape;146;p4"/>
          <p:cNvSpPr txBox="1"/>
          <p:nvPr/>
        </p:nvSpPr>
        <p:spPr>
          <a:xfrm>
            <a:off x="4466637" y="8445145"/>
            <a:ext cx="6371691"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store data in the form of objects</a:t>
            </a:r>
            <a:endParaRPr sz="3200">
              <a:solidFill>
                <a:schemeClr val="dk1"/>
              </a:solidFill>
              <a:latin typeface="Calibri"/>
              <a:ea typeface="Calibri"/>
              <a:cs typeface="Calibri"/>
              <a:sym typeface="Calibri"/>
            </a:endParaRPr>
          </a:p>
        </p:txBody>
      </p:sp>
      <p:sp>
        <p:nvSpPr>
          <p:cNvPr id="147" name="Google Shape;147;p4"/>
          <p:cNvSpPr txBox="1"/>
          <p:nvPr/>
        </p:nvSpPr>
        <p:spPr>
          <a:xfrm>
            <a:off x="4466637" y="10923860"/>
            <a:ext cx="6371692"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store data in a graph structure, consisting of nodes and edges.</a:t>
            </a:r>
            <a:endParaRPr sz="3200">
              <a:solidFill>
                <a:schemeClr val="dk1"/>
              </a:solidFill>
              <a:latin typeface="Calibri"/>
              <a:ea typeface="Calibri"/>
              <a:cs typeface="Calibri"/>
              <a:sym typeface="Calibri"/>
            </a:endParaRPr>
          </a:p>
        </p:txBody>
      </p:sp>
      <p:sp>
        <p:nvSpPr>
          <p:cNvPr id="148" name="Google Shape;148;p4"/>
          <p:cNvSpPr txBox="1"/>
          <p:nvPr/>
        </p:nvSpPr>
        <p:spPr>
          <a:xfrm>
            <a:off x="15513269" y="3855945"/>
            <a:ext cx="688953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optimized for storing and querying time-series data, which is data that changes over time.</a:t>
            </a:r>
            <a:endParaRPr sz="3200">
              <a:solidFill>
                <a:schemeClr val="dk1"/>
              </a:solidFill>
              <a:latin typeface="Calibri"/>
              <a:ea typeface="Calibri"/>
              <a:cs typeface="Calibri"/>
              <a:sym typeface="Calibri"/>
            </a:endParaRPr>
          </a:p>
        </p:txBody>
      </p:sp>
      <p:sp>
        <p:nvSpPr>
          <p:cNvPr id="149" name="Google Shape;149;p4"/>
          <p:cNvSpPr txBox="1"/>
          <p:nvPr/>
        </p:nvSpPr>
        <p:spPr>
          <a:xfrm>
            <a:off x="15513269" y="6135344"/>
            <a:ext cx="688953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designed to store and query spatial data, such as geographic information or satellite imagery.</a:t>
            </a:r>
            <a:endParaRPr sz="3200">
              <a:solidFill>
                <a:schemeClr val="dk1"/>
              </a:solidFill>
              <a:latin typeface="Calibri"/>
              <a:ea typeface="Calibri"/>
              <a:cs typeface="Calibri"/>
              <a:sym typeface="Calibri"/>
            </a:endParaRPr>
          </a:p>
        </p:txBody>
      </p:sp>
      <p:sp>
        <p:nvSpPr>
          <p:cNvPr id="150" name="Google Shape;150;p4"/>
          <p:cNvSpPr txBox="1"/>
          <p:nvPr/>
        </p:nvSpPr>
        <p:spPr>
          <a:xfrm>
            <a:off x="15513269" y="8414743"/>
            <a:ext cx="688953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that are hosted and managed in the cloud, and can be accessed from anywhere with an internet connection.</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400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xit" presetID="10" presetSubtype="0">
                                  <p:stCondLst>
                                    <p:cond delay="900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ntr" presetID="10" presetSubtype="0">
                                  <p:stCondLst>
                                    <p:cond delay="1200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130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1400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2700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2800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10" presetSubtype="0">
                                  <p:stCondLst>
                                    <p:cond delay="2900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4200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4300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4400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30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50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100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1400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1500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1530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2300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2400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2430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3600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3700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373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5"/>
          <p:cNvPicPr preferRelativeResize="0"/>
          <p:nvPr/>
        </p:nvPicPr>
        <p:blipFill rotWithShape="1">
          <a:blip r:embed="rId3">
            <a:alphaModFix/>
          </a:blip>
          <a:srcRect b="0" l="0" r="0" t="0"/>
          <a:stretch/>
        </p:blipFill>
        <p:spPr>
          <a:xfrm>
            <a:off x="20474129" y="11529542"/>
            <a:ext cx="3121221" cy="2341956"/>
          </a:xfrm>
          <a:prstGeom prst="rect">
            <a:avLst/>
          </a:prstGeom>
          <a:noFill/>
          <a:ln>
            <a:noFill/>
          </a:ln>
        </p:spPr>
      </p:pic>
      <p:sp>
        <p:nvSpPr>
          <p:cNvPr id="157" name="Google Shape;157;p5"/>
          <p:cNvSpPr txBox="1"/>
          <p:nvPr/>
        </p:nvSpPr>
        <p:spPr>
          <a:xfrm>
            <a:off x="1211903" y="326282"/>
            <a:ext cx="21336000" cy="1297791"/>
          </a:xfrm>
          <a:prstGeom prst="rect">
            <a:avLst/>
          </a:prstGeom>
          <a:noFill/>
          <a:ln>
            <a:noFill/>
          </a:ln>
        </p:spPr>
        <p:txBody>
          <a:bodyPr anchorCtr="0" anchor="b" bIns="45700" lIns="91425" spcFirstLastPara="1" rIns="91425" wrap="square" tIns="45700">
            <a:spAutoFit/>
          </a:bodyPr>
          <a:lstStyle/>
          <a:p>
            <a:pPr indent="0" lvl="0" marL="0" marR="0" rtl="0" algn="ctr">
              <a:lnSpc>
                <a:spcPct val="134285"/>
              </a:lnSpc>
              <a:spcBef>
                <a:spcPts val="0"/>
              </a:spcBef>
              <a:spcAft>
                <a:spcPts val="0"/>
              </a:spcAft>
              <a:buNone/>
            </a:pPr>
            <a:r>
              <a:rPr b="1" lang="en-US" sz="7000">
                <a:solidFill>
                  <a:srgbClr val="41A88C"/>
                </a:solidFill>
                <a:latin typeface="Century Schoolbook"/>
                <a:ea typeface="Century Schoolbook"/>
                <a:cs typeface="Century Schoolbook"/>
                <a:sym typeface="Century Schoolbook"/>
              </a:rPr>
              <a:t>Basic concept of </a:t>
            </a:r>
            <a:r>
              <a:rPr b="1" lang="en-US" sz="7000">
                <a:solidFill>
                  <a:srgbClr val="277BA1"/>
                </a:solidFill>
                <a:latin typeface="Century Schoolbook"/>
                <a:ea typeface="Century Schoolbook"/>
                <a:cs typeface="Century Schoolbook"/>
                <a:sym typeface="Century Schoolbook"/>
              </a:rPr>
              <a:t>databases</a:t>
            </a:r>
            <a:endParaRPr b="1" sz="7000">
              <a:solidFill>
                <a:srgbClr val="277BA1"/>
              </a:solidFill>
              <a:latin typeface="Century Schoolbook"/>
              <a:ea typeface="Century Schoolbook"/>
              <a:cs typeface="Century Schoolbook"/>
              <a:sym typeface="Century Schoolbook"/>
            </a:endParaRPr>
          </a:p>
        </p:txBody>
      </p:sp>
      <p:grpSp>
        <p:nvGrpSpPr>
          <p:cNvPr id="158" name="Google Shape;158;p5"/>
          <p:cNvGrpSpPr/>
          <p:nvPr/>
        </p:nvGrpSpPr>
        <p:grpSpPr>
          <a:xfrm>
            <a:off x="8393576" y="4737700"/>
            <a:ext cx="7396564" cy="6209277"/>
            <a:chOff x="7987553" y="3216409"/>
            <a:chExt cx="8579223" cy="7282252"/>
          </a:xfrm>
        </p:grpSpPr>
        <p:sp>
          <p:nvSpPr>
            <p:cNvPr id="159" name="Google Shape;159;p5"/>
            <p:cNvSpPr/>
            <p:nvPr/>
          </p:nvSpPr>
          <p:spPr>
            <a:xfrm>
              <a:off x="7987553" y="3216409"/>
              <a:ext cx="8579223" cy="7282252"/>
            </a:xfrm>
            <a:prstGeom prst="ellipse">
              <a:avLst/>
            </a:prstGeom>
            <a:solidFill>
              <a:srgbClr val="99FF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 name="Google Shape;160;p5"/>
            <p:cNvSpPr/>
            <p:nvPr/>
          </p:nvSpPr>
          <p:spPr>
            <a:xfrm>
              <a:off x="8579224" y="3818965"/>
              <a:ext cx="7368987" cy="609193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61" name="Google Shape;161;p5"/>
          <p:cNvSpPr txBox="1"/>
          <p:nvPr/>
        </p:nvSpPr>
        <p:spPr>
          <a:xfrm>
            <a:off x="10126837" y="2764941"/>
            <a:ext cx="35891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Database schema</a:t>
            </a:r>
            <a:endParaRPr b="1" sz="3600">
              <a:solidFill>
                <a:schemeClr val="dk1"/>
              </a:solidFill>
              <a:latin typeface="Calibri"/>
              <a:ea typeface="Calibri"/>
              <a:cs typeface="Calibri"/>
              <a:sym typeface="Calibri"/>
            </a:endParaRPr>
          </a:p>
        </p:txBody>
      </p:sp>
      <p:sp>
        <p:nvSpPr>
          <p:cNvPr id="162" name="Google Shape;162;p5"/>
          <p:cNvSpPr txBox="1"/>
          <p:nvPr/>
        </p:nvSpPr>
        <p:spPr>
          <a:xfrm>
            <a:off x="4478623" y="5244773"/>
            <a:ext cx="33729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 constraints</a:t>
            </a:r>
            <a:endParaRPr b="1" sz="3600">
              <a:solidFill>
                <a:schemeClr val="dk1"/>
              </a:solidFill>
              <a:latin typeface="Calibri"/>
              <a:ea typeface="Calibri"/>
              <a:cs typeface="Calibri"/>
              <a:sym typeface="Calibri"/>
            </a:endParaRPr>
          </a:p>
        </p:txBody>
      </p:sp>
      <p:sp>
        <p:nvSpPr>
          <p:cNvPr id="163" name="Google Shape;163;p5"/>
          <p:cNvSpPr txBox="1"/>
          <p:nvPr/>
        </p:nvSpPr>
        <p:spPr>
          <a:xfrm>
            <a:off x="3693791" y="8713694"/>
            <a:ext cx="380739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 dictionary or Metadata</a:t>
            </a:r>
            <a:endParaRPr sz="3600">
              <a:solidFill>
                <a:schemeClr val="dk1"/>
              </a:solidFill>
              <a:latin typeface="Calibri"/>
              <a:ea typeface="Calibri"/>
              <a:cs typeface="Calibri"/>
              <a:sym typeface="Calibri"/>
            </a:endParaRPr>
          </a:p>
        </p:txBody>
      </p:sp>
      <p:sp>
        <p:nvSpPr>
          <p:cNvPr id="164" name="Google Shape;164;p5"/>
          <p:cNvSpPr txBox="1"/>
          <p:nvPr/>
        </p:nvSpPr>
        <p:spPr>
          <a:xfrm>
            <a:off x="8254219" y="11851855"/>
            <a:ext cx="38818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Database instance</a:t>
            </a:r>
            <a:endParaRPr sz="3600">
              <a:solidFill>
                <a:schemeClr val="dk1"/>
              </a:solidFill>
              <a:latin typeface="Calibri"/>
              <a:ea typeface="Calibri"/>
              <a:cs typeface="Calibri"/>
              <a:sym typeface="Calibri"/>
            </a:endParaRPr>
          </a:p>
        </p:txBody>
      </p:sp>
      <p:sp>
        <p:nvSpPr>
          <p:cNvPr id="165" name="Google Shape;165;p5"/>
          <p:cNvSpPr txBox="1"/>
          <p:nvPr/>
        </p:nvSpPr>
        <p:spPr>
          <a:xfrm>
            <a:off x="14900712" y="11141103"/>
            <a:ext cx="28731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Query</a:t>
            </a:r>
            <a:endParaRPr sz="3600">
              <a:solidFill>
                <a:schemeClr val="dk1"/>
              </a:solidFill>
              <a:latin typeface="Calibri"/>
              <a:ea typeface="Calibri"/>
              <a:cs typeface="Calibri"/>
              <a:sym typeface="Calibri"/>
            </a:endParaRPr>
          </a:p>
        </p:txBody>
      </p:sp>
      <p:sp>
        <p:nvSpPr>
          <p:cNvPr id="166" name="Google Shape;166;p5"/>
          <p:cNvSpPr txBox="1"/>
          <p:nvPr/>
        </p:nvSpPr>
        <p:spPr>
          <a:xfrm>
            <a:off x="16940159" y="8246669"/>
            <a:ext cx="42521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 manipulation</a:t>
            </a:r>
            <a:endParaRPr sz="3600">
              <a:solidFill>
                <a:schemeClr val="dk1"/>
              </a:solidFill>
              <a:latin typeface="Calibri"/>
              <a:ea typeface="Calibri"/>
              <a:cs typeface="Calibri"/>
              <a:sym typeface="Calibri"/>
            </a:endParaRPr>
          </a:p>
        </p:txBody>
      </p:sp>
      <p:sp>
        <p:nvSpPr>
          <p:cNvPr id="167" name="Google Shape;167;p5"/>
          <p:cNvSpPr txBox="1"/>
          <p:nvPr/>
        </p:nvSpPr>
        <p:spPr>
          <a:xfrm>
            <a:off x="15953787" y="5092000"/>
            <a:ext cx="34099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Data Engine</a:t>
            </a:r>
            <a:endParaRPr sz="3600">
              <a:solidFill>
                <a:schemeClr val="dk1"/>
              </a:solidFill>
              <a:latin typeface="Calibri"/>
              <a:ea typeface="Calibri"/>
              <a:cs typeface="Calibri"/>
              <a:sym typeface="Calibri"/>
            </a:endParaRPr>
          </a:p>
        </p:txBody>
      </p:sp>
      <p:grpSp>
        <p:nvGrpSpPr>
          <p:cNvPr id="168" name="Google Shape;168;p5"/>
          <p:cNvGrpSpPr/>
          <p:nvPr/>
        </p:nvGrpSpPr>
        <p:grpSpPr>
          <a:xfrm>
            <a:off x="11023963" y="3637741"/>
            <a:ext cx="1602493" cy="1586474"/>
            <a:chOff x="11023963" y="3665001"/>
            <a:chExt cx="1602493" cy="1586474"/>
          </a:xfrm>
        </p:grpSpPr>
        <p:sp>
          <p:nvSpPr>
            <p:cNvPr id="169" name="Google Shape;169;p5"/>
            <p:cNvSpPr/>
            <p:nvPr/>
          </p:nvSpPr>
          <p:spPr>
            <a:xfrm>
              <a:off x="11023963" y="3665001"/>
              <a:ext cx="1602493" cy="1586474"/>
            </a:xfrm>
            <a:custGeom>
              <a:rect b="b" l="l" r="r" t="t"/>
              <a:pathLst>
                <a:path extrusionOk="0" h="1494" w="1493">
                  <a:moveTo>
                    <a:pt x="1493" y="747"/>
                  </a:moveTo>
                  <a:cubicBezTo>
                    <a:pt x="1493" y="1159"/>
                    <a:pt x="1159" y="1494"/>
                    <a:pt x="747" y="1494"/>
                  </a:cubicBezTo>
                  <a:cubicBezTo>
                    <a:pt x="334" y="1494"/>
                    <a:pt x="0" y="1159"/>
                    <a:pt x="0" y="747"/>
                  </a:cubicBezTo>
                  <a:cubicBezTo>
                    <a:pt x="0" y="335"/>
                    <a:pt x="334" y="0"/>
                    <a:pt x="747" y="0"/>
                  </a:cubicBezTo>
                  <a:cubicBezTo>
                    <a:pt x="1159" y="0"/>
                    <a:pt x="1493" y="335"/>
                    <a:pt x="1493" y="747"/>
                  </a:cubicBezTo>
                  <a:close/>
                </a:path>
              </a:pathLst>
            </a:custGeom>
            <a:solidFill>
              <a:srgbClr val="FAC54B"/>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rgbClr val="FAC54B"/>
                </a:solidFill>
                <a:latin typeface="Arial"/>
                <a:ea typeface="Arial"/>
                <a:cs typeface="Arial"/>
                <a:sym typeface="Arial"/>
              </a:endParaRPr>
            </a:p>
          </p:txBody>
        </p:sp>
        <p:pic>
          <p:nvPicPr>
            <p:cNvPr id="170" name="Google Shape;170;p5"/>
            <p:cNvPicPr preferRelativeResize="0"/>
            <p:nvPr/>
          </p:nvPicPr>
          <p:blipFill rotWithShape="1">
            <a:blip r:embed="rId4">
              <a:alphaModFix/>
            </a:blip>
            <a:srcRect b="0" l="0" r="0" t="0"/>
            <a:stretch/>
          </p:blipFill>
          <p:spPr>
            <a:xfrm>
              <a:off x="11199884" y="3826952"/>
              <a:ext cx="1229203" cy="1229203"/>
            </a:xfrm>
            <a:prstGeom prst="rect">
              <a:avLst/>
            </a:prstGeom>
            <a:noFill/>
            <a:ln>
              <a:noFill/>
            </a:ln>
          </p:spPr>
        </p:pic>
      </p:grpSp>
      <p:grpSp>
        <p:nvGrpSpPr>
          <p:cNvPr id="171" name="Google Shape;171;p5"/>
          <p:cNvGrpSpPr/>
          <p:nvPr/>
        </p:nvGrpSpPr>
        <p:grpSpPr>
          <a:xfrm>
            <a:off x="8056064" y="5123269"/>
            <a:ext cx="1602493" cy="1586474"/>
            <a:chOff x="8056064" y="5123269"/>
            <a:chExt cx="1602493" cy="1586474"/>
          </a:xfrm>
        </p:grpSpPr>
        <p:sp>
          <p:nvSpPr>
            <p:cNvPr id="172" name="Google Shape;172;p5"/>
            <p:cNvSpPr/>
            <p:nvPr/>
          </p:nvSpPr>
          <p:spPr>
            <a:xfrm>
              <a:off x="8056064" y="5123269"/>
              <a:ext cx="1602493" cy="1586474"/>
            </a:xfrm>
            <a:custGeom>
              <a:rect b="b" l="l" r="r" t="t"/>
              <a:pathLst>
                <a:path extrusionOk="0" h="1494" w="1493">
                  <a:moveTo>
                    <a:pt x="1493" y="747"/>
                  </a:moveTo>
                  <a:cubicBezTo>
                    <a:pt x="1493" y="1159"/>
                    <a:pt x="1159" y="1494"/>
                    <a:pt x="747" y="1494"/>
                  </a:cubicBezTo>
                  <a:cubicBezTo>
                    <a:pt x="334" y="1494"/>
                    <a:pt x="0" y="1159"/>
                    <a:pt x="0" y="747"/>
                  </a:cubicBezTo>
                  <a:cubicBezTo>
                    <a:pt x="0" y="335"/>
                    <a:pt x="334" y="0"/>
                    <a:pt x="747" y="0"/>
                  </a:cubicBezTo>
                  <a:cubicBezTo>
                    <a:pt x="1159" y="0"/>
                    <a:pt x="1493" y="335"/>
                    <a:pt x="1493" y="747"/>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73" name="Google Shape;173;p5"/>
            <p:cNvPicPr preferRelativeResize="0"/>
            <p:nvPr/>
          </p:nvPicPr>
          <p:blipFill rotWithShape="1">
            <a:blip r:embed="rId5">
              <a:alphaModFix/>
            </a:blip>
            <a:srcRect b="0" l="0" r="0" t="0"/>
            <a:stretch/>
          </p:blipFill>
          <p:spPr>
            <a:xfrm>
              <a:off x="8299405" y="5329140"/>
              <a:ext cx="992849" cy="992849"/>
            </a:xfrm>
            <a:prstGeom prst="rect">
              <a:avLst/>
            </a:prstGeom>
            <a:noFill/>
            <a:ln>
              <a:noFill/>
            </a:ln>
          </p:spPr>
        </p:pic>
      </p:grpSp>
      <p:grpSp>
        <p:nvGrpSpPr>
          <p:cNvPr id="174" name="Google Shape;174;p5"/>
          <p:cNvGrpSpPr/>
          <p:nvPr/>
        </p:nvGrpSpPr>
        <p:grpSpPr>
          <a:xfrm>
            <a:off x="7614605" y="8279827"/>
            <a:ext cx="1602493" cy="1585412"/>
            <a:chOff x="7614605" y="8279827"/>
            <a:chExt cx="1602493" cy="1585412"/>
          </a:xfrm>
        </p:grpSpPr>
        <p:sp>
          <p:nvSpPr>
            <p:cNvPr id="175" name="Google Shape;175;p5"/>
            <p:cNvSpPr/>
            <p:nvPr/>
          </p:nvSpPr>
          <p:spPr>
            <a:xfrm>
              <a:off x="7614605" y="8279827"/>
              <a:ext cx="1602493" cy="1585412"/>
            </a:xfrm>
            <a:custGeom>
              <a:rect b="b" l="l" r="r" t="t"/>
              <a:pathLst>
                <a:path extrusionOk="0" h="1493" w="1493">
                  <a:moveTo>
                    <a:pt x="1493" y="746"/>
                  </a:moveTo>
                  <a:cubicBezTo>
                    <a:pt x="1493" y="1158"/>
                    <a:pt x="1159" y="1493"/>
                    <a:pt x="747" y="1493"/>
                  </a:cubicBezTo>
                  <a:cubicBezTo>
                    <a:pt x="334" y="1493"/>
                    <a:pt x="0" y="1158"/>
                    <a:pt x="0" y="746"/>
                  </a:cubicBezTo>
                  <a:cubicBezTo>
                    <a:pt x="0" y="334"/>
                    <a:pt x="334" y="0"/>
                    <a:pt x="747" y="0"/>
                  </a:cubicBezTo>
                  <a:cubicBezTo>
                    <a:pt x="1159" y="0"/>
                    <a:pt x="1493" y="334"/>
                    <a:pt x="1493" y="74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76" name="Google Shape;176;p5"/>
            <p:cNvPicPr preferRelativeResize="0"/>
            <p:nvPr/>
          </p:nvPicPr>
          <p:blipFill rotWithShape="1">
            <a:blip r:embed="rId6">
              <a:alphaModFix/>
            </a:blip>
            <a:srcRect b="0" l="0" r="0" t="0"/>
            <a:stretch/>
          </p:blipFill>
          <p:spPr>
            <a:xfrm>
              <a:off x="7945180" y="8577075"/>
              <a:ext cx="945898" cy="945898"/>
            </a:xfrm>
            <a:prstGeom prst="rect">
              <a:avLst/>
            </a:prstGeom>
            <a:noFill/>
            <a:ln>
              <a:noFill/>
            </a:ln>
          </p:spPr>
        </p:pic>
      </p:grpSp>
      <p:grpSp>
        <p:nvGrpSpPr>
          <p:cNvPr id="177" name="Google Shape;177;p5"/>
          <p:cNvGrpSpPr/>
          <p:nvPr/>
        </p:nvGrpSpPr>
        <p:grpSpPr>
          <a:xfrm>
            <a:off x="10031867" y="10265381"/>
            <a:ext cx="1602493" cy="1586474"/>
            <a:chOff x="10031867" y="10265381"/>
            <a:chExt cx="1602493" cy="1586474"/>
          </a:xfrm>
        </p:grpSpPr>
        <p:sp>
          <p:nvSpPr>
            <p:cNvPr id="178" name="Google Shape;178;p5"/>
            <p:cNvSpPr/>
            <p:nvPr/>
          </p:nvSpPr>
          <p:spPr>
            <a:xfrm>
              <a:off x="10031867" y="10265381"/>
              <a:ext cx="1602493" cy="1586474"/>
            </a:xfrm>
            <a:custGeom>
              <a:rect b="b" l="l" r="r" t="t"/>
              <a:pathLst>
                <a:path extrusionOk="0" h="1494" w="1493">
                  <a:moveTo>
                    <a:pt x="1493" y="747"/>
                  </a:moveTo>
                  <a:cubicBezTo>
                    <a:pt x="1493" y="1159"/>
                    <a:pt x="1159" y="1494"/>
                    <a:pt x="747" y="1494"/>
                  </a:cubicBezTo>
                  <a:cubicBezTo>
                    <a:pt x="334" y="1494"/>
                    <a:pt x="0" y="1159"/>
                    <a:pt x="0" y="747"/>
                  </a:cubicBezTo>
                  <a:cubicBezTo>
                    <a:pt x="0" y="334"/>
                    <a:pt x="334" y="0"/>
                    <a:pt x="747" y="0"/>
                  </a:cubicBezTo>
                  <a:cubicBezTo>
                    <a:pt x="1159" y="0"/>
                    <a:pt x="1493" y="334"/>
                    <a:pt x="1493" y="74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79" name="Google Shape;179;p5"/>
            <p:cNvPicPr preferRelativeResize="0"/>
            <p:nvPr/>
          </p:nvPicPr>
          <p:blipFill rotWithShape="1">
            <a:blip r:embed="rId7">
              <a:alphaModFix/>
            </a:blip>
            <a:srcRect b="0" l="0" r="0" t="0"/>
            <a:stretch/>
          </p:blipFill>
          <p:spPr>
            <a:xfrm>
              <a:off x="10360489" y="10540863"/>
              <a:ext cx="955526" cy="955526"/>
            </a:xfrm>
            <a:prstGeom prst="rect">
              <a:avLst/>
            </a:prstGeom>
            <a:noFill/>
            <a:ln>
              <a:noFill/>
            </a:ln>
          </p:spPr>
        </p:pic>
      </p:grpSp>
      <p:grpSp>
        <p:nvGrpSpPr>
          <p:cNvPr id="180" name="Google Shape;180;p5"/>
          <p:cNvGrpSpPr/>
          <p:nvPr/>
        </p:nvGrpSpPr>
        <p:grpSpPr>
          <a:xfrm>
            <a:off x="13369005" y="9943072"/>
            <a:ext cx="1602493" cy="1586474"/>
            <a:chOff x="13369005" y="9943072"/>
            <a:chExt cx="1602493" cy="1586474"/>
          </a:xfrm>
        </p:grpSpPr>
        <p:sp>
          <p:nvSpPr>
            <p:cNvPr id="181" name="Google Shape;181;p5"/>
            <p:cNvSpPr/>
            <p:nvPr/>
          </p:nvSpPr>
          <p:spPr>
            <a:xfrm>
              <a:off x="13369005" y="9943072"/>
              <a:ext cx="1602493" cy="1586474"/>
            </a:xfrm>
            <a:custGeom>
              <a:rect b="b" l="l" r="r" t="t"/>
              <a:pathLst>
                <a:path extrusionOk="0" h="1494" w="1493">
                  <a:moveTo>
                    <a:pt x="1493" y="747"/>
                  </a:moveTo>
                  <a:cubicBezTo>
                    <a:pt x="1493" y="1160"/>
                    <a:pt x="1159" y="1494"/>
                    <a:pt x="747" y="1494"/>
                  </a:cubicBezTo>
                  <a:cubicBezTo>
                    <a:pt x="334" y="1494"/>
                    <a:pt x="0" y="1160"/>
                    <a:pt x="0" y="747"/>
                  </a:cubicBezTo>
                  <a:cubicBezTo>
                    <a:pt x="0" y="335"/>
                    <a:pt x="334" y="0"/>
                    <a:pt x="747" y="0"/>
                  </a:cubicBezTo>
                  <a:cubicBezTo>
                    <a:pt x="1159" y="0"/>
                    <a:pt x="1493" y="335"/>
                    <a:pt x="1493" y="74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82" name="Google Shape;182;p5"/>
            <p:cNvPicPr preferRelativeResize="0"/>
            <p:nvPr/>
          </p:nvPicPr>
          <p:blipFill rotWithShape="1">
            <a:blip r:embed="rId8">
              <a:alphaModFix/>
            </a:blip>
            <a:srcRect b="0" l="0" r="0" t="0"/>
            <a:stretch/>
          </p:blipFill>
          <p:spPr>
            <a:xfrm>
              <a:off x="13615779" y="10169967"/>
              <a:ext cx="1083732" cy="1083732"/>
            </a:xfrm>
            <a:prstGeom prst="rect">
              <a:avLst/>
            </a:prstGeom>
            <a:noFill/>
            <a:ln>
              <a:noFill/>
            </a:ln>
          </p:spPr>
        </p:pic>
      </p:grpSp>
      <p:grpSp>
        <p:nvGrpSpPr>
          <p:cNvPr id="183" name="Google Shape;183;p5"/>
          <p:cNvGrpSpPr/>
          <p:nvPr/>
        </p:nvGrpSpPr>
        <p:grpSpPr>
          <a:xfrm>
            <a:off x="15165147" y="7637973"/>
            <a:ext cx="1602493" cy="1586474"/>
            <a:chOff x="15165147" y="7637973"/>
            <a:chExt cx="1602493" cy="1586474"/>
          </a:xfrm>
        </p:grpSpPr>
        <p:sp>
          <p:nvSpPr>
            <p:cNvPr id="184" name="Google Shape;184;p5"/>
            <p:cNvSpPr/>
            <p:nvPr/>
          </p:nvSpPr>
          <p:spPr>
            <a:xfrm>
              <a:off x="15165147" y="7637973"/>
              <a:ext cx="1602493" cy="1586474"/>
            </a:xfrm>
            <a:custGeom>
              <a:rect b="b" l="l" r="r" t="t"/>
              <a:pathLst>
                <a:path extrusionOk="0" h="1494" w="1493">
                  <a:moveTo>
                    <a:pt x="1493" y="747"/>
                  </a:moveTo>
                  <a:cubicBezTo>
                    <a:pt x="1493" y="1159"/>
                    <a:pt x="1159" y="1494"/>
                    <a:pt x="747" y="1494"/>
                  </a:cubicBezTo>
                  <a:cubicBezTo>
                    <a:pt x="334" y="1494"/>
                    <a:pt x="0" y="1159"/>
                    <a:pt x="0" y="747"/>
                  </a:cubicBezTo>
                  <a:cubicBezTo>
                    <a:pt x="0" y="334"/>
                    <a:pt x="334" y="0"/>
                    <a:pt x="747" y="0"/>
                  </a:cubicBezTo>
                  <a:cubicBezTo>
                    <a:pt x="1159" y="0"/>
                    <a:pt x="1493" y="334"/>
                    <a:pt x="1493" y="747"/>
                  </a:cubicBezTo>
                  <a:close/>
                </a:path>
              </a:pathLst>
            </a:custGeom>
            <a:solidFill>
              <a:srgbClr val="41A88C"/>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85" name="Google Shape;185;p5"/>
            <p:cNvPicPr preferRelativeResize="0"/>
            <p:nvPr/>
          </p:nvPicPr>
          <p:blipFill rotWithShape="1">
            <a:blip r:embed="rId9">
              <a:alphaModFix/>
            </a:blip>
            <a:srcRect b="0" l="0" r="0" t="0"/>
            <a:stretch/>
          </p:blipFill>
          <p:spPr>
            <a:xfrm>
              <a:off x="15471969" y="7854551"/>
              <a:ext cx="1038449" cy="1038449"/>
            </a:xfrm>
            <a:prstGeom prst="rect">
              <a:avLst/>
            </a:prstGeom>
            <a:noFill/>
            <a:ln>
              <a:noFill/>
            </a:ln>
          </p:spPr>
        </p:pic>
      </p:grpSp>
      <p:grpSp>
        <p:nvGrpSpPr>
          <p:cNvPr id="186" name="Google Shape;186;p5"/>
          <p:cNvGrpSpPr/>
          <p:nvPr/>
        </p:nvGrpSpPr>
        <p:grpSpPr>
          <a:xfrm>
            <a:off x="14061423" y="4694854"/>
            <a:ext cx="1602493" cy="1585412"/>
            <a:chOff x="14061423" y="4694854"/>
            <a:chExt cx="1602493" cy="1585412"/>
          </a:xfrm>
        </p:grpSpPr>
        <p:sp>
          <p:nvSpPr>
            <p:cNvPr id="187" name="Google Shape;187;p5"/>
            <p:cNvSpPr/>
            <p:nvPr/>
          </p:nvSpPr>
          <p:spPr>
            <a:xfrm>
              <a:off x="14061423" y="4694854"/>
              <a:ext cx="1602493" cy="1585412"/>
            </a:xfrm>
            <a:custGeom>
              <a:rect b="b" l="l" r="r" t="t"/>
              <a:pathLst>
                <a:path extrusionOk="0" h="1493" w="1493">
                  <a:moveTo>
                    <a:pt x="1493" y="746"/>
                  </a:moveTo>
                  <a:cubicBezTo>
                    <a:pt x="1493" y="1158"/>
                    <a:pt x="1159" y="1493"/>
                    <a:pt x="747" y="1493"/>
                  </a:cubicBezTo>
                  <a:cubicBezTo>
                    <a:pt x="334" y="1493"/>
                    <a:pt x="0" y="1158"/>
                    <a:pt x="0" y="746"/>
                  </a:cubicBezTo>
                  <a:cubicBezTo>
                    <a:pt x="0" y="334"/>
                    <a:pt x="334" y="0"/>
                    <a:pt x="747" y="0"/>
                  </a:cubicBezTo>
                  <a:cubicBezTo>
                    <a:pt x="1159" y="0"/>
                    <a:pt x="1493" y="334"/>
                    <a:pt x="1493" y="746"/>
                  </a:cubicBezTo>
                  <a:close/>
                </a:path>
              </a:pathLst>
            </a:custGeom>
            <a:solidFill>
              <a:srgbClr val="8FBE6D"/>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strike="noStrike">
                <a:solidFill>
                  <a:schemeClr val="dk1"/>
                </a:solidFill>
                <a:latin typeface="Arial"/>
                <a:ea typeface="Arial"/>
                <a:cs typeface="Arial"/>
                <a:sym typeface="Arial"/>
              </a:endParaRPr>
            </a:p>
          </p:txBody>
        </p:sp>
        <p:pic>
          <p:nvPicPr>
            <p:cNvPr id="188" name="Google Shape;188;p5"/>
            <p:cNvPicPr preferRelativeResize="0"/>
            <p:nvPr/>
          </p:nvPicPr>
          <p:blipFill rotWithShape="1">
            <a:blip r:embed="rId10">
              <a:alphaModFix/>
            </a:blip>
            <a:srcRect b="0" l="0" r="0" t="0"/>
            <a:stretch/>
          </p:blipFill>
          <p:spPr>
            <a:xfrm>
              <a:off x="14418759" y="4889566"/>
              <a:ext cx="1028627" cy="1028627"/>
            </a:xfrm>
            <a:prstGeom prst="rect">
              <a:avLst/>
            </a:prstGeom>
            <a:noFill/>
            <a:ln>
              <a:noFill/>
            </a:ln>
          </p:spPr>
        </p:pic>
      </p:grpSp>
      <p:pic>
        <p:nvPicPr>
          <p:cNvPr id="189" name="Google Shape;189;p5"/>
          <p:cNvPicPr preferRelativeResize="0"/>
          <p:nvPr/>
        </p:nvPicPr>
        <p:blipFill rotWithShape="1">
          <a:blip r:embed="rId11">
            <a:alphaModFix/>
          </a:blip>
          <a:srcRect b="0" l="0" r="0" t="0"/>
          <a:stretch/>
        </p:blipFill>
        <p:spPr>
          <a:xfrm>
            <a:off x="9950786" y="5810562"/>
            <a:ext cx="4063551" cy="4063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4000"/>
                                  </p:stCondLst>
                                  <p:childTnLst>
                                    <p:set>
                                      <p:cBhvr>
                                        <p:cTn dur="1" fill="hold">
                                          <p:stCondLst>
                                            <p:cond delay="0"/>
                                          </p:stCondLst>
                                        </p:cTn>
                                        <p:tgtEl>
                                          <p:spTgt spid="158"/>
                                        </p:tgtEl>
                                        <p:attrNameLst>
                                          <p:attrName>style.visibility</p:attrName>
                                        </p:attrNameLst>
                                      </p:cBhvr>
                                      <p:to>
                                        <p:strVal val="visible"/>
                                      </p:to>
                                    </p:set>
                                    <p:animEffect filter="fade" transition="in">
                                      <p:cBhvr>
                                        <p:cTn dur="2000"/>
                                        <p:tgtEl>
                                          <p:spTgt spid="158"/>
                                        </p:tgtEl>
                                      </p:cBhvr>
                                    </p:animEffect>
                                  </p:childTnLst>
                                </p:cTn>
                              </p:par>
                              <p:par>
                                <p:cTn fill="hold" nodeType="withEffect" presetClass="entr" presetID="10" presetSubtype="0">
                                  <p:stCondLst>
                                    <p:cond delay="600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1000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1100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2500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2600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4100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4200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100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1500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par>
                                <p:cTn fill="hold" nodeType="withEffect" presetClass="entr" presetID="10" presetSubtype="0">
                                  <p:stCondLst>
                                    <p:cond delay="150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2600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2700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3600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3700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1f0e852853b_0_7"/>
          <p:cNvSpPr/>
          <p:nvPr/>
        </p:nvSpPr>
        <p:spPr>
          <a:xfrm>
            <a:off x="-2" y="0"/>
            <a:ext cx="24371700" cy="13716000"/>
          </a:xfrm>
          <a:prstGeom prst="rect">
            <a:avLst/>
          </a:prstGeom>
          <a:solidFill>
            <a:schemeClr val="lt1"/>
          </a:solidFill>
          <a:ln>
            <a:noFill/>
          </a:ln>
        </p:spPr>
        <p:txBody>
          <a:bodyPr anchorCtr="0" anchor="ctr" bIns="91375" lIns="182825" spcFirstLastPara="1" rIns="182825" wrap="square" tIns="91375">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195" name="Google Shape;195;g1f0e852853b_0_7"/>
          <p:cNvSpPr txBox="1"/>
          <p:nvPr/>
        </p:nvSpPr>
        <p:spPr>
          <a:xfrm>
            <a:off x="13583248" y="595170"/>
            <a:ext cx="8375100" cy="10800600"/>
          </a:xfrm>
          <a:prstGeom prst="rect">
            <a:avLst/>
          </a:prstGeom>
          <a:noFill/>
          <a:ln>
            <a:noFill/>
          </a:ln>
        </p:spPr>
        <p:txBody>
          <a:bodyPr anchorCtr="0" anchor="ctr" bIns="91375" lIns="182825" spcFirstLastPara="1" rIns="182825" wrap="square" tIns="91375">
            <a:normAutofit/>
          </a:bodyPr>
          <a:lstStyle/>
          <a:p>
            <a:pPr indent="0" lvl="0" marL="0" marR="0" rtl="0" algn="l">
              <a:lnSpc>
                <a:spcPct val="90000"/>
              </a:lnSpc>
              <a:spcBef>
                <a:spcPts val="0"/>
              </a:spcBef>
              <a:spcAft>
                <a:spcPts val="0"/>
              </a:spcAft>
              <a:buNone/>
            </a:pPr>
            <a:r>
              <a:rPr b="1" i="0" lang="en-US" sz="10400" u="none" cap="none" strike="noStrike">
                <a:solidFill>
                  <a:schemeClr val="accent1"/>
                </a:solidFill>
                <a:latin typeface="Calibri"/>
                <a:ea typeface="Calibri"/>
                <a:cs typeface="Calibri"/>
                <a:sym typeface="Calibri"/>
              </a:rPr>
              <a:t>Thank you</a:t>
            </a:r>
            <a:endParaRPr b="1" i="0" sz="10400" u="none" cap="none" strike="noStrike">
              <a:solidFill>
                <a:schemeClr val="accent1"/>
              </a:solidFill>
              <a:latin typeface="Calibri"/>
              <a:ea typeface="Calibri"/>
              <a:cs typeface="Calibri"/>
              <a:sym typeface="Calibri"/>
            </a:endParaRPr>
          </a:p>
        </p:txBody>
      </p:sp>
      <p:pic>
        <p:nvPicPr>
          <p:cNvPr descr="Handshake" id="196" name="Google Shape;196;g1f0e852853b_0_7"/>
          <p:cNvPicPr preferRelativeResize="0"/>
          <p:nvPr/>
        </p:nvPicPr>
        <p:blipFill rotWithShape="1">
          <a:blip r:embed="rId3">
            <a:alphaModFix/>
          </a:blip>
          <a:srcRect b="0" l="0" r="0" t="0"/>
          <a:stretch/>
        </p:blipFill>
        <p:spPr>
          <a:xfrm>
            <a:off x="2232552" y="1457810"/>
            <a:ext cx="10797558" cy="10797558"/>
          </a:xfrm>
          <a:prstGeom prst="rect">
            <a:avLst/>
          </a:prstGeom>
          <a:noFill/>
          <a:ln>
            <a:noFill/>
          </a:ln>
        </p:spPr>
      </p:pic>
      <p:pic>
        <p:nvPicPr>
          <p:cNvPr id="197" name="Google Shape;197;g1f0e852853b_0_7"/>
          <p:cNvPicPr preferRelativeResize="0"/>
          <p:nvPr/>
        </p:nvPicPr>
        <p:blipFill rotWithShape="1">
          <a:blip r:embed="rId4">
            <a:alphaModFix/>
          </a:blip>
          <a:srcRect b="0" l="0" r="0" t="0"/>
          <a:stretch/>
        </p:blipFill>
        <p:spPr>
          <a:xfrm>
            <a:off x="20474129" y="11529542"/>
            <a:ext cx="3121221" cy="23419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AI - Relationship Infographic - S2">
      <a:dk1>
        <a:srgbClr val="747A94"/>
      </a:dk1>
      <a:lt1>
        <a:srgbClr val="FFFFFF"/>
      </a:lt1>
      <a:dk2>
        <a:srgbClr val="111340"/>
      </a:dk2>
      <a:lt2>
        <a:srgbClr val="FFFFFF"/>
      </a:lt2>
      <a:accent1>
        <a:srgbClr val="277BA1"/>
      </a:accent1>
      <a:accent2>
        <a:srgbClr val="41A88C"/>
      </a:accent2>
      <a:accent3>
        <a:srgbClr val="8FBE6D"/>
      </a:accent3>
      <a:accent4>
        <a:srgbClr val="FAC54B"/>
      </a:accent4>
      <a:accent5>
        <a:srgbClr val="FC9F5B"/>
      </a:accent5>
      <a:accent6>
        <a:srgbClr val="C3C8CE"/>
      </a:accent6>
      <a:hlink>
        <a:srgbClr val="32A79F"/>
      </a:hlink>
      <a:folHlink>
        <a:srgbClr val="89E1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2014-11-12T21:47:00Z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3646B632A4464A16948BAFB730D0B7B1</vt:lpwstr>
  </property>
  <property fmtid="{D5CDD505-2E9C-101B-9397-08002B2CF9AE}" pid="3" name="KSOProductBuildVer">
    <vt:lpwstr>1033-11.2.0.11537</vt:lpwstr>
  </property>
</Properties>
</file>