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8"/>
  </p:notesMasterIdLst>
  <p:sldIdLst>
    <p:sldId id="277" r:id="rId2"/>
    <p:sldId id="278" r:id="rId3"/>
    <p:sldId id="268" r:id="rId4"/>
    <p:sldId id="260" r:id="rId5"/>
    <p:sldId id="263" r:id="rId6"/>
    <p:sldId id="262" r:id="rId7"/>
    <p:sldId id="272" r:id="rId8"/>
    <p:sldId id="258" r:id="rId9"/>
    <p:sldId id="273" r:id="rId10"/>
    <p:sldId id="269" r:id="rId11"/>
    <p:sldId id="279" r:id="rId12"/>
    <p:sldId id="266" r:id="rId13"/>
    <p:sldId id="267" r:id="rId14"/>
    <p:sldId id="274" r:id="rId15"/>
    <p:sldId id="276"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600"/>
    <p:restoredTop sz="96565"/>
  </p:normalViewPr>
  <p:slideViewPr>
    <p:cSldViewPr snapToGrid="0" snapToObjects="1">
      <p:cViewPr>
        <p:scale>
          <a:sx n="124" d="100"/>
          <a:sy n="124" d="100"/>
        </p:scale>
        <p:origin x="464" y="21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Google%20&#12488;&#12441;&#12521;&#12452;&#12501;&#12441;/Career%20Development/2017/GTHB/04_Budget/GitHub%20Japan%20Marketing%20Budgeting_2017Q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3Q Plan ($K)</a:t>
            </a:r>
          </a:p>
        </c:rich>
      </c:tx>
      <c:layout/>
      <c:overlay val="0"/>
      <c:spPr>
        <a:noFill/>
        <a:ln w="25400">
          <a:noFill/>
        </a:ln>
      </c:spPr>
    </c:title>
    <c:autoTitleDeleted val="0"/>
    <c:plotArea>
      <c:layout/>
      <c:pieChart>
        <c:varyColors val="1"/>
        <c:ser>
          <c:idx val="0"/>
          <c:order val="0"/>
          <c:tx>
            <c:strRef>
              <c:f>Q3_Graph!$F$1</c:f>
              <c:strCache>
                <c:ptCount val="1"/>
                <c:pt idx="0">
                  <c:v>3Q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Q3_Graph!$E$2:$E$7</c:f>
              <c:strCache>
                <c:ptCount val="6"/>
                <c:pt idx="0">
                  <c:v>Digital</c:v>
                </c:pt>
                <c:pt idx="1">
                  <c:v>Event/Seminar</c:v>
                </c:pt>
                <c:pt idx="2">
                  <c:v>Tele</c:v>
                </c:pt>
                <c:pt idx="3">
                  <c:v>Contents</c:v>
                </c:pt>
                <c:pt idx="4">
                  <c:v>Agency Fee</c:v>
                </c:pt>
                <c:pt idx="5">
                  <c:v>Misc</c:v>
                </c:pt>
              </c:strCache>
            </c:strRef>
          </c:cat>
          <c:val>
            <c:numRef>
              <c:f>Q3_Graph!$F$2:$F$7</c:f>
              <c:numCache>
                <c:formatCode>General</c:formatCode>
                <c:ptCount val="6"/>
                <c:pt idx="0">
                  <c:v>76.0</c:v>
                </c:pt>
                <c:pt idx="1">
                  <c:v>54.0</c:v>
                </c:pt>
                <c:pt idx="2">
                  <c:v>0.0</c:v>
                </c:pt>
                <c:pt idx="3">
                  <c:v>20.0</c:v>
                </c:pt>
                <c:pt idx="4">
                  <c:v>46.0</c:v>
                </c:pt>
                <c:pt idx="5">
                  <c:v>4.0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9</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10</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720019039"/>
              </p:ext>
            </p:extLst>
          </p:nvPr>
        </p:nvGraphicFramePr>
        <p:xfrm>
          <a:off x="322023" y="1092959"/>
          <a:ext cx="11543914" cy="5266894"/>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16219">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16219">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80054">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3551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70790">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30747">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Community</a:t>
                      </a:r>
                    </a:p>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Marketing</a:t>
                      </a:r>
                    </a:p>
                  </a:txBody>
                  <a:tcPr marL="19050" marR="19050" marT="19050" marB="19050" anchor="ctr" horzOverflow="overflow"/>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3889">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523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2017-2018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380874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6466128"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89310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79493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5199174" y="5548294"/>
            <a:ext cx="24416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a:t>
            </a:r>
            <a:r>
              <a:rPr lang="en-US" altLang="ja-JP" sz="1100" b="1" dirty="0" smtClean="0">
                <a:latin typeface="Arial" charset="0"/>
                <a:ea typeface="Arial" charset="0"/>
                <a:cs typeface="Arial" charset="0"/>
              </a:rPr>
              <a:t>&amp; Retargeting Ads</a:t>
            </a:r>
          </a:p>
        </p:txBody>
      </p:sp>
      <p:cxnSp>
        <p:nvCxnSpPr>
          <p:cNvPr id="13" name="Straight Arrow Connector 49"/>
          <p:cNvCxnSpPr/>
          <p:nvPr/>
        </p:nvCxnSpPr>
        <p:spPr bwMode="auto">
          <a:xfrm>
            <a:off x="2046768" y="3469942"/>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217642"/>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806574"/>
            <a:ext cx="294503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Universe special feature article</a:t>
            </a:r>
          </a:p>
        </p:txBody>
      </p:sp>
      <p:sp>
        <p:nvSpPr>
          <p:cNvPr id="16" name="TextBox 31"/>
          <p:cNvSpPr txBox="1"/>
          <p:nvPr/>
        </p:nvSpPr>
        <p:spPr>
          <a:xfrm>
            <a:off x="3864573" y="297463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20021" y="4461978"/>
            <a:ext cx="37224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 (Client &amp; Media)</a:t>
            </a:r>
            <a:endParaRPr lang="en-US" altLang="ja-JP" sz="1100" b="1" dirty="0">
              <a:latin typeface="Arial" charset="0"/>
              <a:ea typeface="Arial" charset="0"/>
              <a:cs typeface="Arial" charset="0"/>
            </a:endParaRPr>
          </a:p>
        </p:txBody>
      </p:sp>
      <p:sp>
        <p:nvSpPr>
          <p:cNvPr id="19" name="TextBox 31"/>
          <p:cNvSpPr txBox="1"/>
          <p:nvPr/>
        </p:nvSpPr>
        <p:spPr>
          <a:xfrm>
            <a:off x="7183017" y="2974638"/>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59309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15553"/>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a:t>
            </a:r>
            <a:r>
              <a:rPr lang="en-US" altLang="ja-JP" sz="1100" b="1" dirty="0" smtClean="0">
                <a:latin typeface="Arial" charset="0"/>
                <a:ea typeface="Arial" charset="0"/>
                <a:cs typeface="Arial" charset="0"/>
              </a:rPr>
              <a:t>Tokyo 2017 Sponsorship 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392469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611492"/>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3849868"/>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697685"/>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2" name="TextBox 31"/>
          <p:cNvSpPr txBox="1"/>
          <p:nvPr/>
        </p:nvSpPr>
        <p:spPr>
          <a:xfrm>
            <a:off x="1706915" y="3499237"/>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43987" y="4197095"/>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p>
        </p:txBody>
      </p:sp>
      <p:sp>
        <p:nvSpPr>
          <p:cNvPr id="34" name="TextBox 31"/>
          <p:cNvSpPr txBox="1"/>
          <p:nvPr/>
        </p:nvSpPr>
        <p:spPr>
          <a:xfrm>
            <a:off x="3035561" y="1579326"/>
            <a:ext cx="1919211" cy="430887"/>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
        <p:nvSpPr>
          <p:cNvPr id="35" name="TextBox 31"/>
          <p:cNvSpPr txBox="1"/>
          <p:nvPr/>
        </p:nvSpPr>
        <p:spPr>
          <a:xfrm>
            <a:off x="454010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6" name="TextBox 31"/>
          <p:cNvSpPr txBox="1"/>
          <p:nvPr/>
        </p:nvSpPr>
        <p:spPr>
          <a:xfrm>
            <a:off x="701995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7" name="TextBox 31"/>
          <p:cNvSpPr txBox="1"/>
          <p:nvPr/>
        </p:nvSpPr>
        <p:spPr>
          <a:xfrm>
            <a:off x="9715435" y="4201820"/>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8" name="TextBox 31"/>
          <p:cNvSpPr txBox="1"/>
          <p:nvPr/>
        </p:nvSpPr>
        <p:spPr>
          <a:xfrm>
            <a:off x="3438431" y="4810523"/>
            <a:ext cx="2584362" cy="430887"/>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Constellation Japan</a:t>
            </a:r>
          </a:p>
          <a:p>
            <a:r>
              <a:rPr lang="en-US" altLang="ja-JP" sz="1100" b="1" dirty="0" smtClean="0">
                <a:latin typeface="Arial" charset="0"/>
                <a:ea typeface="Arial" charset="0"/>
                <a:cs typeface="Arial" charset="0"/>
              </a:rPr>
              <a:t>	special feature article </a:t>
            </a:r>
          </a:p>
        </p:txBody>
      </p:sp>
      <p:sp>
        <p:nvSpPr>
          <p:cNvPr id="39" name="TextBox 31"/>
          <p:cNvSpPr txBox="1"/>
          <p:nvPr/>
        </p:nvSpPr>
        <p:spPr>
          <a:xfrm>
            <a:off x="3029394" y="4486203"/>
            <a:ext cx="2978423" cy="261610"/>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Meetup (June5)</a:t>
            </a:r>
            <a:endParaRPr lang="en-US" altLang="ja-JP" sz="1100" b="1" dirty="0">
              <a:latin typeface="Arial" charset="0"/>
              <a:ea typeface="Arial" charset="0"/>
              <a:cs typeface="Arial" charset="0"/>
            </a:endParaRPr>
          </a:p>
        </p:txBody>
      </p:sp>
      <p:sp>
        <p:nvSpPr>
          <p:cNvPr id="40" name="TextBox 31"/>
          <p:cNvSpPr txBox="1"/>
          <p:nvPr/>
        </p:nvSpPr>
        <p:spPr>
          <a:xfrm>
            <a:off x="3086803" y="259309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
        <p:nvSpPr>
          <p:cNvPr id="41" name="TextBox 31"/>
          <p:cNvSpPr txBox="1"/>
          <p:nvPr/>
        </p:nvSpPr>
        <p:spPr>
          <a:xfrm>
            <a:off x="11150036" y="259095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Community Marketing</a:t>
            </a:r>
            <a:endParaRPr kumimoji="1" lang="en-US" altLang="ja-JP" sz="3600" b="1" kern="0" dirty="0">
              <a:solidFill>
                <a:srgbClr val="00B0F0"/>
              </a:solidFill>
              <a:latin typeface="Arial" charset="0"/>
              <a:ea typeface="Arial" charset="0"/>
              <a:cs typeface="Arial" charset="0"/>
            </a:endParaRPr>
          </a:p>
        </p:txBody>
      </p:sp>
      <p:sp>
        <p:nvSpPr>
          <p:cNvPr id="5" name="Text Placeholder 3"/>
          <p:cNvSpPr txBox="1">
            <a:spLocks/>
          </p:cNvSpPr>
          <p:nvPr/>
        </p:nvSpPr>
        <p:spPr>
          <a:xfrm>
            <a:off x="322023" y="1190847"/>
            <a:ext cx="11426632" cy="4212948"/>
          </a:xfrm>
          <a:prstGeom prst="rect">
            <a:avLst/>
          </a:prstGeom>
        </p:spPr>
        <p:txBody>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Font typeface="Arial"/>
              <a:buNone/>
            </a:pPr>
            <a:r>
              <a:rPr lang="en-US" altLang="ja-JP" sz="2400" b="1" dirty="0" smtClean="0">
                <a:latin typeface="Arial" charset="0"/>
                <a:ea typeface="Arial" charset="0"/>
                <a:cs typeface="Arial" charset="0"/>
              </a:rPr>
              <a:t>Community is</a:t>
            </a:r>
          </a:p>
          <a:p>
            <a:r>
              <a:rPr lang="en-US" altLang="ja-JP" sz="2000" dirty="0" smtClean="0">
                <a:latin typeface="Arial" charset="0"/>
                <a:ea typeface="Arial" charset="0"/>
                <a:cs typeface="Arial" charset="0"/>
              </a:rPr>
              <a:t>Contents Generator</a:t>
            </a:r>
          </a:p>
          <a:p>
            <a:r>
              <a:rPr lang="en-US" altLang="ja-JP" sz="2000" dirty="0" smtClean="0">
                <a:latin typeface="Arial" charset="0"/>
                <a:ea typeface="Arial" charset="0"/>
                <a:cs typeface="Arial" charset="0"/>
              </a:rPr>
              <a:t>Contents Exchanger</a:t>
            </a:r>
          </a:p>
          <a:p>
            <a:r>
              <a:rPr lang="en-US" altLang="ja-JP" sz="2000" dirty="0" smtClean="0">
                <a:latin typeface="Arial" charset="0"/>
                <a:ea typeface="Arial" charset="0"/>
                <a:cs typeface="Arial" charset="0"/>
              </a:rPr>
              <a:t>Contents Archiver</a:t>
            </a:r>
          </a:p>
          <a:p>
            <a:pPr marL="0" indent="0">
              <a:buFont typeface="Arial"/>
              <a:buNone/>
            </a:pPr>
            <a:r>
              <a:rPr lang="en-US" altLang="ja-JP" sz="2000" dirty="0" smtClean="0">
                <a:latin typeface="Arial" charset="0"/>
                <a:ea typeface="Arial" charset="0"/>
                <a:cs typeface="Arial" charset="0"/>
              </a:rPr>
              <a:t>..about common/specific topics</a:t>
            </a:r>
          </a:p>
          <a:p>
            <a:pPr marL="0" indent="0">
              <a:buFont typeface="Arial"/>
              <a:buNone/>
            </a:pPr>
            <a:endParaRPr lang="en-US" altLang="ja-JP" sz="2000" b="1" dirty="0" smtClean="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Operating Policy</a:t>
            </a:r>
          </a:p>
          <a:p>
            <a:pPr marL="0" indent="0">
              <a:buFont typeface="Arial"/>
              <a:buNone/>
            </a:pPr>
            <a:r>
              <a:rPr lang="en-US" altLang="ja-JP" sz="2000" dirty="0" smtClean="0">
                <a:latin typeface="Arial" charset="0"/>
                <a:ea typeface="Arial" charset="0"/>
                <a:cs typeface="Arial" charset="0"/>
              </a:rPr>
              <a:t>Don’t sell to the community, </a:t>
            </a:r>
            <a:r>
              <a:rPr lang="en-US" altLang="ja-JP" sz="2000" dirty="0">
                <a:latin typeface="Arial" charset="0"/>
                <a:ea typeface="Arial" charset="0"/>
                <a:cs typeface="Arial" charset="0"/>
              </a:rPr>
              <a:t>S</a:t>
            </a:r>
            <a:r>
              <a:rPr lang="en-US" altLang="ja-JP" sz="2000" dirty="0" smtClean="0">
                <a:latin typeface="Arial" charset="0"/>
                <a:ea typeface="Arial" charset="0"/>
                <a:cs typeface="Arial" charset="0"/>
              </a:rPr>
              <a:t>ell </a:t>
            </a:r>
            <a:r>
              <a:rPr lang="en-US" altLang="ja-JP" sz="2000" i="1" dirty="0" smtClean="0">
                <a:latin typeface="Arial" charset="0"/>
                <a:ea typeface="Arial" charset="0"/>
                <a:cs typeface="Arial" charset="0"/>
              </a:rPr>
              <a:t>Through</a:t>
            </a:r>
            <a:r>
              <a:rPr lang="en-US" altLang="ja-JP" sz="2000" dirty="0" smtClean="0">
                <a:latin typeface="Arial" charset="0"/>
                <a:ea typeface="Arial" charset="0"/>
                <a:cs typeface="Arial" charset="0"/>
              </a:rPr>
              <a:t> the community!</a:t>
            </a:r>
          </a:p>
          <a:p>
            <a:pPr marL="0" indent="0">
              <a:buFont typeface="Arial"/>
              <a:buNone/>
            </a:pPr>
            <a:endParaRPr lang="en-US" altLang="ja-JP" sz="2000" b="1" dirty="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GitHub led vehicle will be</a:t>
            </a:r>
          </a:p>
          <a:p>
            <a:r>
              <a:rPr lang="en-US" altLang="ja-JP" sz="2000" dirty="0" smtClean="0">
                <a:latin typeface="Arial" charset="0"/>
                <a:ea typeface="Arial" charset="0"/>
                <a:cs typeface="Arial" charset="0"/>
              </a:rPr>
              <a:t>Patchwork</a:t>
            </a:r>
          </a:p>
          <a:p>
            <a:r>
              <a:rPr lang="en-US" altLang="ja-JP" sz="2000" dirty="0" smtClean="0">
                <a:latin typeface="Arial" charset="0"/>
                <a:ea typeface="Arial" charset="0"/>
                <a:cs typeface="Arial" charset="0"/>
              </a:rPr>
              <a:t>Meetup</a:t>
            </a:r>
          </a:p>
          <a:p>
            <a:r>
              <a:rPr lang="en-US" altLang="ja-JP" sz="2000" dirty="0" smtClean="0">
                <a:latin typeface="Arial" charset="0"/>
                <a:ea typeface="Arial" charset="0"/>
                <a:cs typeface="Arial" charset="0"/>
              </a:rPr>
              <a:t>Global Signature Event (Universe) Tour (*TBD)</a:t>
            </a:r>
          </a:p>
        </p:txBody>
      </p:sp>
    </p:spTree>
    <p:extLst>
      <p:ext uri="{BB962C8B-B14F-4D97-AF65-F5344CB8AC3E}">
        <p14:creationId xmlns:p14="http://schemas.microsoft.com/office/powerpoint/2010/main" val="96271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57014309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smtClean="0">
                          <a:effectLst/>
                          <a:latin typeface="Arial" charset="0"/>
                          <a:ea typeface="Arial" charset="0"/>
                          <a:cs typeface="Arial" charset="0"/>
                        </a:rPr>
                        <a:t>ACV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based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 (SVN).The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 (SVN)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based Companies, companies based on software regardless of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348978109"/>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p>
                    <a:p>
                      <a:pPr algn="ctr"/>
                      <a:endParaRPr kumimoji="1" lang="en-US" altLang="ja-JP" sz="1000" b="1"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New</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p>
                    <a:p>
                      <a:pPr algn="ctr"/>
                      <a:endParaRPr kumimoji="1" lang="en-US" altLang="ja-JP" sz="1000" b="0"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Up-Sell</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05533474"/>
              </p:ext>
            </p:extLst>
          </p:nvPr>
        </p:nvGraphicFramePr>
        <p:xfrm>
          <a:off x="1792103" y="4069324"/>
          <a:ext cx="3980463" cy="27432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internet based companies</a:t>
                      </a:r>
                      <a:r>
                        <a:rPr kumimoji="1" lang="en-US" altLang="ja-JP" sz="1000" baseline="0" dirty="0" smtClean="0">
                          <a:latin typeface="Arial" charset="0"/>
                          <a:ea typeface="Arial" charset="0"/>
                          <a:cs typeface="Arial" charset="0"/>
                        </a:rPr>
                        <a:t> or </a:t>
                      </a:r>
                      <a:r>
                        <a:rPr kumimoji="1" lang="en-US" altLang="ja-JP" sz="1000" dirty="0" smtClean="0">
                          <a:latin typeface="Arial" charset="0"/>
                          <a:ea typeface="Arial" charset="0"/>
                          <a:cs typeface="Arial" charset="0"/>
                        </a:rPr>
                        <a:t>companies</a:t>
                      </a:r>
                      <a:r>
                        <a:rPr kumimoji="1" lang="en-US" altLang="ja-JP" sz="1000" baseline="0" dirty="0" smtClean="0">
                          <a:latin typeface="Arial" charset="0"/>
                          <a:ea typeface="Arial" charset="0"/>
                          <a:cs typeface="Arial" charset="0"/>
                        </a:rPr>
                        <a:t> based on software</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b="0" dirty="0" smtClean="0">
                          <a:latin typeface="Arial" charset="0"/>
                          <a:ea typeface="Arial" charset="0"/>
                          <a:cs typeface="Arial" charset="0"/>
                        </a:rPr>
                        <a:t>GitHub</a:t>
                      </a:r>
                      <a:r>
                        <a:rPr kumimoji="1" lang="en-US" altLang="ja-JP" sz="1000" b="0" baseline="0" dirty="0" smtClean="0">
                          <a:latin typeface="Arial" charset="0"/>
                          <a:ea typeface="Arial" charset="0"/>
                          <a:cs typeface="Arial" charset="0"/>
                        </a:rPr>
                        <a:t> Enterprise Installed Base</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b="0" dirty="0" smtClean="0">
                          <a:latin typeface="Arial" charset="0"/>
                          <a:ea typeface="Arial" charset="0"/>
                          <a:cs typeface="Arial" charset="0"/>
                        </a:rPr>
                        <a:t>White</a:t>
                      </a:r>
                      <a:r>
                        <a:rPr kumimoji="1" lang="en-US" altLang="ja-JP" sz="1000" b="0" baseline="0" dirty="0" smtClean="0">
                          <a:latin typeface="Arial" charset="0"/>
                          <a:ea typeface="Arial" charset="0"/>
                          <a:cs typeface="Arial" charset="0"/>
                        </a:rPr>
                        <a:t> Space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1</a:t>
                      </a:r>
                    </a:p>
                    <a:p>
                      <a:r>
                        <a:rPr kumimoji="1" lang="en-US" altLang="ja-JP" sz="1000" baseline="0" dirty="0" smtClean="0">
                          <a:solidFill>
                            <a:schemeClr val="tx1"/>
                          </a:solidFill>
                          <a:latin typeface="Arial" charset="0"/>
                          <a:ea typeface="Arial" charset="0"/>
                          <a:cs typeface="Arial" charset="0"/>
                        </a:rPr>
                        <a:t>(Yahoo! Japan)</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smtClean="0">
                        <a:solidFill>
                          <a:schemeClr val="tx1"/>
                        </a:solidFill>
                        <a:latin typeface="Arial" charset="0"/>
                        <a:ea typeface="Arial" charset="0"/>
                        <a:cs typeface="Arial" charset="0"/>
                      </a:endParaRP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 </a:t>
                      </a:r>
                      <a:r>
                        <a:rPr kumimoji="1" lang="en-US" altLang="ja-JP" sz="1000" baseline="0" dirty="0" smtClean="0">
                          <a:solidFill>
                            <a:schemeClr val="tx1"/>
                          </a:solidFill>
                          <a:latin typeface="Arial" charset="0"/>
                          <a:ea typeface="Arial" charset="0"/>
                          <a:cs typeface="Arial" charset="0"/>
                        </a:rPr>
                        <a:t>(</a:t>
                      </a:r>
                      <a:r>
                        <a:rPr kumimoji="1" lang="en-US" altLang="ja-JP" sz="1000" kern="1200" baseline="0" dirty="0" smtClean="0">
                          <a:effectLst/>
                          <a:latin typeface="Arial" charset="0"/>
                          <a:ea typeface="Arial" charset="0"/>
                          <a:cs typeface="Arial" charset="0"/>
                        </a:rPr>
                        <a:t>GREE, </a:t>
                      </a:r>
                      <a:r>
                        <a:rPr kumimoji="1" lang="en-US" altLang="ja-JP" sz="1000" kern="1200" baseline="0" dirty="0" err="1" smtClean="0">
                          <a:effectLst/>
                          <a:latin typeface="Arial" charset="0"/>
                          <a:ea typeface="Arial" charset="0"/>
                          <a:cs typeface="Arial" charset="0"/>
                        </a:rPr>
                        <a:t>DeNA</a:t>
                      </a:r>
                      <a:r>
                        <a:rPr kumimoji="1" lang="en-US" altLang="ja-JP" sz="1000" kern="1200" baseline="0" dirty="0" smtClean="0">
                          <a:effectLst/>
                          <a:latin typeface="Arial" charset="0"/>
                          <a:ea typeface="Arial" charset="0"/>
                          <a:cs typeface="Arial" charset="0"/>
                        </a:rPr>
                        <a:t>, </a:t>
                      </a:r>
                      <a:r>
                        <a:rPr kumimoji="1" lang="en-US" altLang="ja-JP" sz="1000" kern="1200" baseline="0" dirty="0" err="1" smtClean="0">
                          <a:effectLst/>
                          <a:latin typeface="Arial" charset="0"/>
                          <a:ea typeface="Arial" charset="0"/>
                          <a:cs typeface="Arial" charset="0"/>
                        </a:rPr>
                        <a:t>Cookpad</a:t>
                      </a:r>
                      <a:r>
                        <a:rPr kumimoji="1" lang="en-US" altLang="ja-JP" sz="1000" kern="1200" baseline="0" dirty="0" smtClean="0">
                          <a:effectLst/>
                          <a:latin typeface="Arial" charset="0"/>
                          <a:ea typeface="Arial" charset="0"/>
                          <a:cs typeface="Arial" charset="0"/>
                        </a:rPr>
                        <a:t>, LINE, </a:t>
                      </a:r>
                      <a:r>
                        <a:rPr kumimoji="1" lang="en-US" altLang="ja-JP" sz="1000" kern="1200" baseline="0" dirty="0" err="1" smtClean="0">
                          <a:effectLst/>
                          <a:latin typeface="Arial" charset="0"/>
                          <a:ea typeface="Arial" charset="0"/>
                          <a:cs typeface="Arial" charset="0"/>
                        </a:rPr>
                        <a:t>CyberAgent</a:t>
                      </a:r>
                      <a:r>
                        <a:rPr kumimoji="1" lang="en-US" altLang="ja-JP" sz="1000" baseline="0" dirty="0" smtClean="0">
                          <a:solidFill>
                            <a:schemeClr val="tx1"/>
                          </a:solidFill>
                          <a:latin typeface="Arial" charset="0"/>
                          <a:ea typeface="Arial" charset="0"/>
                          <a:cs typeface="Arial" charset="0"/>
                        </a:rPr>
                        <a:t>)</a:t>
                      </a: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XX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Mixi,Kakakaku.com,Monex,GMO</a:t>
                      </a:r>
                      <a:r>
                        <a:rPr kumimoji="1" lang="en-US" altLang="ja-JP" sz="1000" baseline="0" dirty="0" smtClean="0">
                          <a:solidFill>
                            <a:schemeClr val="tx1"/>
                          </a:solidFill>
                          <a:latin typeface="Arial" charset="0"/>
                          <a:ea typeface="Arial" charset="0"/>
                          <a:cs typeface="Arial" charset="0"/>
                        </a:rPr>
                        <a:t> internet..)                        </a:t>
                      </a: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309452223"/>
              </p:ext>
            </p:extLst>
          </p:nvPr>
        </p:nvGraphicFramePr>
        <p:xfrm>
          <a:off x="322022" y="2000804"/>
          <a:ext cx="6844321" cy="3789640"/>
        </p:xfrm>
        <a:graphic>
          <a:graphicData uri="http://schemas.openxmlformats.org/drawingml/2006/table">
            <a:tbl>
              <a:tblPr/>
              <a:tblGrid>
                <a:gridCol w="4175550"/>
                <a:gridCol w="1396714"/>
                <a:gridCol w="1272057"/>
              </a:tblGrid>
              <a:tr h="534539">
                <a:tc>
                  <a:txBody>
                    <a:bodyPr/>
                    <a:lstStyle/>
                    <a:p>
                      <a:pPr algn="ctr" rtl="0" fontAlgn="ctr"/>
                      <a:r>
                        <a:rPr lang="en-US" sz="16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dirty="0">
                          <a:solidFill>
                            <a:srgbClr val="5A5A5A"/>
                          </a:solidFill>
                          <a:effectLst/>
                          <a:latin typeface="Arial" charset="0"/>
                          <a:ea typeface="Arial" charset="0"/>
                          <a:cs typeface="Arial" charset="0"/>
                        </a:rPr>
                        <a:t>3Q Budget</a:t>
                      </a:r>
                      <a:br>
                        <a:rPr lang="en-US" sz="1600" b="1" i="0" u="none" strike="noStrike" dirty="0">
                          <a:solidFill>
                            <a:srgbClr val="5A5A5A"/>
                          </a:solidFill>
                          <a:effectLst/>
                          <a:latin typeface="Arial" charset="0"/>
                          <a:ea typeface="Arial" charset="0"/>
                          <a:cs typeface="Arial" charset="0"/>
                        </a:rPr>
                      </a:br>
                      <a:r>
                        <a:rPr lang="en-US" sz="16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59171">
                <a:tc>
                  <a:txBody>
                    <a:bodyPr/>
                    <a:lstStyle/>
                    <a:p>
                      <a:pPr algn="l" rtl="0" fontAlgn="ctr"/>
                      <a:r>
                        <a:rPr lang="en-US" sz="1600" b="0" i="0" u="none" strike="noStrike">
                          <a:solidFill>
                            <a:srgbClr val="5A5A5A"/>
                          </a:solidFill>
                          <a:effectLst/>
                          <a:latin typeface="Arial" charset="0"/>
                          <a:ea typeface="Arial" charset="0"/>
                          <a:cs typeface="Arial" charset="0"/>
                        </a:rPr>
                        <a:t>SEM</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16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8%</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469747">
                <a:tc>
                  <a:txBody>
                    <a:bodyPr/>
                    <a:lstStyle/>
                    <a:p>
                      <a:pPr algn="l" rtl="0" fontAlgn="ctr"/>
                      <a:r>
                        <a:rPr lang="en-US" sz="1600" b="0" i="0" u="none" strike="noStrike">
                          <a:solidFill>
                            <a:srgbClr val="5A5A5A"/>
                          </a:solidFill>
                          <a:effectLst/>
                          <a:latin typeface="Arial" charset="0"/>
                          <a:ea typeface="Arial" charset="0"/>
                          <a:cs typeface="Arial" charset="0"/>
                        </a:rPr>
                        <a:t>3rd Party Media, Web Seminars, Contents Syndication, Retargeting Ads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60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a:solidFill>
                            <a:srgbClr val="5A5A5A"/>
                          </a:solidFill>
                          <a:effectLst/>
                          <a:latin typeface="Arial" charset="0"/>
                          <a:ea typeface="Arial" charset="0"/>
                          <a:cs typeface="Arial" charset="0"/>
                        </a:rPr>
                        <a:t>30%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30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Reserved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26774">
                <a:tc>
                  <a:txBody>
                    <a:bodyPr/>
                    <a:lstStyle/>
                    <a:p>
                      <a:pPr algn="ctr" rtl="0" fontAlgn="ctr"/>
                      <a:r>
                        <a:rPr lang="ja-JP" altLang="en-US" sz="16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1" i="0" u="none" strike="noStrike">
                          <a:solidFill>
                            <a:srgbClr val="5A5A5A"/>
                          </a:solidFill>
                          <a:effectLst/>
                          <a:latin typeface="Arial" charset="0"/>
                          <a:ea typeface="Arial" charset="0"/>
                          <a:cs typeface="Arial" charset="0"/>
                        </a:rPr>
                        <a:t>200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0" name="グラフ 9"/>
          <p:cNvGraphicFramePr>
            <a:graphicFrameLocks/>
          </p:cNvGraphicFramePr>
          <p:nvPr>
            <p:extLst>
              <p:ext uri="{D42A27DB-BD31-4B8C-83A1-F6EECF244321}">
                <p14:modId xmlns:p14="http://schemas.microsoft.com/office/powerpoint/2010/main" val="1500365193"/>
              </p:ext>
            </p:extLst>
          </p:nvPr>
        </p:nvGraphicFramePr>
        <p:xfrm>
          <a:off x="7416390" y="2000804"/>
          <a:ext cx="4568093"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3999</TotalTime>
  <Words>1666</Words>
  <Application>Microsoft Macintosh PowerPoint</Application>
  <PresentationFormat>ワイド画面</PresentationFormat>
  <Paragraphs>322</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2017Q3 Japan Marketing  Budgeting</vt:lpstr>
      <vt:lpstr>2017-2018 Timeline</vt:lpstr>
      <vt:lpstr>PowerPoint プレゼンテーション</vt:lpstr>
      <vt:lpstr>Questions</vt:lpstr>
      <vt:lpstr>PowerPoint プレゼンテーション</vt:lpstr>
      <vt:lpstr>2017 Japan Revenue Target &amp; Marketing Contribution</vt:lpstr>
      <vt:lpstr>PowerPoint プレゼンテーション</vt:lpstr>
      <vt:lpstr>Japan Applications Development and Deployment Market Forecast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357</cp:revision>
  <cp:lastPrinted>2017-03-07T00:25:33Z</cp:lastPrinted>
  <dcterms:created xsi:type="dcterms:W3CDTF">2017-01-13T16:11:11Z</dcterms:created>
  <dcterms:modified xsi:type="dcterms:W3CDTF">2017-05-17T09:26:28Z</dcterms:modified>
</cp:coreProperties>
</file>