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1"/>
  </p:sldMasterIdLst>
  <p:notesMasterIdLst>
    <p:notesMasterId r:id="rId18"/>
  </p:notesMasterIdLst>
  <p:sldIdLst>
    <p:sldId id="277" r:id="rId2"/>
    <p:sldId id="278" r:id="rId3"/>
    <p:sldId id="268" r:id="rId4"/>
    <p:sldId id="260" r:id="rId5"/>
    <p:sldId id="263" r:id="rId6"/>
    <p:sldId id="262" r:id="rId7"/>
    <p:sldId id="272" r:id="rId8"/>
    <p:sldId id="258" r:id="rId9"/>
    <p:sldId id="273" r:id="rId10"/>
    <p:sldId id="269" r:id="rId11"/>
    <p:sldId id="279" r:id="rId12"/>
    <p:sldId id="266" r:id="rId13"/>
    <p:sldId id="267" r:id="rId14"/>
    <p:sldId id="274" r:id="rId15"/>
    <p:sldId id="276" r:id="rId16"/>
    <p:sldId id="271"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2D1"/>
    <a:srgbClr val="00ECE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6594"/>
    <p:restoredTop sz="96565"/>
  </p:normalViewPr>
  <p:slideViewPr>
    <p:cSldViewPr snapToGrid="0" snapToObjects="1">
      <p:cViewPr>
        <p:scale>
          <a:sx n="120" d="100"/>
          <a:sy n="120" d="100"/>
        </p:scale>
        <p:origin x="568" y="336"/>
      </p:cViewPr>
      <p:guideLst/>
    </p:cSldViewPr>
  </p:slideViewPr>
  <p:notesTextViewPr>
    <p:cViewPr>
      <p:scale>
        <a:sx n="1" d="1"/>
        <a:sy n="1" d="1"/>
      </p:scale>
      <p:origin x="0" y="0"/>
    </p:cViewPr>
  </p:notesTextViewPr>
  <p:sorterViewPr>
    <p:cViewPr>
      <p:scale>
        <a:sx n="160" d="100"/>
        <a:sy n="16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Users/sebina/Google%20&#12488;&#12441;&#12521;&#12452;&#12501;&#12441;/Career%20Development/2017/GTHB/04_Budget/GitHub%20Japan%20Marketing%20Budgeting_2017Q3.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atin typeface="Arial" charset="0"/>
                <a:ea typeface="Arial" charset="0"/>
                <a:cs typeface="Arial" charset="0"/>
              </a:rPr>
              <a:t>3Q Plan ($K)</a:t>
            </a:r>
          </a:p>
        </c:rich>
      </c:tx>
      <c:layout/>
      <c:overlay val="0"/>
      <c:spPr>
        <a:noFill/>
        <a:ln w="25400">
          <a:noFill/>
        </a:ln>
      </c:spPr>
    </c:title>
    <c:autoTitleDeleted val="0"/>
    <c:plotArea>
      <c:layout/>
      <c:pieChart>
        <c:varyColors val="1"/>
        <c:ser>
          <c:idx val="0"/>
          <c:order val="0"/>
          <c:tx>
            <c:strRef>
              <c:f>Q3_Graph!$F$1</c:f>
              <c:strCache>
                <c:ptCount val="1"/>
                <c:pt idx="0">
                  <c:v>3Q Plan ($K)</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Lbls>
            <c:spPr>
              <a:noFill/>
              <a:ln w="25400">
                <a:noFill/>
              </a:ln>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ja-JP"/>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Q3_Graph!$E$2:$E$7</c:f>
              <c:strCache>
                <c:ptCount val="6"/>
                <c:pt idx="0">
                  <c:v>Digital</c:v>
                </c:pt>
                <c:pt idx="1">
                  <c:v>Event/Seminar</c:v>
                </c:pt>
                <c:pt idx="2">
                  <c:v>Tele</c:v>
                </c:pt>
                <c:pt idx="3">
                  <c:v>Contents</c:v>
                </c:pt>
                <c:pt idx="4">
                  <c:v>Agency Fee</c:v>
                </c:pt>
                <c:pt idx="5">
                  <c:v>Misc</c:v>
                </c:pt>
              </c:strCache>
            </c:strRef>
          </c:cat>
          <c:val>
            <c:numRef>
              <c:f>Q3_Graph!$F$2:$F$7</c:f>
              <c:numCache>
                <c:formatCode>General</c:formatCode>
                <c:ptCount val="6"/>
                <c:pt idx="0">
                  <c:v>76.0</c:v>
                </c:pt>
                <c:pt idx="1">
                  <c:v>54.0</c:v>
                </c:pt>
                <c:pt idx="2">
                  <c:v>0.0</c:v>
                </c:pt>
                <c:pt idx="3">
                  <c:v>20.0</c:v>
                </c:pt>
                <c:pt idx="4">
                  <c:v>46.0</c:v>
                </c:pt>
                <c:pt idx="5">
                  <c:v>4.0</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b"/>
      <c:layout/>
      <c:overlay val="0"/>
      <c:spPr>
        <a:noFill/>
        <a:ln w="25400">
          <a:noFill/>
        </a:ln>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ja-JP"/>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EC453-E2FF-B741-A9EA-9192FC291631}" type="datetimeFigureOut">
              <a:rPr kumimoji="1" lang="ja-JP" altLang="en-US" smtClean="0"/>
              <a:t>2017/5/16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451EE-0818-F24E-9A9A-6FA9073EA1A7}" type="slidenum">
              <a:rPr kumimoji="1" lang="ja-JP" altLang="en-US" smtClean="0"/>
              <a:t>‹#›</a:t>
            </a:fld>
            <a:endParaRPr kumimoji="1" lang="ja-JP" altLang="en-US"/>
          </a:p>
        </p:txBody>
      </p:sp>
    </p:spTree>
    <p:extLst>
      <p:ext uri="{BB962C8B-B14F-4D97-AF65-F5344CB8AC3E}">
        <p14:creationId xmlns:p14="http://schemas.microsoft.com/office/powerpoint/2010/main" val="1893924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8335" marR="0" lvl="0" indent="-8335" algn="l" defTabSz="914400" rtl="0" eaLnBrk="1" fontAlgn="auto" latinLnBrk="0" hangingPunct="1">
              <a:lnSpc>
                <a:spcPct val="100000"/>
              </a:lnSpc>
              <a:spcBef>
                <a:spcPts val="0"/>
              </a:spcBef>
              <a:spcAft>
                <a:spcPts val="0"/>
              </a:spcAft>
              <a:buClrTx/>
              <a:buSzPct val="25000"/>
              <a:buFontTx/>
              <a:buNone/>
              <a:tabLst/>
              <a:defRPr/>
            </a:pPr>
            <a:endParaRPr lang="en-US" altLang="ja-JP" sz="2000" dirty="0" smtClean="0">
              <a:latin typeface="Arial" charset="0"/>
              <a:ea typeface="Arial" charset="0"/>
              <a:cs typeface="Arial" charset="0"/>
            </a:endParaRPr>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33007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https://www.g2crowd.com/categories/version-control-hosting</a:t>
            </a:r>
            <a:endParaRPr kumimoji="1" lang="ja-JP" altLang="en-US" dirty="0"/>
          </a:p>
        </p:txBody>
      </p:sp>
      <p:sp>
        <p:nvSpPr>
          <p:cNvPr id="4" name="スライド番号プレースホルダー 3"/>
          <p:cNvSpPr>
            <a:spLocks noGrp="1"/>
          </p:cNvSpPr>
          <p:nvPr>
            <p:ph type="sldNum" sz="quarter" idx="10"/>
          </p:nvPr>
        </p:nvSpPr>
        <p:spPr/>
        <p:txBody>
          <a:bodyPr/>
          <a:lstStyle/>
          <a:p>
            <a:fld id="{9B6451EE-0818-F24E-9A9A-6FA9073EA1A7}" type="slidenum">
              <a:rPr kumimoji="1" lang="ja-JP" altLang="en-US" smtClean="0"/>
              <a:t>7</a:t>
            </a:fld>
            <a:endParaRPr kumimoji="1" lang="ja-JP" altLang="en-US"/>
          </a:p>
        </p:txBody>
      </p:sp>
    </p:spTree>
    <p:extLst>
      <p:ext uri="{BB962C8B-B14F-4D97-AF65-F5344CB8AC3E}">
        <p14:creationId xmlns:p14="http://schemas.microsoft.com/office/powerpoint/2010/main" val="1871928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a:t>
            </a:r>
            <a:r>
              <a:rPr kumimoji="1" lang="en-US" altLang="ja-JP" dirty="0" err="1" smtClean="0"/>
              <a:t>www.statista.com</a:t>
            </a:r>
            <a:r>
              <a:rPr kumimoji="1" lang="en-US" altLang="ja-JP" dirty="0" smtClean="0"/>
              <a:t>/statistics/264621/market-value-of-the-top-20-internet-companies-in-japan/</a:t>
            </a:r>
            <a:endParaRPr kumimoji="1" lang="ja-JP" altLang="en-US" dirty="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latin typeface="Calibri"/>
              </a:rPr>
              <a:pPr/>
              <a:t>8</a:t>
            </a:fld>
            <a:endParaRPr lang="en-US" dirty="0">
              <a:solidFill>
                <a:prstClr val="black"/>
              </a:solidFill>
              <a:latin typeface="Calibri"/>
            </a:endParaRPr>
          </a:p>
        </p:txBody>
      </p:sp>
    </p:spTree>
    <p:extLst>
      <p:ext uri="{BB962C8B-B14F-4D97-AF65-F5344CB8AC3E}">
        <p14:creationId xmlns:p14="http://schemas.microsoft.com/office/powerpoint/2010/main" val="1953465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t>9</a:t>
            </a:fld>
            <a:endParaRPr lang="en-US" dirty="0"/>
          </a:p>
        </p:txBody>
      </p:sp>
    </p:spTree>
    <p:extLst>
      <p:ext uri="{BB962C8B-B14F-4D97-AF65-F5344CB8AC3E}">
        <p14:creationId xmlns:p14="http://schemas.microsoft.com/office/powerpoint/2010/main" val="1781875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Local Medias</a:t>
            </a:r>
          </a:p>
          <a:p>
            <a:r>
              <a:rPr kumimoji="1" lang="en-US" altLang="ja-JP" dirty="0" smtClean="0"/>
              <a:t>TechCrunch Japan</a:t>
            </a:r>
          </a:p>
          <a:p>
            <a:r>
              <a:rPr kumimoji="1" lang="en-US" altLang="ja-JP" dirty="0" err="1" smtClean="0"/>
              <a:t>Publickey</a:t>
            </a:r>
            <a:endParaRPr kumimoji="1" lang="en-US" altLang="ja-JP" dirty="0" smtClean="0"/>
          </a:p>
          <a:p>
            <a:r>
              <a:rPr kumimoji="1" lang="en-US" altLang="ja-JP" dirty="0" smtClean="0"/>
              <a:t>@IT</a:t>
            </a:r>
          </a:p>
          <a:p>
            <a:endParaRPr kumimoji="1" lang="en-US" altLang="ja-JP" dirty="0" smtClean="0"/>
          </a:p>
          <a:p>
            <a:r>
              <a:rPr kumimoji="1" lang="en-US" altLang="ja-JP" dirty="0" err="1" smtClean="0"/>
              <a:t>Toyokeizai.net</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latin typeface="Calibri"/>
              </a:rPr>
              <a:pPr/>
              <a:t>10</a:t>
            </a:fld>
            <a:endParaRPr lang="en-US" dirty="0">
              <a:solidFill>
                <a:prstClr val="black"/>
              </a:solidFill>
              <a:latin typeface="Calibri"/>
            </a:endParaRPr>
          </a:p>
        </p:txBody>
      </p:sp>
    </p:spTree>
    <p:extLst>
      <p:ext uri="{BB962C8B-B14F-4D97-AF65-F5344CB8AC3E}">
        <p14:creationId xmlns:p14="http://schemas.microsoft.com/office/powerpoint/2010/main" val="347753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8335" marR="0" lvl="0" indent="-8335" algn="l" defTabSz="914400" rtl="0" eaLnBrk="1" fontAlgn="auto" latinLnBrk="0" hangingPunct="1">
              <a:lnSpc>
                <a:spcPct val="100000"/>
              </a:lnSpc>
              <a:spcBef>
                <a:spcPts val="0"/>
              </a:spcBef>
              <a:spcAft>
                <a:spcPts val="0"/>
              </a:spcAft>
              <a:buClrTx/>
              <a:buSzPct val="25000"/>
              <a:buFontTx/>
              <a:buNone/>
              <a:tabLst/>
              <a:defRPr/>
            </a:pPr>
            <a:endParaRPr lang="en-US" altLang="ja-JP" sz="2000" dirty="0" smtClean="0">
              <a:latin typeface="Arial" charset="0"/>
              <a:ea typeface="Arial" charset="0"/>
              <a:cs typeface="Arial" charset="0"/>
            </a:endParaRPr>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965247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t>14</a:t>
            </a:fld>
            <a:endParaRPr lang="en-US" dirty="0"/>
          </a:p>
        </p:txBody>
      </p:sp>
    </p:spTree>
    <p:extLst>
      <p:ext uri="{BB962C8B-B14F-4D97-AF65-F5344CB8AC3E}">
        <p14:creationId xmlns:p14="http://schemas.microsoft.com/office/powerpoint/2010/main" val="697546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7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0"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15"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5359408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8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8"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9"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8036222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5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8"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9"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7478817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Graphic slide">
    <p:bg>
      <p:bgPr>
        <a:solidFill>
          <a:srgbClr val="FFFFFF"/>
        </a:solidFill>
        <a:effectLst/>
      </p:bgPr>
    </p:bg>
    <p:spTree>
      <p:nvGrpSpPr>
        <p:cNvPr id="1" name=""/>
        <p:cNvGrpSpPr/>
        <p:nvPr/>
      </p:nvGrpSpPr>
      <p:grpSpPr>
        <a:xfrm>
          <a:off x="0" y="0"/>
          <a:ext cx="0" cy="0"/>
          <a:chOff x="0" y="0"/>
          <a:chExt cx="0" cy="0"/>
        </a:xfrm>
      </p:grpSpPr>
      <p:sp>
        <p:nvSpPr>
          <p:cNvPr id="4"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5"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2191430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07F87-E0B4-8949-A90A-54340C823909}" type="datetimeFigureOut">
              <a:rPr kumimoji="1" lang="ja-JP" altLang="en-US" smtClean="0"/>
              <a:t>2017/5/16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kumimoji="1" lang="ja-JP" altLang="en-US" dirty="0"/>
          </a:p>
        </p:txBody>
      </p:sp>
    </p:spTree>
    <p:extLst>
      <p:ext uri="{BB962C8B-B14F-4D97-AF65-F5344CB8AC3E}">
        <p14:creationId xmlns:p14="http://schemas.microsoft.com/office/powerpoint/2010/main" val="166558283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605294"/>
          </a:xfrm>
        </p:spPr>
        <p:txBody>
          <a:bodyPr/>
          <a:lstStyle/>
          <a:p>
            <a:r>
              <a:rPr kumimoji="1" lang="en-US" altLang="ja-JP" sz="3600" b="1" dirty="0" smtClean="0">
                <a:solidFill>
                  <a:srgbClr val="00B0F0"/>
                </a:solidFill>
                <a:latin typeface="Arial" charset="0"/>
                <a:ea typeface="Arial" charset="0"/>
                <a:cs typeface="Arial" charset="0"/>
              </a:rPr>
              <a:t>Why GitHub?</a:t>
            </a:r>
            <a:endParaRPr kumimoji="1" lang="ja-JP" altLang="en-US" sz="2933" b="1" dirty="0">
              <a:solidFill>
                <a:srgbClr val="00B0F0"/>
              </a:solidFill>
              <a:latin typeface="Arial" charset="0"/>
              <a:ea typeface="Arial" charset="0"/>
              <a:cs typeface="Arial" charset="0"/>
            </a:endParaRPr>
          </a:p>
        </p:txBody>
      </p:sp>
      <p:sp>
        <p:nvSpPr>
          <p:cNvPr id="5" name="Text Placeholder 3"/>
          <p:cNvSpPr>
            <a:spLocks noGrp="1"/>
          </p:cNvSpPr>
          <p:nvPr>
            <p:ph type="body" sz="quarter" idx="11"/>
          </p:nvPr>
        </p:nvSpPr>
        <p:spPr>
          <a:xfrm>
            <a:off x="322023" y="1190847"/>
            <a:ext cx="11426632" cy="4212948"/>
          </a:xfrm>
        </p:spPr>
        <p:txBody>
          <a:bodyPr/>
          <a:lstStyle/>
          <a:p>
            <a:pPr marL="0" indent="0">
              <a:buNone/>
            </a:pPr>
            <a:r>
              <a:rPr lang="en-US" altLang="ja-JP" sz="2400" b="1" dirty="0" smtClean="0">
                <a:solidFill>
                  <a:schemeClr val="tx1"/>
                </a:solidFill>
                <a:latin typeface="Arial" charset="0"/>
                <a:ea typeface="Arial" charset="0"/>
                <a:cs typeface="Arial" charset="0"/>
              </a:rPr>
              <a:t>GitHub is</a:t>
            </a:r>
          </a:p>
          <a:p>
            <a:pPr marL="0" indent="0">
              <a:buNone/>
            </a:pPr>
            <a:r>
              <a:rPr lang="en-US" altLang="ja-JP" sz="2000" dirty="0">
                <a:solidFill>
                  <a:schemeClr val="tx1"/>
                </a:solidFill>
                <a:latin typeface="Arial" charset="0"/>
                <a:ea typeface="Arial" charset="0"/>
                <a:cs typeface="Arial" charset="0"/>
              </a:rPr>
              <a:t>n</a:t>
            </a:r>
            <a:r>
              <a:rPr lang="en-US" altLang="ja-JP" sz="2000" dirty="0" smtClean="0">
                <a:solidFill>
                  <a:schemeClr val="tx1"/>
                </a:solidFill>
                <a:latin typeface="Arial" charset="0"/>
                <a:ea typeface="Arial" charset="0"/>
                <a:cs typeface="Arial" charset="0"/>
              </a:rPr>
              <a:t>ot just a software version control systems, but also a new </a:t>
            </a:r>
            <a:r>
              <a:rPr lang="en-US" altLang="ja-JP" sz="2000" i="1" dirty="0" smtClean="0">
                <a:solidFill>
                  <a:schemeClr val="tx1"/>
                </a:solidFill>
                <a:latin typeface="Arial" charset="0"/>
                <a:ea typeface="Arial" charset="0"/>
                <a:cs typeface="Arial" charset="0"/>
              </a:rPr>
              <a:t>communication platform </a:t>
            </a:r>
            <a:r>
              <a:rPr lang="en-US" altLang="ja-JP" sz="2000" dirty="0" smtClean="0">
                <a:solidFill>
                  <a:schemeClr val="tx1"/>
                </a:solidFill>
                <a:latin typeface="Arial" charset="0"/>
                <a:ea typeface="Arial" charset="0"/>
                <a:cs typeface="Arial" charset="0"/>
              </a:rPr>
              <a:t>for everybody</a:t>
            </a:r>
          </a:p>
          <a:p>
            <a:pPr marL="0" indent="0">
              <a:buNone/>
            </a:pPr>
            <a:r>
              <a:rPr lang="en-US" altLang="ja-JP" sz="2400" b="1" dirty="0" smtClean="0">
                <a:solidFill>
                  <a:schemeClr val="tx1"/>
                </a:solidFill>
                <a:latin typeface="Arial" charset="0"/>
                <a:ea typeface="Arial" charset="0"/>
                <a:cs typeface="Arial" charset="0"/>
              </a:rPr>
              <a:t>and </a:t>
            </a:r>
            <a:r>
              <a:rPr lang="en-US" altLang="ja-JP" sz="2400" b="1" dirty="0">
                <a:solidFill>
                  <a:schemeClr val="tx1"/>
                </a:solidFill>
                <a:latin typeface="Arial" charset="0"/>
                <a:ea typeface="Arial" charset="0"/>
                <a:cs typeface="Arial" charset="0"/>
              </a:rPr>
              <a:t>I am so interested in </a:t>
            </a:r>
            <a:r>
              <a:rPr lang="en-US" altLang="ja-JP" sz="2400" b="1" dirty="0" smtClean="0">
                <a:solidFill>
                  <a:schemeClr val="tx1"/>
                </a:solidFill>
                <a:latin typeface="Arial" charset="0"/>
                <a:ea typeface="Arial" charset="0"/>
                <a:cs typeface="Arial" charset="0"/>
              </a:rPr>
              <a:t>GitHub because</a:t>
            </a:r>
          </a:p>
          <a:p>
            <a:pPr>
              <a:buFont typeface="Arial" charset="0"/>
              <a:buChar char="•"/>
            </a:pPr>
            <a:r>
              <a:rPr lang="en-US" altLang="ja-JP" sz="2000" dirty="0" smtClean="0">
                <a:solidFill>
                  <a:schemeClr val="tx1"/>
                </a:solidFill>
                <a:latin typeface="Arial" charset="0"/>
                <a:ea typeface="Arial" charset="0"/>
                <a:cs typeface="Arial" charset="0"/>
              </a:rPr>
              <a:t>Strong </a:t>
            </a:r>
            <a:r>
              <a:rPr lang="en-US" altLang="ja-JP" sz="2000" dirty="0">
                <a:solidFill>
                  <a:schemeClr val="tx1"/>
                </a:solidFill>
                <a:latin typeface="Arial" charset="0"/>
                <a:ea typeface="Arial" charset="0"/>
                <a:cs typeface="Arial" charset="0"/>
              </a:rPr>
              <a:t>Product </a:t>
            </a:r>
            <a:r>
              <a:rPr lang="en-US" altLang="ja-JP" sz="2000" dirty="0" smtClean="0">
                <a:solidFill>
                  <a:schemeClr val="tx1"/>
                </a:solidFill>
                <a:latin typeface="Arial" charset="0"/>
                <a:ea typeface="Arial" charset="0"/>
                <a:cs typeface="Arial" charset="0"/>
              </a:rPr>
              <a:t>with Strong </a:t>
            </a:r>
            <a:r>
              <a:rPr lang="en-US" altLang="ja-JP" sz="2000" dirty="0">
                <a:solidFill>
                  <a:schemeClr val="tx1"/>
                </a:solidFill>
                <a:latin typeface="Arial" charset="0"/>
                <a:ea typeface="Arial" charset="0"/>
                <a:cs typeface="Arial" charset="0"/>
              </a:rPr>
              <a:t>D</a:t>
            </a:r>
            <a:r>
              <a:rPr lang="en-US" altLang="ja-JP" sz="2000" dirty="0" smtClean="0">
                <a:solidFill>
                  <a:schemeClr val="tx1"/>
                </a:solidFill>
                <a:latin typeface="Arial" charset="0"/>
                <a:ea typeface="Arial" charset="0"/>
                <a:cs typeface="Arial" charset="0"/>
              </a:rPr>
              <a:t>eveloper </a:t>
            </a:r>
            <a:r>
              <a:rPr lang="en-US" altLang="ja-JP" sz="2000" dirty="0">
                <a:solidFill>
                  <a:schemeClr val="tx1"/>
                </a:solidFill>
                <a:latin typeface="Arial" charset="0"/>
                <a:ea typeface="Arial" charset="0"/>
                <a:cs typeface="Arial" charset="0"/>
              </a:rPr>
              <a:t>E</a:t>
            </a:r>
            <a:r>
              <a:rPr lang="en-US" altLang="ja-JP" sz="2000" dirty="0" smtClean="0">
                <a:solidFill>
                  <a:schemeClr val="tx1"/>
                </a:solidFill>
                <a:latin typeface="Arial" charset="0"/>
                <a:ea typeface="Arial" charset="0"/>
                <a:cs typeface="Arial" charset="0"/>
              </a:rPr>
              <a:t>ngagement - </a:t>
            </a:r>
            <a:r>
              <a:rPr lang="en-US" altLang="ja-JP" sz="2000" dirty="0">
                <a:solidFill>
                  <a:schemeClr val="tx1"/>
                </a:solidFill>
                <a:latin typeface="Arial" charset="0"/>
                <a:ea typeface="Arial" charset="0"/>
                <a:cs typeface="Arial" charset="0"/>
              </a:rPr>
              <a:t>C</a:t>
            </a:r>
            <a:r>
              <a:rPr lang="en-US" altLang="ja-JP" sz="2000" dirty="0" smtClean="0">
                <a:solidFill>
                  <a:schemeClr val="tx1"/>
                </a:solidFill>
                <a:latin typeface="Arial" charset="0"/>
                <a:ea typeface="Arial" charset="0"/>
                <a:cs typeface="Arial" charset="0"/>
              </a:rPr>
              <a:t>ompetitive </a:t>
            </a:r>
            <a:r>
              <a:rPr lang="en-US" altLang="ja-JP" sz="2000" dirty="0">
                <a:solidFill>
                  <a:schemeClr val="tx1"/>
                </a:solidFill>
                <a:latin typeface="Arial" charset="0"/>
                <a:ea typeface="Arial" charset="0"/>
                <a:cs typeface="Arial" charset="0"/>
              </a:rPr>
              <a:t>market share, huge awareness in consumer segments</a:t>
            </a:r>
          </a:p>
          <a:p>
            <a:pPr>
              <a:buFont typeface="Arial" charset="0"/>
              <a:buChar char="•"/>
            </a:pPr>
            <a:r>
              <a:rPr lang="en-US" altLang="ja-JP" sz="2000" dirty="0" smtClean="0">
                <a:solidFill>
                  <a:schemeClr val="tx1"/>
                </a:solidFill>
                <a:latin typeface="Arial" charset="0"/>
                <a:ea typeface="Arial" charset="0"/>
                <a:cs typeface="Arial" charset="0"/>
              </a:rPr>
              <a:t>Product Driven Culture </a:t>
            </a:r>
            <a:r>
              <a:rPr lang="en-US" altLang="ja-JP" sz="2000" dirty="0">
                <a:solidFill>
                  <a:schemeClr val="tx1"/>
                </a:solidFill>
                <a:latin typeface="Arial" charset="0"/>
                <a:ea typeface="Arial" charset="0"/>
                <a:cs typeface="Arial" charset="0"/>
              </a:rPr>
              <a:t>- </a:t>
            </a:r>
            <a:r>
              <a:rPr lang="en-US" altLang="ja-JP" sz="2000" dirty="0" smtClean="0">
                <a:solidFill>
                  <a:schemeClr val="tx1"/>
                </a:solidFill>
                <a:latin typeface="Arial" charset="0"/>
                <a:ea typeface="Arial" charset="0"/>
                <a:cs typeface="Arial" charset="0"/>
              </a:rPr>
              <a:t>Fun </a:t>
            </a:r>
            <a:r>
              <a:rPr lang="en-US" altLang="ja-JP" sz="2000" dirty="0">
                <a:solidFill>
                  <a:schemeClr val="tx1"/>
                </a:solidFill>
                <a:latin typeface="Arial" charset="0"/>
                <a:ea typeface="Arial" charset="0"/>
                <a:cs typeface="Arial" charset="0"/>
              </a:rPr>
              <a:t>for </a:t>
            </a:r>
            <a:r>
              <a:rPr lang="en-US" altLang="ja-JP" sz="2000" dirty="0" smtClean="0">
                <a:solidFill>
                  <a:schemeClr val="tx1"/>
                </a:solidFill>
                <a:latin typeface="Arial" charset="0"/>
                <a:ea typeface="Arial" charset="0"/>
                <a:cs typeface="Arial" charset="0"/>
              </a:rPr>
              <a:t>Marketing People!</a:t>
            </a:r>
            <a:endParaRPr lang="en-US" altLang="ja-JP" sz="2000" dirty="0">
              <a:solidFill>
                <a:schemeClr val="tx1"/>
              </a:solidFill>
              <a:latin typeface="Arial" charset="0"/>
              <a:ea typeface="Arial" charset="0"/>
              <a:cs typeface="Arial" charset="0"/>
            </a:endParaRPr>
          </a:p>
          <a:p>
            <a:pPr>
              <a:buFont typeface="Arial" charset="0"/>
              <a:buChar char="•"/>
            </a:pPr>
            <a:r>
              <a:rPr lang="en-US" altLang="ja-JP" sz="2000" dirty="0" smtClean="0">
                <a:solidFill>
                  <a:schemeClr val="tx1"/>
                </a:solidFill>
                <a:latin typeface="Arial" charset="0"/>
                <a:ea typeface="Arial" charset="0"/>
                <a:cs typeface="Arial" charset="0"/>
              </a:rPr>
              <a:t>Deeply impressed by </a:t>
            </a:r>
            <a:r>
              <a:rPr lang="en-US" altLang="ja-JP" sz="2000" dirty="0">
                <a:solidFill>
                  <a:schemeClr val="tx1"/>
                </a:solidFill>
                <a:latin typeface="Arial" charset="0"/>
                <a:ea typeface="Arial" charset="0"/>
                <a:cs typeface="Arial" charset="0"/>
              </a:rPr>
              <a:t>corporate </a:t>
            </a:r>
            <a:r>
              <a:rPr lang="en-US" altLang="ja-JP" sz="2000" dirty="0" smtClean="0">
                <a:solidFill>
                  <a:schemeClr val="tx1"/>
                </a:solidFill>
                <a:latin typeface="Arial" charset="0"/>
                <a:ea typeface="Arial" charset="0"/>
                <a:cs typeface="Arial" charset="0"/>
              </a:rPr>
              <a:t>philosophy/vision:</a:t>
            </a:r>
          </a:p>
          <a:p>
            <a:pPr marL="457200" lvl="1" indent="0">
              <a:buNone/>
            </a:pPr>
            <a:r>
              <a:rPr lang="en-US" altLang="ja-JP" sz="2800" dirty="0" smtClean="0">
                <a:solidFill>
                  <a:schemeClr val="tx1"/>
                </a:solidFill>
                <a:latin typeface="Arial" charset="0"/>
                <a:ea typeface="Arial" charset="0"/>
                <a:cs typeface="Arial" charset="0"/>
              </a:rPr>
              <a:t>“</a:t>
            </a:r>
            <a:r>
              <a:rPr lang="en-US" altLang="ja-JP" sz="2800" dirty="0">
                <a:solidFill>
                  <a:schemeClr val="tx1"/>
                </a:solidFill>
                <a:latin typeface="Arial" charset="0"/>
                <a:ea typeface="Arial" charset="0"/>
                <a:cs typeface="Arial" charset="0"/>
              </a:rPr>
              <a:t>Our job is to build the future of software together with people who don’t even know they belong in it yet” (Nicole Sanchez)</a:t>
            </a:r>
            <a:endParaRPr lang="en-US" altLang="ja-JP" sz="2800" dirty="0" smtClean="0">
              <a:solidFill>
                <a:schemeClr val="tx1"/>
              </a:solidFill>
              <a:latin typeface="Arial" charset="0"/>
              <a:ea typeface="Arial" charset="0"/>
              <a:cs typeface="Arial" charset="0"/>
            </a:endParaRPr>
          </a:p>
        </p:txBody>
      </p:sp>
    </p:spTree>
    <p:extLst>
      <p:ext uri="{BB962C8B-B14F-4D97-AF65-F5344CB8AC3E}">
        <p14:creationId xmlns:p14="http://schemas.microsoft.com/office/powerpoint/2010/main" val="18094858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181"/>
          <p:cNvGraphicFramePr>
            <a:graphicFrameLocks noGrp="1"/>
          </p:cNvGraphicFramePr>
          <p:nvPr>
            <p:extLst>
              <p:ext uri="{D42A27DB-BD31-4B8C-83A1-F6EECF244321}">
                <p14:modId xmlns:p14="http://schemas.microsoft.com/office/powerpoint/2010/main" val="1720019039"/>
              </p:ext>
            </p:extLst>
          </p:nvPr>
        </p:nvGraphicFramePr>
        <p:xfrm>
          <a:off x="322023" y="1092959"/>
          <a:ext cx="11543914" cy="5266894"/>
        </p:xfrm>
        <a:graphic>
          <a:graphicData uri="http://schemas.openxmlformats.org/drawingml/2006/table">
            <a:tbl>
              <a:tblPr>
                <a:tableStyleId>{35758FB7-9AC5-4552-8A53-C91805E547FA}</a:tableStyleId>
              </a:tblPr>
              <a:tblGrid>
                <a:gridCol w="488354"/>
                <a:gridCol w="476443"/>
                <a:gridCol w="841716"/>
                <a:gridCol w="873478"/>
                <a:gridCol w="794072"/>
                <a:gridCol w="825834"/>
                <a:gridCol w="915700"/>
                <a:gridCol w="692559"/>
                <a:gridCol w="855738"/>
                <a:gridCol w="859532"/>
                <a:gridCol w="899378"/>
                <a:gridCol w="910764"/>
                <a:gridCol w="749376"/>
                <a:gridCol w="534922"/>
                <a:gridCol w="826048"/>
              </a:tblGrid>
              <a:tr h="216219">
                <a:tc rowSpan="2"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rowSpan="2"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Q1</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Q2</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rgbClr val="B8B8B8"/>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Q3</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hMerge="1">
                  <a:txBody>
                    <a:bodyPr/>
                    <a:lstStyle/>
                    <a:p>
                      <a:endParaRPr kumimoji="1" lang="ja-JP" altLang="en-US"/>
                    </a:p>
                  </a:txBody>
                  <a:tcPr/>
                </a:tc>
                <a:tc hMerge="1">
                  <a:txBody>
                    <a:bodyPr/>
                    <a:lstStyle/>
                    <a:p>
                      <a:endParaRPr kumimoji="1" lang="ja-JP" altLang="en-US"/>
                    </a:p>
                  </a:txBody>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Q4</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hMerge="1">
                  <a:txBody>
                    <a:bodyPr/>
                    <a:lstStyle/>
                    <a:p>
                      <a:endParaRPr kumimoji="1" lang="ja-JP" altLang="en-US"/>
                    </a:p>
                  </a:txBody>
                  <a:tcPr/>
                </a:tc>
                <a:tc hMerge="1">
                  <a:txBody>
                    <a:bodyPr/>
                    <a:lstStyle/>
                    <a:p>
                      <a:endParaRPr kumimoji="1" lang="ja-JP" altLang="en-US"/>
                    </a:p>
                  </a:txBody>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2018 Q1</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r>
              <a:tr h="216219">
                <a:tc gridSpan="2" vMerge="1">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hMerge="1" v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Apr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May</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Jun</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Jul</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Aug</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Sep</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Oct</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Nov</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Dec</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Jan</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Feb</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Mar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Apr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r>
              <a:tr h="880054">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Signature Event</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GitHub Satellite 2017 London</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May 22-23</a:t>
                      </a: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GitHub Universe 2017</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October 10-12</a:t>
                      </a: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i="0" u="none" strike="noStrike" cap="none" normalizeH="0" baseline="0" dirty="0" smtClean="0">
                          <a:ln>
                            <a:noFill/>
                          </a:ln>
                          <a:solidFill>
                            <a:schemeClr val="tx1"/>
                          </a:solidFill>
                          <a:effectLst/>
                          <a:latin typeface="Arial" charset="0"/>
                          <a:ea typeface="Arial" charset="0"/>
                          <a:cs typeface="Arial" charset="0"/>
                        </a:rPr>
                        <a:t>GitHub Constellation Tokyo 2017</a:t>
                      </a:r>
                    </a:p>
                  </a:txBody>
                  <a:tcPr marL="19050" marR="19050" marT="19050" marB="19050" horzOverflow="overflow">
                    <a:solidFill>
                      <a:schemeClr val="accent4"/>
                    </a:solidFill>
                  </a:tcPr>
                </a:tc>
              </a:tr>
              <a:tr h="335513">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PR/AR</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670790">
                <a:tc row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accent1"/>
                        </a:buClr>
                        <a:buSzTx/>
                        <a:buFontTx/>
                        <a:buNone/>
                        <a:tabLst/>
                      </a:pPr>
                      <a:r>
                        <a:rPr kumimoji="0" lang="en-US" altLang="ja-JP" sz="1200" u="none" strike="noStrike" cap="none" normalizeH="0" baseline="0" dirty="0" smtClean="0">
                          <a:ln>
                            <a:noFill/>
                          </a:ln>
                          <a:effectLst/>
                        </a:rPr>
                        <a:t>Event / Seminar</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accent1"/>
                        </a:buClr>
                        <a:buSzTx/>
                        <a:buFontTx/>
                        <a:buNone/>
                        <a:tabLst/>
                      </a:pPr>
                      <a:r>
                        <a:rPr kumimoji="0" lang="en-US" altLang="ja-JP" sz="1000" u="none" strike="noStrike" cap="none" normalizeH="0" baseline="0" dirty="0" smtClean="0">
                          <a:ln>
                            <a:noFill/>
                          </a:ln>
                          <a:effectLst/>
                        </a:rPr>
                        <a:t>Private</a:t>
                      </a:r>
                      <a:endParaRPr kumimoji="0" lang="en-US" altLang="ja-JP" sz="10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anchorCtr="1"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chemeClr val="tx1"/>
                        </a:solidFill>
                        <a:effectLst/>
                        <a:latin typeface="Arial" charset="0"/>
                        <a:ea typeface="Arial" charset="0"/>
                        <a:cs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chemeClr val="tx1"/>
                        </a:solidFill>
                        <a:effectLst/>
                        <a:latin typeface="Arial" charset="0"/>
                        <a:ea typeface="Arial" charset="0"/>
                        <a:cs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630747">
                <a:tc vMerge="1">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hlink"/>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000" u="none" strike="noStrike" cap="none" normalizeH="0" baseline="0" dirty="0" smtClean="0">
                          <a:ln>
                            <a:noFill/>
                          </a:ln>
                          <a:effectLst/>
                        </a:rPr>
                        <a:t>3</a:t>
                      </a:r>
                      <a:r>
                        <a:rPr kumimoji="0" lang="en-US" altLang="ja-JP" sz="1000" u="none" strike="noStrike" cap="none" normalizeH="0" baseline="30000" dirty="0" smtClean="0">
                          <a:ln>
                            <a:noFill/>
                          </a:ln>
                          <a:effectLst/>
                        </a:rPr>
                        <a:t>rd</a:t>
                      </a:r>
                      <a:r>
                        <a:rPr kumimoji="0" lang="en-US" altLang="ja-JP" sz="1000" u="none" strike="noStrike" cap="none" normalizeH="0" baseline="0" dirty="0" smtClean="0">
                          <a:ln>
                            <a:noFill/>
                          </a:ln>
                          <a:effectLst/>
                        </a:rPr>
                        <a:t> Party</a:t>
                      </a:r>
                      <a:endParaRPr kumimoji="0" lang="en-US" altLang="ja-JP" sz="10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anchorCtr="1"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584843">
                <a:tc gridSpan="2">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pitchFamily="34" charset="0"/>
                          <a:ea typeface="ＭＳ Ｐゴシック" pitchFamily="50" charset="-128"/>
                        </a:rPr>
                        <a:t>Community</a:t>
                      </a:r>
                    </a:p>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pitchFamily="34" charset="0"/>
                          <a:ea typeface="ＭＳ Ｐゴシック" pitchFamily="50" charset="-128"/>
                        </a:rPr>
                        <a:t>Marketing</a:t>
                      </a:r>
                      <a:endParaRPr kumimoji="0" lang="en-US" altLang="ja-JP" sz="12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584843">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a:ea typeface=""/>
                        </a:rPr>
                        <a:t>E2E Digital</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513889">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u="none" strike="noStrike" cap="none" normalizeH="0" baseline="0" dirty="0" smtClean="0">
                          <a:ln>
                            <a:noFill/>
                          </a:ln>
                          <a:effectLst/>
                        </a:rPr>
                        <a:t>Always-on Digital</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515233">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Collateral</a:t>
                      </a:r>
                      <a:endParaRPr kumimoji="0" lang="ja-JP" altLang="en-US"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bl>
          </a:graphicData>
        </a:graphic>
      </p:graphicFrame>
      <p:sp>
        <p:nvSpPr>
          <p:cNvPr id="2" name="Title 1"/>
          <p:cNvSpPr>
            <a:spLocks noGrp="1"/>
          </p:cNvSpPr>
          <p:nvPr>
            <p:ph type="title"/>
          </p:nvPr>
        </p:nvSpPr>
        <p:spPr>
          <a:xfrm>
            <a:off x="322023" y="328628"/>
            <a:ext cx="11426632" cy="605294"/>
          </a:xfrm>
        </p:spPr>
        <p:txBody>
          <a:bodyPr/>
          <a:lstStyle/>
          <a:p>
            <a:r>
              <a:rPr lang="en-US" altLang="ja-JP" sz="3200" b="1" dirty="0" smtClean="0">
                <a:solidFill>
                  <a:srgbClr val="00B0F0"/>
                </a:solidFill>
                <a:latin typeface="Arial" charset="0"/>
                <a:ea typeface="Arial" charset="0"/>
                <a:cs typeface="Arial" charset="0"/>
              </a:rPr>
              <a:t>2017-2018</a:t>
            </a:r>
            <a:r>
              <a:rPr lang="en-US" altLang="ja-JP" sz="3200" b="1" dirty="0" smtClean="0">
                <a:solidFill>
                  <a:srgbClr val="00B0F0"/>
                </a:solidFill>
                <a:latin typeface="Arial" charset="0"/>
                <a:ea typeface="Arial" charset="0"/>
                <a:cs typeface="Arial" charset="0"/>
              </a:rPr>
              <a:t> </a:t>
            </a:r>
            <a:r>
              <a:rPr lang="en-US" altLang="ja-JP" sz="3200" b="1" dirty="0" smtClean="0">
                <a:solidFill>
                  <a:srgbClr val="00B0F0"/>
                </a:solidFill>
                <a:latin typeface="Arial" charset="0"/>
                <a:ea typeface="Arial" charset="0"/>
                <a:cs typeface="Arial" charset="0"/>
              </a:rPr>
              <a:t>Timeline</a:t>
            </a:r>
            <a:endParaRPr kumimoji="1" lang="en-US" altLang="ja-JP" sz="3200" b="1" dirty="0">
              <a:solidFill>
                <a:srgbClr val="00B0F0"/>
              </a:solidFill>
              <a:latin typeface="Arial" charset="0"/>
              <a:ea typeface="Arial" charset="0"/>
              <a:cs typeface="Arial" charset="0"/>
            </a:endParaRPr>
          </a:p>
        </p:txBody>
      </p:sp>
      <p:sp>
        <p:nvSpPr>
          <p:cNvPr id="6" name="TextBox 31"/>
          <p:cNvSpPr txBox="1"/>
          <p:nvPr/>
        </p:nvSpPr>
        <p:spPr>
          <a:xfrm>
            <a:off x="3808749" y="6097113"/>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7" name="TextBox 31"/>
          <p:cNvSpPr txBox="1"/>
          <p:nvPr/>
        </p:nvSpPr>
        <p:spPr>
          <a:xfrm>
            <a:off x="6466128" y="6097113"/>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8" name="TextBox 31"/>
          <p:cNvSpPr txBox="1"/>
          <p:nvPr/>
        </p:nvSpPr>
        <p:spPr>
          <a:xfrm>
            <a:off x="9893109" y="6097113"/>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cxnSp>
        <p:nvCxnSpPr>
          <p:cNvPr id="10" name="Straight Arrow Connector 49"/>
          <p:cNvCxnSpPr/>
          <p:nvPr/>
        </p:nvCxnSpPr>
        <p:spPr bwMode="auto">
          <a:xfrm>
            <a:off x="2153098" y="5794936"/>
            <a:ext cx="9574618" cy="0"/>
          </a:xfrm>
          <a:prstGeom prst="straightConnector1">
            <a:avLst/>
          </a:prstGeom>
          <a:noFill/>
          <a:ln w="28575" cap="flat" cmpd="sng" algn="ctr">
            <a:solidFill>
              <a:srgbClr val="969696"/>
            </a:solidFill>
            <a:prstDash val="sysDash"/>
            <a:round/>
            <a:headEnd type="none" w="med" len="med"/>
            <a:tailEnd type="arrow"/>
          </a:ln>
          <a:effectLst/>
        </p:spPr>
      </p:cxnSp>
      <p:sp>
        <p:nvSpPr>
          <p:cNvPr id="12" name="TextBox 31"/>
          <p:cNvSpPr txBox="1"/>
          <p:nvPr/>
        </p:nvSpPr>
        <p:spPr>
          <a:xfrm>
            <a:off x="5199174" y="5548294"/>
            <a:ext cx="244169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Paid Search </a:t>
            </a:r>
            <a:r>
              <a:rPr lang="en-US" altLang="ja-JP" sz="1100" b="1" dirty="0" smtClean="0">
                <a:latin typeface="Arial" charset="0"/>
                <a:ea typeface="Arial" charset="0"/>
                <a:cs typeface="Arial" charset="0"/>
              </a:rPr>
              <a:t>&amp; Retargeting Ads</a:t>
            </a:r>
            <a:endParaRPr lang="en-US" altLang="ja-JP" sz="1100" b="1" dirty="0" smtClean="0">
              <a:latin typeface="Arial" charset="0"/>
              <a:ea typeface="Arial" charset="0"/>
              <a:cs typeface="Arial" charset="0"/>
            </a:endParaRPr>
          </a:p>
        </p:txBody>
      </p:sp>
      <p:cxnSp>
        <p:nvCxnSpPr>
          <p:cNvPr id="13" name="Straight Arrow Connector 49"/>
          <p:cNvCxnSpPr/>
          <p:nvPr/>
        </p:nvCxnSpPr>
        <p:spPr bwMode="auto">
          <a:xfrm>
            <a:off x="2046768" y="3469942"/>
            <a:ext cx="9574618" cy="0"/>
          </a:xfrm>
          <a:prstGeom prst="straightConnector1">
            <a:avLst/>
          </a:prstGeom>
          <a:noFill/>
          <a:ln w="28575" cap="flat" cmpd="sng" algn="ctr">
            <a:solidFill>
              <a:srgbClr val="969696"/>
            </a:solidFill>
            <a:prstDash val="sysDash"/>
            <a:round/>
            <a:headEnd type="none" w="med" len="med"/>
            <a:tailEnd type="arrow"/>
          </a:ln>
          <a:effectLst/>
        </p:spPr>
      </p:cxnSp>
      <p:sp>
        <p:nvSpPr>
          <p:cNvPr id="14" name="TextBox 31"/>
          <p:cNvSpPr txBox="1"/>
          <p:nvPr/>
        </p:nvSpPr>
        <p:spPr>
          <a:xfrm>
            <a:off x="2043987" y="3217642"/>
            <a:ext cx="4983470"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GitHub Enterprise </a:t>
            </a:r>
            <a:r>
              <a:rPr lang="en-US" altLang="ja-JP" sz="1100" b="1" dirty="0">
                <a:latin typeface="Arial" charset="0"/>
                <a:ea typeface="Arial" charset="0"/>
                <a:cs typeface="Arial" charset="0"/>
              </a:rPr>
              <a:t>w</a:t>
            </a:r>
            <a:r>
              <a:rPr lang="en-US" altLang="ja-JP" sz="1100" b="1" dirty="0" smtClean="0">
                <a:latin typeface="Arial" charset="0"/>
                <a:ea typeface="Arial" charset="0"/>
                <a:cs typeface="Arial" charset="0"/>
              </a:rPr>
              <a:t>eb seminar series(Live and On-Demand)</a:t>
            </a:r>
          </a:p>
        </p:txBody>
      </p:sp>
      <p:sp>
        <p:nvSpPr>
          <p:cNvPr id="15" name="TextBox 31"/>
          <p:cNvSpPr txBox="1"/>
          <p:nvPr/>
        </p:nvSpPr>
        <p:spPr>
          <a:xfrm>
            <a:off x="6824207" y="4806574"/>
            <a:ext cx="2945037"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GitHub </a:t>
            </a:r>
            <a:r>
              <a:rPr lang="en-US" altLang="ja-JP" sz="1100" b="1" dirty="0" smtClean="0">
                <a:latin typeface="Arial" charset="0"/>
                <a:ea typeface="Arial" charset="0"/>
                <a:cs typeface="Arial" charset="0"/>
              </a:rPr>
              <a:t>Universe </a:t>
            </a:r>
            <a:r>
              <a:rPr lang="en-US" altLang="ja-JP" sz="1100" b="1" dirty="0" smtClean="0">
                <a:latin typeface="Arial" charset="0"/>
                <a:ea typeface="Arial" charset="0"/>
                <a:cs typeface="Arial" charset="0"/>
              </a:rPr>
              <a:t>special </a:t>
            </a:r>
            <a:r>
              <a:rPr lang="en-US" altLang="ja-JP" sz="1100" b="1" dirty="0" smtClean="0">
                <a:latin typeface="Arial" charset="0"/>
                <a:ea typeface="Arial" charset="0"/>
                <a:cs typeface="Arial" charset="0"/>
              </a:rPr>
              <a:t>feature </a:t>
            </a:r>
            <a:r>
              <a:rPr lang="en-US" altLang="ja-JP" sz="1100" b="1" dirty="0" smtClean="0">
                <a:latin typeface="Arial" charset="0"/>
                <a:ea typeface="Arial" charset="0"/>
                <a:cs typeface="Arial" charset="0"/>
              </a:rPr>
              <a:t>article</a:t>
            </a:r>
            <a:endParaRPr lang="en-US" altLang="ja-JP" sz="1100" b="1" dirty="0" smtClean="0">
              <a:latin typeface="Arial" charset="0"/>
              <a:ea typeface="Arial" charset="0"/>
              <a:cs typeface="Arial" charset="0"/>
            </a:endParaRPr>
          </a:p>
        </p:txBody>
      </p:sp>
      <p:sp>
        <p:nvSpPr>
          <p:cNvPr id="16" name="TextBox 31"/>
          <p:cNvSpPr txBox="1"/>
          <p:nvPr/>
        </p:nvSpPr>
        <p:spPr>
          <a:xfrm>
            <a:off x="3864573" y="2974638"/>
            <a:ext cx="3162884"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Enterprise </a:t>
            </a:r>
            <a:r>
              <a:rPr lang="en-US" altLang="ja-JP" sz="1100" b="1" dirty="0" smtClean="0">
                <a:latin typeface="Arial" charset="0"/>
                <a:ea typeface="Arial" charset="0"/>
                <a:cs typeface="Arial" charset="0"/>
              </a:rPr>
              <a:t>Seminar/w IBM</a:t>
            </a:r>
          </a:p>
        </p:txBody>
      </p:sp>
      <p:sp>
        <p:nvSpPr>
          <p:cNvPr id="17" name="TextBox 31"/>
          <p:cNvSpPr txBox="1"/>
          <p:nvPr/>
        </p:nvSpPr>
        <p:spPr>
          <a:xfrm>
            <a:off x="6420021" y="4461978"/>
            <a:ext cx="372249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 2017 Japan </a:t>
            </a:r>
            <a:r>
              <a:rPr lang="en-US" altLang="ja-JP" sz="1100" b="1" dirty="0" smtClean="0">
                <a:latin typeface="Arial" charset="0"/>
                <a:ea typeface="Arial" charset="0"/>
                <a:cs typeface="Arial" charset="0"/>
              </a:rPr>
              <a:t>Tour (</a:t>
            </a:r>
            <a:r>
              <a:rPr lang="en-US" altLang="ja-JP" sz="1100" b="1" dirty="0" smtClean="0">
                <a:latin typeface="Arial" charset="0"/>
                <a:ea typeface="Arial" charset="0"/>
                <a:cs typeface="Arial" charset="0"/>
              </a:rPr>
              <a:t>Client &amp; Media)</a:t>
            </a:r>
            <a:endParaRPr lang="en-US" altLang="ja-JP" sz="1100" b="1" dirty="0">
              <a:latin typeface="Arial" charset="0"/>
              <a:ea typeface="Arial" charset="0"/>
              <a:cs typeface="Arial" charset="0"/>
            </a:endParaRPr>
          </a:p>
        </p:txBody>
      </p:sp>
      <p:sp>
        <p:nvSpPr>
          <p:cNvPr id="19" name="TextBox 31"/>
          <p:cNvSpPr txBox="1"/>
          <p:nvPr/>
        </p:nvSpPr>
        <p:spPr>
          <a:xfrm>
            <a:off x="7183017" y="2974638"/>
            <a:ext cx="2608406"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Enterprise </a:t>
            </a:r>
            <a:r>
              <a:rPr lang="en-US" altLang="ja-JP" sz="1100" b="1" dirty="0" smtClean="0">
                <a:latin typeface="Arial" charset="0"/>
                <a:ea typeface="Arial" charset="0"/>
                <a:cs typeface="Arial" charset="0"/>
              </a:rPr>
              <a:t>Seminar/w IBM</a:t>
            </a:r>
          </a:p>
        </p:txBody>
      </p:sp>
      <p:sp>
        <p:nvSpPr>
          <p:cNvPr id="20" name="TextBox 31"/>
          <p:cNvSpPr txBox="1"/>
          <p:nvPr/>
        </p:nvSpPr>
        <p:spPr>
          <a:xfrm>
            <a:off x="6406383" y="2593097"/>
            <a:ext cx="3634328"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New Product Launch/Partnership announcement</a:t>
            </a:r>
            <a:endParaRPr lang="en-US" altLang="ja-JP" sz="1100" b="1" dirty="0">
              <a:latin typeface="Arial" charset="0"/>
              <a:ea typeface="Arial" charset="0"/>
              <a:cs typeface="Arial" charset="0"/>
            </a:endParaRPr>
          </a:p>
        </p:txBody>
      </p:sp>
      <p:sp>
        <p:nvSpPr>
          <p:cNvPr id="22" name="TextBox 31"/>
          <p:cNvSpPr txBox="1"/>
          <p:nvPr/>
        </p:nvSpPr>
        <p:spPr>
          <a:xfrm>
            <a:off x="7027456" y="1724638"/>
            <a:ext cx="1800447" cy="600164"/>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a:t>
            </a:r>
            <a:r>
              <a:rPr lang="en-US" altLang="ja-JP" sz="1100" b="1" dirty="0">
                <a:latin typeface="Arial" charset="0"/>
                <a:ea typeface="Arial" charset="0"/>
                <a:cs typeface="Arial" charset="0"/>
              </a:rPr>
              <a:t>Satellite </a:t>
            </a:r>
            <a:r>
              <a:rPr lang="en-US" altLang="ja-JP" sz="1100" b="1" dirty="0">
                <a:latin typeface="Arial" charset="0"/>
                <a:ea typeface="Arial" charset="0"/>
                <a:cs typeface="Arial" charset="0"/>
              </a:rPr>
              <a:t>Tokyo 2017 Save </a:t>
            </a:r>
            <a:r>
              <a:rPr lang="en-US" altLang="ja-JP" sz="1100" b="1" dirty="0" smtClean="0">
                <a:latin typeface="Arial" charset="0"/>
                <a:ea typeface="Arial" charset="0"/>
                <a:cs typeface="Arial" charset="0"/>
              </a:rPr>
              <a:t>the Date Start</a:t>
            </a:r>
          </a:p>
        </p:txBody>
      </p:sp>
      <p:sp>
        <p:nvSpPr>
          <p:cNvPr id="23" name="TextBox 31"/>
          <p:cNvSpPr txBox="1"/>
          <p:nvPr/>
        </p:nvSpPr>
        <p:spPr>
          <a:xfrm>
            <a:off x="8827904" y="1724638"/>
            <a:ext cx="1775062" cy="600164"/>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a:t>
            </a:r>
            <a:r>
              <a:rPr lang="en-US" altLang="ja-JP" sz="1100" b="1" dirty="0">
                <a:latin typeface="Arial" charset="0"/>
                <a:ea typeface="Arial" charset="0"/>
                <a:cs typeface="Arial" charset="0"/>
              </a:rPr>
              <a:t>Satellite </a:t>
            </a:r>
            <a:r>
              <a:rPr lang="en-US" altLang="ja-JP" sz="1100" b="1" dirty="0">
                <a:latin typeface="Arial" charset="0"/>
                <a:ea typeface="Arial" charset="0"/>
                <a:cs typeface="Arial" charset="0"/>
              </a:rPr>
              <a:t>Tokyo 2017 Registration </a:t>
            </a:r>
            <a:r>
              <a:rPr lang="en-US" altLang="ja-JP" sz="1100" b="1" dirty="0" smtClean="0">
                <a:latin typeface="Arial" charset="0"/>
                <a:ea typeface="Arial" charset="0"/>
                <a:cs typeface="Arial" charset="0"/>
              </a:rPr>
              <a:t>Open</a:t>
            </a:r>
          </a:p>
        </p:txBody>
      </p:sp>
      <p:sp>
        <p:nvSpPr>
          <p:cNvPr id="25" name="TextBox 31"/>
          <p:cNvSpPr txBox="1"/>
          <p:nvPr/>
        </p:nvSpPr>
        <p:spPr>
          <a:xfrm>
            <a:off x="2946956" y="2022356"/>
            <a:ext cx="1888213" cy="615553"/>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Satellite </a:t>
            </a:r>
            <a:r>
              <a:rPr lang="en-US" altLang="ja-JP" sz="1100" b="1" dirty="0" smtClean="0">
                <a:latin typeface="Arial" charset="0"/>
                <a:ea typeface="Arial" charset="0"/>
                <a:cs typeface="Arial" charset="0"/>
              </a:rPr>
              <a:t>Tokyo 2017 Sponsorship tapping start</a:t>
            </a:r>
          </a:p>
        </p:txBody>
      </p:sp>
      <p:sp>
        <p:nvSpPr>
          <p:cNvPr id="26" name="TextBox 31"/>
          <p:cNvSpPr txBox="1"/>
          <p:nvPr/>
        </p:nvSpPr>
        <p:spPr>
          <a:xfrm>
            <a:off x="4618080" y="1739062"/>
            <a:ext cx="1520036" cy="769441"/>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a:t>
            </a:r>
            <a:r>
              <a:rPr lang="en-US" altLang="ja-JP" sz="1100" b="1" dirty="0">
                <a:latin typeface="Arial" charset="0"/>
                <a:ea typeface="Arial" charset="0"/>
                <a:cs typeface="Arial" charset="0"/>
              </a:rPr>
              <a:t>Satellite </a:t>
            </a:r>
            <a:r>
              <a:rPr lang="en-US" altLang="ja-JP" sz="1100" b="1" dirty="0">
                <a:latin typeface="Arial" charset="0"/>
                <a:ea typeface="Arial" charset="0"/>
                <a:cs typeface="Arial" charset="0"/>
              </a:rPr>
              <a:t>Tokyo 2017 Sponsorship </a:t>
            </a:r>
            <a:r>
              <a:rPr lang="en-US" altLang="ja-JP" sz="1100" b="1" dirty="0" smtClean="0">
                <a:latin typeface="Arial" charset="0"/>
                <a:ea typeface="Arial" charset="0"/>
                <a:cs typeface="Arial" charset="0"/>
              </a:rPr>
              <a:t>sales start</a:t>
            </a:r>
          </a:p>
        </p:txBody>
      </p:sp>
      <p:sp>
        <p:nvSpPr>
          <p:cNvPr id="27" name="TextBox 31"/>
          <p:cNvSpPr txBox="1"/>
          <p:nvPr/>
        </p:nvSpPr>
        <p:spPr>
          <a:xfrm>
            <a:off x="2578697" y="3924698"/>
            <a:ext cx="3162884"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MS </a:t>
            </a:r>
            <a:r>
              <a:rPr lang="pt-BR" altLang="ja-JP" sz="1100" b="1" dirty="0" err="1">
                <a:latin typeface="Arial" charset="0"/>
                <a:ea typeface="Arial" charset="0"/>
                <a:cs typeface="Arial" charset="0"/>
              </a:rPr>
              <a:t>de:code</a:t>
            </a:r>
            <a:r>
              <a:rPr lang="pt-BR" altLang="ja-JP" sz="1100" b="1" dirty="0">
                <a:latin typeface="Arial" charset="0"/>
                <a:ea typeface="Arial" charset="0"/>
                <a:cs typeface="Arial" charset="0"/>
              </a:rPr>
              <a:t> </a:t>
            </a:r>
            <a:r>
              <a:rPr lang="pt-BR" altLang="ja-JP" sz="1100" b="1" dirty="0" smtClean="0">
                <a:latin typeface="Arial" charset="0"/>
                <a:ea typeface="Arial" charset="0"/>
                <a:cs typeface="Arial" charset="0"/>
              </a:rPr>
              <a:t>2017 (May23-24)</a:t>
            </a:r>
            <a:endParaRPr lang="en-US" altLang="ja-JP" sz="1100" b="1" dirty="0" smtClean="0">
              <a:latin typeface="Arial" charset="0"/>
              <a:ea typeface="Arial" charset="0"/>
              <a:cs typeface="Arial" charset="0"/>
            </a:endParaRPr>
          </a:p>
        </p:txBody>
      </p:sp>
      <p:sp>
        <p:nvSpPr>
          <p:cNvPr id="28" name="TextBox 31"/>
          <p:cNvSpPr txBox="1"/>
          <p:nvPr/>
        </p:nvSpPr>
        <p:spPr>
          <a:xfrm>
            <a:off x="9756879" y="3611492"/>
            <a:ext cx="30234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Yahoo! </a:t>
            </a:r>
            <a:r>
              <a:rPr lang="en-US" altLang="ja-JP" sz="1100" b="1" dirty="0" smtClean="0">
                <a:latin typeface="Arial" charset="0"/>
                <a:ea typeface="Arial" charset="0"/>
                <a:cs typeface="Arial" charset="0"/>
              </a:rPr>
              <a:t>JAPAN Tech </a:t>
            </a:r>
            <a:r>
              <a:rPr lang="en-US" altLang="ja-JP" sz="1100" b="1" dirty="0">
                <a:latin typeface="Arial" charset="0"/>
                <a:ea typeface="Arial" charset="0"/>
                <a:cs typeface="Arial" charset="0"/>
              </a:rPr>
              <a:t>Conference </a:t>
            </a:r>
            <a:r>
              <a:rPr lang="en-US" altLang="ja-JP" sz="1100" b="1" dirty="0" smtClean="0">
                <a:latin typeface="Arial" charset="0"/>
                <a:ea typeface="Arial" charset="0"/>
                <a:cs typeface="Arial" charset="0"/>
              </a:rPr>
              <a:t>2018</a:t>
            </a:r>
            <a:endParaRPr lang="en-US" altLang="ja-JP" sz="1100" b="1" dirty="0">
              <a:latin typeface="Arial" charset="0"/>
              <a:ea typeface="Arial" charset="0"/>
              <a:cs typeface="Arial" charset="0"/>
            </a:endParaRPr>
          </a:p>
        </p:txBody>
      </p:sp>
      <p:sp>
        <p:nvSpPr>
          <p:cNvPr id="29" name="TextBox 31"/>
          <p:cNvSpPr txBox="1"/>
          <p:nvPr/>
        </p:nvSpPr>
        <p:spPr>
          <a:xfrm>
            <a:off x="9791423" y="3849868"/>
            <a:ext cx="30234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Developers Summit 2018</a:t>
            </a:r>
            <a:endParaRPr lang="en-US" altLang="ja-JP" sz="1100" b="1" dirty="0">
              <a:latin typeface="Arial" charset="0"/>
              <a:ea typeface="Arial" charset="0"/>
              <a:cs typeface="Arial" charset="0"/>
            </a:endParaRPr>
          </a:p>
        </p:txBody>
      </p:sp>
      <p:sp>
        <p:nvSpPr>
          <p:cNvPr id="30" name="TextBox 31"/>
          <p:cNvSpPr txBox="1"/>
          <p:nvPr/>
        </p:nvSpPr>
        <p:spPr>
          <a:xfrm>
            <a:off x="2709019" y="3697685"/>
            <a:ext cx="31282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AWS Dev Day Tokyo </a:t>
            </a:r>
            <a:r>
              <a:rPr lang="en-US" altLang="ja-JP" sz="1100" b="1" dirty="0" smtClean="0">
                <a:latin typeface="Arial" charset="0"/>
                <a:ea typeface="Arial" charset="0"/>
                <a:cs typeface="Arial" charset="0"/>
              </a:rPr>
              <a:t>2017 (May31-Jun2)</a:t>
            </a:r>
            <a:endParaRPr lang="en-US" altLang="ja-JP" sz="1100" b="1" dirty="0">
              <a:latin typeface="Arial" charset="0"/>
              <a:ea typeface="Arial" charset="0"/>
              <a:cs typeface="Arial" charset="0"/>
            </a:endParaRPr>
          </a:p>
        </p:txBody>
      </p:sp>
      <p:sp>
        <p:nvSpPr>
          <p:cNvPr id="32" name="TextBox 31"/>
          <p:cNvSpPr txBox="1"/>
          <p:nvPr/>
        </p:nvSpPr>
        <p:spPr>
          <a:xfrm>
            <a:off x="1706915" y="3499237"/>
            <a:ext cx="31282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DevOps Days Tokyo 2017(</a:t>
            </a:r>
            <a:r>
              <a:rPr lang="en-US" altLang="ja-JP" sz="1100" b="1" dirty="0" smtClean="0">
                <a:latin typeface="Arial" charset="0"/>
                <a:ea typeface="Arial" charset="0"/>
                <a:cs typeface="Arial" charset="0"/>
              </a:rPr>
              <a:t>Apr25)</a:t>
            </a:r>
            <a:endParaRPr lang="en-US" altLang="ja-JP" sz="1100" b="1" dirty="0">
              <a:latin typeface="Arial" charset="0"/>
              <a:ea typeface="Arial" charset="0"/>
              <a:cs typeface="Arial" charset="0"/>
            </a:endParaRPr>
          </a:p>
        </p:txBody>
      </p:sp>
      <p:sp>
        <p:nvSpPr>
          <p:cNvPr id="33" name="TextBox 31"/>
          <p:cNvSpPr txBox="1"/>
          <p:nvPr/>
        </p:nvSpPr>
        <p:spPr>
          <a:xfrm>
            <a:off x="2043987" y="4197095"/>
            <a:ext cx="2000766"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Patchwork Tokyo(May1)</a:t>
            </a:r>
          </a:p>
        </p:txBody>
      </p:sp>
      <p:sp>
        <p:nvSpPr>
          <p:cNvPr id="34" name="TextBox 31"/>
          <p:cNvSpPr txBox="1"/>
          <p:nvPr/>
        </p:nvSpPr>
        <p:spPr>
          <a:xfrm>
            <a:off x="3035561" y="1579326"/>
            <a:ext cx="1919211" cy="430887"/>
          </a:xfrm>
          <a:prstGeom prst="rect">
            <a:avLst/>
          </a:prstGeom>
          <a:solidFill>
            <a:schemeClr val="accent4">
              <a:lumMod val="20000"/>
              <a:lumOff val="80000"/>
            </a:schemeClr>
          </a:solid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Constellation </a:t>
            </a:r>
            <a:r>
              <a:rPr lang="en-US" altLang="ja-JP" sz="1100" b="1" dirty="0" smtClean="0">
                <a:latin typeface="Arial" charset="0"/>
                <a:ea typeface="Arial" charset="0"/>
                <a:cs typeface="Arial" charset="0"/>
              </a:rPr>
              <a:t>Tokyo(June6)</a:t>
            </a:r>
            <a:endParaRPr lang="en-US" altLang="ja-JP" sz="1100" b="1" dirty="0">
              <a:latin typeface="Arial" charset="0"/>
              <a:ea typeface="Arial" charset="0"/>
              <a:cs typeface="Arial" charset="0"/>
            </a:endParaRPr>
          </a:p>
        </p:txBody>
      </p:sp>
      <p:sp>
        <p:nvSpPr>
          <p:cNvPr id="35" name="TextBox 31"/>
          <p:cNvSpPr txBox="1"/>
          <p:nvPr/>
        </p:nvSpPr>
        <p:spPr>
          <a:xfrm>
            <a:off x="4540103" y="4197848"/>
            <a:ext cx="2000766"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Patchwork</a:t>
            </a:r>
            <a:endParaRPr lang="en-US" altLang="ja-JP" sz="1100" b="1" dirty="0" smtClean="0">
              <a:latin typeface="Arial" charset="0"/>
              <a:ea typeface="Arial" charset="0"/>
              <a:cs typeface="Arial" charset="0"/>
            </a:endParaRPr>
          </a:p>
        </p:txBody>
      </p:sp>
      <p:sp>
        <p:nvSpPr>
          <p:cNvPr id="36" name="TextBox 31"/>
          <p:cNvSpPr txBox="1"/>
          <p:nvPr/>
        </p:nvSpPr>
        <p:spPr>
          <a:xfrm>
            <a:off x="7019953" y="4197848"/>
            <a:ext cx="2000766"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Patchwork</a:t>
            </a:r>
            <a:endParaRPr lang="en-US" altLang="ja-JP" sz="1100" b="1" dirty="0" smtClean="0">
              <a:latin typeface="Arial" charset="0"/>
              <a:ea typeface="Arial" charset="0"/>
              <a:cs typeface="Arial" charset="0"/>
            </a:endParaRPr>
          </a:p>
        </p:txBody>
      </p:sp>
      <p:sp>
        <p:nvSpPr>
          <p:cNvPr id="37" name="TextBox 31"/>
          <p:cNvSpPr txBox="1"/>
          <p:nvPr/>
        </p:nvSpPr>
        <p:spPr>
          <a:xfrm>
            <a:off x="9715435" y="4201820"/>
            <a:ext cx="2000766"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Patchwork</a:t>
            </a:r>
            <a:endParaRPr lang="en-US" altLang="ja-JP" sz="1100" b="1" dirty="0" smtClean="0">
              <a:latin typeface="Arial" charset="0"/>
              <a:ea typeface="Arial" charset="0"/>
              <a:cs typeface="Arial" charset="0"/>
            </a:endParaRPr>
          </a:p>
        </p:txBody>
      </p:sp>
      <p:sp>
        <p:nvSpPr>
          <p:cNvPr id="38" name="TextBox 31"/>
          <p:cNvSpPr txBox="1"/>
          <p:nvPr/>
        </p:nvSpPr>
        <p:spPr>
          <a:xfrm>
            <a:off x="3438431" y="4810523"/>
            <a:ext cx="2584362" cy="430887"/>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GitHub </a:t>
            </a:r>
            <a:r>
              <a:rPr lang="en-US" altLang="ja-JP" sz="1100" b="1" dirty="0" smtClean="0">
                <a:latin typeface="Arial" charset="0"/>
                <a:ea typeface="Arial" charset="0"/>
                <a:cs typeface="Arial" charset="0"/>
              </a:rPr>
              <a:t>Constellation Japan</a:t>
            </a:r>
          </a:p>
          <a:p>
            <a:r>
              <a:rPr lang="en-US" altLang="ja-JP" sz="1100" b="1" dirty="0" smtClean="0">
                <a:latin typeface="Arial" charset="0"/>
                <a:ea typeface="Arial" charset="0"/>
                <a:cs typeface="Arial" charset="0"/>
              </a:rPr>
              <a:t>	special </a:t>
            </a:r>
            <a:r>
              <a:rPr lang="en-US" altLang="ja-JP" sz="1100" b="1" dirty="0" smtClean="0">
                <a:latin typeface="Arial" charset="0"/>
                <a:ea typeface="Arial" charset="0"/>
                <a:cs typeface="Arial" charset="0"/>
              </a:rPr>
              <a:t>feature </a:t>
            </a:r>
            <a:r>
              <a:rPr lang="en-US" altLang="ja-JP" sz="1100" b="1" dirty="0" smtClean="0">
                <a:latin typeface="Arial" charset="0"/>
                <a:ea typeface="Arial" charset="0"/>
                <a:cs typeface="Arial" charset="0"/>
              </a:rPr>
              <a:t>article </a:t>
            </a:r>
            <a:endParaRPr lang="en-US" altLang="ja-JP" sz="1100" b="1" dirty="0" smtClean="0">
              <a:latin typeface="Arial" charset="0"/>
              <a:ea typeface="Arial" charset="0"/>
              <a:cs typeface="Arial" charset="0"/>
            </a:endParaRPr>
          </a:p>
        </p:txBody>
      </p:sp>
      <p:sp>
        <p:nvSpPr>
          <p:cNvPr id="39" name="TextBox 31"/>
          <p:cNvSpPr txBox="1"/>
          <p:nvPr/>
        </p:nvSpPr>
        <p:spPr>
          <a:xfrm>
            <a:off x="3029394" y="4486203"/>
            <a:ext cx="2978423" cy="261610"/>
          </a:xfrm>
          <a:prstGeom prst="rect">
            <a:avLst/>
          </a:prstGeom>
          <a:solidFill>
            <a:schemeClr val="accent4">
              <a:lumMod val="20000"/>
              <a:lumOff val="80000"/>
            </a:schemeClr>
          </a:solid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Constellation </a:t>
            </a:r>
            <a:r>
              <a:rPr lang="en-US" altLang="ja-JP" sz="1100" b="1" dirty="0" smtClean="0">
                <a:latin typeface="Arial" charset="0"/>
                <a:ea typeface="Arial" charset="0"/>
                <a:cs typeface="Arial" charset="0"/>
              </a:rPr>
              <a:t>Meetup </a:t>
            </a:r>
            <a:r>
              <a:rPr lang="en-US" altLang="ja-JP" sz="1100" b="1" dirty="0" smtClean="0">
                <a:latin typeface="Arial" charset="0"/>
                <a:ea typeface="Arial" charset="0"/>
                <a:cs typeface="Arial" charset="0"/>
              </a:rPr>
              <a:t>(June5)</a:t>
            </a:r>
            <a:endParaRPr lang="en-US" altLang="ja-JP" sz="1100" b="1" dirty="0">
              <a:latin typeface="Arial" charset="0"/>
              <a:ea typeface="Arial" charset="0"/>
              <a:cs typeface="Arial" charset="0"/>
            </a:endParaRPr>
          </a:p>
        </p:txBody>
      </p:sp>
    </p:spTree>
    <p:extLst>
      <p:ext uri="{BB962C8B-B14F-4D97-AF65-F5344CB8AC3E}">
        <p14:creationId xmlns:p14="http://schemas.microsoft.com/office/powerpoint/2010/main" val="12024939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22023" y="374794"/>
            <a:ext cx="11426632" cy="1538883"/>
          </a:xfrm>
          <a:prstGeom prst="rect">
            <a:avLst/>
          </a:prstGeom>
        </p:spPr>
        <p:txBody>
          <a:bodyPr/>
          <a:lstStyle>
            <a:lvl1pPr algn="l" defTabSz="1219170" rtl="0" eaLnBrk="1" latinLnBrk="0" hangingPunct="1">
              <a:spcBef>
                <a:spcPct val="0"/>
              </a:spcBef>
              <a:buNone/>
              <a:defRPr sz="5600" kern="1200" baseline="0">
                <a:solidFill>
                  <a:srgbClr val="FFFFFF"/>
                </a:solidFill>
                <a:latin typeface="+mj-lt"/>
                <a:ea typeface="+mj-ea"/>
                <a:cs typeface="+mj-cs"/>
              </a:defRPr>
            </a:lvl1pPr>
          </a:lstStyle>
          <a:p>
            <a:pPr marL="0" lvl="1" algn="l" defTabSz="1219170" rtl="0">
              <a:lnSpc>
                <a:spcPts val="4000"/>
              </a:lnSpc>
              <a:spcBef>
                <a:spcPct val="0"/>
              </a:spcBef>
            </a:pPr>
            <a:r>
              <a:rPr kumimoji="1" lang="en-US" altLang="ja-JP" sz="3600" b="1" kern="0" dirty="0" smtClean="0">
                <a:solidFill>
                  <a:srgbClr val="00B0F0"/>
                </a:solidFill>
                <a:latin typeface="Arial" charset="0"/>
                <a:ea typeface="Arial" charset="0"/>
                <a:cs typeface="Arial" charset="0"/>
              </a:rPr>
              <a:t>Community Marketing</a:t>
            </a:r>
            <a:endParaRPr kumimoji="1" lang="en-US" altLang="ja-JP" sz="3600" b="1" kern="0" dirty="0">
              <a:solidFill>
                <a:srgbClr val="00B0F0"/>
              </a:solidFill>
              <a:latin typeface="Arial" charset="0"/>
              <a:ea typeface="Arial" charset="0"/>
              <a:cs typeface="Arial" charset="0"/>
            </a:endParaRPr>
          </a:p>
        </p:txBody>
      </p:sp>
      <p:sp>
        <p:nvSpPr>
          <p:cNvPr id="5" name="Text Placeholder 3"/>
          <p:cNvSpPr txBox="1">
            <a:spLocks/>
          </p:cNvSpPr>
          <p:nvPr/>
        </p:nvSpPr>
        <p:spPr>
          <a:xfrm>
            <a:off x="322023" y="1190847"/>
            <a:ext cx="11426632" cy="4212948"/>
          </a:xfrm>
          <a:prstGeom prst="rect">
            <a:avLst/>
          </a:prstGeom>
        </p:spPr>
        <p:txBody>
          <a:bodyPr/>
          <a:lst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a:lstStyle>
          <a:p>
            <a:pPr marL="0" indent="0">
              <a:buFont typeface="Arial"/>
              <a:buNone/>
            </a:pPr>
            <a:r>
              <a:rPr lang="en-US" altLang="ja-JP" sz="2400" b="1" dirty="0" smtClean="0">
                <a:latin typeface="Arial" charset="0"/>
                <a:ea typeface="Arial" charset="0"/>
                <a:cs typeface="Arial" charset="0"/>
              </a:rPr>
              <a:t>Community is</a:t>
            </a:r>
          </a:p>
          <a:p>
            <a:r>
              <a:rPr lang="en-US" altLang="ja-JP" sz="2000" dirty="0" smtClean="0">
                <a:latin typeface="Arial" charset="0"/>
                <a:ea typeface="Arial" charset="0"/>
                <a:cs typeface="Arial" charset="0"/>
              </a:rPr>
              <a:t>Contents Generator</a:t>
            </a:r>
          </a:p>
          <a:p>
            <a:r>
              <a:rPr lang="en-US" altLang="ja-JP" sz="2000" dirty="0" smtClean="0">
                <a:latin typeface="Arial" charset="0"/>
                <a:ea typeface="Arial" charset="0"/>
                <a:cs typeface="Arial" charset="0"/>
              </a:rPr>
              <a:t>Contents Exchanger</a:t>
            </a:r>
          </a:p>
          <a:p>
            <a:r>
              <a:rPr lang="en-US" altLang="ja-JP" sz="2000" dirty="0" smtClean="0">
                <a:latin typeface="Arial" charset="0"/>
                <a:ea typeface="Arial" charset="0"/>
                <a:cs typeface="Arial" charset="0"/>
              </a:rPr>
              <a:t>Contents Archiver</a:t>
            </a:r>
          </a:p>
          <a:p>
            <a:pPr marL="0" indent="0">
              <a:buFont typeface="Arial"/>
              <a:buNone/>
            </a:pPr>
            <a:r>
              <a:rPr lang="en-US" altLang="ja-JP" sz="2000" dirty="0" smtClean="0">
                <a:latin typeface="Arial" charset="0"/>
                <a:ea typeface="Arial" charset="0"/>
                <a:cs typeface="Arial" charset="0"/>
              </a:rPr>
              <a:t>..about common/specific topics</a:t>
            </a:r>
          </a:p>
          <a:p>
            <a:pPr marL="0" indent="0">
              <a:buFont typeface="Arial"/>
              <a:buNone/>
            </a:pPr>
            <a:endParaRPr lang="en-US" altLang="ja-JP" sz="2000" b="1" dirty="0" smtClean="0">
              <a:latin typeface="Arial" charset="0"/>
              <a:ea typeface="Arial" charset="0"/>
              <a:cs typeface="Arial" charset="0"/>
            </a:endParaRPr>
          </a:p>
          <a:p>
            <a:pPr marL="0" indent="0">
              <a:buFont typeface="Arial"/>
              <a:buNone/>
            </a:pPr>
            <a:r>
              <a:rPr lang="en-US" altLang="ja-JP" sz="2400" b="1" dirty="0" smtClean="0">
                <a:latin typeface="Arial" charset="0"/>
                <a:ea typeface="Arial" charset="0"/>
                <a:cs typeface="Arial" charset="0"/>
              </a:rPr>
              <a:t>Operating Policy</a:t>
            </a:r>
          </a:p>
          <a:p>
            <a:pPr marL="0" indent="0">
              <a:buFont typeface="Arial"/>
              <a:buNone/>
            </a:pPr>
            <a:r>
              <a:rPr lang="en-US" altLang="ja-JP" sz="2000" dirty="0" smtClean="0">
                <a:latin typeface="Arial" charset="0"/>
                <a:ea typeface="Arial" charset="0"/>
                <a:cs typeface="Arial" charset="0"/>
              </a:rPr>
              <a:t>Don’t sell to the community, </a:t>
            </a:r>
            <a:r>
              <a:rPr lang="en-US" altLang="ja-JP" sz="2000" dirty="0">
                <a:latin typeface="Arial" charset="0"/>
                <a:ea typeface="Arial" charset="0"/>
                <a:cs typeface="Arial" charset="0"/>
              </a:rPr>
              <a:t>S</a:t>
            </a:r>
            <a:r>
              <a:rPr lang="en-US" altLang="ja-JP" sz="2000" dirty="0" smtClean="0">
                <a:latin typeface="Arial" charset="0"/>
                <a:ea typeface="Arial" charset="0"/>
                <a:cs typeface="Arial" charset="0"/>
              </a:rPr>
              <a:t>ell </a:t>
            </a:r>
            <a:r>
              <a:rPr lang="en-US" altLang="ja-JP" sz="2000" i="1" dirty="0" smtClean="0">
                <a:latin typeface="Arial" charset="0"/>
                <a:ea typeface="Arial" charset="0"/>
                <a:cs typeface="Arial" charset="0"/>
              </a:rPr>
              <a:t>Through</a:t>
            </a:r>
            <a:r>
              <a:rPr lang="en-US" altLang="ja-JP" sz="2000" dirty="0" smtClean="0">
                <a:latin typeface="Arial" charset="0"/>
                <a:ea typeface="Arial" charset="0"/>
                <a:cs typeface="Arial" charset="0"/>
              </a:rPr>
              <a:t> the community!</a:t>
            </a:r>
          </a:p>
          <a:p>
            <a:pPr marL="0" indent="0">
              <a:buFont typeface="Arial"/>
              <a:buNone/>
            </a:pPr>
            <a:endParaRPr lang="en-US" altLang="ja-JP" sz="2000" b="1" dirty="0">
              <a:latin typeface="Arial" charset="0"/>
              <a:ea typeface="Arial" charset="0"/>
              <a:cs typeface="Arial" charset="0"/>
            </a:endParaRPr>
          </a:p>
          <a:p>
            <a:pPr marL="0" indent="0">
              <a:buFont typeface="Arial"/>
              <a:buNone/>
            </a:pPr>
            <a:r>
              <a:rPr lang="en-US" altLang="ja-JP" sz="2400" b="1" dirty="0" smtClean="0">
                <a:latin typeface="Arial" charset="0"/>
                <a:ea typeface="Arial" charset="0"/>
                <a:cs typeface="Arial" charset="0"/>
              </a:rPr>
              <a:t>GitHub led vehicle will be</a:t>
            </a:r>
          </a:p>
          <a:p>
            <a:r>
              <a:rPr lang="en-US" altLang="ja-JP" sz="2000" dirty="0" smtClean="0">
                <a:latin typeface="Arial" charset="0"/>
                <a:ea typeface="Arial" charset="0"/>
                <a:cs typeface="Arial" charset="0"/>
              </a:rPr>
              <a:t>Patchwork</a:t>
            </a:r>
          </a:p>
          <a:p>
            <a:r>
              <a:rPr lang="en-US" altLang="ja-JP" sz="2000" dirty="0" smtClean="0">
                <a:latin typeface="Arial" charset="0"/>
                <a:ea typeface="Arial" charset="0"/>
                <a:cs typeface="Arial" charset="0"/>
              </a:rPr>
              <a:t>Meetup</a:t>
            </a:r>
          </a:p>
          <a:p>
            <a:r>
              <a:rPr lang="en-US" altLang="ja-JP" sz="2000" dirty="0" smtClean="0">
                <a:latin typeface="Arial" charset="0"/>
                <a:ea typeface="Arial" charset="0"/>
                <a:cs typeface="Arial" charset="0"/>
              </a:rPr>
              <a:t>Global Signature Event (Universe) Tour (*TBD)</a:t>
            </a:r>
          </a:p>
        </p:txBody>
      </p:sp>
    </p:spTree>
    <p:extLst>
      <p:ext uri="{BB962C8B-B14F-4D97-AF65-F5344CB8AC3E}">
        <p14:creationId xmlns:p14="http://schemas.microsoft.com/office/powerpoint/2010/main" val="962716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74794"/>
            <a:ext cx="11426632" cy="512961"/>
          </a:xfrm>
        </p:spPr>
        <p:txBody>
          <a:bodyPr/>
          <a:lstStyle/>
          <a:p>
            <a:r>
              <a:rPr kumimoji="1" lang="en-US" altLang="ja-JP" sz="3600" b="1" dirty="0" smtClean="0">
                <a:solidFill>
                  <a:srgbClr val="00B0F0"/>
                </a:solidFill>
                <a:latin typeface="Arial" charset="0"/>
                <a:ea typeface="Arial" charset="0"/>
                <a:cs typeface="Arial" charset="0"/>
              </a:rPr>
              <a:t>Questions</a:t>
            </a:r>
            <a:endParaRPr kumimoji="1" lang="ja-JP" altLang="en-US" sz="2933" b="1" dirty="0">
              <a:solidFill>
                <a:srgbClr val="00B0F0"/>
              </a:solidFill>
              <a:latin typeface="Arial" charset="0"/>
              <a:ea typeface="Arial" charset="0"/>
              <a:cs typeface="Arial" charset="0"/>
            </a:endParaRPr>
          </a:p>
        </p:txBody>
      </p:sp>
      <p:sp>
        <p:nvSpPr>
          <p:cNvPr id="4" name="テキスト ボックス 3"/>
          <p:cNvSpPr txBox="1"/>
          <p:nvPr/>
        </p:nvSpPr>
        <p:spPr>
          <a:xfrm>
            <a:off x="322023" y="1309477"/>
            <a:ext cx="11426632" cy="4801314"/>
          </a:xfrm>
          <a:prstGeom prst="rect">
            <a:avLst/>
          </a:prstGeom>
          <a:noFill/>
        </p:spPr>
        <p:txBody>
          <a:bodyPr wrap="square" rtlCol="0">
            <a:spAutoFit/>
          </a:bodyPr>
          <a:lstStyle/>
          <a:p>
            <a:pPr marL="285750" indent="-285750">
              <a:buFont typeface="Arial" charset="0"/>
              <a:buChar char="•"/>
            </a:pPr>
            <a:r>
              <a:rPr lang="en-US" altLang="ja-JP" sz="1700" b="1" dirty="0" smtClean="0">
                <a:latin typeface="Arial" charset="0"/>
                <a:ea typeface="Arial" charset="0"/>
                <a:cs typeface="Arial" charset="0"/>
              </a:rPr>
              <a:t>Planning Cycle</a:t>
            </a:r>
          </a:p>
          <a:p>
            <a:pPr marL="742950" lvl="1" indent="-285750">
              <a:buFont typeface="Arial" charset="0"/>
              <a:buChar char="•"/>
            </a:pPr>
            <a:r>
              <a:rPr lang="en-US" altLang="ja-JP" sz="1700" dirty="0" smtClean="0">
                <a:latin typeface="Arial" charset="0"/>
                <a:ea typeface="Arial" charset="0"/>
                <a:cs typeface="Arial" charset="0"/>
              </a:rPr>
              <a:t>3 months(quarterly),6 months(half) or full year?</a:t>
            </a:r>
          </a:p>
          <a:p>
            <a:pPr marL="285750" indent="-285750">
              <a:buFont typeface="Arial" charset="0"/>
              <a:buChar char="•"/>
            </a:pPr>
            <a:r>
              <a:rPr lang="en-US" altLang="ja-JP" sz="1700" b="1" dirty="0" smtClean="0">
                <a:latin typeface="Arial" charset="0"/>
                <a:ea typeface="Arial" charset="0"/>
                <a:cs typeface="Arial" charset="0"/>
              </a:rPr>
              <a:t>Marketing Budget</a:t>
            </a:r>
          </a:p>
          <a:p>
            <a:pPr marL="742950" lvl="1" indent="-285750">
              <a:buFont typeface="Arial" charset="0"/>
              <a:buChar char="•"/>
            </a:pPr>
            <a:r>
              <a:rPr lang="en-US" altLang="ja-JP" sz="1700" dirty="0" smtClean="0">
                <a:latin typeface="Arial" charset="0"/>
                <a:ea typeface="Arial" charset="0"/>
                <a:cs typeface="Arial" charset="0"/>
              </a:rPr>
              <a:t>How much?</a:t>
            </a:r>
          </a:p>
          <a:p>
            <a:pPr marL="742950" lvl="1" indent="-285750">
              <a:buFont typeface="Arial" charset="0"/>
              <a:buChar char="•"/>
            </a:pPr>
            <a:r>
              <a:rPr lang="en-US" altLang="ja-JP" sz="1700" dirty="0" smtClean="0">
                <a:latin typeface="Arial" charset="0"/>
                <a:ea typeface="Arial" charset="0"/>
                <a:cs typeface="Arial" charset="0"/>
              </a:rPr>
              <a:t>Is there any spending skew related to planning cycle?</a:t>
            </a:r>
          </a:p>
          <a:p>
            <a:pPr marL="285750" indent="-285750">
              <a:buFont typeface="Arial" charset="0"/>
              <a:buChar char="•"/>
            </a:pPr>
            <a:r>
              <a:rPr lang="en-US" altLang="ja-JP" sz="1700" b="1" dirty="0">
                <a:latin typeface="Arial" charset="0"/>
                <a:ea typeface="Arial" charset="0"/>
                <a:cs typeface="Arial" charset="0"/>
              </a:rPr>
              <a:t>KPI</a:t>
            </a:r>
          </a:p>
          <a:p>
            <a:pPr marL="742950" lvl="1" indent="-285750">
              <a:buFont typeface="Arial" charset="0"/>
              <a:buChar char="•"/>
            </a:pPr>
            <a:r>
              <a:rPr lang="en-US" altLang="ja-JP" sz="1700" dirty="0">
                <a:latin typeface="Arial" charset="0"/>
                <a:ea typeface="Arial" charset="0"/>
                <a:cs typeface="Arial" charset="0"/>
              </a:rPr>
              <a:t>What is primary KPI for Marketing? </a:t>
            </a:r>
            <a:endParaRPr lang="en-US" altLang="ja-JP" sz="1700" dirty="0" smtClean="0">
              <a:latin typeface="Arial" charset="0"/>
              <a:ea typeface="Arial" charset="0"/>
              <a:cs typeface="Arial" charset="0"/>
            </a:endParaRPr>
          </a:p>
          <a:p>
            <a:pPr marL="285750" indent="-285750">
              <a:buFont typeface="Arial" charset="0"/>
              <a:buChar char="•"/>
            </a:pPr>
            <a:r>
              <a:rPr lang="en-US" altLang="ja-JP" sz="1700" b="1" dirty="0" smtClean="0">
                <a:latin typeface="Arial" charset="0"/>
                <a:ea typeface="Arial" charset="0"/>
                <a:cs typeface="Arial" charset="0"/>
              </a:rPr>
              <a:t>Marketing Performance Report</a:t>
            </a:r>
          </a:p>
          <a:p>
            <a:pPr marL="742950" lvl="1" indent="-285750">
              <a:buFont typeface="Arial" charset="0"/>
              <a:buChar char="•"/>
            </a:pPr>
            <a:r>
              <a:rPr lang="en-US" altLang="ja-JP" sz="1700" dirty="0" smtClean="0">
                <a:latin typeface="Arial" charset="0"/>
                <a:ea typeface="Arial" charset="0"/>
                <a:cs typeface="Arial" charset="0"/>
              </a:rPr>
              <a:t>How do you capture Marketing performance? Do you use any reporting tools?</a:t>
            </a:r>
          </a:p>
          <a:p>
            <a:pPr marL="285750" indent="-285750">
              <a:buFont typeface="Arial" charset="0"/>
              <a:buChar char="•"/>
            </a:pPr>
            <a:r>
              <a:rPr lang="en-US" altLang="ja-JP" sz="1700" b="1" dirty="0" smtClean="0">
                <a:latin typeface="Arial" charset="0"/>
                <a:ea typeface="Arial" charset="0"/>
                <a:cs typeface="Arial" charset="0"/>
              </a:rPr>
              <a:t>Digital Marketing</a:t>
            </a:r>
          </a:p>
          <a:p>
            <a:pPr marL="742950" lvl="1" indent="-285750">
              <a:buFont typeface="Arial" charset="0"/>
              <a:buChar char="•"/>
            </a:pPr>
            <a:r>
              <a:rPr lang="en-US" altLang="ja-JP" sz="1700" dirty="0" smtClean="0">
                <a:latin typeface="Arial" charset="0"/>
                <a:ea typeface="Arial" charset="0"/>
                <a:cs typeface="Arial" charset="0"/>
              </a:rPr>
              <a:t>How do you buy paid medias such as display ads, paid </a:t>
            </a:r>
            <a:r>
              <a:rPr lang="en-US" altLang="ja-JP" sz="1700" dirty="0">
                <a:latin typeface="Arial" charset="0"/>
                <a:ea typeface="Arial" charset="0"/>
                <a:cs typeface="Arial" charset="0"/>
              </a:rPr>
              <a:t>s</a:t>
            </a:r>
            <a:r>
              <a:rPr lang="en-US" altLang="ja-JP" sz="1700" dirty="0" smtClean="0">
                <a:latin typeface="Arial" charset="0"/>
                <a:ea typeface="Arial" charset="0"/>
                <a:cs typeface="Arial" charset="0"/>
              </a:rPr>
              <a:t>earch and sponsorships? Do you do Central buying? </a:t>
            </a:r>
          </a:p>
          <a:p>
            <a:pPr marL="285750" indent="-285750">
              <a:buFont typeface="Arial" charset="0"/>
              <a:buChar char="•"/>
            </a:pPr>
            <a:r>
              <a:rPr lang="en-US" altLang="ja-JP" sz="1700" b="1" dirty="0" smtClean="0">
                <a:latin typeface="Arial" charset="0"/>
                <a:ea typeface="Arial" charset="0"/>
                <a:cs typeface="Arial" charset="0"/>
              </a:rPr>
              <a:t>Customer database</a:t>
            </a:r>
          </a:p>
          <a:p>
            <a:pPr marL="742950" lvl="1" indent="-285750">
              <a:buFont typeface="Arial" charset="0"/>
              <a:buChar char="•"/>
            </a:pPr>
            <a:r>
              <a:rPr lang="en-US" altLang="ja-JP" sz="1700" dirty="0" smtClean="0">
                <a:latin typeface="Arial" charset="0"/>
                <a:ea typeface="Arial" charset="0"/>
                <a:cs typeface="Arial" charset="0"/>
              </a:rPr>
              <a:t>How do you manage Geo specific customer data?  Any centralized database?</a:t>
            </a:r>
            <a:endParaRPr kumimoji="1" lang="en-US" altLang="ja-JP" sz="1700" dirty="0" smtClean="0">
              <a:latin typeface="Arial" charset="0"/>
              <a:ea typeface="Arial" charset="0"/>
              <a:cs typeface="Arial" charset="0"/>
            </a:endParaRPr>
          </a:p>
          <a:p>
            <a:pPr marL="285750" indent="-285750">
              <a:buFont typeface="Arial" charset="0"/>
              <a:buChar char="•"/>
            </a:pPr>
            <a:r>
              <a:rPr lang="en-US" altLang="ja-JP" sz="1700" b="1" dirty="0" smtClean="0">
                <a:latin typeface="Arial" charset="0"/>
                <a:ea typeface="Arial" charset="0"/>
                <a:cs typeface="Arial" charset="0"/>
              </a:rPr>
              <a:t>Marketing Intelligence</a:t>
            </a:r>
          </a:p>
          <a:p>
            <a:pPr marL="742950" lvl="1" indent="-285750">
              <a:buFont typeface="Arial" charset="0"/>
              <a:buChar char="•"/>
            </a:pPr>
            <a:r>
              <a:rPr lang="en-US" altLang="ja-JP" sz="1700" dirty="0" smtClean="0">
                <a:latin typeface="Arial" charset="0"/>
                <a:ea typeface="Arial" charset="0"/>
                <a:cs typeface="Arial" charset="0"/>
              </a:rPr>
              <a:t>Is there any </a:t>
            </a:r>
            <a:r>
              <a:rPr lang="en-US" altLang="ja-JP" sz="1700" dirty="0">
                <a:latin typeface="Arial" charset="0"/>
                <a:ea typeface="Arial" charset="0"/>
                <a:cs typeface="Arial" charset="0"/>
              </a:rPr>
              <a:t>c</a:t>
            </a:r>
            <a:r>
              <a:rPr lang="en-US" altLang="ja-JP" sz="1700" dirty="0" smtClean="0">
                <a:latin typeface="Arial" charset="0"/>
                <a:ea typeface="Arial" charset="0"/>
                <a:cs typeface="Arial" charset="0"/>
              </a:rPr>
              <a:t>entralized function for MI? How do Geo marketing get local market </a:t>
            </a:r>
            <a:r>
              <a:rPr lang="en-US" altLang="ja-JP" sz="1700" dirty="0">
                <a:latin typeface="Arial" charset="0"/>
                <a:ea typeface="Arial" charset="0"/>
                <a:cs typeface="Arial" charset="0"/>
              </a:rPr>
              <a:t>Insights/research </a:t>
            </a:r>
            <a:r>
              <a:rPr lang="en-US" altLang="ja-JP" sz="1700" dirty="0" smtClean="0">
                <a:latin typeface="Arial" charset="0"/>
                <a:ea typeface="Arial" charset="0"/>
                <a:cs typeface="Arial" charset="0"/>
              </a:rPr>
              <a:t>information?</a:t>
            </a:r>
          </a:p>
          <a:p>
            <a:pPr marL="285750" indent="-285750">
              <a:buFont typeface="Arial" charset="0"/>
              <a:buChar char="•"/>
            </a:pPr>
            <a:r>
              <a:rPr kumimoji="1" lang="en-US" altLang="ja-JP" sz="1700" b="1" dirty="0" smtClean="0">
                <a:latin typeface="Arial" charset="0"/>
                <a:ea typeface="Arial" charset="0"/>
                <a:cs typeface="Arial" charset="0"/>
              </a:rPr>
              <a:t>Inside Sales</a:t>
            </a:r>
          </a:p>
          <a:p>
            <a:pPr marL="742950" lvl="1" indent="-285750">
              <a:buFont typeface="Arial" charset="0"/>
              <a:buChar char="•"/>
            </a:pPr>
            <a:r>
              <a:rPr lang="en-US" altLang="ja-JP" sz="1700" dirty="0" smtClean="0">
                <a:latin typeface="Arial" charset="0"/>
                <a:ea typeface="Arial" charset="0"/>
                <a:cs typeface="Arial" charset="0"/>
              </a:rPr>
              <a:t>Is there any inside sales functions?</a:t>
            </a:r>
            <a:endParaRPr kumimoji="1" lang="ja-JP" altLang="en-US" sz="1700" dirty="0">
              <a:latin typeface="Arial" charset="0"/>
              <a:ea typeface="Arial" charset="0"/>
              <a:cs typeface="Arial" charset="0"/>
            </a:endParaRPr>
          </a:p>
        </p:txBody>
      </p:sp>
    </p:spTree>
    <p:extLst>
      <p:ext uri="{BB962C8B-B14F-4D97-AF65-F5344CB8AC3E}">
        <p14:creationId xmlns:p14="http://schemas.microsoft.com/office/powerpoint/2010/main" val="17490165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22023" y="374794"/>
            <a:ext cx="11426632" cy="1538883"/>
          </a:xfrm>
          <a:prstGeom prst="rect">
            <a:avLst/>
          </a:prstGeom>
        </p:spPr>
        <p:txBody>
          <a:bodyPr/>
          <a:lstStyle>
            <a:lvl1pPr algn="l" defTabSz="1219170" rtl="0" eaLnBrk="1" latinLnBrk="0" hangingPunct="1">
              <a:spcBef>
                <a:spcPct val="0"/>
              </a:spcBef>
              <a:buNone/>
              <a:defRPr sz="5600" kern="1200" baseline="0">
                <a:solidFill>
                  <a:srgbClr val="FFFFFF"/>
                </a:solidFill>
                <a:latin typeface="+mj-lt"/>
                <a:ea typeface="+mj-ea"/>
                <a:cs typeface="+mj-cs"/>
              </a:defRPr>
            </a:lvl1pPr>
          </a:lstStyle>
          <a:p>
            <a:pPr marL="0" lvl="1" algn="l" defTabSz="1219170" rtl="0">
              <a:lnSpc>
                <a:spcPts val="4000"/>
              </a:lnSpc>
              <a:spcBef>
                <a:spcPct val="0"/>
              </a:spcBef>
            </a:pPr>
            <a:r>
              <a:rPr kumimoji="1" lang="en-US" altLang="ja-JP" sz="3600" b="1" kern="0" dirty="0" smtClean="0">
                <a:solidFill>
                  <a:srgbClr val="00B0F0"/>
                </a:solidFill>
                <a:latin typeface="Arial" charset="0"/>
                <a:ea typeface="Arial" charset="0"/>
                <a:cs typeface="Arial" charset="0"/>
              </a:rPr>
              <a:t>Appendix</a:t>
            </a:r>
            <a:endParaRPr kumimoji="1" lang="en-US" altLang="ja-JP" sz="3600" b="1" kern="0" dirty="0">
              <a:solidFill>
                <a:srgbClr val="00B0F0"/>
              </a:solidFill>
              <a:latin typeface="Arial" charset="0"/>
              <a:ea typeface="Arial" charset="0"/>
              <a:cs typeface="Arial" charset="0"/>
            </a:endParaRPr>
          </a:p>
        </p:txBody>
      </p:sp>
    </p:spTree>
    <p:extLst>
      <p:ext uri="{BB962C8B-B14F-4D97-AF65-F5344CB8AC3E}">
        <p14:creationId xmlns:p14="http://schemas.microsoft.com/office/powerpoint/2010/main" val="15727024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表 11"/>
          <p:cNvGraphicFramePr>
            <a:graphicFrameLocks noGrp="1"/>
          </p:cNvGraphicFramePr>
          <p:nvPr>
            <p:extLst>
              <p:ext uri="{D42A27DB-BD31-4B8C-83A1-F6EECF244321}">
                <p14:modId xmlns:p14="http://schemas.microsoft.com/office/powerpoint/2010/main" val="570143099"/>
              </p:ext>
            </p:extLst>
          </p:nvPr>
        </p:nvGraphicFramePr>
        <p:xfrm>
          <a:off x="1236977" y="1733477"/>
          <a:ext cx="8741500" cy="3710394"/>
        </p:xfrm>
        <a:graphic>
          <a:graphicData uri="http://schemas.openxmlformats.org/drawingml/2006/table">
            <a:tbl>
              <a:tblPr>
                <a:tableStyleId>{D7AC3CCA-C797-4891-BE02-D94E43425B78}</a:tableStyleId>
              </a:tblPr>
              <a:tblGrid>
                <a:gridCol w="6303020"/>
                <a:gridCol w="2438480"/>
              </a:tblGrid>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noFill/>
                  </a:tcPr>
                </a:tc>
                <a:tc>
                  <a:txBody>
                    <a:bodyPr/>
                    <a:lstStyle/>
                    <a:p>
                      <a:pPr algn="r" fontAlgn="b"/>
                      <a:r>
                        <a:rPr lang="is-IS" sz="2000" u="none" strike="noStrike" dirty="0" smtClean="0">
                          <a:effectLst/>
                          <a:latin typeface="Arial" charset="0"/>
                          <a:ea typeface="Arial" charset="0"/>
                          <a:cs typeface="Arial" charset="0"/>
                        </a:rPr>
                        <a:t>K$</a:t>
                      </a:r>
                      <a:endParaRPr lang="is-IS" sz="2000" b="0" i="0" u="none" strike="noStrike" dirty="0">
                        <a:solidFill>
                          <a:srgbClr val="000000"/>
                        </a:solidFill>
                        <a:effectLst/>
                        <a:latin typeface="Arial" charset="0"/>
                        <a:ea typeface="Arial" charset="0"/>
                        <a:cs typeface="Arial" charset="0"/>
                      </a:endParaRPr>
                    </a:p>
                  </a:txBody>
                  <a:tcPr marL="6350" marR="6350" marT="6350" marB="0" anchor="b">
                    <a:noFill/>
                  </a:tcPr>
                </a:tc>
              </a:tr>
              <a:tr h="412266">
                <a:tc>
                  <a:txBody>
                    <a:bodyPr/>
                    <a:lstStyle/>
                    <a:p>
                      <a:pPr algn="l" fontAlgn="b"/>
                      <a:r>
                        <a:rPr lang="en-US" sz="2000" u="none" strike="noStrike" dirty="0" smtClean="0">
                          <a:effectLst/>
                          <a:latin typeface="Arial" charset="0"/>
                          <a:ea typeface="Arial" charset="0"/>
                          <a:cs typeface="Arial" charset="0"/>
                        </a:rPr>
                        <a:t>ACV </a:t>
                      </a:r>
                      <a:r>
                        <a:rPr lang="en-US" sz="2000" u="none" strike="noStrike" dirty="0" err="1">
                          <a:effectLst/>
                          <a:latin typeface="Arial" charset="0"/>
                          <a:ea typeface="Arial" charset="0"/>
                          <a:cs typeface="Arial" charset="0"/>
                        </a:rPr>
                        <a:t>Traget</a:t>
                      </a:r>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r>
                        <a:rPr lang="en-US" sz="2000" u="none" strike="noStrike" dirty="0">
                          <a:effectLst/>
                          <a:latin typeface="Arial" charset="0"/>
                          <a:ea typeface="Arial" charset="0"/>
                          <a:cs typeface="Arial" charset="0"/>
                        </a:rPr>
                        <a:t>Average Deal Size</a:t>
                      </a:r>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fi-FI"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fi-FI"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bl>
          </a:graphicData>
        </a:graphic>
      </p:graphicFrame>
      <p:sp>
        <p:nvSpPr>
          <p:cNvPr id="2" name="Title 1"/>
          <p:cNvSpPr>
            <a:spLocks noGrp="1"/>
          </p:cNvSpPr>
          <p:nvPr>
            <p:ph type="title"/>
          </p:nvPr>
        </p:nvSpPr>
        <p:spPr>
          <a:xfrm>
            <a:off x="322023" y="328628"/>
            <a:ext cx="11426632" cy="605294"/>
          </a:xfrm>
        </p:spPr>
        <p:txBody>
          <a:bodyPr/>
          <a:lstStyle/>
          <a:p>
            <a:r>
              <a:rPr lang="en-US" altLang="ja-JP" sz="3200" b="1" dirty="0" smtClean="0">
                <a:solidFill>
                  <a:srgbClr val="00B0F0"/>
                </a:solidFill>
                <a:latin typeface="Arial" charset="0"/>
                <a:ea typeface="Arial" charset="0"/>
                <a:cs typeface="Arial" charset="0"/>
              </a:rPr>
              <a:t>2017 Japan Revenue </a:t>
            </a:r>
            <a:r>
              <a:rPr lang="en-US" altLang="ja-JP" sz="3200" b="1" dirty="0">
                <a:solidFill>
                  <a:srgbClr val="00B0F0"/>
                </a:solidFill>
                <a:latin typeface="Arial" charset="0"/>
                <a:ea typeface="Arial" charset="0"/>
                <a:cs typeface="Arial" charset="0"/>
              </a:rPr>
              <a:t>Target </a:t>
            </a:r>
            <a:r>
              <a:rPr lang="en-US" altLang="ja-JP" sz="3200" b="1" dirty="0" smtClean="0">
                <a:solidFill>
                  <a:srgbClr val="00B0F0"/>
                </a:solidFill>
                <a:latin typeface="Arial" charset="0"/>
                <a:ea typeface="Arial" charset="0"/>
                <a:cs typeface="Arial" charset="0"/>
              </a:rPr>
              <a:t>&amp; Marketing </a:t>
            </a:r>
            <a:r>
              <a:rPr lang="en-US" altLang="ja-JP" sz="3200" b="1" dirty="0">
                <a:solidFill>
                  <a:srgbClr val="00B0F0"/>
                </a:solidFill>
                <a:latin typeface="Arial" charset="0"/>
                <a:ea typeface="Arial" charset="0"/>
                <a:cs typeface="Arial" charset="0"/>
              </a:rPr>
              <a:t>Contribution</a:t>
            </a:r>
          </a:p>
        </p:txBody>
      </p:sp>
      <p:sp>
        <p:nvSpPr>
          <p:cNvPr id="6" name="Rectangle 9"/>
          <p:cNvSpPr/>
          <p:nvPr/>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14</a:t>
            </a:fld>
            <a:endParaRPr kumimoji="0" lang="en-US" sz="900" dirty="0">
              <a:solidFill>
                <a:srgbClr val="5A5A5A"/>
              </a:solidFill>
              <a:latin typeface="Arial" charset="0"/>
              <a:ea typeface="Arial" charset="0"/>
              <a:cs typeface="Arial" charset="0"/>
            </a:endParaRPr>
          </a:p>
        </p:txBody>
      </p:sp>
      <p:sp>
        <p:nvSpPr>
          <p:cNvPr id="7" name="Rectangle 14"/>
          <p:cNvSpPr/>
          <p:nvPr/>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
        <p:nvSpPr>
          <p:cNvPr id="9" name="角丸四角形 8"/>
          <p:cNvSpPr/>
          <p:nvPr/>
        </p:nvSpPr>
        <p:spPr>
          <a:xfrm>
            <a:off x="10302948" y="19943"/>
            <a:ext cx="1889051"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Tree>
    <p:extLst>
      <p:ext uri="{BB962C8B-B14F-4D97-AF65-F5344CB8AC3E}">
        <p14:creationId xmlns:p14="http://schemas.microsoft.com/office/powerpoint/2010/main" val="8418111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512" y="269456"/>
            <a:ext cx="7258991" cy="6068516"/>
          </a:xfrm>
          <a:prstGeom prst="rect">
            <a:avLst/>
          </a:prstGeom>
        </p:spPr>
      </p:pic>
    </p:spTree>
    <p:extLst>
      <p:ext uri="{BB962C8B-B14F-4D97-AF65-F5344CB8AC3E}">
        <p14:creationId xmlns:p14="http://schemas.microsoft.com/office/powerpoint/2010/main" val="10969068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299517"/>
            <a:ext cx="11426632" cy="1118255"/>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Applications Development and Deployment Market Forecast</a:t>
            </a:r>
          </a:p>
        </p:txBody>
      </p:sp>
      <p:sp>
        <p:nvSpPr>
          <p:cNvPr id="10" name="Text Box 7"/>
          <p:cNvSpPr txBox="1">
            <a:spLocks noChangeArrowheads="1"/>
          </p:cNvSpPr>
          <p:nvPr/>
        </p:nvSpPr>
        <p:spPr bwMode="auto">
          <a:xfrm>
            <a:off x="426196" y="6280160"/>
            <a:ext cx="4065588"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altLang="ja-JP" sz="1000" dirty="0">
                <a:solidFill>
                  <a:srgbClr val="000000"/>
                </a:solidFill>
                <a:latin typeface="Arial" charset="0"/>
                <a:ea typeface="Arial" charset="0"/>
                <a:cs typeface="Arial" charset="0"/>
              </a:rPr>
              <a:t>Source: IDC Japan, December </a:t>
            </a:r>
            <a:r>
              <a:rPr lang="en-US" altLang="ja-JP" sz="1000" dirty="0" smtClean="0">
                <a:solidFill>
                  <a:srgbClr val="000000"/>
                </a:solidFill>
                <a:latin typeface="Arial" charset="0"/>
                <a:ea typeface="Arial" charset="0"/>
                <a:cs typeface="Arial" charset="0"/>
              </a:rPr>
              <a:t>2016</a:t>
            </a:r>
            <a:endParaRPr lang="en-US" altLang="ja-JP" sz="1000" dirty="0">
              <a:solidFill>
                <a:srgbClr val="000000"/>
              </a:solidFill>
              <a:latin typeface="Arial" charset="0"/>
              <a:ea typeface="Arial" charset="0"/>
              <a:cs typeface="Arial" charset="0"/>
            </a:endParaRPr>
          </a:p>
        </p:txBody>
      </p:sp>
      <p:pic>
        <p:nvPicPr>
          <p:cNvPr id="4" name="図 3"/>
          <p:cNvPicPr>
            <a:picLocks noChangeAspect="1"/>
          </p:cNvPicPr>
          <p:nvPr/>
        </p:nvPicPr>
        <p:blipFill>
          <a:blip r:embed="rId2"/>
          <a:stretch>
            <a:fillRect/>
          </a:stretch>
        </p:blipFill>
        <p:spPr>
          <a:xfrm>
            <a:off x="426196" y="1675094"/>
            <a:ext cx="9186087" cy="4290804"/>
          </a:xfrm>
          <a:prstGeom prst="rect">
            <a:avLst/>
          </a:prstGeom>
        </p:spPr>
      </p:pic>
    </p:spTree>
    <p:extLst>
      <p:ext uri="{BB962C8B-B14F-4D97-AF65-F5344CB8AC3E}">
        <p14:creationId xmlns:p14="http://schemas.microsoft.com/office/powerpoint/2010/main" val="519102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605294"/>
          </a:xfrm>
        </p:spPr>
        <p:txBody>
          <a:bodyPr/>
          <a:lstStyle/>
          <a:p>
            <a:r>
              <a:rPr kumimoji="1" lang="en-US" altLang="ja-JP" sz="3600" b="1" dirty="0" smtClean="0">
                <a:solidFill>
                  <a:srgbClr val="00B0F0"/>
                </a:solidFill>
                <a:latin typeface="Arial" charset="0"/>
                <a:ea typeface="Arial" charset="0"/>
                <a:cs typeface="Arial" charset="0"/>
              </a:rPr>
              <a:t>Why </a:t>
            </a:r>
            <a:r>
              <a:rPr lang="en-US" altLang="ja-JP" sz="3600" b="1" dirty="0" smtClean="0">
                <a:solidFill>
                  <a:srgbClr val="00B0F0"/>
                </a:solidFill>
                <a:latin typeface="Arial" charset="0"/>
                <a:ea typeface="Arial" charset="0"/>
                <a:cs typeface="Arial" charset="0"/>
              </a:rPr>
              <a:t>OSS</a:t>
            </a:r>
            <a:r>
              <a:rPr kumimoji="1" lang="en-US" altLang="ja-JP" sz="3600" b="1" dirty="0" smtClean="0">
                <a:solidFill>
                  <a:srgbClr val="00B0F0"/>
                </a:solidFill>
                <a:latin typeface="Arial" charset="0"/>
                <a:ea typeface="Arial" charset="0"/>
                <a:cs typeface="Arial" charset="0"/>
              </a:rPr>
              <a:t>?</a:t>
            </a:r>
            <a:endParaRPr kumimoji="1" lang="ja-JP" altLang="en-US" sz="2933" b="1" dirty="0">
              <a:solidFill>
                <a:srgbClr val="00B0F0"/>
              </a:solidFill>
              <a:latin typeface="Arial" charset="0"/>
              <a:ea typeface="Arial" charset="0"/>
              <a:cs typeface="Arial" charset="0"/>
            </a:endParaRPr>
          </a:p>
        </p:txBody>
      </p:sp>
      <p:sp>
        <p:nvSpPr>
          <p:cNvPr id="5" name="Text Placeholder 3"/>
          <p:cNvSpPr>
            <a:spLocks noGrp="1"/>
          </p:cNvSpPr>
          <p:nvPr>
            <p:ph type="body" sz="quarter" idx="11"/>
          </p:nvPr>
        </p:nvSpPr>
        <p:spPr>
          <a:xfrm>
            <a:off x="322023" y="1190847"/>
            <a:ext cx="11426632" cy="2757678"/>
          </a:xfrm>
        </p:spPr>
        <p:txBody>
          <a:bodyPr/>
          <a:lstStyle/>
          <a:p>
            <a:pPr marL="0" indent="0">
              <a:buNone/>
            </a:pPr>
            <a:r>
              <a:rPr lang="en-US" altLang="ja-JP" sz="2400" b="1" dirty="0" smtClean="0">
                <a:solidFill>
                  <a:schemeClr val="tx1"/>
                </a:solidFill>
                <a:latin typeface="Arial" charset="0"/>
                <a:ea typeface="Arial" charset="0"/>
                <a:cs typeface="Arial" charset="0"/>
              </a:rPr>
              <a:t>OSS is</a:t>
            </a:r>
            <a:endParaRPr lang="en-US" altLang="ja-JP" sz="2400" b="1" dirty="0">
              <a:solidFill>
                <a:schemeClr val="tx1"/>
              </a:solidFill>
              <a:latin typeface="Arial" charset="0"/>
              <a:ea typeface="Arial" charset="0"/>
              <a:cs typeface="Arial" charset="0"/>
            </a:endParaRPr>
          </a:p>
          <a:p>
            <a:pPr marL="0" indent="0">
              <a:buNone/>
            </a:pPr>
            <a:r>
              <a:rPr lang="en-US" altLang="ja-JP" sz="2000" dirty="0" smtClean="0">
                <a:solidFill>
                  <a:schemeClr val="tx1"/>
                </a:solidFill>
                <a:latin typeface="Arial" charset="0"/>
                <a:ea typeface="Arial" charset="0"/>
                <a:cs typeface="Arial" charset="0"/>
              </a:rPr>
              <a:t>Key Driver to </a:t>
            </a:r>
            <a:r>
              <a:rPr lang="en-US" altLang="ja-JP" sz="2000" dirty="0">
                <a:solidFill>
                  <a:schemeClr val="tx1"/>
                </a:solidFill>
                <a:latin typeface="Arial" charset="0"/>
                <a:ea typeface="Arial" charset="0"/>
                <a:cs typeface="Arial" charset="0"/>
              </a:rPr>
              <a:t>grow and evolve </a:t>
            </a:r>
            <a:r>
              <a:rPr lang="en-US" altLang="ja-JP" sz="2000" dirty="0" smtClean="0">
                <a:solidFill>
                  <a:schemeClr val="tx1"/>
                </a:solidFill>
                <a:latin typeface="Arial" charset="0"/>
                <a:ea typeface="Arial" charset="0"/>
                <a:cs typeface="Arial" charset="0"/>
              </a:rPr>
              <a:t>company’s eco-system</a:t>
            </a:r>
            <a:r>
              <a:rPr lang="en-US" altLang="ja-JP" sz="2000" dirty="0">
                <a:solidFill>
                  <a:schemeClr val="tx1"/>
                </a:solidFill>
                <a:latin typeface="Arial" charset="0"/>
                <a:ea typeface="Arial" charset="0"/>
                <a:cs typeface="Arial" charset="0"/>
              </a:rPr>
              <a:t>, which </a:t>
            </a:r>
            <a:r>
              <a:rPr lang="en-US" altLang="ja-JP" sz="2000" dirty="0" smtClean="0">
                <a:solidFill>
                  <a:schemeClr val="tx1"/>
                </a:solidFill>
                <a:latin typeface="Arial" charset="0"/>
                <a:ea typeface="Arial" charset="0"/>
                <a:cs typeface="Arial" charset="0"/>
              </a:rPr>
              <a:t>allow organization to become more flexible, capable </a:t>
            </a:r>
            <a:r>
              <a:rPr lang="en-US" altLang="ja-JP" sz="2000" dirty="0">
                <a:solidFill>
                  <a:schemeClr val="tx1"/>
                </a:solidFill>
                <a:latin typeface="Arial" charset="0"/>
                <a:ea typeface="Arial" charset="0"/>
                <a:cs typeface="Arial" charset="0"/>
              </a:rPr>
              <a:t>of quickly responding to new challenges and capitalizing on new </a:t>
            </a:r>
            <a:r>
              <a:rPr lang="en-US" altLang="ja-JP" sz="2000" dirty="0" smtClean="0">
                <a:solidFill>
                  <a:schemeClr val="tx1"/>
                </a:solidFill>
                <a:latin typeface="Arial" charset="0"/>
                <a:ea typeface="Arial" charset="0"/>
                <a:cs typeface="Arial" charset="0"/>
              </a:rPr>
              <a:t>opportunities</a:t>
            </a:r>
            <a:endParaRPr lang="en-US" altLang="ja-JP" sz="2400" b="1" dirty="0" smtClean="0">
              <a:solidFill>
                <a:schemeClr val="tx1"/>
              </a:solidFill>
              <a:latin typeface="Arial" charset="0"/>
              <a:ea typeface="Arial" charset="0"/>
              <a:cs typeface="Arial" charset="0"/>
            </a:endParaRPr>
          </a:p>
          <a:p>
            <a:pPr marL="0" indent="0">
              <a:buNone/>
            </a:pPr>
            <a:r>
              <a:rPr lang="en-US" altLang="ja-JP" sz="2400" b="1" dirty="0" smtClean="0">
                <a:solidFill>
                  <a:schemeClr val="tx1"/>
                </a:solidFill>
                <a:latin typeface="Arial" charset="0"/>
                <a:ea typeface="Arial" charset="0"/>
                <a:cs typeface="Arial" charset="0"/>
              </a:rPr>
              <a:t>and </a:t>
            </a:r>
            <a:r>
              <a:rPr lang="en-US" altLang="ja-JP" sz="2400" b="1" dirty="0">
                <a:solidFill>
                  <a:schemeClr val="tx1"/>
                </a:solidFill>
                <a:latin typeface="Arial" charset="0"/>
                <a:ea typeface="Arial" charset="0"/>
                <a:cs typeface="Arial" charset="0"/>
              </a:rPr>
              <a:t>I am so interested in </a:t>
            </a:r>
            <a:r>
              <a:rPr lang="en-US" altLang="ja-JP" sz="2400" b="1" dirty="0" smtClean="0">
                <a:solidFill>
                  <a:schemeClr val="tx1"/>
                </a:solidFill>
                <a:latin typeface="Arial" charset="0"/>
                <a:ea typeface="Arial" charset="0"/>
                <a:cs typeface="Arial" charset="0"/>
              </a:rPr>
              <a:t>OSS because</a:t>
            </a:r>
          </a:p>
          <a:p>
            <a:pPr marL="0" indent="0">
              <a:buNone/>
            </a:pPr>
            <a:r>
              <a:rPr lang="en-US" altLang="ja-JP" sz="2000" smtClean="0">
                <a:solidFill>
                  <a:schemeClr val="tx1"/>
                </a:solidFill>
                <a:latin typeface="Arial" charset="0"/>
                <a:ea typeface="Arial" charset="0"/>
                <a:cs typeface="Arial" charset="0"/>
              </a:rPr>
              <a:t>OSS can be </a:t>
            </a:r>
            <a:r>
              <a:rPr lang="en-US" altLang="ja-JP" sz="2000" dirty="0">
                <a:solidFill>
                  <a:schemeClr val="tx1"/>
                </a:solidFill>
                <a:latin typeface="Arial" charset="0"/>
                <a:ea typeface="Arial" charset="0"/>
                <a:cs typeface="Arial" charset="0"/>
              </a:rPr>
              <a:t>a viral marketing </a:t>
            </a:r>
            <a:r>
              <a:rPr lang="en-US" altLang="ja-JP" sz="2000" dirty="0" smtClean="0">
                <a:solidFill>
                  <a:schemeClr val="tx1"/>
                </a:solidFill>
                <a:latin typeface="Arial" charset="0"/>
                <a:ea typeface="Arial" charset="0"/>
                <a:cs typeface="Arial" charset="0"/>
              </a:rPr>
              <a:t>channel - When </a:t>
            </a:r>
            <a:r>
              <a:rPr lang="en-US" altLang="ja-JP" sz="2000" dirty="0">
                <a:solidFill>
                  <a:schemeClr val="tx1"/>
                </a:solidFill>
                <a:latin typeface="Arial" charset="0"/>
                <a:ea typeface="Arial" charset="0"/>
                <a:cs typeface="Arial" charset="0"/>
              </a:rPr>
              <a:t>developers open-source their components and applications they also bring new developers to you, the whole process becomes self-sustainable, viral, and turns into a marketing </a:t>
            </a:r>
            <a:r>
              <a:rPr lang="en-US" altLang="ja-JP" sz="2000" dirty="0" smtClean="0">
                <a:solidFill>
                  <a:schemeClr val="tx1"/>
                </a:solidFill>
                <a:latin typeface="Arial" charset="0"/>
                <a:ea typeface="Arial" charset="0"/>
                <a:cs typeface="Arial" charset="0"/>
              </a:rPr>
              <a:t>avalanche</a:t>
            </a:r>
            <a:endParaRPr lang="en-US" altLang="ja-JP" sz="2000" dirty="0">
              <a:solidFill>
                <a:schemeClr val="tx1"/>
              </a:solidFill>
              <a:latin typeface="Arial" charset="0"/>
              <a:ea typeface="Arial" charset="0"/>
              <a:cs typeface="Arial" charset="0"/>
            </a:endParaRPr>
          </a:p>
        </p:txBody>
      </p:sp>
    </p:spTree>
    <p:extLst>
      <p:ext uri="{BB962C8B-B14F-4D97-AF65-F5344CB8AC3E}">
        <p14:creationId xmlns:p14="http://schemas.microsoft.com/office/powerpoint/2010/main" val="1127121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435510" y="1406013"/>
            <a:ext cx="8868696" cy="1077218"/>
          </a:xfrm>
          <a:prstGeom prst="rect">
            <a:avLst/>
          </a:prstGeom>
          <a:noFill/>
        </p:spPr>
        <p:txBody>
          <a:bodyPr wrap="square" rtlCol="0">
            <a:spAutoFit/>
          </a:bodyPr>
          <a:lstStyle/>
          <a:p>
            <a:r>
              <a:rPr kumimoji="1" lang="en-US" altLang="ja-JP" sz="3200" b="1" dirty="0" smtClean="0">
                <a:latin typeface="Arial" charset="0"/>
                <a:ea typeface="Arial" charset="0"/>
                <a:cs typeface="Arial" charset="0"/>
              </a:rPr>
              <a:t>GitHub Japan</a:t>
            </a:r>
          </a:p>
          <a:p>
            <a:r>
              <a:rPr kumimoji="1" lang="en-US" altLang="ja-JP" sz="3200" b="1" dirty="0" smtClean="0">
                <a:latin typeface="Arial" charset="0"/>
                <a:ea typeface="Arial" charset="0"/>
                <a:cs typeface="Arial" charset="0"/>
              </a:rPr>
              <a:t>Marketing </a:t>
            </a:r>
            <a:r>
              <a:rPr lang="en-US" altLang="ja-JP" sz="3200" b="1" dirty="0" smtClean="0">
                <a:latin typeface="Arial" charset="0"/>
                <a:ea typeface="Arial" charset="0"/>
                <a:cs typeface="Arial" charset="0"/>
              </a:rPr>
              <a:t>Strategy</a:t>
            </a:r>
            <a:endParaRPr kumimoji="1" lang="en-US" altLang="ja-JP" sz="3200" b="1" dirty="0" smtClean="0">
              <a:latin typeface="Arial" charset="0"/>
              <a:ea typeface="Arial" charset="0"/>
              <a:cs typeface="Arial" charset="0"/>
            </a:endParaRPr>
          </a:p>
        </p:txBody>
      </p:sp>
    </p:spTree>
    <p:extLst>
      <p:ext uri="{BB962C8B-B14F-4D97-AF65-F5344CB8AC3E}">
        <p14:creationId xmlns:p14="http://schemas.microsoft.com/office/powerpoint/2010/main" val="4778506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7"/>
            <a:ext cx="11426632" cy="605294"/>
          </a:xfrm>
        </p:spPr>
        <p:txBody>
          <a:bodyPr/>
          <a:lstStyle/>
          <a:p>
            <a:r>
              <a:rPr kumimoji="1" lang="en-US" altLang="ja-JP" sz="3600" b="1" dirty="0" smtClean="0">
                <a:solidFill>
                  <a:srgbClr val="00B0F0"/>
                </a:solidFill>
                <a:latin typeface="Arial" charset="0"/>
                <a:ea typeface="Arial" charset="0"/>
                <a:cs typeface="Arial" charset="0"/>
              </a:rPr>
              <a:t>Value Proposition: GitHub Enterprise</a:t>
            </a:r>
            <a:endParaRPr lang="en-US" altLang="ja-JP" sz="3600" b="1" dirty="0">
              <a:solidFill>
                <a:srgbClr val="00B0F0"/>
              </a:solidFill>
              <a:latin typeface="Arial" charset="0"/>
              <a:ea typeface="Arial" charset="0"/>
              <a:cs typeface="Arial" charset="0"/>
            </a:endParaRPr>
          </a:p>
        </p:txBody>
      </p:sp>
      <p:graphicFrame>
        <p:nvGraphicFramePr>
          <p:cNvPr id="5" name="表 4"/>
          <p:cNvGraphicFramePr>
            <a:graphicFrameLocks noGrp="1"/>
          </p:cNvGraphicFramePr>
          <p:nvPr>
            <p:extLst>
              <p:ext uri="{D42A27DB-BD31-4B8C-83A1-F6EECF244321}">
                <p14:modId xmlns:p14="http://schemas.microsoft.com/office/powerpoint/2010/main" val="354212586"/>
              </p:ext>
            </p:extLst>
          </p:nvPr>
        </p:nvGraphicFramePr>
        <p:xfrm>
          <a:off x="796022" y="1313694"/>
          <a:ext cx="11260382" cy="5010424"/>
        </p:xfrm>
        <a:graphic>
          <a:graphicData uri="http://schemas.openxmlformats.org/drawingml/2006/table">
            <a:tbl>
              <a:tblPr firstRow="1" bandRow="1">
                <a:tableStyleId>{7DF18680-E054-41AD-8BC1-D1AEF772440D}</a:tableStyleId>
              </a:tblPr>
              <a:tblGrid>
                <a:gridCol w="5630191"/>
                <a:gridCol w="5630191"/>
              </a:tblGrid>
              <a:tr h="280126">
                <a:tc>
                  <a:txBody>
                    <a:bodyPr/>
                    <a:lstStyle/>
                    <a:p>
                      <a:endParaRPr kumimoji="1" lang="ja-JP" altLang="en-US" sz="1600" dirty="0">
                        <a:latin typeface="Arial" charset="0"/>
                        <a:ea typeface="Arial" charset="0"/>
                        <a:cs typeface="Arial" charset="0"/>
                      </a:endParaRPr>
                    </a:p>
                  </a:txBody>
                  <a:tcPr marL="121920" marR="121920" marT="60960" marB="60960"/>
                </a:tc>
                <a:tc>
                  <a:txBody>
                    <a:bodyPr/>
                    <a:lstStyle/>
                    <a:p>
                      <a:endParaRPr kumimoji="1" lang="ja-JP" altLang="en-US" sz="1600" dirty="0">
                        <a:latin typeface="Arial" charset="0"/>
                        <a:ea typeface="Arial" charset="0"/>
                        <a:cs typeface="Arial" charset="0"/>
                      </a:endParaRPr>
                    </a:p>
                  </a:txBody>
                  <a:tcPr marL="121920" marR="121920" marT="60960" marB="60960"/>
                </a:tc>
              </a:tr>
              <a:tr h="763442">
                <a:tc>
                  <a:txBody>
                    <a:bodyPr/>
                    <a:lstStyle/>
                    <a:p>
                      <a:r>
                        <a:rPr kumimoji="1" lang="en-US" altLang="ja-JP" sz="1700" b="1" dirty="0" smtClean="0">
                          <a:latin typeface="Arial" charset="0"/>
                          <a:ea typeface="Arial" charset="0"/>
                          <a:cs typeface="Arial" charset="0"/>
                        </a:rPr>
                        <a:t>To the</a:t>
                      </a:r>
                      <a:endParaRPr kumimoji="1" lang="en-US" altLang="ja-JP" sz="1700" b="1" baseline="0" dirty="0" smtClean="0">
                        <a:latin typeface="Arial" charset="0"/>
                        <a:ea typeface="Arial" charset="0"/>
                        <a:cs typeface="Arial" charset="0"/>
                      </a:endParaRPr>
                    </a:p>
                    <a:p>
                      <a:r>
                        <a:rPr kumimoji="1" lang="en-US" altLang="ja-JP" sz="1700" baseline="0" dirty="0" smtClean="0">
                          <a:latin typeface="Arial" charset="0"/>
                          <a:ea typeface="Arial" charset="0"/>
                          <a:cs typeface="Arial" charset="0"/>
                        </a:rPr>
                        <a:t>(role)</a:t>
                      </a:r>
                      <a:endParaRPr kumimoji="1" lang="ja-JP" altLang="en-US" sz="1700" dirty="0">
                        <a:latin typeface="Arial" charset="0"/>
                        <a:ea typeface="Arial" charset="0"/>
                        <a:cs typeface="Arial" charset="0"/>
                      </a:endParaRPr>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kumimoji="1" lang="en-US" altLang="ja-JP" sz="1700" dirty="0" smtClean="0">
                          <a:latin typeface="Arial" charset="0"/>
                          <a:ea typeface="Arial" charset="0"/>
                          <a:cs typeface="Arial" charset="0"/>
                        </a:rPr>
                        <a:t>in-house Developers in internet based companies</a:t>
                      </a:r>
                      <a:r>
                        <a:rPr kumimoji="1" lang="en-US" altLang="ja-JP" sz="1700" baseline="0" dirty="0" smtClean="0">
                          <a:latin typeface="Arial" charset="0"/>
                          <a:ea typeface="Arial" charset="0"/>
                          <a:cs typeface="Arial" charset="0"/>
                        </a:rPr>
                        <a:t> or </a:t>
                      </a:r>
                      <a:r>
                        <a:rPr kumimoji="1" lang="en-US" altLang="ja-JP" sz="1700" dirty="0" smtClean="0">
                          <a:latin typeface="Arial" charset="0"/>
                          <a:ea typeface="Arial" charset="0"/>
                          <a:cs typeface="Arial" charset="0"/>
                        </a:rPr>
                        <a:t>companies</a:t>
                      </a:r>
                      <a:r>
                        <a:rPr kumimoji="1" lang="en-US" altLang="ja-JP" sz="1700" baseline="0" dirty="0" smtClean="0">
                          <a:latin typeface="Arial" charset="0"/>
                          <a:ea typeface="Arial" charset="0"/>
                          <a:cs typeface="Arial" charset="0"/>
                        </a:rPr>
                        <a:t> based on software</a:t>
                      </a:r>
                      <a:endParaRPr kumimoji="1" lang="ja-JP" altLang="en-US" sz="1700" dirty="0">
                        <a:latin typeface="Arial" charset="0"/>
                        <a:ea typeface="Arial" charset="0"/>
                        <a:cs typeface="Arial" charset="0"/>
                      </a:endParaRPr>
                    </a:p>
                  </a:txBody>
                  <a:tcPr marL="121920" marR="121920" marT="60960" marB="60960"/>
                </a:tc>
              </a:tr>
              <a:tr h="1027943">
                <a:tc>
                  <a:txBody>
                    <a:bodyPr/>
                    <a:lstStyle/>
                    <a:p>
                      <a:r>
                        <a:rPr kumimoji="1" lang="en-US" altLang="ja-JP" sz="1700" b="1" dirty="0" smtClean="0">
                          <a:latin typeface="Arial" charset="0"/>
                          <a:ea typeface="Arial" charset="0"/>
                          <a:cs typeface="Arial" charset="0"/>
                        </a:rPr>
                        <a:t>Who wants to</a:t>
                      </a:r>
                    </a:p>
                    <a:p>
                      <a:r>
                        <a:rPr kumimoji="1" lang="en-US" altLang="ja-JP" sz="1700" dirty="0" smtClean="0">
                          <a:latin typeface="Arial" charset="0"/>
                          <a:ea typeface="Arial" charset="0"/>
                          <a:cs typeface="Arial" charset="0"/>
                        </a:rPr>
                        <a:t>(buyer aspiration based on capabilities in this dimension</a:t>
                      </a:r>
                      <a:r>
                        <a:rPr kumimoji="1" lang="en-US" altLang="ja-JP" sz="1700" baseline="0" dirty="0" smtClean="0">
                          <a:latin typeface="Arial" charset="0"/>
                          <a:ea typeface="Arial" charset="0"/>
                          <a:cs typeface="Arial" charset="0"/>
                        </a:rPr>
                        <a:t> of proficiency and current buying behavior)</a:t>
                      </a:r>
                      <a:endParaRPr kumimoji="1" lang="ja-JP" altLang="en-US" sz="170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kumimoji="1" lang="en-US" altLang="ja-JP" sz="1700" dirty="0" smtClean="0">
                          <a:latin typeface="Arial" charset="0"/>
                          <a:ea typeface="Arial" charset="0"/>
                          <a:cs typeface="Arial" charset="0"/>
                        </a:rPr>
                        <a:t>share</a:t>
                      </a:r>
                      <a:r>
                        <a:rPr kumimoji="1" lang="en-US" altLang="ja-JP" sz="1700" baseline="0" dirty="0" smtClean="0">
                          <a:latin typeface="Arial" charset="0"/>
                          <a:ea typeface="Arial" charset="0"/>
                          <a:cs typeface="Arial" charset="0"/>
                        </a:rPr>
                        <a:t> source code with </a:t>
                      </a:r>
                      <a:r>
                        <a:rPr kumimoji="1" lang="en-US" altLang="ja-JP" sz="1700" dirty="0" smtClean="0">
                          <a:latin typeface="Arial" charset="0"/>
                          <a:ea typeface="Arial" charset="0"/>
                          <a:cs typeface="Arial" charset="0"/>
                        </a:rPr>
                        <a:t>extremely high performance</a:t>
                      </a:r>
                      <a:r>
                        <a:rPr kumimoji="1" lang="en-US" altLang="ja-JP" sz="1700" baseline="0" dirty="0" smtClean="0">
                          <a:latin typeface="Arial" charset="0"/>
                          <a:ea typeface="Arial" charset="0"/>
                          <a:cs typeface="Arial" charset="0"/>
                        </a:rPr>
                        <a:t> system, also wants to feel “The human side of software” in their product development process (= social coding) when working on a team</a:t>
                      </a:r>
                      <a:endParaRPr kumimoji="1" lang="ja-JP" altLang="en-US" sz="1700" dirty="0">
                        <a:latin typeface="Arial" charset="0"/>
                        <a:ea typeface="Arial" charset="0"/>
                        <a:cs typeface="Arial" charset="0"/>
                      </a:endParaRPr>
                    </a:p>
                  </a:txBody>
                  <a:tcPr marL="121920" marR="121920" marT="60960" marB="60960"/>
                </a:tc>
              </a:tr>
              <a:tr h="751615">
                <a:tc>
                  <a:txBody>
                    <a:bodyPr/>
                    <a:lstStyle/>
                    <a:p>
                      <a:r>
                        <a:rPr kumimoji="1" lang="en-US" altLang="ja-JP" sz="1700" b="1" dirty="0" smtClean="0">
                          <a:latin typeface="Arial" charset="0"/>
                          <a:ea typeface="Arial" charset="0"/>
                          <a:cs typeface="Arial" charset="0"/>
                        </a:rPr>
                        <a:t>GitHub is the only partner that can</a:t>
                      </a:r>
                    </a:p>
                    <a:p>
                      <a:r>
                        <a:rPr kumimoji="1" lang="en-US" altLang="ja-JP" sz="1700" dirty="0" smtClean="0">
                          <a:latin typeface="Arial" charset="0"/>
                          <a:ea typeface="Arial" charset="0"/>
                          <a:cs typeface="Arial" charset="0"/>
                        </a:rPr>
                        <a:t>(differentiated benefits)</a:t>
                      </a:r>
                      <a:endParaRPr kumimoji="1" lang="ja-JP" altLang="en-US" sz="170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700" dirty="0" smtClean="0">
                          <a:latin typeface="Arial" charset="0"/>
                          <a:ea typeface="Arial" charset="0"/>
                          <a:cs typeface="Arial" charset="0"/>
                        </a:rPr>
                        <a:t>provide extremely</a:t>
                      </a:r>
                      <a:r>
                        <a:rPr kumimoji="1" lang="en-US" altLang="ja-JP" sz="1700" baseline="0" dirty="0" smtClean="0">
                          <a:latin typeface="Arial" charset="0"/>
                          <a:ea typeface="Arial" charset="0"/>
                          <a:cs typeface="Arial" charset="0"/>
                        </a:rPr>
                        <a:t> high performance “</a:t>
                      </a:r>
                      <a:r>
                        <a:rPr kumimoji="1" lang="en-US" altLang="ja-JP" sz="1700" dirty="0" smtClean="0">
                          <a:latin typeface="Arial" charset="0"/>
                          <a:ea typeface="Arial" charset="0"/>
                          <a:cs typeface="Arial" charset="0"/>
                        </a:rPr>
                        <a:t>virtual appliance</a:t>
                      </a:r>
                      <a:r>
                        <a:rPr kumimoji="1" lang="en-US" altLang="ja-JP" sz="1700" baseline="0" dirty="0" smtClean="0">
                          <a:latin typeface="Arial" charset="0"/>
                          <a:ea typeface="Arial" charset="0"/>
                          <a:cs typeface="Arial" charset="0"/>
                        </a:rPr>
                        <a:t>” system</a:t>
                      </a:r>
                      <a:r>
                        <a:rPr kumimoji="1" lang="en-US" altLang="ja-JP" sz="1700" dirty="0" smtClean="0">
                          <a:latin typeface="Arial" charset="0"/>
                          <a:ea typeface="Arial" charset="0"/>
                          <a:cs typeface="Arial" charset="0"/>
                        </a:rPr>
                        <a:t> wit</a:t>
                      </a:r>
                      <a:r>
                        <a:rPr kumimoji="1" lang="en-US" altLang="ja-JP" sz="1700" baseline="0" dirty="0" smtClean="0">
                          <a:latin typeface="Arial" charset="0"/>
                          <a:ea typeface="Arial" charset="0"/>
                          <a:cs typeface="Arial" charset="0"/>
                        </a:rPr>
                        <a:t>h very low </a:t>
                      </a:r>
                      <a:r>
                        <a:rPr kumimoji="1" lang="en-US" altLang="ja-JP" sz="1700" dirty="0" smtClean="0">
                          <a:latin typeface="Arial" charset="0"/>
                          <a:ea typeface="Arial" charset="0"/>
                          <a:cs typeface="Arial" charset="0"/>
                        </a:rPr>
                        <a:t>administrative overhead</a:t>
                      </a:r>
                      <a:endParaRPr kumimoji="1" lang="ja-JP" altLang="en-US" sz="1700" dirty="0">
                        <a:latin typeface="Arial" charset="0"/>
                        <a:ea typeface="Arial" charset="0"/>
                        <a:cs typeface="Arial" charset="0"/>
                      </a:endParaRPr>
                    </a:p>
                  </a:txBody>
                  <a:tcPr marL="121920" marR="121920" marT="60960" marB="60960"/>
                </a:tc>
              </a:tr>
              <a:tr h="767310">
                <a:tc>
                  <a:txBody>
                    <a:bodyPr/>
                    <a:lstStyle/>
                    <a:p>
                      <a:r>
                        <a:rPr kumimoji="1" lang="en-US" altLang="ja-JP" sz="1700" b="1" dirty="0" smtClean="0">
                          <a:latin typeface="Arial" charset="0"/>
                          <a:ea typeface="Arial" charset="0"/>
                          <a:cs typeface="Arial" charset="0"/>
                        </a:rPr>
                        <a:t>through our</a:t>
                      </a:r>
                    </a:p>
                    <a:p>
                      <a:r>
                        <a:rPr kumimoji="1" lang="en-US" altLang="ja-JP" sz="1700" dirty="0" smtClean="0">
                          <a:latin typeface="Arial" charset="0"/>
                          <a:ea typeface="Arial" charset="0"/>
                          <a:cs typeface="Arial" charset="0"/>
                        </a:rPr>
                        <a:t>(lead-with offering)</a:t>
                      </a:r>
                      <a:endParaRPr kumimoji="1" lang="ja-JP" altLang="en-US" sz="1700" dirty="0">
                        <a:latin typeface="Arial" charset="0"/>
                        <a:ea typeface="Arial" charset="0"/>
                        <a:cs typeface="Arial" charset="0"/>
                      </a:endParaRPr>
                    </a:p>
                  </a:txBody>
                  <a:tcPr/>
                </a:tc>
                <a:tc>
                  <a:txBody>
                    <a:bodyPr/>
                    <a:lstStyle/>
                    <a:p>
                      <a:pPr marL="0" indent="0">
                        <a:buFont typeface="Arial" charset="0"/>
                        <a:buNone/>
                      </a:pPr>
                      <a:r>
                        <a:rPr kumimoji="1" lang="en-US" altLang="ja-JP" sz="1700" dirty="0" smtClean="0">
                          <a:latin typeface="Arial" charset="0"/>
                          <a:ea typeface="Arial" charset="0"/>
                          <a:cs typeface="Arial" charset="0"/>
                        </a:rPr>
                        <a:t>GitHub</a:t>
                      </a:r>
                      <a:r>
                        <a:rPr kumimoji="1" lang="en-US" altLang="ja-JP" sz="1700" baseline="0" dirty="0" smtClean="0">
                          <a:latin typeface="Arial" charset="0"/>
                          <a:ea typeface="Arial" charset="0"/>
                          <a:cs typeface="Arial" charset="0"/>
                        </a:rPr>
                        <a:t> Enterprise</a:t>
                      </a:r>
                    </a:p>
                  </a:txBody>
                  <a:tcPr marL="121920" marR="121920" marT="60960" marB="60960"/>
                </a:tc>
              </a:tr>
              <a:tr h="1204057">
                <a:tc>
                  <a:txBody>
                    <a:bodyPr/>
                    <a:lstStyle/>
                    <a:p>
                      <a:r>
                        <a:rPr kumimoji="1" lang="en-US" altLang="ja-JP" sz="1700" b="1" dirty="0" smtClean="0">
                          <a:latin typeface="Arial" charset="0"/>
                          <a:ea typeface="Arial" charset="0"/>
                          <a:cs typeface="Arial" charset="0"/>
                        </a:rPr>
                        <a:t>because</a:t>
                      </a:r>
                    </a:p>
                    <a:p>
                      <a:r>
                        <a:rPr kumimoji="1" lang="en-US" altLang="ja-JP" sz="1700" dirty="0" smtClean="0">
                          <a:latin typeface="Arial" charset="0"/>
                          <a:ea typeface="Arial" charset="0"/>
                          <a:cs typeface="Arial" charset="0"/>
                        </a:rPr>
                        <a:t>(proof points)</a:t>
                      </a:r>
                      <a:endParaRPr kumimoji="1" lang="ja-JP" altLang="en-US" sz="1700" b="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kumimoji="1" lang="en-US" altLang="ja-JP" sz="1700" kern="1200" dirty="0" smtClean="0">
                          <a:effectLst/>
                          <a:latin typeface="Arial" charset="0"/>
                          <a:ea typeface="Arial" charset="0"/>
                          <a:cs typeface="Arial" charset="0"/>
                        </a:rPr>
                        <a:t>GitHub is trusted by more than 100,000 organizations worldwide</a:t>
                      </a:r>
                      <a:r>
                        <a:rPr kumimoji="1" lang="en-US" altLang="ja-JP" sz="1700" kern="1200" baseline="0" dirty="0" smtClean="0">
                          <a:effectLst/>
                          <a:latin typeface="Arial" charset="0"/>
                          <a:ea typeface="Arial" charset="0"/>
                          <a:cs typeface="Arial" charset="0"/>
                        </a:rPr>
                        <a:t> including Japan </a:t>
                      </a:r>
                      <a:r>
                        <a:rPr kumimoji="1" lang="en-US" altLang="ja-JP" sz="1700" kern="1200" dirty="0" smtClean="0">
                          <a:effectLst/>
                          <a:latin typeface="Arial" charset="0"/>
                          <a:ea typeface="Arial" charset="0"/>
                          <a:cs typeface="Arial" charset="0"/>
                        </a:rPr>
                        <a:t>top</a:t>
                      </a:r>
                      <a:r>
                        <a:rPr kumimoji="1" lang="en-US" altLang="ja-JP" sz="1700" kern="1200" baseline="0" dirty="0" smtClean="0">
                          <a:effectLst/>
                          <a:latin typeface="Arial" charset="0"/>
                          <a:ea typeface="Arial" charset="0"/>
                          <a:cs typeface="Arial" charset="0"/>
                        </a:rPr>
                        <a:t> leading internet based companies such as GREE, Yahoo! JAPAN, </a:t>
                      </a:r>
                      <a:r>
                        <a:rPr kumimoji="1" lang="en-US" altLang="ja-JP" sz="1700" kern="1200" baseline="0" dirty="0" err="1" smtClean="0">
                          <a:effectLst/>
                          <a:latin typeface="Arial" charset="0"/>
                          <a:ea typeface="Arial" charset="0"/>
                          <a:cs typeface="Arial" charset="0"/>
                        </a:rPr>
                        <a:t>DeNA</a:t>
                      </a:r>
                      <a:r>
                        <a:rPr kumimoji="1" lang="en-US" altLang="ja-JP" sz="1700" kern="1200" baseline="0" dirty="0" smtClean="0">
                          <a:effectLst/>
                          <a:latin typeface="Arial" charset="0"/>
                          <a:ea typeface="Arial" charset="0"/>
                          <a:cs typeface="Arial" charset="0"/>
                        </a:rPr>
                        <a:t>, </a:t>
                      </a:r>
                      <a:r>
                        <a:rPr kumimoji="1" lang="en-US" altLang="ja-JP" sz="1700" kern="1200" baseline="0" dirty="0" err="1" smtClean="0">
                          <a:effectLst/>
                          <a:latin typeface="Arial" charset="0"/>
                          <a:ea typeface="Arial" charset="0"/>
                          <a:cs typeface="Arial" charset="0"/>
                        </a:rPr>
                        <a:t>Cookpad</a:t>
                      </a:r>
                      <a:r>
                        <a:rPr kumimoji="1" lang="en-US" altLang="ja-JP" sz="1700" kern="1200" baseline="0" dirty="0" smtClean="0">
                          <a:effectLst/>
                          <a:latin typeface="Arial" charset="0"/>
                          <a:ea typeface="Arial" charset="0"/>
                          <a:cs typeface="Arial" charset="0"/>
                        </a:rPr>
                        <a:t>, LINE and </a:t>
                      </a:r>
                      <a:r>
                        <a:rPr kumimoji="1" lang="en-US" altLang="ja-JP" sz="1700" kern="1200" baseline="0" dirty="0" err="1" smtClean="0">
                          <a:effectLst/>
                          <a:latin typeface="Arial" charset="0"/>
                          <a:ea typeface="Arial" charset="0"/>
                          <a:cs typeface="Arial" charset="0"/>
                        </a:rPr>
                        <a:t>CyberAgent</a:t>
                      </a:r>
                      <a:endParaRPr kumimoji="1" lang="en-US" altLang="ja-JP" sz="1700" b="0" i="0" kern="1200" dirty="0" smtClean="0">
                        <a:solidFill>
                          <a:schemeClr val="dk1"/>
                        </a:solidFill>
                        <a:effectLst/>
                        <a:latin typeface="Arial" charset="0"/>
                        <a:ea typeface="Arial" charset="0"/>
                        <a:cs typeface="Arial" charset="0"/>
                      </a:endParaRPr>
                    </a:p>
                  </a:txBody>
                  <a:tcPr marL="121920" marR="121920" marT="60960" marB="60960"/>
                </a:tc>
              </a:tr>
            </a:tbl>
          </a:graphicData>
        </a:graphic>
      </p:graphicFrame>
    </p:spTree>
    <p:extLst>
      <p:ext uri="{BB962C8B-B14F-4D97-AF65-F5344CB8AC3E}">
        <p14:creationId xmlns:p14="http://schemas.microsoft.com/office/powerpoint/2010/main" val="1866779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605294"/>
          </a:xfrm>
        </p:spPr>
        <p:txBody>
          <a:bodyPr/>
          <a:lstStyle/>
          <a:p>
            <a:r>
              <a:rPr kumimoji="1" lang="en-US" altLang="ja-JP" sz="3600" b="1" dirty="0" smtClean="0">
                <a:solidFill>
                  <a:srgbClr val="00B0F0"/>
                </a:solidFill>
                <a:latin typeface="Arial" charset="0"/>
                <a:ea typeface="Arial" charset="0"/>
                <a:cs typeface="Arial" charset="0"/>
              </a:rPr>
              <a:t>Persona</a:t>
            </a:r>
            <a:endParaRPr kumimoji="1" lang="ja-JP" altLang="en-US" sz="2933" b="1" dirty="0">
              <a:solidFill>
                <a:srgbClr val="00B0F0"/>
              </a:solidFill>
              <a:latin typeface="Arial" charset="0"/>
              <a:ea typeface="Arial" charset="0"/>
              <a:cs typeface="Arial" charset="0"/>
            </a:endParaRPr>
          </a:p>
        </p:txBody>
      </p:sp>
      <p:sp>
        <p:nvSpPr>
          <p:cNvPr id="5" name="Text Placeholder 3"/>
          <p:cNvSpPr>
            <a:spLocks noGrp="1"/>
          </p:cNvSpPr>
          <p:nvPr>
            <p:ph type="body" sz="quarter" idx="11"/>
          </p:nvPr>
        </p:nvSpPr>
        <p:spPr>
          <a:xfrm>
            <a:off x="322023" y="2952711"/>
            <a:ext cx="5859321" cy="3422475"/>
          </a:xfrm>
        </p:spPr>
        <p:txBody>
          <a:bodyPr/>
          <a:lstStyle/>
          <a:p>
            <a:pPr marL="0" indent="0">
              <a:buNone/>
            </a:pPr>
            <a:r>
              <a:rPr lang="en-US" altLang="ja-JP" sz="2000" b="1" dirty="0">
                <a:solidFill>
                  <a:schemeClr val="tx1"/>
                </a:solidFill>
                <a:latin typeface="Arial" charset="0"/>
                <a:ea typeface="Arial" charset="0"/>
                <a:cs typeface="Arial" charset="0"/>
              </a:rPr>
              <a:t>in-house Developers in </a:t>
            </a:r>
            <a:r>
              <a:rPr lang="en-US" altLang="ja-JP" sz="2000" b="1" dirty="0" smtClean="0">
                <a:solidFill>
                  <a:schemeClr val="tx1"/>
                </a:solidFill>
                <a:latin typeface="Arial" charset="0"/>
                <a:ea typeface="Arial" charset="0"/>
                <a:cs typeface="Arial" charset="0"/>
              </a:rPr>
              <a:t>larger companies:</a:t>
            </a:r>
          </a:p>
          <a:p>
            <a:pPr marL="0" indent="0">
              <a:buNone/>
            </a:pPr>
            <a:r>
              <a:rPr lang="en-US" altLang="ja-JP" dirty="0" smtClean="0">
                <a:solidFill>
                  <a:schemeClr val="tx1"/>
                </a:solidFill>
                <a:latin typeface="Arial" charset="0"/>
                <a:ea typeface="Arial" charset="0"/>
                <a:cs typeface="Arial" charset="0"/>
              </a:rPr>
              <a:t>Who is </a:t>
            </a:r>
            <a:r>
              <a:rPr lang="en-US" altLang="ja-JP" dirty="0">
                <a:solidFill>
                  <a:schemeClr val="tx1"/>
                </a:solidFill>
                <a:latin typeface="Arial" charset="0"/>
                <a:ea typeface="Arial" charset="0"/>
                <a:cs typeface="Arial" charset="0"/>
              </a:rPr>
              <a:t>involved in the innovation, design, coding, testing and maintenance for both front-end and back-end development depending on the needs and resources of a project</a:t>
            </a:r>
            <a:r>
              <a:rPr lang="en-US" altLang="ja-JP" dirty="0" smtClean="0">
                <a:solidFill>
                  <a:schemeClr val="tx1"/>
                </a:solidFill>
                <a:latin typeface="Arial" charset="0"/>
                <a:ea typeface="Arial" charset="0"/>
                <a:cs typeface="Arial" charset="0"/>
              </a:rPr>
              <a:t>.</a:t>
            </a:r>
          </a:p>
          <a:p>
            <a:pPr marL="0" indent="0">
              <a:buNone/>
            </a:pP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mainly codes in C# or Java for customer-facing applications. He also uses HTML/CSS, JavaScript, and some PHP for smaller web or mobile projects. </a:t>
            </a: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also integrates with back-end web-services, APIs, legacy applications, databases and packaged </a:t>
            </a:r>
            <a:r>
              <a:rPr lang="en-US" altLang="ja-JP" dirty="0" smtClean="0">
                <a:solidFill>
                  <a:schemeClr val="tx1"/>
                </a:solidFill>
                <a:latin typeface="Arial" charset="0"/>
                <a:ea typeface="Arial" charset="0"/>
                <a:cs typeface="Arial" charset="0"/>
              </a:rPr>
              <a:t>applications.</a:t>
            </a:r>
          </a:p>
          <a:p>
            <a:pPr marL="0" indent="0">
              <a:buNone/>
            </a:pP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wants to get work done quickly and with minimal interruptions. He wants tools that allow more effective collaboration and communication</a:t>
            </a:r>
            <a:r>
              <a:rPr lang="en-US" altLang="ja-JP" dirty="0" smtClean="0">
                <a:solidFill>
                  <a:schemeClr val="tx1"/>
                </a:solidFill>
                <a:latin typeface="Arial" charset="0"/>
                <a:ea typeface="Arial" charset="0"/>
                <a:cs typeface="Arial" charset="0"/>
              </a:rPr>
              <a:t>.</a:t>
            </a:r>
          </a:p>
        </p:txBody>
      </p:sp>
      <p:sp>
        <p:nvSpPr>
          <p:cNvPr id="18" name="Text Placeholder 3"/>
          <p:cNvSpPr>
            <a:spLocks noGrp="1"/>
          </p:cNvSpPr>
          <p:nvPr>
            <p:ph type="body" sz="quarter" idx="12"/>
          </p:nvPr>
        </p:nvSpPr>
        <p:spPr>
          <a:xfrm>
            <a:off x="6940362" y="2952711"/>
            <a:ext cx="5093141" cy="3816429"/>
          </a:xfrm>
        </p:spPr>
        <p:txBody>
          <a:bodyPr/>
          <a:lstStyle/>
          <a:p>
            <a:pPr marL="0" indent="0">
              <a:lnSpc>
                <a:spcPct val="100000"/>
              </a:lnSpc>
              <a:buNone/>
            </a:pPr>
            <a:r>
              <a:rPr lang="en-US" altLang="ja-JP" sz="1800" b="1" dirty="0">
                <a:solidFill>
                  <a:schemeClr val="tx1"/>
                </a:solidFill>
                <a:latin typeface="Arial" charset="0"/>
                <a:ea typeface="Arial" charset="0"/>
                <a:cs typeface="Arial" charset="0"/>
              </a:rPr>
              <a:t>Client Challenges </a:t>
            </a:r>
            <a:endParaRPr lang="en-US" altLang="ja-JP" sz="1800" dirty="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Deal with delays and bottlenecks across the software delivery lifecycle, </a:t>
            </a:r>
            <a:r>
              <a:rPr lang="en-US" altLang="ja-JP" sz="1600" dirty="0" smtClean="0">
                <a:solidFill>
                  <a:schemeClr val="tx1"/>
                </a:solidFill>
                <a:latin typeface="Arial" charset="0"/>
                <a:ea typeface="Arial" charset="0"/>
                <a:cs typeface="Arial" charset="0"/>
              </a:rPr>
              <a:t>achieve </a:t>
            </a:r>
            <a:r>
              <a:rPr lang="en-US" altLang="ja-JP" sz="1600" dirty="0">
                <a:solidFill>
                  <a:schemeClr val="tx1"/>
                </a:solidFill>
                <a:latin typeface="Arial" charset="0"/>
                <a:ea typeface="Arial" charset="0"/>
                <a:cs typeface="Arial" charset="0"/>
              </a:rPr>
              <a:t>faster response times for defect analysis and </a:t>
            </a:r>
            <a:r>
              <a:rPr lang="en-US" altLang="ja-JP" sz="1600" dirty="0" smtClean="0">
                <a:solidFill>
                  <a:schemeClr val="tx1"/>
                </a:solidFill>
                <a:latin typeface="Arial" charset="0"/>
                <a:ea typeface="Arial" charset="0"/>
                <a:cs typeface="Arial" charset="0"/>
              </a:rPr>
              <a:t>remediation.</a:t>
            </a:r>
            <a:endParaRPr lang="en-US" altLang="ja-JP" sz="1600" dirty="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Communicate effectively with clients and co-workers; working remotely with colleagues.</a:t>
            </a: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Work with multiple tools across multiple projects.</a:t>
            </a:r>
            <a:endParaRPr lang="en-US" altLang="ja-JP" sz="1600" dirty="0" smtClean="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Keep things in-sync across multiple projects.</a:t>
            </a:r>
          </a:p>
        </p:txBody>
      </p:sp>
      <p:pic>
        <p:nvPicPr>
          <p:cNvPr id="3" name="図 2"/>
          <p:cNvPicPr>
            <a:picLocks noChangeAspect="1"/>
          </p:cNvPicPr>
          <p:nvPr/>
        </p:nvPicPr>
        <p:blipFill>
          <a:blip r:embed="rId2"/>
          <a:stretch>
            <a:fillRect/>
          </a:stretch>
        </p:blipFill>
        <p:spPr>
          <a:xfrm>
            <a:off x="322023" y="1152977"/>
            <a:ext cx="1896813" cy="1580678"/>
          </a:xfrm>
          <a:prstGeom prst="rect">
            <a:avLst/>
          </a:prstGeom>
        </p:spPr>
      </p:pic>
    </p:spTree>
    <p:extLst>
      <p:ext uri="{BB962C8B-B14F-4D97-AF65-F5344CB8AC3E}">
        <p14:creationId xmlns:p14="http://schemas.microsoft.com/office/powerpoint/2010/main" val="18544310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17471"/>
            <a:ext cx="11426632" cy="1082348"/>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Market </a:t>
            </a:r>
            <a:r>
              <a:rPr kumimoji="1" lang="en-US" altLang="ja-JP" sz="3600" b="1" dirty="0">
                <a:solidFill>
                  <a:srgbClr val="00B0F0"/>
                </a:solidFill>
                <a:latin typeface="Arial" charset="0"/>
                <a:ea typeface="Arial" charset="0"/>
                <a:cs typeface="Arial" charset="0"/>
              </a:rPr>
              <a:t>Assessment Highlights </a:t>
            </a:r>
            <a:r>
              <a:rPr kumimoji="1" lang="en-US" altLang="ja-JP" sz="3600" b="1" dirty="0" smtClean="0">
                <a:solidFill>
                  <a:srgbClr val="00B0F0"/>
                </a:solidFill>
                <a:latin typeface="Arial" charset="0"/>
                <a:ea typeface="Arial" charset="0"/>
                <a:cs typeface="Arial" charset="0"/>
              </a:rPr>
              <a:t>(1/2)</a:t>
            </a:r>
            <a:br>
              <a:rPr kumimoji="1" lang="en-US" altLang="ja-JP" sz="3600" b="1" dirty="0" smtClean="0">
                <a:solidFill>
                  <a:srgbClr val="00B0F0"/>
                </a:solidFill>
                <a:latin typeface="Arial" charset="0"/>
                <a:ea typeface="Arial" charset="0"/>
                <a:cs typeface="Arial" charset="0"/>
              </a:rPr>
            </a:br>
            <a:r>
              <a:rPr kumimoji="1" lang="en-US" altLang="ja-JP" sz="2400" b="1" dirty="0" smtClean="0">
                <a:solidFill>
                  <a:srgbClr val="00B0F0"/>
                </a:solidFill>
                <a:latin typeface="Arial" charset="0"/>
                <a:ea typeface="Arial" charset="0"/>
                <a:cs typeface="Arial" charset="0"/>
              </a:rPr>
              <a:t>Market Condition Highlights :</a:t>
            </a:r>
            <a:endParaRPr kumimoji="1" lang="en-US" altLang="ja-JP" sz="3600" b="1" dirty="0">
              <a:solidFill>
                <a:srgbClr val="00B0F0"/>
              </a:solidFill>
              <a:latin typeface="Arial" charset="0"/>
              <a:ea typeface="Arial" charset="0"/>
              <a:cs typeface="Arial" charset="0"/>
            </a:endParaRPr>
          </a:p>
        </p:txBody>
      </p:sp>
      <p:sp>
        <p:nvSpPr>
          <p:cNvPr id="8" name="Text Placeholder 3"/>
          <p:cNvSpPr>
            <a:spLocks noGrp="1"/>
          </p:cNvSpPr>
          <p:nvPr>
            <p:ph type="body" sz="quarter" idx="11"/>
          </p:nvPr>
        </p:nvSpPr>
        <p:spPr>
          <a:xfrm>
            <a:off x="6141817" y="1576764"/>
            <a:ext cx="5606838" cy="5317353"/>
          </a:xfrm>
        </p:spPr>
        <p:txBody>
          <a:bodyPr/>
          <a:lstStyle/>
          <a:p>
            <a:pPr marL="0" indent="0">
              <a:buNone/>
            </a:pPr>
            <a:r>
              <a:rPr lang="en-US" altLang="ja-JP" sz="1800" b="1" dirty="0" smtClean="0">
                <a:solidFill>
                  <a:schemeClr val="tx1"/>
                </a:solidFill>
                <a:latin typeface="Arial" charset="0"/>
                <a:ea typeface="Arial" charset="0"/>
                <a:cs typeface="Arial" charset="0"/>
              </a:rPr>
              <a:t>Market </a:t>
            </a:r>
            <a:r>
              <a:rPr lang="en-US" altLang="ja-JP" sz="1800" b="1" dirty="0">
                <a:solidFill>
                  <a:schemeClr val="tx1"/>
                </a:solidFill>
                <a:latin typeface="Arial" charset="0"/>
                <a:ea typeface="Arial" charset="0"/>
                <a:cs typeface="Arial" charset="0"/>
              </a:rPr>
              <a:t>Trend</a:t>
            </a:r>
          </a:p>
          <a:p>
            <a:pPr>
              <a:buFont typeface="Wingdings" charset="2"/>
              <a:buChar char="p"/>
            </a:pPr>
            <a:r>
              <a:rPr lang="en-US" altLang="ja-JP" sz="1500" b="1" dirty="0" smtClean="0">
                <a:solidFill>
                  <a:schemeClr val="tx1"/>
                </a:solidFill>
                <a:latin typeface="Arial" charset="0"/>
                <a:ea typeface="Arial" charset="0"/>
                <a:cs typeface="Arial" charset="0"/>
              </a:rPr>
              <a:t>Overall</a:t>
            </a:r>
            <a:r>
              <a:rPr lang="en-US" altLang="ja-JP" sz="1500" dirty="0">
                <a:solidFill>
                  <a:schemeClr val="tx1"/>
                </a:solidFill>
                <a:latin typeface="Arial" charset="0"/>
                <a:ea typeface="Arial" charset="0"/>
                <a:cs typeface="Arial" charset="0"/>
              </a:rPr>
              <a:t>: </a:t>
            </a:r>
            <a:r>
              <a:rPr lang="en-US" altLang="ja-JP" sz="1500" dirty="0" smtClean="0">
                <a:solidFill>
                  <a:schemeClr val="tx1"/>
                </a:solidFill>
                <a:latin typeface="Arial" charset="0"/>
                <a:ea typeface="Arial" charset="0"/>
                <a:cs typeface="Arial" charset="0"/>
              </a:rPr>
              <a:t>Japan </a:t>
            </a:r>
            <a:r>
              <a:rPr lang="en-US" altLang="ja-JP" sz="1500" dirty="0">
                <a:solidFill>
                  <a:schemeClr val="tx1"/>
                </a:solidFill>
                <a:latin typeface="Arial" charset="0"/>
                <a:ea typeface="Arial" charset="0"/>
                <a:cs typeface="Arial" charset="0"/>
              </a:rPr>
              <a:t>software market revenue will grow 3.9% year over year (YoY) in 2016 to reach 2.74169 trillion yen and will continue to grow from 2015 to 2020 at a compound annual growth rate (CAGR) of 4.2</a:t>
            </a:r>
            <a:r>
              <a:rPr lang="en-US" altLang="ja-JP" sz="1500" dirty="0" smtClean="0">
                <a:solidFill>
                  <a:schemeClr val="tx1"/>
                </a:solidFill>
                <a:latin typeface="Arial" charset="0"/>
                <a:ea typeface="Arial" charset="0"/>
                <a:cs typeface="Arial" charset="0"/>
              </a:rPr>
              <a:t>%.</a:t>
            </a:r>
            <a:endParaRPr lang="en-US" altLang="ja-JP" sz="1500" dirty="0">
              <a:solidFill>
                <a:schemeClr val="tx1"/>
              </a:solidFill>
              <a:latin typeface="Arial" charset="0"/>
              <a:ea typeface="Arial" charset="0"/>
              <a:cs typeface="Arial" charset="0"/>
            </a:endParaRPr>
          </a:p>
          <a:p>
            <a:pPr>
              <a:buFont typeface="Wingdings" charset="2"/>
              <a:buChar char="p"/>
            </a:pPr>
            <a:r>
              <a:rPr lang="en-US" altLang="ja-JP" sz="1500" b="1" dirty="0">
                <a:solidFill>
                  <a:schemeClr val="tx1"/>
                </a:solidFill>
                <a:latin typeface="Arial" charset="0"/>
                <a:ea typeface="Arial" charset="0"/>
                <a:cs typeface="Arial" charset="0"/>
              </a:rPr>
              <a:t>Application development and deployment </a:t>
            </a:r>
            <a:r>
              <a:rPr lang="en-US" altLang="ja-JP" sz="1500" b="1" dirty="0" smtClean="0">
                <a:solidFill>
                  <a:schemeClr val="tx1"/>
                </a:solidFill>
                <a:latin typeface="Arial" charset="0"/>
                <a:ea typeface="Arial" charset="0"/>
                <a:cs typeface="Arial" charset="0"/>
              </a:rPr>
              <a:t>market</a:t>
            </a:r>
            <a:r>
              <a:rPr lang="en-US" altLang="ja-JP" sz="1500" dirty="0">
                <a:solidFill>
                  <a:schemeClr val="tx1"/>
                </a:solidFill>
                <a:latin typeface="Arial" charset="0"/>
                <a:ea typeface="Arial" charset="0"/>
                <a:cs typeface="Arial" charset="0"/>
              </a:rPr>
              <a:t>: CAGR from 2015 to 2020 will be 6.2</a:t>
            </a:r>
            <a:r>
              <a:rPr lang="en-US" altLang="ja-JP" sz="1500" dirty="0" smtClean="0">
                <a:solidFill>
                  <a:schemeClr val="tx1"/>
                </a:solidFill>
                <a:latin typeface="Arial" charset="0"/>
                <a:ea typeface="Arial" charset="0"/>
                <a:cs typeface="Arial" charset="0"/>
              </a:rPr>
              <a:t>%.This </a:t>
            </a:r>
            <a:r>
              <a:rPr lang="en-US" altLang="ja-JP" sz="1500" dirty="0">
                <a:solidFill>
                  <a:schemeClr val="tx1"/>
                </a:solidFill>
                <a:latin typeface="Arial" charset="0"/>
                <a:ea typeface="Arial" charset="0"/>
                <a:cs typeface="Arial" charset="0"/>
              </a:rPr>
              <a:t>market will grow 6.1% YoY in 2016. M</a:t>
            </a:r>
            <a:r>
              <a:rPr lang="en-US" altLang="ja-JP" sz="1500" dirty="0" smtClean="0">
                <a:solidFill>
                  <a:schemeClr val="tx1"/>
                </a:solidFill>
                <a:latin typeface="Arial" charset="0"/>
                <a:ea typeface="Arial" charset="0"/>
                <a:cs typeface="Arial" charset="0"/>
              </a:rPr>
              <a:t>arket </a:t>
            </a:r>
            <a:r>
              <a:rPr lang="en-US" altLang="ja-JP" sz="1500" dirty="0">
                <a:solidFill>
                  <a:schemeClr val="tx1"/>
                </a:solidFill>
                <a:latin typeface="Arial" charset="0"/>
                <a:ea typeface="Arial" charset="0"/>
                <a:cs typeface="Arial" charset="0"/>
              </a:rPr>
              <a:t>is driven by high growth in data access, analysis, and delivery software market with growing demand for Big Data and analytics, as well as in application platform market that includes the increasing utilized platform as a service (PaaS). </a:t>
            </a:r>
            <a:endParaRPr lang="en-US" altLang="ja-JP" sz="1500" dirty="0" smtClean="0">
              <a:solidFill>
                <a:schemeClr val="tx1"/>
              </a:solidFill>
              <a:latin typeface="Arial" charset="0"/>
              <a:ea typeface="Arial" charset="0"/>
              <a:cs typeface="Arial" charset="0"/>
            </a:endParaRPr>
          </a:p>
          <a:p>
            <a:pPr>
              <a:buFont typeface="Wingdings" charset="2"/>
              <a:buChar char="p"/>
            </a:pPr>
            <a:r>
              <a:rPr lang="en-US" altLang="ja-JP" sz="1500" b="1" dirty="0" smtClean="0">
                <a:solidFill>
                  <a:schemeClr val="tx1"/>
                </a:solidFill>
                <a:latin typeface="Arial" charset="0"/>
                <a:ea typeface="Arial" charset="0"/>
                <a:cs typeface="Arial" charset="0"/>
              </a:rPr>
              <a:t>Quality </a:t>
            </a:r>
            <a:r>
              <a:rPr lang="en-US" altLang="ja-JP" sz="1500" b="1" dirty="0">
                <a:solidFill>
                  <a:schemeClr val="tx1"/>
                </a:solidFill>
                <a:latin typeface="Arial" charset="0"/>
                <a:ea typeface="Arial" charset="0"/>
                <a:cs typeface="Arial" charset="0"/>
              </a:rPr>
              <a:t>and life-cycle tools </a:t>
            </a:r>
            <a:r>
              <a:rPr lang="en-US" altLang="ja-JP" sz="1500" b="1" dirty="0" smtClean="0">
                <a:solidFill>
                  <a:schemeClr val="tx1"/>
                </a:solidFill>
                <a:latin typeface="Arial" charset="0"/>
                <a:ea typeface="Arial" charset="0"/>
                <a:cs typeface="Arial" charset="0"/>
              </a:rPr>
              <a:t>market</a:t>
            </a:r>
            <a:r>
              <a:rPr lang="en-US" altLang="ja-JP" sz="1500" dirty="0" smtClean="0">
                <a:solidFill>
                  <a:schemeClr val="tx1"/>
                </a:solidFill>
                <a:latin typeface="Arial" charset="0"/>
                <a:ea typeface="Arial" charset="0"/>
                <a:cs typeface="Arial" charset="0"/>
              </a:rPr>
              <a:t>: CAGR from 2015 to 2020 will be </a:t>
            </a:r>
            <a:r>
              <a:rPr lang="en-US" altLang="ja-JP" sz="1500" b="1" dirty="0" smtClean="0">
                <a:solidFill>
                  <a:schemeClr val="tx1"/>
                </a:solidFill>
                <a:latin typeface="Arial" charset="0"/>
                <a:ea typeface="Arial" charset="0"/>
                <a:cs typeface="Arial" charset="0"/>
              </a:rPr>
              <a:t>4.5%</a:t>
            </a:r>
            <a:r>
              <a:rPr lang="en-US" altLang="ja-JP" sz="1500" dirty="0" smtClean="0">
                <a:solidFill>
                  <a:schemeClr val="tx1"/>
                </a:solidFill>
                <a:latin typeface="Arial" charset="0"/>
                <a:ea typeface="Arial" charset="0"/>
                <a:cs typeface="Arial" charset="0"/>
              </a:rPr>
              <a:t>.Systems </a:t>
            </a:r>
            <a:r>
              <a:rPr lang="en-US" altLang="ja-JP" sz="1500" dirty="0">
                <a:solidFill>
                  <a:schemeClr val="tx1"/>
                </a:solidFill>
                <a:latin typeface="Arial" charset="0"/>
                <a:ea typeface="Arial" charset="0"/>
                <a:cs typeface="Arial" charset="0"/>
              </a:rPr>
              <a:t>integrators recognize process improvement aimed at improving project productivity as a business </a:t>
            </a:r>
            <a:r>
              <a:rPr lang="en-US" altLang="ja-JP" sz="1500" dirty="0" smtClean="0">
                <a:solidFill>
                  <a:schemeClr val="tx1"/>
                </a:solidFill>
                <a:latin typeface="Arial" charset="0"/>
                <a:ea typeface="Arial" charset="0"/>
                <a:cs typeface="Arial" charset="0"/>
              </a:rPr>
              <a:t>issue, and </a:t>
            </a:r>
            <a:r>
              <a:rPr lang="en-US" altLang="ja-JP" sz="1500" dirty="0">
                <a:solidFill>
                  <a:schemeClr val="tx1"/>
                </a:solidFill>
                <a:latin typeface="Arial" charset="0"/>
                <a:ea typeface="Arial" charset="0"/>
                <a:cs typeface="Arial" charset="0"/>
              </a:rPr>
              <a:t>response to applications development will be required more than ever. DevOps that unifies development and operation will grow more important because of increased mobile applications development and penetration of cloud services utilization</a:t>
            </a:r>
            <a:r>
              <a:rPr lang="en-US" altLang="ja-JP" sz="1500" dirty="0" smtClean="0">
                <a:solidFill>
                  <a:schemeClr val="tx1"/>
                </a:solidFill>
                <a:latin typeface="Arial" charset="0"/>
                <a:ea typeface="Arial" charset="0"/>
                <a:cs typeface="Arial" charset="0"/>
              </a:rPr>
              <a:t>.</a:t>
            </a:r>
            <a:endParaRPr lang="en-US" altLang="ja-JP" sz="1500" dirty="0">
              <a:solidFill>
                <a:schemeClr val="tx1"/>
              </a:solidFill>
              <a:latin typeface="Arial" charset="0"/>
              <a:ea typeface="Arial" charset="0"/>
              <a:cs typeface="Arial" charset="0"/>
            </a:endParaRPr>
          </a:p>
          <a:p>
            <a:pPr>
              <a:buFont typeface="Wingdings" charset="2"/>
              <a:buChar char="p"/>
            </a:pPr>
            <a:endParaRPr lang="en-US" altLang="ja-JP" sz="1500" dirty="0">
              <a:solidFill>
                <a:schemeClr val="tx1"/>
              </a:solidFill>
              <a:latin typeface="Arial" charset="0"/>
              <a:ea typeface="Arial" charset="0"/>
              <a:cs typeface="Arial" charset="0"/>
            </a:endParaRPr>
          </a:p>
        </p:txBody>
      </p:sp>
      <p:sp>
        <p:nvSpPr>
          <p:cNvPr id="10" name="Text Box 7"/>
          <p:cNvSpPr txBox="1">
            <a:spLocks noChangeArrowheads="1"/>
          </p:cNvSpPr>
          <p:nvPr/>
        </p:nvSpPr>
        <p:spPr bwMode="auto">
          <a:xfrm>
            <a:off x="426196" y="6280160"/>
            <a:ext cx="4065588"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altLang="ja-JP" sz="1000" dirty="0">
                <a:solidFill>
                  <a:srgbClr val="000000"/>
                </a:solidFill>
                <a:latin typeface="Arial" charset="0"/>
                <a:ea typeface="Arial" charset="0"/>
                <a:cs typeface="Arial" charset="0"/>
              </a:rPr>
              <a:t>Source: IDC Japan, December </a:t>
            </a:r>
            <a:r>
              <a:rPr lang="en-US" altLang="ja-JP" sz="1000" dirty="0" smtClean="0">
                <a:solidFill>
                  <a:srgbClr val="000000"/>
                </a:solidFill>
                <a:latin typeface="Arial" charset="0"/>
                <a:ea typeface="Arial" charset="0"/>
                <a:cs typeface="Arial" charset="0"/>
              </a:rPr>
              <a:t>2016</a:t>
            </a:r>
            <a:endParaRPr lang="en-US" altLang="ja-JP" sz="1000" dirty="0">
              <a:solidFill>
                <a:srgbClr val="000000"/>
              </a:solidFill>
              <a:latin typeface="Arial" charset="0"/>
              <a:ea typeface="Arial" charset="0"/>
              <a:cs typeface="Arial" charset="0"/>
            </a:endParaRPr>
          </a:p>
        </p:txBody>
      </p:sp>
      <p:sp>
        <p:nvSpPr>
          <p:cNvPr id="11" name="Text Box 5"/>
          <p:cNvSpPr txBox="1">
            <a:spLocks noChangeArrowheads="1"/>
          </p:cNvSpPr>
          <p:nvPr/>
        </p:nvSpPr>
        <p:spPr bwMode="auto">
          <a:xfrm>
            <a:off x="322024" y="1576764"/>
            <a:ext cx="6264586"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a:latin typeface="Arial" charset="0"/>
                <a:ea typeface="Arial" charset="0"/>
                <a:cs typeface="Arial" charset="0"/>
              </a:rPr>
              <a:t>Japan Software Market Revenue </a:t>
            </a:r>
            <a:r>
              <a:rPr lang="en-US" altLang="ja-JP" sz="1600" b="1" dirty="0" smtClean="0">
                <a:latin typeface="Arial" charset="0"/>
                <a:ea typeface="Arial" charset="0"/>
                <a:cs typeface="Arial" charset="0"/>
              </a:rPr>
              <a:t>Snapshot</a:t>
            </a:r>
          </a:p>
          <a:p>
            <a:r>
              <a:rPr lang="en-US" altLang="ja-JP" sz="1600" b="1" dirty="0" smtClean="0">
                <a:latin typeface="Arial" charset="0"/>
                <a:ea typeface="Arial" charset="0"/>
                <a:cs typeface="Arial" charset="0"/>
              </a:rPr>
              <a:t>2015-2020 Revenue (¥B) with Growth (%)</a:t>
            </a:r>
            <a:endParaRPr lang="en-US" altLang="ja-JP" sz="1600" b="1" dirty="0">
              <a:latin typeface="Arial" charset="0"/>
              <a:ea typeface="Arial" charset="0"/>
              <a:cs typeface="Arial" charset="0"/>
            </a:endParaRPr>
          </a:p>
        </p:txBody>
      </p:sp>
      <p:pic>
        <p:nvPicPr>
          <p:cNvPr id="5" name="図 4"/>
          <p:cNvPicPr>
            <a:picLocks noChangeAspect="1"/>
          </p:cNvPicPr>
          <p:nvPr/>
        </p:nvPicPr>
        <p:blipFill>
          <a:blip r:embed="rId2"/>
          <a:stretch>
            <a:fillRect/>
          </a:stretch>
        </p:blipFill>
        <p:spPr>
          <a:xfrm>
            <a:off x="426196" y="2253739"/>
            <a:ext cx="4632420" cy="3953269"/>
          </a:xfrm>
          <a:prstGeom prst="rect">
            <a:avLst/>
          </a:prstGeom>
        </p:spPr>
      </p:pic>
    </p:spTree>
    <p:extLst>
      <p:ext uri="{BB962C8B-B14F-4D97-AF65-F5344CB8AC3E}">
        <p14:creationId xmlns:p14="http://schemas.microsoft.com/office/powerpoint/2010/main" val="1528237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1631216"/>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Market </a:t>
            </a:r>
            <a:r>
              <a:rPr kumimoji="1" lang="en-US" altLang="ja-JP" sz="3600" b="1" dirty="0">
                <a:solidFill>
                  <a:srgbClr val="00B0F0"/>
                </a:solidFill>
                <a:latin typeface="Arial" charset="0"/>
                <a:ea typeface="Arial" charset="0"/>
                <a:cs typeface="Arial" charset="0"/>
              </a:rPr>
              <a:t>Assessment Highlights </a:t>
            </a:r>
            <a:r>
              <a:rPr kumimoji="1" lang="en-US" altLang="ja-JP" sz="3600" b="1" dirty="0" smtClean="0">
                <a:solidFill>
                  <a:srgbClr val="00B0F0"/>
                </a:solidFill>
                <a:latin typeface="Arial" charset="0"/>
                <a:ea typeface="Arial" charset="0"/>
                <a:cs typeface="Arial" charset="0"/>
              </a:rPr>
              <a:t>(2/2)</a:t>
            </a:r>
            <a:br>
              <a:rPr kumimoji="1" lang="en-US" altLang="ja-JP" sz="3600" b="1" dirty="0" smtClean="0">
                <a:solidFill>
                  <a:srgbClr val="00B0F0"/>
                </a:solidFill>
                <a:latin typeface="Arial" charset="0"/>
                <a:ea typeface="Arial" charset="0"/>
                <a:cs typeface="Arial" charset="0"/>
              </a:rPr>
            </a:br>
            <a:r>
              <a:rPr kumimoji="1" lang="en-US" altLang="ja-JP" sz="2400" b="1" dirty="0" smtClean="0">
                <a:solidFill>
                  <a:srgbClr val="00B0F0"/>
                </a:solidFill>
                <a:latin typeface="Arial" charset="0"/>
                <a:ea typeface="Arial" charset="0"/>
                <a:cs typeface="Arial" charset="0"/>
              </a:rPr>
              <a:t>Competitive Landscape Highlights :</a:t>
            </a:r>
            <a:r>
              <a:rPr kumimoji="1" lang="en-US" altLang="ja-JP" sz="3600" b="1" dirty="0" smtClean="0">
                <a:solidFill>
                  <a:srgbClr val="00B0F0"/>
                </a:solidFill>
                <a:latin typeface="Arial" charset="0"/>
                <a:ea typeface="Arial" charset="0"/>
                <a:cs typeface="Arial" charset="0"/>
              </a:rPr>
              <a:t/>
            </a:r>
            <a:br>
              <a:rPr kumimoji="1" lang="en-US" altLang="ja-JP" sz="3600" b="1" dirty="0" smtClean="0">
                <a:solidFill>
                  <a:srgbClr val="00B0F0"/>
                </a:solidFill>
                <a:latin typeface="Arial" charset="0"/>
                <a:ea typeface="Arial" charset="0"/>
                <a:cs typeface="Arial" charset="0"/>
              </a:rPr>
            </a:br>
            <a:endParaRPr kumimoji="1" lang="en-US" altLang="ja-JP" sz="3600" b="1" dirty="0">
              <a:solidFill>
                <a:srgbClr val="00B0F0"/>
              </a:solidFill>
              <a:latin typeface="Arial" charset="0"/>
              <a:ea typeface="Arial" charset="0"/>
              <a:cs typeface="Arial" charset="0"/>
            </a:endParaRPr>
          </a:p>
        </p:txBody>
      </p:sp>
      <p:sp>
        <p:nvSpPr>
          <p:cNvPr id="9" name="Text Placeholder 3"/>
          <p:cNvSpPr>
            <a:spLocks noGrp="1"/>
          </p:cNvSpPr>
          <p:nvPr>
            <p:ph type="body" sz="quarter" idx="11"/>
          </p:nvPr>
        </p:nvSpPr>
        <p:spPr>
          <a:xfrm>
            <a:off x="6586610" y="1597995"/>
            <a:ext cx="5026270" cy="4855175"/>
          </a:xfrm>
        </p:spPr>
        <p:txBody>
          <a:bodyPr/>
          <a:lstStyle/>
          <a:p>
            <a:pPr marL="0" indent="0">
              <a:buNone/>
            </a:pPr>
            <a:r>
              <a:rPr lang="en-US" altLang="ja-JP" sz="1500" b="1" dirty="0">
                <a:solidFill>
                  <a:schemeClr val="tx1"/>
                </a:solidFill>
                <a:latin typeface="Arial" charset="0"/>
                <a:ea typeface="Arial" charset="0"/>
                <a:cs typeface="Arial" charset="0"/>
              </a:rPr>
              <a:t>GitHub</a:t>
            </a:r>
          </a:p>
          <a:p>
            <a:pPr marL="0" indent="0">
              <a:buNone/>
            </a:pPr>
            <a:r>
              <a:rPr lang="en-US" altLang="ja-JP" sz="1500" dirty="0" smtClean="0">
                <a:solidFill>
                  <a:schemeClr val="tx1"/>
                </a:solidFill>
                <a:latin typeface="Arial" charset="0"/>
                <a:ea typeface="Arial" charset="0"/>
                <a:cs typeface="Arial" charset="0"/>
              </a:rPr>
              <a:t>1,400 + customers </a:t>
            </a:r>
            <a:r>
              <a:rPr lang="en-US" altLang="ja-JP" sz="1500" dirty="0">
                <a:solidFill>
                  <a:schemeClr val="tx1"/>
                </a:solidFill>
                <a:latin typeface="Arial" charset="0"/>
                <a:ea typeface="Arial" charset="0"/>
                <a:cs typeface="Arial" charset="0"/>
              </a:rPr>
              <a:t>on the B2B side, </a:t>
            </a:r>
            <a:r>
              <a:rPr lang="en-US" altLang="ja-JP" sz="1500" dirty="0" smtClean="0">
                <a:solidFill>
                  <a:schemeClr val="tx1"/>
                </a:solidFill>
                <a:latin typeface="Arial" charset="0"/>
                <a:ea typeface="Arial" charset="0"/>
                <a:cs typeface="Arial" charset="0"/>
              </a:rPr>
              <a:t>and </a:t>
            </a:r>
            <a:r>
              <a:rPr lang="en-US" altLang="ja-JP" sz="1500" dirty="0">
                <a:solidFill>
                  <a:schemeClr val="tx1"/>
                </a:solidFill>
                <a:latin typeface="Arial" charset="0"/>
                <a:ea typeface="Arial" charset="0"/>
                <a:cs typeface="Arial" charset="0"/>
              </a:rPr>
              <a:t>close to </a:t>
            </a:r>
            <a:r>
              <a:rPr lang="en-US" altLang="ja-JP" sz="1500" dirty="0" smtClean="0">
                <a:solidFill>
                  <a:schemeClr val="tx1"/>
                </a:solidFill>
                <a:latin typeface="Arial" charset="0"/>
                <a:ea typeface="Arial" charset="0"/>
                <a:cs typeface="Arial" charset="0"/>
              </a:rPr>
              <a:t>300,000 users on </a:t>
            </a:r>
            <a:r>
              <a:rPr lang="en-US" altLang="ja-JP" sz="1500" dirty="0" err="1">
                <a:solidFill>
                  <a:schemeClr val="tx1"/>
                </a:solidFill>
                <a:latin typeface="Arial" charset="0"/>
                <a:ea typeface="Arial" charset="0"/>
                <a:cs typeface="Arial" charset="0"/>
              </a:rPr>
              <a:t>GitHub.com</a:t>
            </a:r>
            <a:r>
              <a:rPr lang="en-US" altLang="ja-JP" sz="1500" dirty="0">
                <a:solidFill>
                  <a:schemeClr val="tx1"/>
                </a:solidFill>
                <a:latin typeface="Arial" charset="0"/>
                <a:ea typeface="Arial" charset="0"/>
                <a:cs typeface="Arial" charset="0"/>
              </a:rPr>
              <a:t> in general.</a:t>
            </a:r>
            <a:endParaRPr lang="en-US" altLang="ja-JP" sz="1500" b="1" dirty="0">
              <a:solidFill>
                <a:schemeClr val="tx1"/>
              </a:solidFill>
              <a:latin typeface="Arial" charset="0"/>
              <a:ea typeface="Arial" charset="0"/>
              <a:cs typeface="Arial" charset="0"/>
            </a:endParaRPr>
          </a:p>
          <a:p>
            <a:pPr marL="0" indent="0">
              <a:buNone/>
            </a:pPr>
            <a:r>
              <a:rPr lang="en-US" altLang="ja-JP" sz="1500" dirty="0" smtClean="0">
                <a:solidFill>
                  <a:schemeClr val="tx1"/>
                </a:solidFill>
                <a:latin typeface="Arial" charset="0"/>
                <a:ea typeface="Arial" charset="0"/>
                <a:cs typeface="Arial" charset="0"/>
              </a:rPr>
              <a:t>GitHub already </a:t>
            </a:r>
            <a:r>
              <a:rPr lang="en-US" altLang="ja-JP" sz="1500" dirty="0">
                <a:solidFill>
                  <a:schemeClr val="tx1"/>
                </a:solidFill>
                <a:latin typeface="Arial" charset="0"/>
                <a:ea typeface="Arial" charset="0"/>
                <a:cs typeface="Arial" charset="0"/>
              </a:rPr>
              <a:t>had a brand awareness and user base in </a:t>
            </a:r>
            <a:r>
              <a:rPr lang="en-US" altLang="ja-JP" sz="1500" dirty="0" smtClean="0">
                <a:solidFill>
                  <a:schemeClr val="tx1"/>
                </a:solidFill>
                <a:latin typeface="Arial" charset="0"/>
                <a:ea typeface="Arial" charset="0"/>
                <a:cs typeface="Arial" charset="0"/>
              </a:rPr>
              <a:t>consumer </a:t>
            </a:r>
            <a:r>
              <a:rPr lang="en-US" altLang="ja-JP" sz="1500" dirty="0">
                <a:solidFill>
                  <a:schemeClr val="tx1"/>
                </a:solidFill>
                <a:latin typeface="Arial" charset="0"/>
                <a:ea typeface="Arial" charset="0"/>
                <a:cs typeface="Arial" charset="0"/>
              </a:rPr>
              <a:t>segment from the very beginning, but need more awareness on the B2B side to expand the business</a:t>
            </a:r>
            <a:r>
              <a:rPr lang="en-US" altLang="ja-JP" sz="1500" dirty="0" smtClean="0">
                <a:solidFill>
                  <a:schemeClr val="tx1"/>
                </a:solidFill>
                <a:latin typeface="Arial" charset="0"/>
                <a:ea typeface="Arial" charset="0"/>
                <a:cs typeface="Arial" charset="0"/>
              </a:rPr>
              <a:t>.</a:t>
            </a:r>
            <a:endParaRPr lang="en-US" altLang="ja-JP" sz="1500" b="1" dirty="0">
              <a:solidFill>
                <a:schemeClr val="tx1"/>
              </a:solidFill>
              <a:latin typeface="Arial" charset="0"/>
              <a:ea typeface="Arial" charset="0"/>
              <a:cs typeface="Arial" charset="0"/>
            </a:endParaRPr>
          </a:p>
          <a:p>
            <a:pPr marL="0" indent="0">
              <a:buNone/>
            </a:pPr>
            <a:r>
              <a:rPr lang="en-US" altLang="ja-JP" sz="1500" b="1" dirty="0" smtClean="0">
                <a:solidFill>
                  <a:schemeClr val="tx1"/>
                </a:solidFill>
                <a:latin typeface="Arial" charset="0"/>
                <a:ea typeface="Arial" charset="0"/>
                <a:cs typeface="Arial" charset="0"/>
              </a:rPr>
              <a:t>Competitors</a:t>
            </a:r>
            <a:endParaRPr lang="en-US" altLang="ja-JP" sz="1500" b="1" dirty="0">
              <a:solidFill>
                <a:schemeClr val="tx1"/>
              </a:solidFill>
              <a:latin typeface="Arial" charset="0"/>
              <a:ea typeface="Arial" charset="0"/>
              <a:cs typeface="Arial" charset="0"/>
            </a:endParaRPr>
          </a:p>
          <a:p>
            <a:pPr>
              <a:buFont typeface="Wingdings" charset="2"/>
              <a:buChar char="p"/>
            </a:pPr>
            <a:r>
              <a:rPr lang="en-US" altLang="ja-JP" sz="1500" dirty="0" smtClean="0">
                <a:solidFill>
                  <a:schemeClr val="tx1"/>
                </a:solidFill>
                <a:latin typeface="Arial" charset="0"/>
                <a:ea typeface="Arial" charset="0"/>
                <a:cs typeface="Arial" charset="0"/>
              </a:rPr>
              <a:t>Two </a:t>
            </a:r>
            <a:r>
              <a:rPr lang="en-US" altLang="ja-JP" sz="1500" dirty="0">
                <a:solidFill>
                  <a:schemeClr val="tx1"/>
                </a:solidFill>
                <a:latin typeface="Arial" charset="0"/>
                <a:ea typeface="Arial" charset="0"/>
                <a:cs typeface="Arial" charset="0"/>
              </a:rPr>
              <a:t>different levels of competitors in the </a:t>
            </a:r>
            <a:r>
              <a:rPr lang="en-US" altLang="ja-JP" sz="1500" dirty="0" smtClean="0">
                <a:solidFill>
                  <a:schemeClr val="tx1"/>
                </a:solidFill>
                <a:latin typeface="Arial" charset="0"/>
                <a:ea typeface="Arial" charset="0"/>
                <a:cs typeface="Arial" charset="0"/>
              </a:rPr>
              <a:t>market. One is </a:t>
            </a:r>
            <a:r>
              <a:rPr lang="en-US" altLang="ja-JP" sz="1500" dirty="0">
                <a:solidFill>
                  <a:schemeClr val="tx1"/>
                </a:solidFill>
                <a:latin typeface="Arial" charset="0"/>
                <a:ea typeface="Arial" charset="0"/>
                <a:cs typeface="Arial" charset="0"/>
              </a:rPr>
              <a:t>legacy competition</a:t>
            </a:r>
            <a:r>
              <a:rPr lang="en-US" altLang="ja-JP" sz="1500" dirty="0" smtClean="0">
                <a:solidFill>
                  <a:schemeClr val="tx1"/>
                </a:solidFill>
                <a:latin typeface="Arial" charset="0"/>
                <a:ea typeface="Arial" charset="0"/>
                <a:cs typeface="Arial" charset="0"/>
              </a:rPr>
              <a:t>, </a:t>
            </a:r>
            <a:r>
              <a:rPr lang="en-US" altLang="ja-JP" sz="1500" dirty="0">
                <a:solidFill>
                  <a:schemeClr val="tx1"/>
                </a:solidFill>
                <a:latin typeface="Arial" charset="0"/>
                <a:ea typeface="Arial" charset="0"/>
                <a:cs typeface="Arial" charset="0"/>
              </a:rPr>
              <a:t>centralized version control </a:t>
            </a:r>
            <a:r>
              <a:rPr lang="en-US" altLang="ja-JP" sz="1500" dirty="0" smtClean="0">
                <a:solidFill>
                  <a:schemeClr val="tx1"/>
                </a:solidFill>
                <a:latin typeface="Arial" charset="0"/>
                <a:ea typeface="Arial" charset="0"/>
                <a:cs typeface="Arial" charset="0"/>
              </a:rPr>
              <a:t>systems such as subversion (SVN).The other is direct competition, companies </a:t>
            </a:r>
            <a:r>
              <a:rPr lang="en-US" altLang="ja-JP" sz="1500" dirty="0">
                <a:solidFill>
                  <a:schemeClr val="tx1"/>
                </a:solidFill>
                <a:latin typeface="Arial" charset="0"/>
                <a:ea typeface="Arial" charset="0"/>
                <a:cs typeface="Arial" charset="0"/>
              </a:rPr>
              <a:t>like </a:t>
            </a:r>
            <a:r>
              <a:rPr lang="en-US" altLang="ja-JP" sz="1500" dirty="0" err="1" smtClean="0">
                <a:solidFill>
                  <a:schemeClr val="tx1"/>
                </a:solidFill>
                <a:latin typeface="Arial" charset="0"/>
                <a:ea typeface="Arial" charset="0"/>
                <a:cs typeface="Arial" charset="0"/>
              </a:rPr>
              <a:t>Atlassian</a:t>
            </a:r>
            <a:r>
              <a:rPr lang="en-US" altLang="ja-JP" sz="1500" dirty="0" smtClean="0">
                <a:solidFill>
                  <a:schemeClr val="tx1"/>
                </a:solidFill>
                <a:latin typeface="Arial" charset="0"/>
                <a:ea typeface="Arial" charset="0"/>
                <a:cs typeface="Arial" charset="0"/>
              </a:rPr>
              <a:t> and </a:t>
            </a:r>
            <a:r>
              <a:rPr lang="en-US" altLang="ja-JP" sz="1500" dirty="0" err="1" smtClean="0">
                <a:solidFill>
                  <a:schemeClr val="tx1"/>
                </a:solidFill>
                <a:latin typeface="Arial" charset="0"/>
                <a:ea typeface="Arial" charset="0"/>
                <a:cs typeface="Arial" charset="0"/>
              </a:rPr>
              <a:t>GitLab</a:t>
            </a:r>
            <a:r>
              <a:rPr lang="en-US" altLang="ja-JP" sz="1500" dirty="0">
                <a:solidFill>
                  <a:schemeClr val="tx1"/>
                </a:solidFill>
                <a:latin typeface="Arial" charset="0"/>
                <a:ea typeface="Arial" charset="0"/>
                <a:cs typeface="Arial" charset="0"/>
              </a:rPr>
              <a:t>.</a:t>
            </a:r>
            <a:endParaRPr lang="en-US" altLang="ja-JP" sz="1500" dirty="0" smtClean="0">
              <a:solidFill>
                <a:schemeClr val="tx1"/>
              </a:solidFill>
              <a:latin typeface="Arial" charset="0"/>
              <a:ea typeface="Arial" charset="0"/>
              <a:cs typeface="Arial" charset="0"/>
            </a:endParaRPr>
          </a:p>
          <a:p>
            <a:pPr>
              <a:buFont typeface="Wingdings" charset="2"/>
              <a:buChar char="p"/>
            </a:pPr>
            <a:r>
              <a:rPr lang="en-US" altLang="ja-JP" sz="1500" dirty="0" smtClean="0">
                <a:solidFill>
                  <a:schemeClr val="tx1"/>
                </a:solidFill>
                <a:latin typeface="Arial" charset="0"/>
                <a:ea typeface="Arial" charset="0"/>
                <a:cs typeface="Arial" charset="0"/>
              </a:rPr>
              <a:t>Legacy competition with subversion (SVN) shows a fierce battle. </a:t>
            </a:r>
            <a:r>
              <a:rPr lang="en-US" altLang="ja-JP" sz="1500" dirty="0">
                <a:solidFill>
                  <a:schemeClr val="tx1"/>
                </a:solidFill>
                <a:latin typeface="Arial" charset="0"/>
                <a:ea typeface="Arial" charset="0"/>
                <a:cs typeface="Arial" charset="0"/>
              </a:rPr>
              <a:t>S</a:t>
            </a:r>
            <a:r>
              <a:rPr lang="en-US" altLang="ja-JP" sz="1500" dirty="0" smtClean="0">
                <a:solidFill>
                  <a:schemeClr val="tx1"/>
                </a:solidFill>
                <a:latin typeface="Arial" charset="0"/>
                <a:ea typeface="Arial" charset="0"/>
                <a:cs typeface="Arial" charset="0"/>
              </a:rPr>
              <a:t>ubversion still get a strong presence in </a:t>
            </a:r>
            <a:br>
              <a:rPr lang="en-US" altLang="ja-JP" sz="1500" dirty="0" smtClean="0">
                <a:solidFill>
                  <a:schemeClr val="tx1"/>
                </a:solidFill>
                <a:latin typeface="Arial" charset="0"/>
                <a:ea typeface="Arial" charset="0"/>
                <a:cs typeface="Arial" charset="0"/>
              </a:rPr>
            </a:br>
            <a:r>
              <a:rPr lang="en-US" altLang="ja-JP" sz="1500" dirty="0" smtClean="0">
                <a:solidFill>
                  <a:schemeClr val="tx1"/>
                </a:solidFill>
                <a:latin typeface="Arial" charset="0"/>
                <a:ea typeface="Arial" charset="0"/>
                <a:cs typeface="Arial" charset="0"/>
              </a:rPr>
              <a:t>Enterprise segment.</a:t>
            </a:r>
          </a:p>
          <a:p>
            <a:pPr>
              <a:buFont typeface="Wingdings" charset="2"/>
              <a:buChar char="p"/>
            </a:pPr>
            <a:r>
              <a:rPr lang="en-US" altLang="ja-JP" sz="1500" dirty="0" smtClean="0">
                <a:solidFill>
                  <a:schemeClr val="tx1"/>
                </a:solidFill>
                <a:latin typeface="Arial" charset="0"/>
                <a:ea typeface="Arial" charset="0"/>
                <a:cs typeface="Arial" charset="0"/>
              </a:rPr>
              <a:t>Price </a:t>
            </a:r>
            <a:r>
              <a:rPr lang="en-US" altLang="ja-JP" sz="1500" dirty="0">
                <a:solidFill>
                  <a:schemeClr val="tx1"/>
                </a:solidFill>
                <a:latin typeface="Arial" charset="0"/>
                <a:ea typeface="Arial" charset="0"/>
                <a:cs typeface="Arial" charset="0"/>
              </a:rPr>
              <a:t>is still a critical factor in selection of </a:t>
            </a:r>
            <a:r>
              <a:rPr lang="en-US" altLang="ja-JP" sz="1500" dirty="0" smtClean="0">
                <a:solidFill>
                  <a:schemeClr val="tx1"/>
                </a:solidFill>
                <a:latin typeface="Arial" charset="0"/>
                <a:ea typeface="Arial" charset="0"/>
                <a:cs typeface="Arial" charset="0"/>
              </a:rPr>
              <a:t>version control systems package</a:t>
            </a:r>
            <a:r>
              <a:rPr lang="en-US" altLang="ja-JP" sz="1500" dirty="0">
                <a:solidFill>
                  <a:schemeClr val="tx1"/>
                </a:solidFill>
                <a:latin typeface="Arial" charset="0"/>
                <a:ea typeface="Arial" charset="0"/>
                <a:cs typeface="Arial" charset="0"/>
              </a:rPr>
              <a:t>, and </a:t>
            </a:r>
            <a:r>
              <a:rPr lang="en-US" altLang="ja-JP" sz="1500" dirty="0" smtClean="0">
                <a:solidFill>
                  <a:schemeClr val="tx1"/>
                </a:solidFill>
                <a:latin typeface="Arial" charset="0"/>
                <a:ea typeface="Arial" charset="0"/>
                <a:cs typeface="Arial" charset="0"/>
              </a:rPr>
              <a:t>subversion and </a:t>
            </a:r>
            <a:r>
              <a:rPr lang="en-US" altLang="ja-JP" sz="1500" dirty="0" err="1" smtClean="0">
                <a:solidFill>
                  <a:schemeClr val="tx1"/>
                </a:solidFill>
                <a:latin typeface="Arial" charset="0"/>
                <a:ea typeface="Arial" charset="0"/>
                <a:cs typeface="Arial" charset="0"/>
              </a:rPr>
              <a:t>GitLab</a:t>
            </a:r>
            <a:r>
              <a:rPr lang="en-US" altLang="ja-JP" sz="1500" dirty="0" smtClean="0">
                <a:solidFill>
                  <a:schemeClr val="tx1"/>
                </a:solidFill>
                <a:latin typeface="Arial" charset="0"/>
                <a:ea typeface="Arial" charset="0"/>
                <a:cs typeface="Arial" charset="0"/>
              </a:rPr>
              <a:t> </a:t>
            </a:r>
            <a:r>
              <a:rPr lang="en-US" altLang="ja-JP" sz="1500" dirty="0">
                <a:solidFill>
                  <a:schemeClr val="tx1"/>
                </a:solidFill>
                <a:latin typeface="Arial" charset="0"/>
                <a:ea typeface="Arial" charset="0"/>
                <a:cs typeface="Arial" charset="0"/>
              </a:rPr>
              <a:t>take advantage for </a:t>
            </a:r>
            <a:r>
              <a:rPr lang="en-US" altLang="ja-JP" sz="1500" dirty="0" smtClean="0">
                <a:solidFill>
                  <a:schemeClr val="tx1"/>
                </a:solidFill>
                <a:latin typeface="Arial" charset="0"/>
                <a:ea typeface="Arial" charset="0"/>
                <a:cs typeface="Arial" charset="0"/>
              </a:rPr>
              <a:t>it.</a:t>
            </a:r>
          </a:p>
        </p:txBody>
      </p:sp>
      <p:sp>
        <p:nvSpPr>
          <p:cNvPr id="11" name="Text Box 5"/>
          <p:cNvSpPr txBox="1">
            <a:spLocks noChangeArrowheads="1"/>
          </p:cNvSpPr>
          <p:nvPr/>
        </p:nvSpPr>
        <p:spPr bwMode="auto">
          <a:xfrm>
            <a:off x="322024" y="1597995"/>
            <a:ext cx="6264586"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smtClean="0">
                <a:latin typeface="Arial" charset="0"/>
                <a:ea typeface="Arial" charset="0"/>
                <a:cs typeface="Arial" charset="0"/>
              </a:rPr>
              <a:t>Google Trends snapshot:</a:t>
            </a:r>
            <a:r>
              <a:rPr lang="en-US" altLang="ja-JP" sz="1600" b="1" dirty="0">
                <a:latin typeface="Arial" charset="0"/>
                <a:ea typeface="Arial" charset="0"/>
                <a:cs typeface="Arial" charset="0"/>
              </a:rPr>
              <a:t> </a:t>
            </a:r>
            <a:r>
              <a:rPr lang="en-US" altLang="ja-JP" sz="1600" b="1" dirty="0" smtClean="0">
                <a:latin typeface="Arial" charset="0"/>
                <a:ea typeface="Arial" charset="0"/>
                <a:cs typeface="Arial" charset="0"/>
              </a:rPr>
              <a:t>Version </a:t>
            </a:r>
            <a:r>
              <a:rPr lang="en-US" altLang="ja-JP" sz="1600" b="1" dirty="0">
                <a:latin typeface="Arial" charset="0"/>
                <a:ea typeface="Arial" charset="0"/>
                <a:cs typeface="Arial" charset="0"/>
              </a:rPr>
              <a:t>Control </a:t>
            </a:r>
            <a:r>
              <a:rPr lang="en-US" altLang="ja-JP" sz="1600" b="1" dirty="0" smtClean="0">
                <a:latin typeface="Arial" charset="0"/>
                <a:ea typeface="Arial" charset="0"/>
                <a:cs typeface="Arial" charset="0"/>
              </a:rPr>
              <a:t>Hosting</a:t>
            </a:r>
            <a:r>
              <a:rPr lang="en-US" altLang="ja-JP" sz="1600" b="1" dirty="0">
                <a:latin typeface="Arial" charset="0"/>
                <a:ea typeface="Arial" charset="0"/>
                <a:cs typeface="Arial" charset="0"/>
              </a:rPr>
              <a:t> </a:t>
            </a:r>
            <a:r>
              <a:rPr lang="en-US" altLang="ja-JP" sz="1600" b="1" dirty="0" smtClean="0">
                <a:latin typeface="Arial" charset="0"/>
                <a:ea typeface="Arial" charset="0"/>
                <a:cs typeface="Arial" charset="0"/>
              </a:rPr>
              <a:t>solutions</a:t>
            </a:r>
            <a:endParaRPr lang="en-US" altLang="ja-JP" sz="1600" b="1" dirty="0">
              <a:latin typeface="Arial" charset="0"/>
              <a:ea typeface="Arial" charset="0"/>
              <a:cs typeface="Arial" charset="0"/>
            </a:endParaRPr>
          </a:p>
        </p:txBody>
      </p:sp>
      <p:pic>
        <p:nvPicPr>
          <p:cNvPr id="4" name="図 3"/>
          <p:cNvPicPr>
            <a:picLocks noChangeAspect="1"/>
          </p:cNvPicPr>
          <p:nvPr/>
        </p:nvPicPr>
        <p:blipFill>
          <a:blip r:embed="rId3"/>
          <a:stretch>
            <a:fillRect/>
          </a:stretch>
        </p:blipFill>
        <p:spPr>
          <a:xfrm>
            <a:off x="393290" y="2485643"/>
            <a:ext cx="5652319" cy="1705038"/>
          </a:xfrm>
          <a:prstGeom prst="rect">
            <a:avLst/>
          </a:prstGeom>
        </p:spPr>
      </p:pic>
      <p:sp>
        <p:nvSpPr>
          <p:cNvPr id="5" name="テキスト ボックス 4"/>
          <p:cNvSpPr txBox="1"/>
          <p:nvPr/>
        </p:nvSpPr>
        <p:spPr>
          <a:xfrm>
            <a:off x="393290" y="2068136"/>
            <a:ext cx="5581051" cy="276999"/>
          </a:xfrm>
          <a:prstGeom prst="rect">
            <a:avLst/>
          </a:prstGeom>
          <a:noFill/>
        </p:spPr>
        <p:txBody>
          <a:bodyPr wrap="square" rtlCol="0">
            <a:spAutoFit/>
          </a:bodyPr>
          <a:lstStyle/>
          <a:p>
            <a:r>
              <a:rPr kumimoji="1" lang="ja-JP" altLang="en-US" sz="1200" dirty="0" smtClean="0">
                <a:solidFill>
                  <a:schemeClr val="accent2"/>
                </a:solidFill>
                <a:latin typeface="Arial" charset="0"/>
                <a:ea typeface="Arial" charset="0"/>
                <a:cs typeface="Arial" charset="0"/>
              </a:rPr>
              <a:t>■</a:t>
            </a:r>
            <a:r>
              <a:rPr lang="en-US" altLang="ja-JP" sz="1200" dirty="0" err="1">
                <a:latin typeface="Arial" charset="0"/>
                <a:ea typeface="Arial" charset="0"/>
                <a:cs typeface="Arial" charset="0"/>
              </a:rPr>
              <a:t>G</a:t>
            </a:r>
            <a:r>
              <a:rPr kumimoji="1" lang="en-US" altLang="ja-JP" sz="1200" dirty="0" err="1" smtClean="0">
                <a:latin typeface="Arial" charset="0"/>
                <a:ea typeface="Arial" charset="0"/>
                <a:cs typeface="Arial" charset="0"/>
              </a:rPr>
              <a:t>it</a:t>
            </a:r>
            <a:r>
              <a:rPr lang="en-US" altLang="ja-JP" sz="1200" dirty="0" smtClean="0">
                <a:latin typeface="Arial" charset="0"/>
                <a:ea typeface="Arial" charset="0"/>
                <a:cs typeface="Arial" charset="0"/>
              </a:rPr>
              <a:t>    </a:t>
            </a:r>
            <a:r>
              <a:rPr lang="ja-JP" altLang="en-US" sz="1200" dirty="0" smtClean="0">
                <a:solidFill>
                  <a:schemeClr val="accent6"/>
                </a:solidFill>
                <a:latin typeface="Arial" charset="0"/>
                <a:ea typeface="Arial" charset="0"/>
                <a:cs typeface="Arial" charset="0"/>
              </a:rPr>
              <a:t>■</a:t>
            </a:r>
            <a:r>
              <a:rPr lang="en-US" altLang="ja-JP" sz="1200" dirty="0" smtClean="0">
                <a:latin typeface="Arial" charset="0"/>
                <a:ea typeface="Arial" charset="0"/>
                <a:cs typeface="Arial" charset="0"/>
              </a:rPr>
              <a:t>GitHub    </a:t>
            </a:r>
            <a:r>
              <a:rPr lang="ja-JP" altLang="en-US" sz="1200" dirty="0" smtClean="0">
                <a:solidFill>
                  <a:schemeClr val="accent4">
                    <a:lumMod val="40000"/>
                    <a:lumOff val="60000"/>
                  </a:schemeClr>
                </a:solidFill>
                <a:latin typeface="Arial" charset="0"/>
                <a:ea typeface="Arial" charset="0"/>
                <a:cs typeface="Arial" charset="0"/>
              </a:rPr>
              <a:t>■</a:t>
            </a:r>
            <a:r>
              <a:rPr lang="en-US" altLang="ja-JP" sz="1200" dirty="0" smtClean="0">
                <a:latin typeface="Arial" charset="0"/>
                <a:ea typeface="Arial" charset="0"/>
                <a:cs typeface="Arial" charset="0"/>
              </a:rPr>
              <a:t>SVN    </a:t>
            </a:r>
            <a:r>
              <a:rPr lang="ja-JP" altLang="en-US" sz="1200" dirty="0" smtClean="0">
                <a:solidFill>
                  <a:srgbClr val="00B0F0"/>
                </a:solidFill>
                <a:latin typeface="Arial" charset="0"/>
                <a:ea typeface="Arial" charset="0"/>
                <a:cs typeface="Arial" charset="0"/>
              </a:rPr>
              <a:t>■</a:t>
            </a:r>
            <a:r>
              <a:rPr lang="en-US" altLang="ja-JP" sz="1200" dirty="0" smtClean="0">
                <a:latin typeface="Arial" charset="0"/>
                <a:ea typeface="Arial" charset="0"/>
                <a:cs typeface="Arial" charset="0"/>
              </a:rPr>
              <a:t>subversion    </a:t>
            </a:r>
            <a:r>
              <a:rPr lang="ja-JP" altLang="en-US" sz="1200" dirty="0" smtClean="0">
                <a:solidFill>
                  <a:srgbClr val="7030A0"/>
                </a:solidFill>
                <a:latin typeface="Arial" charset="0"/>
                <a:ea typeface="Arial" charset="0"/>
                <a:cs typeface="Arial" charset="0"/>
              </a:rPr>
              <a:t>■</a:t>
            </a:r>
            <a:r>
              <a:rPr lang="en-US" altLang="ja-JP" sz="1200" dirty="0" err="1" smtClean="0">
                <a:latin typeface="Arial" charset="0"/>
                <a:ea typeface="Arial" charset="0"/>
                <a:cs typeface="Arial" charset="0"/>
              </a:rPr>
              <a:t>BitBucket</a:t>
            </a:r>
            <a:endParaRPr kumimoji="1" lang="ja-JP" altLang="en-US" sz="1200" dirty="0">
              <a:latin typeface="Arial" charset="0"/>
              <a:ea typeface="Arial" charset="0"/>
              <a:cs typeface="Arial" charset="0"/>
            </a:endParaRPr>
          </a:p>
        </p:txBody>
      </p:sp>
      <p:sp>
        <p:nvSpPr>
          <p:cNvPr id="10" name="Text Box 5"/>
          <p:cNvSpPr txBox="1">
            <a:spLocks noChangeArrowheads="1"/>
          </p:cNvSpPr>
          <p:nvPr/>
        </p:nvSpPr>
        <p:spPr bwMode="auto">
          <a:xfrm>
            <a:off x="322024" y="4257560"/>
            <a:ext cx="5832970"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smtClean="0">
                <a:latin typeface="Arial" charset="0"/>
                <a:ea typeface="Arial" charset="0"/>
                <a:cs typeface="Arial" charset="0"/>
              </a:rPr>
              <a:t># Google keyword search</a:t>
            </a:r>
            <a:endParaRPr lang="en-US" altLang="ja-JP" sz="1600" b="1" dirty="0">
              <a:latin typeface="Arial" charset="0"/>
              <a:ea typeface="Arial" charset="0"/>
              <a:cs typeface="Arial" charset="0"/>
            </a:endParaRPr>
          </a:p>
        </p:txBody>
      </p:sp>
      <p:graphicFrame>
        <p:nvGraphicFramePr>
          <p:cNvPr id="12" name="表 11"/>
          <p:cNvGraphicFramePr>
            <a:graphicFrameLocks noGrp="1"/>
          </p:cNvGraphicFramePr>
          <p:nvPr>
            <p:extLst>
              <p:ext uri="{D42A27DB-BD31-4B8C-83A1-F6EECF244321}">
                <p14:modId xmlns:p14="http://schemas.microsoft.com/office/powerpoint/2010/main" val="865404425"/>
              </p:ext>
            </p:extLst>
          </p:nvPr>
        </p:nvGraphicFramePr>
        <p:xfrm>
          <a:off x="393290" y="4591620"/>
          <a:ext cx="5620440" cy="2194560"/>
        </p:xfrm>
        <a:graphic>
          <a:graphicData uri="http://schemas.openxmlformats.org/drawingml/2006/table">
            <a:tbl>
              <a:tblPr firstRow="1" bandRow="1">
                <a:tableStyleId>{7DF18680-E054-41AD-8BC1-D1AEF772440D}</a:tableStyleId>
              </a:tblPr>
              <a:tblGrid>
                <a:gridCol w="1599487"/>
                <a:gridCol w="2524359"/>
                <a:gridCol w="1496594"/>
              </a:tblGrid>
              <a:tr h="165925">
                <a:tc>
                  <a:txBody>
                    <a:bodyPr/>
                    <a:lstStyle/>
                    <a:p>
                      <a:pPr algn="ctr"/>
                      <a:r>
                        <a:rPr kumimoji="1" lang="en-US" altLang="ja-JP" sz="1000" dirty="0" smtClean="0">
                          <a:latin typeface="Arial" charset="0"/>
                          <a:ea typeface="Arial" charset="0"/>
                          <a:cs typeface="Arial" charset="0"/>
                        </a:rPr>
                        <a:t>category</a:t>
                      </a:r>
                      <a:endParaRPr kumimoji="1" lang="ja-JP" altLang="en-US" sz="1000"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keyword</a:t>
                      </a:r>
                      <a:endParaRPr kumimoji="1" lang="ja-JP" altLang="en-US" sz="1000"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 search results</a:t>
                      </a:r>
                      <a:endParaRPr kumimoji="1" lang="ja-JP" altLang="en-US" sz="1000" dirty="0">
                        <a:latin typeface="Arial" charset="0"/>
                        <a:ea typeface="Arial" charset="0"/>
                        <a:cs typeface="Arial" charset="0"/>
                      </a:endParaRPr>
                    </a:p>
                  </a:txBody>
                  <a:tcPr marL="121920" marR="121920" marT="60960" marB="60960"/>
                </a:tc>
              </a:tr>
              <a:tr h="165925">
                <a:tc rowSpan="4">
                  <a:txBody>
                    <a:bodyPr/>
                    <a:lstStyle/>
                    <a:p>
                      <a:pPr algn="ctr"/>
                      <a:r>
                        <a:rPr kumimoji="1" lang="en-US" altLang="ja-JP" sz="1000" dirty="0" smtClean="0">
                          <a:latin typeface="Arial" charset="0"/>
                          <a:ea typeface="Arial" charset="0"/>
                          <a:cs typeface="Arial" charset="0"/>
                        </a:rPr>
                        <a:t>Legacy Competition</a:t>
                      </a:r>
                      <a:endParaRPr kumimoji="1" lang="ja-JP" altLang="en-US" sz="1000" dirty="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785,000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Git</a:t>
                      </a:r>
                      <a:r>
                        <a:rPr kumimoji="1" lang="en-US" altLang="ja-JP" sz="1000" dirty="0" smtClean="0">
                          <a:latin typeface="Arial" charset="0"/>
                          <a:ea typeface="Arial" charset="0"/>
                          <a:cs typeface="Arial" charset="0"/>
                        </a:rPr>
                        <a:t>”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algn="r"/>
                      <a:r>
                        <a:rPr kumimoji="1" lang="en-US" altLang="ja-JP" sz="1000" dirty="0" smtClean="0">
                          <a:latin typeface="Arial" charset="0"/>
                          <a:ea typeface="Arial" charset="0"/>
                          <a:cs typeface="Arial" charset="0"/>
                        </a:rPr>
                        <a:t>563,000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“SVN”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209,000</a:t>
                      </a:r>
                      <a:endParaRPr kumimoji="1" lang="ja-JP" altLang="en-US" sz="1000" dirty="0">
                        <a:latin typeface="Arial" charset="0"/>
                        <a:ea typeface="Arial" charset="0"/>
                        <a:cs typeface="Arial" charset="0"/>
                      </a:endParaRPr>
                    </a:p>
                  </a:txBody>
                  <a:tcPr marL="121920" marR="121920" marT="60960" marB="60960"/>
                </a:tc>
              </a:tr>
              <a:tr h="0">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“subversion”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a:latin typeface="Arial" charset="0"/>
                        <a:ea typeface="Arial" charset="0"/>
                        <a:cs typeface="Arial" charset="0"/>
                      </a:endParaRPr>
                    </a:p>
                  </a:txBody>
                  <a:tcPr marL="121920" marR="121920" marT="60960" marB="60960"/>
                </a:tc>
                <a:tc>
                  <a:txBody>
                    <a:bodyPr/>
                    <a:lstStyle/>
                    <a:p>
                      <a:pPr algn="r"/>
                      <a:r>
                        <a:rPr kumimoji="1" lang="en-US" altLang="ja-JP" sz="1000" dirty="0" smtClean="0">
                          <a:latin typeface="Arial" charset="0"/>
                          <a:ea typeface="Arial" charset="0"/>
                          <a:cs typeface="Arial" charset="0"/>
                        </a:rPr>
                        <a:t>208,000</a:t>
                      </a:r>
                      <a:endParaRPr kumimoji="1" lang="ja-JP" altLang="en-US" sz="1000" dirty="0">
                        <a:latin typeface="Arial" charset="0"/>
                        <a:ea typeface="Arial" charset="0"/>
                        <a:cs typeface="Arial" charset="0"/>
                      </a:endParaRPr>
                    </a:p>
                  </a:txBody>
                  <a:tcPr marL="121920" marR="121920" marT="60960" marB="60960"/>
                </a:tc>
              </a:tr>
              <a:tr h="165925">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Direct Competition</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 Enterprise”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92,000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GitLab</a:t>
                      </a:r>
                      <a:r>
                        <a:rPr kumimoji="1" lang="en-US" altLang="ja-JP" sz="1000" dirty="0" smtClean="0">
                          <a:latin typeface="Arial" charset="0"/>
                          <a:ea typeface="Arial" charset="0"/>
                          <a:cs typeface="Arial" charset="0"/>
                        </a:rPr>
                        <a:t>” +</a:t>
                      </a:r>
                      <a:r>
                        <a:rPr kumimoji="1" lang="en-US" altLang="ja-JP" sz="1000" baseline="0" dirty="0" smtClean="0">
                          <a:latin typeface="Arial" charset="0"/>
                          <a:ea typeface="Arial" charset="0"/>
                          <a:cs typeface="Arial" charset="0"/>
                        </a:rPr>
                        <a:t> </a:t>
                      </a:r>
                      <a:r>
                        <a:rPr kumimoji="1" lang="en-US" altLang="ja-JP" sz="1000" dirty="0" smtClean="0">
                          <a:latin typeface="Arial" charset="0"/>
                          <a:ea typeface="Arial" charset="0"/>
                          <a:cs typeface="Arial" charset="0"/>
                        </a:rPr>
                        <a:t>“</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66,500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BitBucket</a:t>
                      </a:r>
                      <a:r>
                        <a:rPr kumimoji="1" lang="en-US" altLang="ja-JP" sz="1000" dirty="0" smtClean="0">
                          <a:latin typeface="Arial" charset="0"/>
                          <a:ea typeface="Arial" charset="0"/>
                          <a:cs typeface="Arial" charset="0"/>
                        </a:rPr>
                        <a:t>”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58,400</a:t>
                      </a:r>
                      <a:endParaRPr kumimoji="1" lang="ja-JP" altLang="en-US" sz="1000" dirty="0">
                        <a:latin typeface="Arial" charset="0"/>
                        <a:ea typeface="Arial" charset="0"/>
                        <a:cs typeface="Arial" charset="0"/>
                      </a:endParaRPr>
                    </a:p>
                  </a:txBody>
                  <a:tcPr marL="121920" marR="121920" marT="60960" marB="60960"/>
                </a:tc>
              </a:tr>
            </a:tbl>
          </a:graphicData>
        </a:graphic>
      </p:graphicFrame>
      <p:cxnSp>
        <p:nvCxnSpPr>
          <p:cNvPr id="18" name="直線コネクタ 17"/>
          <p:cNvCxnSpPr/>
          <p:nvPr/>
        </p:nvCxnSpPr>
        <p:spPr>
          <a:xfrm>
            <a:off x="4267201" y="2589709"/>
            <a:ext cx="0" cy="14021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3990059" y="2374265"/>
            <a:ext cx="599768" cy="215444"/>
          </a:xfrm>
          <a:prstGeom prst="rect">
            <a:avLst/>
          </a:prstGeom>
          <a:noFill/>
        </p:spPr>
        <p:txBody>
          <a:bodyPr wrap="square" rtlCol="0">
            <a:spAutoFit/>
          </a:bodyPr>
          <a:lstStyle/>
          <a:p>
            <a:pPr algn="ctr"/>
            <a:r>
              <a:rPr kumimoji="1" lang="en-US" altLang="ja-JP" sz="800" b="1" dirty="0" smtClean="0">
                <a:latin typeface="Arial" charset="0"/>
                <a:ea typeface="Arial" charset="0"/>
                <a:cs typeface="Arial" charset="0"/>
              </a:rPr>
              <a:t>2013/1</a:t>
            </a:r>
            <a:endParaRPr kumimoji="1" lang="ja-JP" altLang="en-US" sz="800" b="1" dirty="0">
              <a:latin typeface="Arial" charset="0"/>
              <a:ea typeface="Arial" charset="0"/>
              <a:cs typeface="Arial" charset="0"/>
            </a:endParaRPr>
          </a:p>
        </p:txBody>
      </p:sp>
    </p:spTree>
    <p:extLst>
      <p:ext uri="{BB962C8B-B14F-4D97-AF65-F5344CB8AC3E}">
        <p14:creationId xmlns:p14="http://schemas.microsoft.com/office/powerpoint/2010/main" val="210681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46036"/>
            <a:ext cx="11426632" cy="570477"/>
          </a:xfrm>
        </p:spPr>
        <p:txBody>
          <a:bodyPr/>
          <a:lstStyle/>
          <a:p>
            <a:r>
              <a:rPr lang="en-US" altLang="ja-JP" sz="3200" b="1" dirty="0" smtClean="0">
                <a:solidFill>
                  <a:srgbClr val="00B0F0"/>
                </a:solidFill>
                <a:latin typeface="Arial" charset="0"/>
                <a:ea typeface="Arial" charset="0"/>
                <a:cs typeface="Arial" charset="0"/>
              </a:rPr>
              <a:t>Executive Summary: Go to Market Strategy </a:t>
            </a:r>
            <a:endParaRPr kumimoji="1" lang="en-US" altLang="ja-JP" sz="3200" b="1" dirty="0">
              <a:solidFill>
                <a:srgbClr val="00B0F0"/>
              </a:solidFill>
              <a:latin typeface="Arial" charset="0"/>
              <a:ea typeface="Arial" charset="0"/>
              <a:cs typeface="Arial" charset="0"/>
            </a:endParaRPr>
          </a:p>
        </p:txBody>
      </p:sp>
      <p:cxnSp>
        <p:nvCxnSpPr>
          <p:cNvPr id="3" name="Straight Connector 5"/>
          <p:cNvCxnSpPr>
            <a:cxnSpLocks noChangeShapeType="1"/>
          </p:cNvCxnSpPr>
          <p:nvPr/>
        </p:nvCxnSpPr>
        <p:spPr bwMode="auto">
          <a:xfrm flipH="1">
            <a:off x="5982611" y="1061334"/>
            <a:ext cx="2277" cy="5206679"/>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 name="Straight Connector 5"/>
          <p:cNvCxnSpPr>
            <a:cxnSpLocks noChangeShapeType="1"/>
          </p:cNvCxnSpPr>
          <p:nvPr/>
        </p:nvCxnSpPr>
        <p:spPr bwMode="auto">
          <a:xfrm flipH="1" flipV="1">
            <a:off x="971014" y="3664672"/>
            <a:ext cx="10336409" cy="7072"/>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8" name="テキスト ボックス 7"/>
          <p:cNvSpPr txBox="1"/>
          <p:nvPr/>
        </p:nvSpPr>
        <p:spPr>
          <a:xfrm>
            <a:off x="871776" y="1013388"/>
            <a:ext cx="4138872" cy="307777"/>
          </a:xfrm>
          <a:prstGeom prst="rect">
            <a:avLst/>
          </a:prstGeom>
          <a:noFill/>
        </p:spPr>
        <p:txBody>
          <a:bodyPr wrap="square" rtlCol="0">
            <a:spAutoFit/>
          </a:bodyPr>
          <a:lstStyle/>
          <a:p>
            <a:r>
              <a:rPr lang="en-US" altLang="ja-JP" sz="1400" b="1" dirty="0">
                <a:solidFill>
                  <a:srgbClr val="5A5A5A"/>
                </a:solidFill>
                <a:latin typeface="Arial" charset="0"/>
                <a:ea typeface="Arial" charset="0"/>
                <a:cs typeface="Arial" charset="0"/>
              </a:rPr>
              <a:t>Offerings / Target Category/ KPI</a:t>
            </a:r>
          </a:p>
        </p:txBody>
      </p:sp>
      <p:sp>
        <p:nvSpPr>
          <p:cNvPr id="15" name="テキスト ボックス 14"/>
          <p:cNvSpPr txBox="1"/>
          <p:nvPr/>
        </p:nvSpPr>
        <p:spPr>
          <a:xfrm>
            <a:off x="5642368" y="3284647"/>
            <a:ext cx="340243" cy="297454"/>
          </a:xfrm>
          <a:prstGeom prst="rect">
            <a:avLst/>
          </a:prstGeom>
          <a:noFill/>
        </p:spPr>
        <p:txBody>
          <a:bodyPr wrap="square" rtlCol="0">
            <a:spAutoFit/>
          </a:bodyPr>
          <a:lstStyle/>
          <a:p>
            <a:r>
              <a:rPr lang="en-US" altLang="ja-JP" sz="1333">
                <a:solidFill>
                  <a:srgbClr val="5A5A5A"/>
                </a:solidFill>
                <a:latin typeface="Arial" charset="0"/>
                <a:ea typeface="Arial" charset="0"/>
                <a:cs typeface="Arial" charset="0"/>
              </a:rPr>
              <a:t>1</a:t>
            </a:r>
            <a:endParaRPr lang="ja-JP" altLang="en-US" sz="1333" dirty="0">
              <a:solidFill>
                <a:srgbClr val="5A5A5A"/>
              </a:solidFill>
              <a:latin typeface="Arial" charset="0"/>
              <a:ea typeface="Arial" charset="0"/>
              <a:cs typeface="Arial" charset="0"/>
            </a:endParaRPr>
          </a:p>
        </p:txBody>
      </p:sp>
      <p:sp>
        <p:nvSpPr>
          <p:cNvPr id="16" name="テキスト ボックス 15"/>
          <p:cNvSpPr txBox="1"/>
          <p:nvPr/>
        </p:nvSpPr>
        <p:spPr>
          <a:xfrm>
            <a:off x="5642368" y="3723475"/>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2</a:t>
            </a:r>
            <a:endParaRPr lang="ja-JP" altLang="en-US" sz="1333" dirty="0">
              <a:solidFill>
                <a:srgbClr val="5A5A5A"/>
              </a:solidFill>
              <a:latin typeface="Arial" charset="0"/>
              <a:ea typeface="Arial" charset="0"/>
              <a:cs typeface="Arial" charset="0"/>
            </a:endParaRPr>
          </a:p>
        </p:txBody>
      </p:sp>
      <p:sp>
        <p:nvSpPr>
          <p:cNvPr id="17" name="テキスト ボックス 16"/>
          <p:cNvSpPr txBox="1"/>
          <p:nvPr/>
        </p:nvSpPr>
        <p:spPr>
          <a:xfrm>
            <a:off x="5982611" y="3284646"/>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3</a:t>
            </a:r>
            <a:endParaRPr lang="ja-JP" altLang="en-US" sz="1333" dirty="0">
              <a:solidFill>
                <a:srgbClr val="5A5A5A"/>
              </a:solidFill>
              <a:latin typeface="Arial" charset="0"/>
              <a:ea typeface="Arial" charset="0"/>
              <a:cs typeface="Arial" charset="0"/>
            </a:endParaRPr>
          </a:p>
        </p:txBody>
      </p:sp>
      <p:sp>
        <p:nvSpPr>
          <p:cNvPr id="18" name="テキスト ボックス 17"/>
          <p:cNvSpPr txBox="1"/>
          <p:nvPr/>
        </p:nvSpPr>
        <p:spPr>
          <a:xfrm>
            <a:off x="5996887" y="3723475"/>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4</a:t>
            </a:r>
            <a:endParaRPr lang="ja-JP" altLang="en-US" sz="1333" dirty="0">
              <a:solidFill>
                <a:srgbClr val="5A5A5A"/>
              </a:solidFill>
              <a:latin typeface="Arial" charset="0"/>
              <a:ea typeface="Arial" charset="0"/>
              <a:cs typeface="Arial" charset="0"/>
            </a:endParaRPr>
          </a:p>
        </p:txBody>
      </p:sp>
      <p:sp>
        <p:nvSpPr>
          <p:cNvPr id="37" name="テキスト ボックス 36"/>
          <p:cNvSpPr txBox="1"/>
          <p:nvPr/>
        </p:nvSpPr>
        <p:spPr>
          <a:xfrm>
            <a:off x="971014" y="1375144"/>
            <a:ext cx="4507468" cy="2308324"/>
          </a:xfrm>
          <a:prstGeom prst="rect">
            <a:avLst/>
          </a:prstGeom>
          <a:noFill/>
        </p:spPr>
        <p:txBody>
          <a:bodyPr wrap="square" rtlCol="0">
            <a:spAutoFit/>
          </a:bodyPr>
          <a:lstStyle/>
          <a:p>
            <a:pPr marL="171450" indent="-171450">
              <a:buFont typeface="Wingdings" charset="2"/>
              <a:buChar char="p"/>
            </a:pPr>
            <a:r>
              <a:rPr kumimoji="0" lang="en-US" altLang="ja-JP" sz="1200" dirty="0">
                <a:latin typeface="Arial" charset="0"/>
                <a:ea typeface="Arial" charset="0"/>
                <a:cs typeface="Arial" charset="0"/>
              </a:rPr>
              <a:t>Lead with Offering</a:t>
            </a:r>
          </a:p>
          <a:p>
            <a:pPr marL="781035" lvl="1" indent="-171450">
              <a:buFont typeface="Arial" charset="0"/>
              <a:buChar char="•"/>
            </a:pPr>
            <a:r>
              <a:rPr lang="en-US" altLang="ja-JP" sz="1200" dirty="0" smtClean="0">
                <a:latin typeface="Arial" charset="0"/>
                <a:ea typeface="Arial" charset="0"/>
                <a:cs typeface="Arial" charset="0"/>
              </a:rPr>
              <a:t>GitHub Enterprise</a:t>
            </a:r>
            <a:endParaRPr kumimoji="0"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Target Client Category</a:t>
            </a:r>
          </a:p>
          <a:p>
            <a:pPr marL="838179" lvl="1" indent="-228594">
              <a:buFont typeface="Arial" charset="0"/>
              <a:buChar char="•"/>
            </a:pPr>
            <a:r>
              <a:rPr lang="en-US" altLang="ja-JP" sz="1200" dirty="0" smtClean="0">
                <a:latin typeface="Arial" charset="0"/>
                <a:ea typeface="Arial" charset="0"/>
                <a:cs typeface="Arial" charset="0"/>
              </a:rPr>
              <a:t>Internet based Companies, companies based on software regardless of industries</a:t>
            </a:r>
            <a:endParaRPr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Demand and Concern</a:t>
            </a:r>
          </a:p>
          <a:p>
            <a:pPr marL="838179" lvl="1" indent="-228594">
              <a:buFont typeface="Arial" charset="0"/>
              <a:buChar char="•"/>
            </a:pPr>
            <a:r>
              <a:rPr lang="en-US" altLang="ja-JP" sz="1200" dirty="0" smtClean="0">
                <a:latin typeface="Arial" charset="0"/>
                <a:ea typeface="Arial" charset="0"/>
                <a:cs typeface="Arial" charset="0"/>
              </a:rPr>
              <a:t>Fast deployment, multiple project management, better communication among team </a:t>
            </a:r>
            <a:endParaRPr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Target Audience</a:t>
            </a:r>
          </a:p>
          <a:p>
            <a:pPr marL="838179" lvl="1" indent="-228594">
              <a:buFont typeface="Arial" charset="0"/>
              <a:buChar char="•"/>
            </a:pPr>
            <a:r>
              <a:rPr lang="en-US" altLang="ja-JP" sz="1200" dirty="0">
                <a:latin typeface="Arial" charset="0"/>
                <a:ea typeface="Arial" charset="0"/>
                <a:cs typeface="Arial" charset="0"/>
              </a:rPr>
              <a:t>in-house Developers in </a:t>
            </a:r>
            <a:r>
              <a:rPr lang="en-US" altLang="ja-JP" sz="1200" dirty="0" smtClean="0">
                <a:latin typeface="Arial" charset="0"/>
                <a:ea typeface="Arial" charset="0"/>
                <a:cs typeface="Arial" charset="0"/>
              </a:rPr>
              <a:t>Enterprises</a:t>
            </a:r>
            <a:endParaRPr lang="en-US" altLang="ja-JP" sz="1200" dirty="0">
              <a:latin typeface="Arial" charset="0"/>
              <a:ea typeface="Arial" charset="0"/>
              <a:cs typeface="Arial" charset="0"/>
            </a:endParaRPr>
          </a:p>
          <a:p>
            <a:pPr marL="228594" indent="-228594">
              <a:buFont typeface="Wingdings" charset="2"/>
              <a:buChar char="p"/>
            </a:pPr>
            <a:r>
              <a:rPr lang="en-US" altLang="ja-JP" sz="1200" dirty="0">
                <a:latin typeface="Arial" charset="0"/>
                <a:ea typeface="Arial" charset="0"/>
                <a:cs typeface="Arial" charset="0"/>
              </a:rPr>
              <a:t>Expected </a:t>
            </a:r>
            <a:r>
              <a:rPr lang="en-US" altLang="ja-JP" sz="1200" dirty="0" smtClean="0">
                <a:latin typeface="Arial" charset="0"/>
                <a:ea typeface="Arial" charset="0"/>
                <a:cs typeface="Arial" charset="0"/>
              </a:rPr>
              <a:t>Outcome/KPIs</a:t>
            </a:r>
            <a:endParaRPr lang="en-US" altLang="ja-JP" sz="1200" dirty="0">
              <a:latin typeface="Arial" charset="0"/>
              <a:ea typeface="Arial" charset="0"/>
              <a:cs typeface="Arial" charset="0"/>
            </a:endParaRPr>
          </a:p>
          <a:p>
            <a:pPr marL="838179" lvl="1" indent="-228594">
              <a:buFont typeface="Arial" charset="0"/>
              <a:buChar char="•"/>
            </a:pPr>
            <a:r>
              <a:rPr lang="en-US" altLang="ja-JP" sz="1200" dirty="0" smtClean="0">
                <a:latin typeface="Arial" charset="0"/>
                <a:ea typeface="Arial" charset="0"/>
                <a:cs typeface="Arial" charset="0"/>
              </a:rPr>
              <a:t>ACV, # user growth</a:t>
            </a:r>
            <a:endParaRPr lang="en-US" altLang="ja-JP" sz="1200" dirty="0">
              <a:latin typeface="Arial" charset="0"/>
              <a:ea typeface="Arial" charset="0"/>
              <a:cs typeface="Arial" charset="0"/>
            </a:endParaRPr>
          </a:p>
        </p:txBody>
      </p:sp>
      <p:sp>
        <p:nvSpPr>
          <p:cNvPr id="49" name="テキスト ボックス 48"/>
          <p:cNvSpPr txBox="1"/>
          <p:nvPr/>
        </p:nvSpPr>
        <p:spPr>
          <a:xfrm>
            <a:off x="6646065" y="933031"/>
            <a:ext cx="4432627" cy="297454"/>
          </a:xfrm>
          <a:prstGeom prst="rect">
            <a:avLst/>
          </a:prstGeom>
          <a:noFill/>
        </p:spPr>
        <p:txBody>
          <a:bodyPr wrap="square" rtlCol="0">
            <a:spAutoFit/>
          </a:bodyPr>
          <a:lstStyle/>
          <a:p>
            <a:r>
              <a:rPr lang="en-US" altLang="ja-JP" sz="1333" b="1" dirty="0">
                <a:solidFill>
                  <a:srgbClr val="FFFFFF"/>
                </a:solidFill>
                <a:latin typeface="Arial" charset="0"/>
                <a:ea typeface="Arial" charset="0"/>
                <a:cs typeface="Arial" charset="0"/>
              </a:rPr>
              <a:t>Target Segment Planning #2</a:t>
            </a:r>
          </a:p>
        </p:txBody>
      </p:sp>
      <p:sp>
        <p:nvSpPr>
          <p:cNvPr id="28" name="テキスト ボックス 27"/>
          <p:cNvSpPr txBox="1"/>
          <p:nvPr/>
        </p:nvSpPr>
        <p:spPr>
          <a:xfrm>
            <a:off x="871776" y="3816342"/>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Target Segment Planning</a:t>
            </a:r>
          </a:p>
        </p:txBody>
      </p:sp>
      <p:graphicFrame>
        <p:nvGraphicFramePr>
          <p:cNvPr id="9" name="表 8"/>
          <p:cNvGraphicFramePr>
            <a:graphicFrameLocks noGrp="1"/>
          </p:cNvGraphicFramePr>
          <p:nvPr>
            <p:extLst>
              <p:ext uri="{D42A27DB-BD31-4B8C-83A1-F6EECF244321}">
                <p14:modId xmlns:p14="http://schemas.microsoft.com/office/powerpoint/2010/main" val="348978109"/>
              </p:ext>
            </p:extLst>
          </p:nvPr>
        </p:nvGraphicFramePr>
        <p:xfrm>
          <a:off x="6322854" y="1342958"/>
          <a:ext cx="5750771" cy="2194560"/>
        </p:xfrm>
        <a:graphic>
          <a:graphicData uri="http://schemas.openxmlformats.org/drawingml/2006/table">
            <a:tbl>
              <a:tblPr firstRow="1" bandRow="1">
                <a:tableStyleId>{7DF18680-E054-41AD-8BC1-D1AEF772440D}</a:tableStyleId>
              </a:tblPr>
              <a:tblGrid>
                <a:gridCol w="872490"/>
                <a:gridCol w="735126"/>
                <a:gridCol w="2880360"/>
                <a:gridCol w="1262795"/>
              </a:tblGrid>
              <a:tr h="291316">
                <a:tc>
                  <a:txBody>
                    <a:bodyPr/>
                    <a:lstStyle/>
                    <a:p>
                      <a:pPr algn="ctr"/>
                      <a:r>
                        <a:rPr kumimoji="1" lang="en-US" altLang="ja-JP" sz="1100" dirty="0" smtClean="0">
                          <a:latin typeface="Arial" charset="0"/>
                          <a:ea typeface="Arial" charset="0"/>
                          <a:cs typeface="Arial" charset="0"/>
                        </a:rPr>
                        <a:t>Segment</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Priority</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Message</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Delivery</a:t>
                      </a:r>
                    </a:p>
                    <a:p>
                      <a:pPr algn="ctr"/>
                      <a:r>
                        <a:rPr kumimoji="1" lang="en-US" altLang="ja-JP" sz="1100" baseline="0" dirty="0" smtClean="0">
                          <a:latin typeface="Arial" charset="0"/>
                          <a:ea typeface="Arial" charset="0"/>
                          <a:cs typeface="Arial" charset="0"/>
                        </a:rPr>
                        <a:t>Channel</a:t>
                      </a:r>
                      <a:endParaRPr kumimoji="1" lang="ja-JP" altLang="en-US" sz="1100" dirty="0">
                        <a:latin typeface="Arial" charset="0"/>
                        <a:ea typeface="Arial" charset="0"/>
                        <a:cs typeface="Arial" charset="0"/>
                      </a:endParaRPr>
                    </a:p>
                  </a:txBody>
                  <a:tcPr marL="121920" marR="121920" marT="60960" marB="60960" anchor="ctr"/>
                </a:tc>
              </a:tr>
              <a:tr h="466105">
                <a:tc>
                  <a:txBody>
                    <a:bodyPr/>
                    <a:lstStyle/>
                    <a:p>
                      <a:pPr algn="ctr"/>
                      <a:r>
                        <a:rPr kumimoji="1" lang="en-US" altLang="ja-JP" sz="1000" b="1" dirty="0" smtClean="0">
                          <a:latin typeface="Arial" charset="0"/>
                          <a:ea typeface="Arial" charset="0"/>
                          <a:cs typeface="Arial" charset="0"/>
                        </a:rPr>
                        <a:t>(A</a:t>
                      </a:r>
                      <a:r>
                        <a:rPr kumimoji="1" lang="en-US" altLang="ja-JP" sz="1000" b="1" dirty="0" smtClean="0">
                          <a:latin typeface="Arial" charset="0"/>
                          <a:ea typeface="Arial" charset="0"/>
                          <a:cs typeface="Arial" charset="0"/>
                        </a:rPr>
                        <a:t>)</a:t>
                      </a:r>
                    </a:p>
                    <a:p>
                      <a:pPr algn="ctr"/>
                      <a:endParaRPr kumimoji="1" lang="en-US" altLang="ja-JP" sz="1000" b="1" dirty="0" smtClean="0">
                        <a:solidFill>
                          <a:schemeClr val="tx1"/>
                        </a:solidFill>
                        <a:latin typeface="Arial" charset="0"/>
                        <a:ea typeface="Arial" charset="0"/>
                        <a:cs typeface="Arial" charset="0"/>
                      </a:endParaRPr>
                    </a:p>
                    <a:p>
                      <a:pPr algn="ctr"/>
                      <a:r>
                        <a:rPr kumimoji="1" lang="en-US" altLang="ja-JP" sz="1000" b="0" dirty="0" smtClean="0">
                          <a:solidFill>
                            <a:schemeClr val="tx1"/>
                          </a:solidFill>
                          <a:latin typeface="Arial" charset="0"/>
                          <a:ea typeface="Arial" charset="0"/>
                          <a:cs typeface="Arial" charset="0"/>
                        </a:rPr>
                        <a:t>New</a:t>
                      </a:r>
                      <a:endParaRPr kumimoji="1" lang="ja-JP" altLang="en-US" sz="1000" b="0" dirty="0">
                        <a:solidFill>
                          <a:schemeClr val="tx1"/>
                        </a:solidFill>
                        <a:latin typeface="Arial" charset="0"/>
                        <a:ea typeface="Arial" charset="0"/>
                        <a:cs typeface="Arial" charset="0"/>
                      </a:endParaRPr>
                    </a:p>
                  </a:txBody>
                  <a:tcPr marL="121920" marR="121920" marT="60960" marB="60960">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High</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a:t>
                      </a:r>
                      <a:r>
                        <a:rPr kumimoji="1" lang="en-US" altLang="ja-JP" sz="1000" baseline="0" dirty="0" smtClean="0">
                          <a:latin typeface="Arial" charset="0"/>
                          <a:ea typeface="Arial" charset="0"/>
                          <a:cs typeface="Arial" charset="0"/>
                        </a:rPr>
                        <a:t> Enterprise can </a:t>
                      </a:r>
                      <a:r>
                        <a:rPr kumimoji="1" lang="en-US" altLang="ja-JP" sz="1000" dirty="0" smtClean="0">
                          <a:latin typeface="Arial" charset="0"/>
                          <a:ea typeface="Arial" charset="0"/>
                          <a:cs typeface="Arial" charset="0"/>
                        </a:rPr>
                        <a:t>provide secure and extremely</a:t>
                      </a:r>
                      <a:r>
                        <a:rPr kumimoji="1" lang="en-US" altLang="ja-JP" sz="1000" baseline="0" dirty="0" smtClean="0">
                          <a:latin typeface="Arial" charset="0"/>
                          <a:ea typeface="Arial" charset="0"/>
                          <a:cs typeface="Arial" charset="0"/>
                        </a:rPr>
                        <a:t> high performance “</a:t>
                      </a:r>
                      <a:r>
                        <a:rPr kumimoji="1" lang="en-US" altLang="ja-JP" sz="1000" dirty="0" smtClean="0">
                          <a:latin typeface="Arial" charset="0"/>
                          <a:ea typeface="Arial" charset="0"/>
                          <a:cs typeface="Arial" charset="0"/>
                        </a:rPr>
                        <a:t>virtual appliance</a:t>
                      </a:r>
                      <a:r>
                        <a:rPr kumimoji="1" lang="en-US" altLang="ja-JP" sz="1000" baseline="0" dirty="0" smtClean="0">
                          <a:latin typeface="Arial" charset="0"/>
                          <a:ea typeface="Arial" charset="0"/>
                          <a:cs typeface="Arial" charset="0"/>
                        </a:rPr>
                        <a:t>” system</a:t>
                      </a:r>
                      <a:r>
                        <a:rPr kumimoji="1" lang="en-US" altLang="ja-JP" sz="1000" dirty="0" smtClean="0">
                          <a:latin typeface="Arial" charset="0"/>
                          <a:ea typeface="Arial" charset="0"/>
                          <a:cs typeface="Arial" charset="0"/>
                        </a:rPr>
                        <a:t> wit</a:t>
                      </a:r>
                      <a:r>
                        <a:rPr kumimoji="1" lang="en-US" altLang="ja-JP" sz="1000" baseline="0" dirty="0" smtClean="0">
                          <a:latin typeface="Arial" charset="0"/>
                          <a:ea typeface="Arial" charset="0"/>
                          <a:cs typeface="Arial" charset="0"/>
                        </a:rPr>
                        <a:t>h very low </a:t>
                      </a:r>
                      <a:r>
                        <a:rPr kumimoji="1" lang="en-US" altLang="ja-JP" sz="1000" dirty="0" smtClean="0">
                          <a:latin typeface="Arial" charset="0"/>
                          <a:ea typeface="Arial" charset="0"/>
                          <a:cs typeface="Arial" charset="0"/>
                        </a:rPr>
                        <a:t>administrative overhead</a:t>
                      </a:r>
                      <a:endParaRPr kumimoji="1" lang="ja-JP" altLang="en-US" sz="1000" dirty="0" smtClean="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Direct Sales</a:t>
                      </a:r>
                    </a:p>
                    <a:p>
                      <a:pPr marL="228600" indent="-228600">
                        <a:buFont typeface="+mj-lt"/>
                        <a:buAutoNum type="arabicPeriod"/>
                      </a:pPr>
                      <a:r>
                        <a:rPr kumimoji="1" lang="en-US" altLang="ja-JP" sz="1000" dirty="0" smtClean="0">
                          <a:latin typeface="Arial" charset="0"/>
                          <a:ea typeface="Arial" charset="0"/>
                          <a:cs typeface="Arial" charset="0"/>
                        </a:rPr>
                        <a:t>Business</a:t>
                      </a:r>
                      <a:r>
                        <a:rPr kumimoji="1" lang="en-US" altLang="ja-JP" sz="1000" baseline="0" dirty="0" smtClean="0">
                          <a:latin typeface="Arial" charset="0"/>
                          <a:ea typeface="Arial" charset="0"/>
                          <a:cs typeface="Arial" charset="0"/>
                        </a:rPr>
                        <a:t> Partners</a:t>
                      </a:r>
                      <a:endParaRPr kumimoji="1" lang="ja-JP" altLang="en-US" sz="1000" dirty="0">
                        <a:latin typeface="Arial" charset="0"/>
                        <a:ea typeface="Arial" charset="0"/>
                        <a:cs typeface="Arial" charset="0"/>
                      </a:endParaRPr>
                    </a:p>
                  </a:txBody>
                  <a:tcPr marL="121920" marR="121920" marT="60960" marB="60960"/>
                </a:tc>
              </a:tr>
              <a:tr h="466105">
                <a:tc>
                  <a:txBody>
                    <a:bodyPr/>
                    <a:lstStyle/>
                    <a:p>
                      <a:pPr algn="ctr"/>
                      <a:r>
                        <a:rPr kumimoji="1" lang="en-US" altLang="ja-JP" sz="1000" b="1" dirty="0" smtClean="0">
                          <a:latin typeface="Arial" charset="0"/>
                          <a:ea typeface="Arial" charset="0"/>
                          <a:cs typeface="Arial" charset="0"/>
                        </a:rPr>
                        <a:t>(B</a:t>
                      </a:r>
                      <a:r>
                        <a:rPr kumimoji="1" lang="en-US" altLang="ja-JP" sz="1000" b="1" dirty="0" smtClean="0">
                          <a:latin typeface="Arial" charset="0"/>
                          <a:ea typeface="Arial" charset="0"/>
                          <a:cs typeface="Arial" charset="0"/>
                        </a:rPr>
                        <a:t>)</a:t>
                      </a:r>
                    </a:p>
                    <a:p>
                      <a:pPr algn="ctr"/>
                      <a:endParaRPr kumimoji="1" lang="en-US" altLang="ja-JP" sz="1000" b="0" dirty="0" smtClean="0">
                        <a:solidFill>
                          <a:schemeClr val="tx1"/>
                        </a:solidFill>
                        <a:latin typeface="Arial" charset="0"/>
                        <a:ea typeface="Arial" charset="0"/>
                        <a:cs typeface="Arial" charset="0"/>
                      </a:endParaRPr>
                    </a:p>
                    <a:p>
                      <a:pPr algn="ctr"/>
                      <a:r>
                        <a:rPr kumimoji="1" lang="en-US" altLang="ja-JP" sz="1000" b="0" dirty="0" smtClean="0">
                          <a:solidFill>
                            <a:schemeClr val="tx1"/>
                          </a:solidFill>
                          <a:latin typeface="Arial" charset="0"/>
                          <a:ea typeface="Arial" charset="0"/>
                          <a:cs typeface="Arial" charset="0"/>
                        </a:rPr>
                        <a:t>Up-Sell</a:t>
                      </a:r>
                      <a:endParaRPr kumimoji="1" lang="ja-JP" altLang="en-US" sz="1000" b="0" dirty="0">
                        <a:solidFill>
                          <a:schemeClr val="tx1"/>
                        </a:solidFill>
                        <a:latin typeface="Arial" charset="0"/>
                        <a:ea typeface="Arial" charset="0"/>
                        <a:cs typeface="Arial" charset="0"/>
                      </a:endParaRPr>
                    </a:p>
                  </a:txBody>
                  <a:tcPr marL="121920" marR="121920" marT="60960" marB="60960">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Mid</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a:t>
                      </a:r>
                      <a:r>
                        <a:rPr kumimoji="1" lang="en-US" altLang="ja-JP" sz="1000" baseline="0" dirty="0" smtClean="0">
                          <a:latin typeface="Arial" charset="0"/>
                          <a:ea typeface="Arial" charset="0"/>
                          <a:cs typeface="Arial" charset="0"/>
                        </a:rPr>
                        <a:t> Enterprise can </a:t>
                      </a:r>
                      <a:r>
                        <a:rPr kumimoji="1" lang="en-US" altLang="ja-JP" sz="1000" dirty="0" smtClean="0">
                          <a:latin typeface="Arial" charset="0"/>
                          <a:ea typeface="Arial" charset="0"/>
                          <a:cs typeface="Arial" charset="0"/>
                        </a:rPr>
                        <a:t>provide secure and extremely</a:t>
                      </a:r>
                      <a:r>
                        <a:rPr kumimoji="1" lang="en-US" altLang="ja-JP" sz="1000" baseline="0" dirty="0" smtClean="0">
                          <a:latin typeface="Arial" charset="0"/>
                          <a:ea typeface="Arial" charset="0"/>
                          <a:cs typeface="Arial" charset="0"/>
                        </a:rPr>
                        <a:t> high performance “</a:t>
                      </a:r>
                      <a:r>
                        <a:rPr kumimoji="1" lang="en-US" altLang="ja-JP" sz="1000" dirty="0" smtClean="0">
                          <a:latin typeface="Arial" charset="0"/>
                          <a:ea typeface="Arial" charset="0"/>
                          <a:cs typeface="Arial" charset="0"/>
                        </a:rPr>
                        <a:t>virtual appliance</a:t>
                      </a:r>
                      <a:r>
                        <a:rPr kumimoji="1" lang="en-US" altLang="ja-JP" sz="1000" baseline="0" dirty="0" smtClean="0">
                          <a:latin typeface="Arial" charset="0"/>
                          <a:ea typeface="Arial" charset="0"/>
                          <a:cs typeface="Arial" charset="0"/>
                        </a:rPr>
                        <a:t>” system</a:t>
                      </a:r>
                      <a:r>
                        <a:rPr kumimoji="1" lang="en-US" altLang="ja-JP" sz="1000" dirty="0" smtClean="0">
                          <a:latin typeface="Arial" charset="0"/>
                          <a:ea typeface="Arial" charset="0"/>
                          <a:cs typeface="Arial" charset="0"/>
                        </a:rPr>
                        <a:t> wit</a:t>
                      </a:r>
                      <a:r>
                        <a:rPr kumimoji="1" lang="en-US" altLang="ja-JP" sz="1000" baseline="0" dirty="0" smtClean="0">
                          <a:latin typeface="Arial" charset="0"/>
                          <a:ea typeface="Arial" charset="0"/>
                          <a:cs typeface="Arial" charset="0"/>
                        </a:rPr>
                        <a:t>h very low </a:t>
                      </a:r>
                      <a:r>
                        <a:rPr kumimoji="1" lang="en-US" altLang="ja-JP" sz="1000" dirty="0" smtClean="0">
                          <a:latin typeface="Arial" charset="0"/>
                          <a:ea typeface="Arial" charset="0"/>
                          <a:cs typeface="Arial" charset="0"/>
                        </a:rPr>
                        <a:t>administrative overhead</a:t>
                      </a:r>
                      <a:endParaRPr kumimoji="1" lang="ja-JP" altLang="en-US" sz="1000" dirty="0" smtClean="0">
                        <a:latin typeface="Arial" charset="0"/>
                        <a:ea typeface="Arial" charset="0"/>
                        <a:cs typeface="Arial" charset="0"/>
                      </a:endParaRPr>
                    </a:p>
                  </a:txBody>
                  <a:tcPr marL="121920" marR="121920" marT="60960" marB="60960"/>
                </a:tc>
                <a:tc>
                  <a: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en-US" altLang="ja-JP" sz="1000" dirty="0" smtClean="0">
                          <a:latin typeface="Arial" charset="0"/>
                          <a:ea typeface="Arial" charset="0"/>
                          <a:cs typeface="Arial" charset="0"/>
                        </a:rPr>
                        <a:t>Business</a:t>
                      </a:r>
                      <a:r>
                        <a:rPr kumimoji="1" lang="en-US" altLang="ja-JP" sz="1000" baseline="0" dirty="0" smtClean="0">
                          <a:latin typeface="Arial" charset="0"/>
                          <a:ea typeface="Arial" charset="0"/>
                          <a:cs typeface="Arial" charset="0"/>
                        </a:rPr>
                        <a:t> Partners</a:t>
                      </a:r>
                      <a:endParaRPr kumimoji="1" lang="en-US" altLang="ja-JP" sz="1000" dirty="0" smtClean="0">
                        <a:latin typeface="Arial" charset="0"/>
                        <a:ea typeface="Arial" charset="0"/>
                        <a:cs typeface="Arial" charset="0"/>
                      </a:endParaRPr>
                    </a:p>
                    <a:p>
                      <a:pPr marL="228600" indent="-228600">
                        <a:buFont typeface="+mj-lt"/>
                        <a:buAutoNum type="arabicPeriod"/>
                      </a:pPr>
                      <a:r>
                        <a:rPr kumimoji="1" lang="en-US" altLang="ja-JP" sz="1000" dirty="0" smtClean="0">
                          <a:latin typeface="Arial" charset="0"/>
                          <a:ea typeface="Arial" charset="0"/>
                          <a:cs typeface="Arial" charset="0"/>
                        </a:rPr>
                        <a:t>Direct</a:t>
                      </a:r>
                      <a:r>
                        <a:rPr kumimoji="1" lang="en-US" altLang="ja-JP" sz="1000" baseline="0" dirty="0" smtClean="0">
                          <a:latin typeface="Arial" charset="0"/>
                          <a:ea typeface="Arial" charset="0"/>
                          <a:cs typeface="Arial" charset="0"/>
                        </a:rPr>
                        <a:t> Sales</a:t>
                      </a:r>
                      <a:endParaRPr kumimoji="1" lang="en-US" altLang="ja-JP" sz="1000" dirty="0" smtClean="0">
                        <a:latin typeface="Arial" charset="0"/>
                        <a:ea typeface="Arial" charset="0"/>
                        <a:cs typeface="Arial" charset="0"/>
                      </a:endParaRPr>
                    </a:p>
                  </a:txBody>
                  <a:tcPr marL="121920" marR="121920" marT="60960" marB="60960"/>
                </a:tc>
              </a:tr>
              <a:tr h="369000">
                <a:tc>
                  <a:txBody>
                    <a:bodyPr/>
                    <a:lstStyle/>
                    <a:p>
                      <a:pPr algn="ctr"/>
                      <a:r>
                        <a:rPr kumimoji="1" lang="de-DE" altLang="ja-JP" sz="1000" b="1" dirty="0" smtClean="0">
                          <a:solidFill>
                            <a:schemeClr val="dk1"/>
                          </a:solidFill>
                          <a:latin typeface="Arial" charset="0"/>
                          <a:ea typeface="Arial" charset="0"/>
                          <a:cs typeface="Arial" charset="0"/>
                        </a:rPr>
                        <a:t>(C)</a:t>
                      </a:r>
                      <a:endParaRPr kumimoji="1" lang="ja-JP" altLang="en-US" sz="1000" b="1" dirty="0">
                        <a:solidFill>
                          <a:schemeClr val="bg1"/>
                        </a:solidFill>
                        <a:latin typeface="Arial" charset="0"/>
                        <a:ea typeface="Arial" charset="0"/>
                        <a:cs typeface="Arial" charset="0"/>
                      </a:endParaRPr>
                    </a:p>
                  </a:txBody>
                  <a:tcPr marL="121920" marR="121920" marT="60960" marB="60960">
                    <a:solidFill>
                      <a:schemeClr val="accent4">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Low</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a:t>
                      </a:r>
                      <a:r>
                        <a:rPr kumimoji="1" lang="en-US" altLang="ja-JP" sz="1000" baseline="0" dirty="0" smtClean="0">
                          <a:latin typeface="Arial" charset="0"/>
                          <a:ea typeface="Arial" charset="0"/>
                          <a:cs typeface="Arial" charset="0"/>
                        </a:rPr>
                        <a:t> can put product code in one place and all of systems are on their own infrastructure</a:t>
                      </a:r>
                      <a:endParaRPr kumimoji="1" lang="ja-JP" altLang="en-US" sz="1000" dirty="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Online</a:t>
                      </a:r>
                    </a:p>
                    <a:p>
                      <a:pPr marL="228600" indent="-228600">
                        <a:buFont typeface="+mj-lt"/>
                        <a:buAutoNum type="arabicPeriod"/>
                      </a:pPr>
                      <a:r>
                        <a:rPr kumimoji="1" lang="en-US" altLang="ja-JP" sz="1000" dirty="0" smtClean="0">
                          <a:latin typeface="Arial" charset="0"/>
                          <a:ea typeface="Arial" charset="0"/>
                          <a:cs typeface="Arial" charset="0"/>
                        </a:rPr>
                        <a:t>Business</a:t>
                      </a:r>
                      <a:r>
                        <a:rPr kumimoji="1" lang="en-US" altLang="ja-JP" sz="1000" baseline="0" dirty="0" smtClean="0">
                          <a:latin typeface="Arial" charset="0"/>
                          <a:ea typeface="Arial" charset="0"/>
                          <a:cs typeface="Arial" charset="0"/>
                        </a:rPr>
                        <a:t> Partners</a:t>
                      </a:r>
                      <a:endParaRPr kumimoji="1" lang="en-US" altLang="ja-JP" sz="1000" dirty="0" smtClean="0">
                        <a:latin typeface="Arial" charset="0"/>
                        <a:ea typeface="Arial" charset="0"/>
                        <a:cs typeface="Arial" charset="0"/>
                      </a:endParaRPr>
                    </a:p>
                  </a:txBody>
                  <a:tcPr marL="121920" marR="121920" marT="60960" marB="60960"/>
                </a:tc>
              </a:tr>
            </a:tbl>
          </a:graphicData>
        </a:graphic>
      </p:graphicFrame>
      <p:sp>
        <p:nvSpPr>
          <p:cNvPr id="38" name="テキスト ボックス 37"/>
          <p:cNvSpPr txBox="1"/>
          <p:nvPr/>
        </p:nvSpPr>
        <p:spPr>
          <a:xfrm>
            <a:off x="6421251" y="1013388"/>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Message / </a:t>
            </a:r>
            <a:r>
              <a:rPr lang="en-US" altLang="ja-JP" sz="1333" b="1" dirty="0" smtClean="0">
                <a:solidFill>
                  <a:srgbClr val="5A5A5A"/>
                </a:solidFill>
                <a:latin typeface="Arial" charset="0"/>
                <a:ea typeface="Arial" charset="0"/>
                <a:cs typeface="Arial" charset="0"/>
              </a:rPr>
              <a:t>Distribution Model </a:t>
            </a:r>
            <a:r>
              <a:rPr lang="en-US" altLang="ja-JP" sz="1333" b="1" dirty="0">
                <a:solidFill>
                  <a:srgbClr val="5A5A5A"/>
                </a:solidFill>
                <a:latin typeface="Arial" charset="0"/>
                <a:ea typeface="Arial" charset="0"/>
                <a:cs typeface="Arial" charset="0"/>
              </a:rPr>
              <a:t>by Segment</a:t>
            </a:r>
          </a:p>
        </p:txBody>
      </p:sp>
      <p:sp>
        <p:nvSpPr>
          <p:cNvPr id="23" name="AutoShape 6"/>
          <p:cNvSpPr>
            <a:spLocks noChangeArrowheads="1"/>
          </p:cNvSpPr>
          <p:nvPr/>
        </p:nvSpPr>
        <p:spPr bwMode="gray">
          <a:xfrm>
            <a:off x="575009" y="4654815"/>
            <a:ext cx="469799" cy="835576"/>
          </a:xfrm>
          <a:prstGeom prst="triangle">
            <a:avLst>
              <a:gd name="adj" fmla="val 50000"/>
            </a:avLst>
          </a:prstGeom>
          <a:solidFill>
            <a:schemeClr val="bg1">
              <a:lumMod val="75000"/>
            </a:schemeClr>
          </a:solidFill>
          <a:ln w="19050" algn="ctr">
            <a:noFill/>
            <a:prstDash val="dash"/>
            <a:miter lim="800000"/>
            <a:headEnd/>
            <a:tailEnd/>
          </a:ln>
          <a:effectLst/>
        </p:spPr>
        <p:txBody>
          <a:bodyPr wrap="none" anchor="ctr"/>
          <a:lstStyle/>
          <a:p>
            <a:pPr algn="ctr"/>
            <a:r>
              <a:rPr kumimoji="0" lang="en-US" altLang="ja-JP" sz="1333" b="1" dirty="0" smtClean="0">
                <a:solidFill>
                  <a:srgbClr val="5A5A5A"/>
                </a:solidFill>
                <a:latin typeface="Arial" charset="0"/>
                <a:ea typeface="Arial" charset="0"/>
                <a:cs typeface="Arial" charset="0"/>
              </a:rPr>
              <a:t>Large Enterprise</a:t>
            </a:r>
          </a:p>
        </p:txBody>
      </p:sp>
      <p:sp>
        <p:nvSpPr>
          <p:cNvPr id="24" name="AutoShape 7"/>
          <p:cNvSpPr>
            <a:spLocks noChangeArrowheads="1"/>
          </p:cNvSpPr>
          <p:nvPr/>
        </p:nvSpPr>
        <p:spPr bwMode="gray">
          <a:xfrm rot="10800000">
            <a:off x="434730" y="5592769"/>
            <a:ext cx="750359" cy="436607"/>
          </a:xfrm>
          <a:custGeom>
            <a:avLst/>
            <a:gdLst>
              <a:gd name="G0" fmla="+- 3826 0 0"/>
              <a:gd name="G1" fmla="+- 21600 0 3826"/>
              <a:gd name="G2" fmla="*/ 3826 1 2"/>
              <a:gd name="G3" fmla="+- 21600 0 G2"/>
              <a:gd name="G4" fmla="+/ 3826 21600 2"/>
              <a:gd name="G5" fmla="+/ G1 0 2"/>
              <a:gd name="G6" fmla="*/ 21600 21600 3826"/>
              <a:gd name="G7" fmla="*/ G6 1 2"/>
              <a:gd name="G8" fmla="+- 21600 0 G7"/>
              <a:gd name="G9" fmla="*/ 21600 1 2"/>
              <a:gd name="G10" fmla="+- 3826 0 G9"/>
              <a:gd name="G11" fmla="?: G10 G8 0"/>
              <a:gd name="G12" fmla="?: G10 G7 21600"/>
              <a:gd name="T0" fmla="*/ 19687 w 21600"/>
              <a:gd name="T1" fmla="*/ 10800 h 21600"/>
              <a:gd name="T2" fmla="*/ 10800 w 21600"/>
              <a:gd name="T3" fmla="*/ 21600 h 21600"/>
              <a:gd name="T4" fmla="*/ 1913 w 21600"/>
              <a:gd name="T5" fmla="*/ 10800 h 21600"/>
              <a:gd name="T6" fmla="*/ 10800 w 21600"/>
              <a:gd name="T7" fmla="*/ 0 h 21600"/>
              <a:gd name="T8" fmla="*/ 3713 w 21600"/>
              <a:gd name="T9" fmla="*/ 3713 h 21600"/>
              <a:gd name="T10" fmla="*/ 17887 w 21600"/>
              <a:gd name="T11" fmla="*/ 17887 h 21600"/>
            </a:gdLst>
            <a:ahLst/>
            <a:cxnLst>
              <a:cxn ang="0">
                <a:pos x="T0" y="T1"/>
              </a:cxn>
              <a:cxn ang="0">
                <a:pos x="T2" y="T3"/>
              </a:cxn>
              <a:cxn ang="0">
                <a:pos x="T4" y="T5"/>
              </a:cxn>
              <a:cxn ang="0">
                <a:pos x="T6" y="T7"/>
              </a:cxn>
            </a:cxnLst>
            <a:rect l="T8" t="T9" r="T10" b="T11"/>
            <a:pathLst>
              <a:path w="21600" h="21600">
                <a:moveTo>
                  <a:pt x="0" y="0"/>
                </a:moveTo>
                <a:lnTo>
                  <a:pt x="3826" y="21600"/>
                </a:lnTo>
                <a:lnTo>
                  <a:pt x="17774" y="21600"/>
                </a:lnTo>
                <a:lnTo>
                  <a:pt x="21600" y="0"/>
                </a:lnTo>
                <a:close/>
              </a:path>
            </a:pathLst>
          </a:custGeom>
          <a:solidFill>
            <a:schemeClr val="accent4"/>
          </a:solidFill>
          <a:ln w="19050" algn="ctr">
            <a:noFill/>
            <a:prstDash val="dash"/>
            <a:miter lim="800000"/>
            <a:headEnd/>
            <a:tailEnd/>
          </a:ln>
          <a:effectLst/>
        </p:spPr>
        <p:txBody>
          <a:bodyPr rot="10800000" wrap="none" anchor="ctr"/>
          <a:lstStyle/>
          <a:p>
            <a:pPr algn="ctr"/>
            <a:r>
              <a:rPr kumimoji="0" lang="en-US" altLang="ja-JP" sz="1333" b="1" dirty="0" smtClean="0">
                <a:solidFill>
                  <a:srgbClr val="5A5A5A"/>
                </a:solidFill>
                <a:latin typeface="Arial" charset="0"/>
                <a:ea typeface="Arial" charset="0"/>
                <a:cs typeface="Arial" charset="0"/>
              </a:rPr>
              <a:t>Medium Enterprise</a:t>
            </a:r>
          </a:p>
        </p:txBody>
      </p:sp>
      <p:sp>
        <p:nvSpPr>
          <p:cNvPr id="25" name="AutoShape 8"/>
          <p:cNvSpPr>
            <a:spLocks noChangeArrowheads="1"/>
          </p:cNvSpPr>
          <p:nvPr/>
        </p:nvSpPr>
        <p:spPr bwMode="gray">
          <a:xfrm rot="10800000">
            <a:off x="247691" y="6131752"/>
            <a:ext cx="1065741" cy="477221"/>
          </a:xfrm>
          <a:custGeom>
            <a:avLst/>
            <a:gdLst>
              <a:gd name="G0" fmla="+- 2879 0 0"/>
              <a:gd name="G1" fmla="+- 21600 0 2879"/>
              <a:gd name="G2" fmla="*/ 2879 1 2"/>
              <a:gd name="G3" fmla="+- 21600 0 G2"/>
              <a:gd name="G4" fmla="+/ 2879 21600 2"/>
              <a:gd name="G5" fmla="+/ G1 0 2"/>
              <a:gd name="G6" fmla="*/ 21600 21600 2879"/>
              <a:gd name="G7" fmla="*/ G6 1 2"/>
              <a:gd name="G8" fmla="+- 21600 0 G7"/>
              <a:gd name="G9" fmla="*/ 21600 1 2"/>
              <a:gd name="G10" fmla="+- 2879 0 G9"/>
              <a:gd name="G11" fmla="?: G10 G8 0"/>
              <a:gd name="G12" fmla="?: G10 G7 21600"/>
              <a:gd name="T0" fmla="*/ 20160 w 21600"/>
              <a:gd name="T1" fmla="*/ 10800 h 21600"/>
              <a:gd name="T2" fmla="*/ 10800 w 21600"/>
              <a:gd name="T3" fmla="*/ 21600 h 21600"/>
              <a:gd name="T4" fmla="*/ 1440 w 21600"/>
              <a:gd name="T5" fmla="*/ 10800 h 21600"/>
              <a:gd name="T6" fmla="*/ 10800 w 21600"/>
              <a:gd name="T7" fmla="*/ 0 h 21600"/>
              <a:gd name="T8" fmla="*/ 3240 w 21600"/>
              <a:gd name="T9" fmla="*/ 3240 h 21600"/>
              <a:gd name="T10" fmla="*/ 18360 w 21600"/>
              <a:gd name="T11" fmla="*/ 18360 h 21600"/>
            </a:gdLst>
            <a:ahLst/>
            <a:cxnLst>
              <a:cxn ang="0">
                <a:pos x="T0" y="T1"/>
              </a:cxn>
              <a:cxn ang="0">
                <a:pos x="T2" y="T3"/>
              </a:cxn>
              <a:cxn ang="0">
                <a:pos x="T4" y="T5"/>
              </a:cxn>
              <a:cxn ang="0">
                <a:pos x="T6" y="T7"/>
              </a:cxn>
            </a:cxnLst>
            <a:rect l="T8" t="T9" r="T10" b="T11"/>
            <a:pathLst>
              <a:path w="21600" h="21600">
                <a:moveTo>
                  <a:pt x="0" y="0"/>
                </a:moveTo>
                <a:lnTo>
                  <a:pt x="2879" y="21600"/>
                </a:lnTo>
                <a:lnTo>
                  <a:pt x="18721" y="21600"/>
                </a:lnTo>
                <a:lnTo>
                  <a:pt x="21600" y="0"/>
                </a:lnTo>
                <a:close/>
              </a:path>
            </a:pathLst>
          </a:custGeom>
          <a:solidFill>
            <a:schemeClr val="accent4">
              <a:lumMod val="60000"/>
              <a:lumOff val="40000"/>
            </a:schemeClr>
          </a:solidFill>
          <a:ln w="19050" algn="ctr">
            <a:noFill/>
            <a:prstDash val="dash"/>
            <a:miter lim="800000"/>
            <a:headEnd/>
            <a:tailEnd/>
          </a:ln>
          <a:effectLst/>
        </p:spPr>
        <p:txBody>
          <a:bodyPr rot="10800000" wrap="none" anchor="ctr"/>
          <a:lstStyle/>
          <a:p>
            <a:pPr algn="ctr"/>
            <a:r>
              <a:rPr kumimoji="0" lang="en-US" altLang="ja-JP" sz="1333" b="1" dirty="0" smtClean="0">
                <a:solidFill>
                  <a:srgbClr val="5A5A5A"/>
                </a:solidFill>
                <a:latin typeface="Arial" charset="0"/>
                <a:ea typeface="Arial" charset="0"/>
                <a:cs typeface="Arial" charset="0"/>
              </a:rPr>
              <a:t>SME</a:t>
            </a:r>
            <a:endParaRPr kumimoji="0" lang="en-US" altLang="ja-JP" sz="1333" b="1" dirty="0">
              <a:solidFill>
                <a:srgbClr val="5A5A5A"/>
              </a:solidFill>
              <a:latin typeface="Arial" charset="0"/>
              <a:ea typeface="Arial" charset="0"/>
              <a:cs typeface="Arial" charset="0"/>
            </a:endParaRPr>
          </a:p>
        </p:txBody>
      </p:sp>
      <p:graphicFrame>
        <p:nvGraphicFramePr>
          <p:cNvPr id="31" name="表 30"/>
          <p:cNvGraphicFramePr>
            <a:graphicFrameLocks noGrp="1"/>
          </p:cNvGraphicFramePr>
          <p:nvPr>
            <p:extLst>
              <p:ext uri="{D42A27DB-BD31-4B8C-83A1-F6EECF244321}">
                <p14:modId xmlns:p14="http://schemas.microsoft.com/office/powerpoint/2010/main" val="105533474"/>
              </p:ext>
            </p:extLst>
          </p:nvPr>
        </p:nvGraphicFramePr>
        <p:xfrm>
          <a:off x="1792103" y="4069324"/>
          <a:ext cx="3980463" cy="2743200"/>
        </p:xfrm>
        <a:graphic>
          <a:graphicData uri="http://schemas.openxmlformats.org/drawingml/2006/table">
            <a:tbl>
              <a:tblPr firstRow="1" bandRow="1">
                <a:tableStyleId>{7DF18680-E054-41AD-8BC1-D1AEF772440D}</a:tableStyleId>
              </a:tblPr>
              <a:tblGrid>
                <a:gridCol w="656082"/>
                <a:gridCol w="807463"/>
                <a:gridCol w="1310877"/>
                <a:gridCol w="1206041"/>
              </a:tblGrid>
              <a:tr h="184368">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endParaRPr kumimoji="1" lang="ja-JP" altLang="en-US" sz="1000" dirty="0">
                        <a:latin typeface="Arial" charset="0"/>
                        <a:ea typeface="Arial" charset="0"/>
                        <a:cs typeface="Arial" charset="0"/>
                      </a:endParaRPr>
                    </a:p>
                  </a:txBody>
                  <a:tcPr marL="121920" marR="121920" marT="60960" marB="60960">
                    <a:noFill/>
                  </a:tcPr>
                </a:tc>
                <a:tc gridSpan="2">
                  <a:txBody>
                    <a:bodyPr/>
                    <a:lstStyle/>
                    <a:p>
                      <a:pPr algn="ctr"/>
                      <a:r>
                        <a:rPr kumimoji="1" lang="en-US" altLang="ja-JP" sz="1000" dirty="0" smtClean="0">
                          <a:latin typeface="Arial" charset="0"/>
                          <a:ea typeface="Arial" charset="0"/>
                          <a:cs typeface="Arial" charset="0"/>
                        </a:rPr>
                        <a:t>internet based companies</a:t>
                      </a:r>
                      <a:r>
                        <a:rPr kumimoji="1" lang="en-US" altLang="ja-JP" sz="1000" baseline="0" dirty="0" smtClean="0">
                          <a:latin typeface="Arial" charset="0"/>
                          <a:ea typeface="Arial" charset="0"/>
                          <a:cs typeface="Arial" charset="0"/>
                        </a:rPr>
                        <a:t> or </a:t>
                      </a:r>
                      <a:r>
                        <a:rPr kumimoji="1" lang="en-US" altLang="ja-JP" sz="1000" dirty="0" smtClean="0">
                          <a:latin typeface="Arial" charset="0"/>
                          <a:ea typeface="Arial" charset="0"/>
                          <a:cs typeface="Arial" charset="0"/>
                        </a:rPr>
                        <a:t>companies</a:t>
                      </a:r>
                      <a:r>
                        <a:rPr kumimoji="1" lang="en-US" altLang="ja-JP" sz="1000" baseline="0" dirty="0" smtClean="0">
                          <a:latin typeface="Arial" charset="0"/>
                          <a:ea typeface="Arial" charset="0"/>
                          <a:cs typeface="Arial" charset="0"/>
                        </a:rPr>
                        <a:t> based on software</a:t>
                      </a:r>
                      <a:endParaRPr kumimoji="1" lang="ja-JP" altLang="en-US" sz="1000" dirty="0">
                        <a:latin typeface="Arial" charset="0"/>
                        <a:ea typeface="Arial" charset="0"/>
                        <a:cs typeface="Arial" charset="0"/>
                      </a:endParaRPr>
                    </a:p>
                  </a:txBody>
                  <a:tcPr marL="121920" marR="121920" marT="60960" marB="60960"/>
                </a:tc>
                <a:tc hMerge="1">
                  <a:txBody>
                    <a:bodyPr/>
                    <a:lstStyle/>
                    <a:p>
                      <a:endParaRPr kumimoji="1" lang="ja-JP" altLang="en-US" sz="1000" dirty="0"/>
                    </a:p>
                  </a:txBody>
                  <a:tcPr/>
                </a:tc>
              </a:tr>
              <a:tr h="286795">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pPr algn="ctr"/>
                      <a:r>
                        <a:rPr kumimoji="1" lang="en-US" altLang="ja-JP" sz="1000" b="0" dirty="0" smtClean="0">
                          <a:latin typeface="Arial" charset="0"/>
                          <a:ea typeface="Arial" charset="0"/>
                          <a:cs typeface="Arial" charset="0"/>
                        </a:rPr>
                        <a:t>GitHub</a:t>
                      </a:r>
                      <a:r>
                        <a:rPr kumimoji="1" lang="en-US" altLang="ja-JP" sz="1000" b="0" baseline="0" dirty="0" smtClean="0">
                          <a:latin typeface="Arial" charset="0"/>
                          <a:ea typeface="Arial" charset="0"/>
                          <a:cs typeface="Arial" charset="0"/>
                        </a:rPr>
                        <a:t> Enterprise Installed Base</a:t>
                      </a:r>
                      <a:endParaRPr kumimoji="1" lang="ja-JP" altLang="en-US" sz="1000" b="1" dirty="0">
                        <a:latin typeface="Arial" charset="0"/>
                        <a:ea typeface="Arial" charset="0"/>
                        <a:cs typeface="Arial" charset="0"/>
                      </a:endParaRPr>
                    </a:p>
                  </a:txBody>
                  <a:tcPr marL="121920" marR="121920" marT="60960" marB="60960"/>
                </a:tc>
                <a:tc>
                  <a:txBody>
                    <a:bodyPr/>
                    <a:lstStyle/>
                    <a:p>
                      <a:pPr algn="ctr"/>
                      <a:r>
                        <a:rPr kumimoji="1" lang="en-US" altLang="ja-JP" sz="1000" b="0" dirty="0" smtClean="0">
                          <a:latin typeface="Arial" charset="0"/>
                          <a:ea typeface="Arial" charset="0"/>
                          <a:cs typeface="Arial" charset="0"/>
                        </a:rPr>
                        <a:t>White</a:t>
                      </a:r>
                      <a:r>
                        <a:rPr kumimoji="1" lang="en-US" altLang="ja-JP" sz="1000" b="0" baseline="0" dirty="0" smtClean="0">
                          <a:latin typeface="Arial" charset="0"/>
                          <a:ea typeface="Arial" charset="0"/>
                          <a:cs typeface="Arial" charset="0"/>
                        </a:rPr>
                        <a:t> Space</a:t>
                      </a:r>
                      <a:endParaRPr kumimoji="1" lang="ja-JP" altLang="en-US" sz="1000" b="1" dirty="0">
                        <a:latin typeface="Arial" charset="0"/>
                        <a:ea typeface="Arial" charset="0"/>
                        <a:cs typeface="Arial" charset="0"/>
                      </a:endParaRPr>
                    </a:p>
                  </a:txBody>
                  <a:tcPr marL="121920" marR="121920" marT="60960" marB="60960"/>
                </a:tc>
              </a:tr>
              <a:tr h="389222">
                <a:tc rowSpan="3">
                  <a:txBody>
                    <a:bodyPr/>
                    <a:lstStyle/>
                    <a:p>
                      <a:pPr algn="ctr"/>
                      <a:r>
                        <a:rPr kumimoji="1" lang="en-US" altLang="ja-JP" sz="1000" b="1" dirty="0" smtClean="0">
                          <a:solidFill>
                            <a:schemeClr val="bg1"/>
                          </a:solidFill>
                          <a:latin typeface="Arial" charset="0"/>
                          <a:ea typeface="Arial" charset="0"/>
                          <a:cs typeface="Arial" charset="0"/>
                        </a:rPr>
                        <a:t>Company  </a:t>
                      </a:r>
                    </a:p>
                    <a:p>
                      <a:pPr algn="ctr"/>
                      <a:r>
                        <a:rPr kumimoji="1" lang="en-US" altLang="ja-JP" sz="1000" b="1" dirty="0" smtClean="0">
                          <a:solidFill>
                            <a:schemeClr val="bg1"/>
                          </a:solidFill>
                          <a:latin typeface="Arial" charset="0"/>
                          <a:ea typeface="Arial" charset="0"/>
                          <a:cs typeface="Arial" charset="0"/>
                        </a:rPr>
                        <a:t>Rev.</a:t>
                      </a:r>
                      <a:r>
                        <a:rPr kumimoji="1" lang="en-US" altLang="ja-JP" sz="1000" b="1" baseline="0" dirty="0" smtClean="0">
                          <a:solidFill>
                            <a:schemeClr val="bg1"/>
                          </a:solidFill>
                          <a:latin typeface="Arial" charset="0"/>
                          <a:ea typeface="Arial" charset="0"/>
                          <a:cs typeface="Arial" charset="0"/>
                        </a:rPr>
                        <a:t> size</a:t>
                      </a:r>
                      <a:endParaRPr kumimoji="1" lang="ja-JP" altLang="en-US" sz="1000" b="1" dirty="0">
                        <a:solidFill>
                          <a:schemeClr val="bg1"/>
                        </a:solidFill>
                        <a:latin typeface="Arial" charset="0"/>
                        <a:ea typeface="Arial" charset="0"/>
                        <a:cs typeface="Arial" charset="0"/>
                      </a:endParaRPr>
                    </a:p>
                  </a:txBody>
                  <a:tcPr marL="121920" marR="121920" marT="60960" marB="60960">
                    <a:solidFill>
                      <a:schemeClr val="accent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&gt; $5B 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a:t>
                      </a:r>
                      <a:r>
                        <a:rPr kumimoji="1" lang="en-US" altLang="ja-JP" sz="1000" baseline="0" dirty="0" smtClean="0">
                          <a:latin typeface="Arial" charset="0"/>
                          <a:ea typeface="Arial" charset="0"/>
                          <a:cs typeface="Arial" charset="0"/>
                        </a:rPr>
                        <a:t>1</a:t>
                      </a:r>
                      <a:endParaRPr kumimoji="1" lang="en-US" altLang="ja-JP" sz="1000" baseline="0" dirty="0" smtClean="0">
                        <a:latin typeface="Arial" charset="0"/>
                        <a:ea typeface="Arial" charset="0"/>
                        <a:cs typeface="Arial" charset="0"/>
                      </a:endParaRPr>
                    </a:p>
                    <a:p>
                      <a:r>
                        <a:rPr kumimoji="1" lang="en-US" altLang="ja-JP" sz="1000" baseline="0" dirty="0" smtClean="0">
                          <a:solidFill>
                            <a:schemeClr val="tx1"/>
                          </a:solidFill>
                          <a:latin typeface="Arial" charset="0"/>
                          <a:ea typeface="Arial" charset="0"/>
                          <a:cs typeface="Arial" charset="0"/>
                        </a:rPr>
                        <a:t>(Yahoo</a:t>
                      </a:r>
                      <a:r>
                        <a:rPr kumimoji="1" lang="en-US" altLang="ja-JP" sz="1000" baseline="0" dirty="0" smtClean="0">
                          <a:solidFill>
                            <a:schemeClr val="tx1"/>
                          </a:solidFill>
                          <a:latin typeface="Arial" charset="0"/>
                          <a:ea typeface="Arial" charset="0"/>
                          <a:cs typeface="Arial" charset="0"/>
                        </a:rPr>
                        <a:t>! </a:t>
                      </a:r>
                      <a:r>
                        <a:rPr kumimoji="1" lang="en-US" altLang="ja-JP" sz="1000" baseline="0" dirty="0" smtClean="0">
                          <a:solidFill>
                            <a:schemeClr val="tx1"/>
                          </a:solidFill>
                          <a:latin typeface="Arial" charset="0"/>
                          <a:ea typeface="Arial" charset="0"/>
                          <a:cs typeface="Arial" charset="0"/>
                        </a:rPr>
                        <a:t>Japan)</a:t>
                      </a:r>
                      <a:endParaRPr kumimoji="1" lang="ja-JP" altLang="en-US" sz="1000" dirty="0">
                        <a:solidFill>
                          <a:schemeClr val="tx1"/>
                        </a:solidFill>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a:t>
                      </a:r>
                      <a:r>
                        <a:rPr kumimoji="1" lang="en-US" altLang="ja-JP" sz="1000" baseline="0" dirty="0" smtClean="0">
                          <a:latin typeface="Arial" charset="0"/>
                          <a:ea typeface="Arial" charset="0"/>
                          <a:cs typeface="Arial" charset="0"/>
                        </a:rPr>
                        <a:t>2</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solidFill>
                            <a:schemeClr val="tx1"/>
                          </a:solidFill>
                          <a:latin typeface="Arial" charset="0"/>
                          <a:ea typeface="Arial" charset="0"/>
                          <a:cs typeface="Arial" charset="0"/>
                        </a:rPr>
                        <a:t>(</a:t>
                      </a:r>
                      <a:r>
                        <a:rPr kumimoji="1" lang="en-US" altLang="ja-JP" sz="1000" baseline="0" dirty="0" err="1" smtClean="0">
                          <a:solidFill>
                            <a:schemeClr val="tx1"/>
                          </a:solidFill>
                          <a:latin typeface="Arial" charset="0"/>
                          <a:ea typeface="Arial" charset="0"/>
                          <a:cs typeface="Arial" charset="0"/>
                        </a:rPr>
                        <a:t>SB,Rakuten</a:t>
                      </a:r>
                      <a:r>
                        <a:rPr kumimoji="1" lang="en-US" altLang="ja-JP" sz="1000" baseline="0" dirty="0" smtClean="0">
                          <a:solidFill>
                            <a:schemeClr val="tx1"/>
                          </a:solidFill>
                          <a:latin typeface="Arial" charset="0"/>
                          <a:ea typeface="Arial" charset="0"/>
                          <a:cs typeface="Arial" charset="0"/>
                        </a:rPr>
                        <a:t>)</a:t>
                      </a:r>
                      <a:endParaRPr kumimoji="1" lang="ja-JP" altLang="en-US" sz="1000" dirty="0" smtClean="0">
                        <a:solidFill>
                          <a:schemeClr val="tx1"/>
                        </a:solidFill>
                        <a:latin typeface="Arial" charset="0"/>
                        <a:ea typeface="Arial" charset="0"/>
                        <a:cs typeface="Arial" charset="0"/>
                      </a:endParaRPr>
                    </a:p>
                  </a:txBody>
                  <a:tcPr marL="121920" marR="121920" marT="60960" marB="60960"/>
                </a:tc>
              </a:tr>
              <a:tr h="389222">
                <a:tc vMerge="1">
                  <a:txBody>
                    <a:bodyPr/>
                    <a:lstStyle/>
                    <a:p>
                      <a:endParaRPr kumimoji="1" lang="ja-JP"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$1B US-&gt;</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$5B-US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a:t>
                      </a:r>
                      <a:r>
                        <a:rPr kumimoji="1" lang="en-US" altLang="ja-JP" sz="1000" baseline="0" dirty="0" smtClean="0">
                          <a:latin typeface="Arial" charset="0"/>
                          <a:ea typeface="Arial" charset="0"/>
                          <a:cs typeface="Arial" charset="0"/>
                        </a:rPr>
                        <a:t>WIP </a:t>
                      </a:r>
                      <a:r>
                        <a:rPr kumimoji="1" lang="en-US" altLang="ja-JP" sz="1000" baseline="0" dirty="0" smtClean="0">
                          <a:solidFill>
                            <a:schemeClr val="tx1"/>
                          </a:solidFill>
                          <a:latin typeface="Arial" charset="0"/>
                          <a:ea typeface="Arial" charset="0"/>
                          <a:cs typeface="Arial" charset="0"/>
                        </a:rPr>
                        <a:t>(</a:t>
                      </a:r>
                      <a:r>
                        <a:rPr kumimoji="1" lang="en-US" altLang="ja-JP" sz="1000" kern="1200" baseline="0" dirty="0" smtClean="0">
                          <a:effectLst/>
                          <a:latin typeface="Arial" charset="0"/>
                          <a:ea typeface="Arial" charset="0"/>
                          <a:cs typeface="Arial" charset="0"/>
                        </a:rPr>
                        <a:t>GREE, </a:t>
                      </a:r>
                      <a:r>
                        <a:rPr kumimoji="1" lang="en-US" altLang="ja-JP" sz="1000" kern="1200" baseline="0" dirty="0" err="1" smtClean="0">
                          <a:effectLst/>
                          <a:latin typeface="Arial" charset="0"/>
                          <a:ea typeface="Arial" charset="0"/>
                          <a:cs typeface="Arial" charset="0"/>
                        </a:rPr>
                        <a:t>DeNA</a:t>
                      </a:r>
                      <a:r>
                        <a:rPr kumimoji="1" lang="en-US" altLang="ja-JP" sz="1000" kern="1200" baseline="0" dirty="0" smtClean="0">
                          <a:effectLst/>
                          <a:latin typeface="Arial" charset="0"/>
                          <a:ea typeface="Arial" charset="0"/>
                          <a:cs typeface="Arial" charset="0"/>
                        </a:rPr>
                        <a:t>, </a:t>
                      </a:r>
                      <a:r>
                        <a:rPr kumimoji="1" lang="en-US" altLang="ja-JP" sz="1000" kern="1200" baseline="0" dirty="0" err="1" smtClean="0">
                          <a:effectLst/>
                          <a:latin typeface="Arial" charset="0"/>
                          <a:ea typeface="Arial" charset="0"/>
                          <a:cs typeface="Arial" charset="0"/>
                        </a:rPr>
                        <a:t>Cookpad</a:t>
                      </a:r>
                      <a:r>
                        <a:rPr kumimoji="1" lang="en-US" altLang="ja-JP" sz="1000" kern="1200" baseline="0" dirty="0" smtClean="0">
                          <a:effectLst/>
                          <a:latin typeface="Arial" charset="0"/>
                          <a:ea typeface="Arial" charset="0"/>
                          <a:cs typeface="Arial" charset="0"/>
                        </a:rPr>
                        <a:t>, LINE, </a:t>
                      </a:r>
                      <a:r>
                        <a:rPr kumimoji="1" lang="en-US" altLang="ja-JP" sz="1000" kern="1200" baseline="0" dirty="0" err="1" smtClean="0">
                          <a:effectLst/>
                          <a:latin typeface="Arial" charset="0"/>
                          <a:ea typeface="Arial" charset="0"/>
                          <a:cs typeface="Arial" charset="0"/>
                        </a:rPr>
                        <a:t>CyberAgent</a:t>
                      </a:r>
                      <a:r>
                        <a:rPr kumimoji="1" lang="en-US" altLang="ja-JP" sz="1000" baseline="0" dirty="0" smtClean="0">
                          <a:solidFill>
                            <a:schemeClr val="tx1"/>
                          </a:solidFill>
                          <a:latin typeface="Arial" charset="0"/>
                          <a:ea typeface="Arial" charset="0"/>
                          <a:cs typeface="Arial" charset="0"/>
                        </a:rPr>
                        <a:t>)</a:t>
                      </a:r>
                    </a:p>
                    <a:p>
                      <a:pPr algn="r"/>
                      <a:r>
                        <a:rPr kumimoji="1" lang="en-US" altLang="ja-JP" sz="1000" b="1" baseline="0" dirty="0" smtClean="0">
                          <a:solidFill>
                            <a:schemeClr val="tx1"/>
                          </a:solidFill>
                          <a:latin typeface="Arial" charset="0"/>
                          <a:ea typeface="Arial" charset="0"/>
                          <a:cs typeface="Arial" charset="0"/>
                        </a:rPr>
                        <a:t>(B)</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a:t>
                      </a:r>
                      <a:r>
                        <a:rPr kumimoji="1" lang="en-US" altLang="ja-JP" sz="1000" baseline="0" dirty="0" smtClean="0">
                          <a:latin typeface="Arial" charset="0"/>
                          <a:ea typeface="Arial" charset="0"/>
                          <a:cs typeface="Arial" charset="0"/>
                        </a:rPr>
                        <a:t>XX</a:t>
                      </a:r>
                      <a:endParaRPr kumimoji="1" lang="en-US" altLang="ja-JP" sz="1000" baseline="0" dirty="0" smtClean="0">
                        <a:latin typeface="Arial" charset="0"/>
                        <a:ea typeface="Arial" charset="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solidFill>
                            <a:schemeClr val="tx1"/>
                          </a:solidFill>
                          <a:latin typeface="Arial" charset="0"/>
                          <a:ea typeface="Arial" charset="0"/>
                          <a:cs typeface="Arial" charset="0"/>
                        </a:rPr>
                        <a:t>(</a:t>
                      </a:r>
                      <a:r>
                        <a:rPr kumimoji="1" lang="en-US" altLang="ja-JP" sz="1000" baseline="0" dirty="0" err="1" smtClean="0">
                          <a:solidFill>
                            <a:schemeClr val="tx1"/>
                          </a:solidFill>
                          <a:latin typeface="Arial" charset="0"/>
                          <a:ea typeface="Arial" charset="0"/>
                          <a:cs typeface="Arial" charset="0"/>
                        </a:rPr>
                        <a:t>Mixi,Kakakaku.com,Monex,GMO</a:t>
                      </a:r>
                      <a:r>
                        <a:rPr kumimoji="1" lang="en-US" altLang="ja-JP" sz="1000" baseline="0" dirty="0" smtClean="0">
                          <a:solidFill>
                            <a:schemeClr val="tx1"/>
                          </a:solidFill>
                          <a:latin typeface="Arial" charset="0"/>
                          <a:ea typeface="Arial" charset="0"/>
                          <a:cs typeface="Arial" charset="0"/>
                        </a:rPr>
                        <a:t> internet..)                        </a:t>
                      </a:r>
                      <a:r>
                        <a:rPr kumimoji="1" lang="en-US" altLang="ja-JP" sz="1000" b="1" baseline="0" dirty="0" smtClean="0">
                          <a:solidFill>
                            <a:schemeClr val="tx1"/>
                          </a:solidFill>
                          <a:latin typeface="Arial" charset="0"/>
                          <a:ea typeface="Arial" charset="0"/>
                          <a:cs typeface="Arial" charset="0"/>
                        </a:rPr>
                        <a:t>(A)</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solidFill>
                  </a:tcPr>
                </a:tc>
              </a:tr>
              <a:tr h="491648">
                <a:tc vMerge="1">
                  <a:txBody>
                    <a:bodyPr/>
                    <a:lstStyle/>
                    <a:p>
                      <a:endParaRPr kumimoji="1" lang="ja-JP"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000" dirty="0" smtClean="0">
                        <a:latin typeface="Arial" charset="0"/>
                        <a:ea typeface="Arial" charset="0"/>
                        <a:cs typeface="Arial"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Under</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$1B 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a:t>
                      </a:r>
                      <a:r>
                        <a:rPr kumimoji="1" lang="en-US" altLang="ja-JP" sz="1000" baseline="0" dirty="0" smtClean="0">
                          <a:latin typeface="Arial" charset="0"/>
                          <a:ea typeface="Arial" charset="0"/>
                          <a:cs typeface="Arial" charset="0"/>
                        </a:rPr>
                        <a:t>WIP</a:t>
                      </a:r>
                      <a:endParaRPr kumimoji="1" lang="en-US" altLang="ja-JP" sz="1000" baseline="0" dirty="0" smtClean="0">
                        <a:latin typeface="Arial" charset="0"/>
                        <a:ea typeface="Arial" charset="0"/>
                        <a:cs typeface="Arial" charset="0"/>
                      </a:endParaRPr>
                    </a:p>
                    <a:p>
                      <a:pPr algn="r"/>
                      <a:r>
                        <a:rPr kumimoji="1" lang="en-US" altLang="ja-JP" sz="1000" b="1" baseline="0" dirty="0" smtClean="0">
                          <a:solidFill>
                            <a:schemeClr val="tx1"/>
                          </a:solidFill>
                          <a:latin typeface="Arial" charset="0"/>
                          <a:ea typeface="Arial" charset="0"/>
                          <a:cs typeface="Arial" charset="0"/>
                        </a:rPr>
                        <a:t>(C)</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WIP</a:t>
                      </a:r>
                    </a:p>
                  </a:txBody>
                  <a:tcPr marL="121920" marR="121920" marT="60960" marB="60960"/>
                </a:tc>
              </a:tr>
            </a:tbl>
          </a:graphicData>
        </a:graphic>
      </p:graphicFrame>
      <p:sp>
        <p:nvSpPr>
          <p:cNvPr id="30" name="テキスト ボックス 29"/>
          <p:cNvSpPr txBox="1"/>
          <p:nvPr/>
        </p:nvSpPr>
        <p:spPr>
          <a:xfrm>
            <a:off x="6485641" y="3816342"/>
            <a:ext cx="4138872" cy="297454"/>
          </a:xfrm>
          <a:prstGeom prst="rect">
            <a:avLst/>
          </a:prstGeom>
          <a:noFill/>
        </p:spPr>
        <p:txBody>
          <a:bodyPr wrap="square" rtlCol="0">
            <a:spAutoFit/>
          </a:bodyPr>
          <a:lstStyle/>
          <a:p>
            <a:r>
              <a:rPr lang="en-US" altLang="ja-JP" sz="1333" b="1" dirty="0" smtClean="0">
                <a:solidFill>
                  <a:srgbClr val="5A5A5A"/>
                </a:solidFill>
                <a:latin typeface="Arial" charset="0"/>
                <a:ea typeface="Arial" charset="0"/>
                <a:cs typeface="Arial" charset="0"/>
              </a:rPr>
              <a:t>Dependency/Blockers</a:t>
            </a:r>
            <a:endParaRPr lang="en-US" altLang="ja-JP" sz="1333" b="1" dirty="0">
              <a:solidFill>
                <a:srgbClr val="5A5A5A"/>
              </a:solidFill>
              <a:latin typeface="Arial" charset="0"/>
              <a:ea typeface="Arial" charset="0"/>
              <a:cs typeface="Arial" charset="0"/>
            </a:endParaRPr>
          </a:p>
        </p:txBody>
      </p:sp>
      <p:graphicFrame>
        <p:nvGraphicFramePr>
          <p:cNvPr id="32" name="表 31"/>
          <p:cNvGraphicFramePr>
            <a:graphicFrameLocks noGrp="1"/>
          </p:cNvGraphicFramePr>
          <p:nvPr>
            <p:extLst>
              <p:ext uri="{D42A27DB-BD31-4B8C-83A1-F6EECF244321}">
                <p14:modId xmlns:p14="http://schemas.microsoft.com/office/powerpoint/2010/main" val="1240331591"/>
              </p:ext>
            </p:extLst>
          </p:nvPr>
        </p:nvGraphicFramePr>
        <p:xfrm>
          <a:off x="6337130" y="4258394"/>
          <a:ext cx="4832812" cy="1905000"/>
        </p:xfrm>
        <a:graphic>
          <a:graphicData uri="http://schemas.openxmlformats.org/drawingml/2006/table">
            <a:tbl>
              <a:tblPr firstRow="1" bandRow="1">
                <a:tableStyleId>{7DF18680-E054-41AD-8BC1-D1AEF772440D}</a:tableStyleId>
              </a:tblPr>
              <a:tblGrid>
                <a:gridCol w="417631"/>
                <a:gridCol w="4415181"/>
              </a:tblGrid>
              <a:tr h="236737">
                <a:tc>
                  <a:txBody>
                    <a:bodyPr/>
                    <a:lstStyle/>
                    <a:p>
                      <a:pPr algn="ctr"/>
                      <a:endParaRPr kumimoji="1" lang="ja-JP" altLang="en-US" sz="1100" dirty="0">
                        <a:latin typeface="Arial" charset="0"/>
                        <a:ea typeface="Arial" charset="0"/>
                        <a:cs typeface="Arial" charset="0"/>
                      </a:endParaRPr>
                    </a:p>
                  </a:txBody>
                  <a:tcPr marL="121920" marR="121920" marT="60960" marB="60960"/>
                </a:tc>
                <a:tc>
                  <a:txBody>
                    <a:bodyPr/>
                    <a:lstStyle/>
                    <a:p>
                      <a:pPr algn="ctr"/>
                      <a:r>
                        <a:rPr kumimoji="1" lang="en-US" altLang="ja-JP" sz="1100" dirty="0" smtClean="0">
                          <a:latin typeface="Arial" charset="0"/>
                          <a:ea typeface="Arial" charset="0"/>
                          <a:cs typeface="Arial" charset="0"/>
                        </a:rPr>
                        <a:t>Item</a:t>
                      </a:r>
                      <a:endParaRPr kumimoji="1" lang="ja-JP" altLang="en-US" sz="1100" dirty="0">
                        <a:latin typeface="Arial" charset="0"/>
                        <a:ea typeface="Arial" charset="0"/>
                        <a:cs typeface="Arial" charset="0"/>
                      </a:endParaRPr>
                    </a:p>
                  </a:txBody>
                  <a:tcPr marL="121920" marR="121920" marT="60960" marB="60960"/>
                </a:tc>
              </a:tr>
              <a:tr h="284480">
                <a:tc>
                  <a:txBody>
                    <a:bodyPr/>
                    <a:lstStyle/>
                    <a:p>
                      <a:pPr algn="ctr"/>
                      <a:r>
                        <a:rPr kumimoji="1" lang="en-US" altLang="ja-JP" sz="1100" dirty="0" smtClean="0">
                          <a:latin typeface="Arial" charset="0"/>
                          <a:ea typeface="Arial" charset="0"/>
                          <a:cs typeface="Arial" charset="0"/>
                        </a:rPr>
                        <a:t>1</a:t>
                      </a:r>
                      <a:endParaRPr kumimoji="1" lang="ja-JP" altLang="en-US" sz="1100" dirty="0">
                        <a:latin typeface="Arial" charset="0"/>
                        <a:ea typeface="Arial" charset="0"/>
                        <a:cs typeface="Arial" charset="0"/>
                      </a:endParaRPr>
                    </a:p>
                  </a:txBody>
                  <a:tcPr marL="121920" marR="121920" marT="60960" marB="60960"/>
                </a:tc>
                <a:tc>
                  <a:txBody>
                    <a:bodyPr/>
                    <a:lstStyle/>
                    <a:p>
                      <a:r>
                        <a:rPr kumimoji="1" lang="en-US" altLang="ja-JP" sz="1100" dirty="0" smtClean="0">
                          <a:latin typeface="Arial" charset="0"/>
                          <a:ea typeface="Arial" charset="0"/>
                          <a:cs typeface="Arial" charset="0"/>
                        </a:rPr>
                        <a:t>Business</a:t>
                      </a:r>
                      <a:r>
                        <a:rPr kumimoji="1" lang="en-US" altLang="ja-JP" sz="1100" baseline="0" dirty="0" smtClean="0">
                          <a:latin typeface="Arial" charset="0"/>
                          <a:ea typeface="Arial" charset="0"/>
                          <a:cs typeface="Arial" charset="0"/>
                        </a:rPr>
                        <a:t> Partner enablement</a:t>
                      </a:r>
                      <a:endParaRPr kumimoji="1" lang="ja-JP" altLang="en-US" sz="1100" dirty="0">
                        <a:latin typeface="Arial" charset="0"/>
                        <a:ea typeface="Arial" charset="0"/>
                        <a:cs typeface="Arial" charset="0"/>
                      </a:endParaRPr>
                    </a:p>
                  </a:txBody>
                  <a:tcPr marL="121920" marR="121920" marT="60960" marB="60960"/>
                </a:tc>
              </a:tr>
              <a:tr h="284480">
                <a:tc>
                  <a:txBody>
                    <a:bodyPr/>
                    <a:lstStyle/>
                    <a:p>
                      <a:pPr algn="ctr"/>
                      <a:r>
                        <a:rPr kumimoji="1" lang="en-US" altLang="ja-JP" sz="1100" dirty="0" smtClean="0">
                          <a:latin typeface="Arial" charset="0"/>
                          <a:ea typeface="Arial" charset="0"/>
                          <a:cs typeface="Arial" charset="0"/>
                        </a:rPr>
                        <a:t>2</a:t>
                      </a:r>
                      <a:endParaRPr kumimoji="1" lang="ja-JP" altLang="en-US" sz="1100" dirty="0">
                        <a:latin typeface="Arial" charset="0"/>
                        <a:ea typeface="Arial" charset="0"/>
                        <a:cs typeface="Arial" charset="0"/>
                      </a:endParaRPr>
                    </a:p>
                  </a:txBody>
                  <a:tcPr marL="121920" marR="121920" marT="60960" marB="60960"/>
                </a:tc>
                <a:tc>
                  <a:txBody>
                    <a:bodyPr/>
                    <a:lstStyle/>
                    <a:p>
                      <a:r>
                        <a:rPr kumimoji="1" lang="en-US" altLang="ja-JP" sz="1100" dirty="0" smtClean="0">
                          <a:latin typeface="Arial" charset="0"/>
                          <a:ea typeface="Arial" charset="0"/>
                          <a:cs typeface="Arial" charset="0"/>
                        </a:rPr>
                        <a:t>salesforce resources</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3</a:t>
                      </a: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Content localization: things like documentation, collateral support</a:t>
                      </a:r>
                      <a:r>
                        <a:rPr kumimoji="1" lang="en-US" altLang="ja-JP" sz="1100" baseline="0" dirty="0" smtClean="0">
                          <a:latin typeface="Arial" charset="0"/>
                          <a:ea typeface="Arial" charset="0"/>
                          <a:cs typeface="Arial" charset="0"/>
                        </a:rPr>
                        <a:t> and owned web</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4</a:t>
                      </a: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Marketing</a:t>
                      </a:r>
                      <a:r>
                        <a:rPr kumimoji="1" lang="en-US" altLang="ja-JP" sz="1100" baseline="0" dirty="0" smtClean="0">
                          <a:latin typeface="Arial" charset="0"/>
                          <a:ea typeface="Arial" charset="0"/>
                          <a:cs typeface="Arial" charset="0"/>
                        </a:rPr>
                        <a:t> budget/resources</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Arial" charset="0"/>
                        <a:ea typeface="Arial" charset="0"/>
                        <a:cs typeface="Arial" charset="0"/>
                      </a:endParaRPr>
                    </a:p>
                  </a:txBody>
                  <a:tcPr marL="121920" marR="121920" marT="60960" marB="60960"/>
                </a:tc>
              </a:tr>
            </a:tbl>
          </a:graphicData>
        </a:graphic>
      </p:graphicFrame>
    </p:spTree>
    <p:extLst>
      <p:ext uri="{BB962C8B-B14F-4D97-AF65-F5344CB8AC3E}">
        <p14:creationId xmlns:p14="http://schemas.microsoft.com/office/powerpoint/2010/main" val="2111056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7"/>
            <a:ext cx="11426632" cy="605294"/>
          </a:xfrm>
        </p:spPr>
        <p:txBody>
          <a:bodyPr/>
          <a:lstStyle/>
          <a:p>
            <a:r>
              <a:rPr lang="en-US" altLang="ja-JP" sz="3200" b="1" dirty="0" smtClean="0">
                <a:solidFill>
                  <a:srgbClr val="00B0F0"/>
                </a:solidFill>
                <a:latin typeface="Arial" charset="0"/>
                <a:ea typeface="Arial" charset="0"/>
                <a:cs typeface="Arial" charset="0"/>
              </a:rPr>
              <a:t>2017Q3 Japan Marketing  Budgeting</a:t>
            </a:r>
            <a:endParaRPr lang="en-US" altLang="ja-JP" sz="3200" b="1" dirty="0">
              <a:solidFill>
                <a:srgbClr val="00B0F0"/>
              </a:solidFill>
              <a:latin typeface="Arial" charset="0"/>
              <a:ea typeface="Arial" charset="0"/>
              <a:cs typeface="Arial" charset="0"/>
            </a:endParaRPr>
          </a:p>
        </p:txBody>
      </p:sp>
      <p:sp>
        <p:nvSpPr>
          <p:cNvPr id="3" name="テキスト ボックス 2"/>
          <p:cNvSpPr txBox="1"/>
          <p:nvPr/>
        </p:nvSpPr>
        <p:spPr>
          <a:xfrm>
            <a:off x="322024" y="2997117"/>
            <a:ext cx="4445049" cy="297454"/>
          </a:xfrm>
          <a:prstGeom prst="rect">
            <a:avLst/>
          </a:prstGeom>
          <a:noFill/>
        </p:spPr>
        <p:txBody>
          <a:bodyPr wrap="square" rtlCol="0">
            <a:spAutoFit/>
          </a:bodyPr>
          <a:lstStyle/>
          <a:p>
            <a:r>
              <a:rPr lang="en-US" altLang="ja-JP" sz="1333" b="1" dirty="0">
                <a:solidFill>
                  <a:schemeClr val="bg1"/>
                </a:solidFill>
              </a:rPr>
              <a:t>1Q2017 Cloud Program Framework Budget Plan</a:t>
            </a:r>
            <a:endParaRPr lang="ja-JP" altLang="en-US" sz="1333" b="1" dirty="0">
              <a:solidFill>
                <a:schemeClr val="bg1"/>
              </a:solidFill>
            </a:endParaRPr>
          </a:p>
        </p:txBody>
      </p:sp>
      <p:sp>
        <p:nvSpPr>
          <p:cNvPr id="6" name="テキスト ボックス 5"/>
          <p:cNvSpPr txBox="1"/>
          <p:nvPr/>
        </p:nvSpPr>
        <p:spPr>
          <a:xfrm>
            <a:off x="322022" y="1051902"/>
            <a:ext cx="3993945" cy="297454"/>
          </a:xfrm>
          <a:prstGeom prst="rect">
            <a:avLst/>
          </a:prstGeom>
          <a:noFill/>
        </p:spPr>
        <p:txBody>
          <a:bodyPr wrap="square" rtlCol="0">
            <a:spAutoFit/>
          </a:bodyPr>
          <a:lstStyle/>
          <a:p>
            <a:r>
              <a:rPr lang="en-US" altLang="ja-JP" sz="1333" b="1" dirty="0">
                <a:solidFill>
                  <a:schemeClr val="bg1"/>
                </a:solidFill>
              </a:rPr>
              <a:t>2017 Cloud Ad Spending Plan</a:t>
            </a:r>
            <a:endParaRPr lang="ja-JP" altLang="en-US" sz="1333" b="1" dirty="0">
              <a:solidFill>
                <a:schemeClr val="bg1"/>
              </a:solidFill>
            </a:endParaRPr>
          </a:p>
        </p:txBody>
      </p:sp>
      <p:graphicFrame>
        <p:nvGraphicFramePr>
          <p:cNvPr id="8" name="表 7"/>
          <p:cNvGraphicFramePr>
            <a:graphicFrameLocks noGrp="1"/>
          </p:cNvGraphicFramePr>
          <p:nvPr>
            <p:extLst>
              <p:ext uri="{D42A27DB-BD31-4B8C-83A1-F6EECF244321}">
                <p14:modId xmlns:p14="http://schemas.microsoft.com/office/powerpoint/2010/main" val="1309452223"/>
              </p:ext>
            </p:extLst>
          </p:nvPr>
        </p:nvGraphicFramePr>
        <p:xfrm>
          <a:off x="322022" y="2000804"/>
          <a:ext cx="6844321" cy="3789640"/>
        </p:xfrm>
        <a:graphic>
          <a:graphicData uri="http://schemas.openxmlformats.org/drawingml/2006/table">
            <a:tbl>
              <a:tblPr/>
              <a:tblGrid>
                <a:gridCol w="4175550"/>
                <a:gridCol w="1396714"/>
                <a:gridCol w="1272057"/>
              </a:tblGrid>
              <a:tr h="534539">
                <a:tc>
                  <a:txBody>
                    <a:bodyPr/>
                    <a:lstStyle/>
                    <a:p>
                      <a:pPr algn="ctr" rtl="0" fontAlgn="ctr"/>
                      <a:r>
                        <a:rPr lang="en-US" sz="1600" b="1" i="0" u="none" strike="noStrike" dirty="0">
                          <a:solidFill>
                            <a:srgbClr val="5A5A5A"/>
                          </a:solidFill>
                          <a:effectLst/>
                          <a:latin typeface="Arial" charset="0"/>
                          <a:ea typeface="Arial" charset="0"/>
                          <a:cs typeface="Arial" charset="0"/>
                        </a:rPr>
                        <a:t>Category Details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c>
                  <a:txBody>
                    <a:bodyPr/>
                    <a:lstStyle/>
                    <a:p>
                      <a:pPr algn="ctr" rtl="0" fontAlgn="ctr"/>
                      <a:r>
                        <a:rPr lang="en-US" sz="1600" b="1" i="0" u="none" strike="noStrike" dirty="0">
                          <a:solidFill>
                            <a:srgbClr val="5A5A5A"/>
                          </a:solidFill>
                          <a:effectLst/>
                          <a:latin typeface="Arial" charset="0"/>
                          <a:ea typeface="Arial" charset="0"/>
                          <a:cs typeface="Arial" charset="0"/>
                        </a:rPr>
                        <a:t>3Q Budget</a:t>
                      </a:r>
                      <a:br>
                        <a:rPr lang="en-US" sz="1600" b="1" i="0" u="none" strike="noStrike" dirty="0">
                          <a:solidFill>
                            <a:srgbClr val="5A5A5A"/>
                          </a:solidFill>
                          <a:effectLst/>
                          <a:latin typeface="Arial" charset="0"/>
                          <a:ea typeface="Arial" charset="0"/>
                          <a:cs typeface="Arial" charset="0"/>
                        </a:rPr>
                      </a:br>
                      <a:r>
                        <a:rPr lang="en-US" sz="1600" b="1" i="0" u="none" strike="noStrike" dirty="0">
                          <a:solidFill>
                            <a:srgbClr val="5A5A5A"/>
                          </a:solidFill>
                          <a:effectLst/>
                          <a:latin typeface="Arial" charset="0"/>
                          <a:ea typeface="Arial" charset="0"/>
                          <a:cs typeface="Arial" charset="0"/>
                        </a:rPr>
                        <a:t>($K)</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c>
                  <a:txBody>
                    <a:bodyPr/>
                    <a:lstStyle/>
                    <a:p>
                      <a:pPr algn="ctr" rtl="0" fontAlgn="ctr"/>
                      <a:r>
                        <a:rPr lang="en-US" sz="1600" b="1" i="0" u="none" strike="noStrike">
                          <a:solidFill>
                            <a:srgbClr val="5A5A5A"/>
                          </a:solidFill>
                          <a:effectLst/>
                          <a:latin typeface="Arial" charset="0"/>
                          <a:ea typeface="Arial" charset="0"/>
                          <a:cs typeface="Arial" charset="0"/>
                        </a:rPr>
                        <a:t>Portion</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r>
              <a:tr h="259171">
                <a:tc>
                  <a:txBody>
                    <a:bodyPr/>
                    <a:lstStyle/>
                    <a:p>
                      <a:pPr algn="l" rtl="0" fontAlgn="ctr"/>
                      <a:r>
                        <a:rPr lang="en-US" sz="1600" b="0" i="0" u="none" strike="noStrike">
                          <a:solidFill>
                            <a:srgbClr val="5A5A5A"/>
                          </a:solidFill>
                          <a:effectLst/>
                          <a:latin typeface="Arial" charset="0"/>
                          <a:ea typeface="Arial" charset="0"/>
                          <a:cs typeface="Arial" charset="0"/>
                        </a:rPr>
                        <a:t>SEM</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600" b="0" i="0" u="none" strike="noStrike" dirty="0">
                          <a:solidFill>
                            <a:srgbClr val="5A5A5A"/>
                          </a:solidFill>
                          <a:effectLst/>
                          <a:latin typeface="Arial" charset="0"/>
                          <a:ea typeface="Arial" charset="0"/>
                          <a:cs typeface="Arial" charset="0"/>
                        </a:rPr>
                        <a:t>0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600" b="0" i="0" u="none" strike="noStrike">
                          <a:solidFill>
                            <a:srgbClr val="5A5A5A"/>
                          </a:solidFill>
                          <a:effectLst/>
                          <a:latin typeface="Arial" charset="0"/>
                          <a:ea typeface="Arial" charset="0"/>
                          <a:cs typeface="Arial" charset="0"/>
                        </a:rPr>
                        <a:t>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Facebook, Facebook Ad, Social Article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600" b="0" i="0" u="none" strike="noStrike" dirty="0">
                          <a:solidFill>
                            <a:srgbClr val="5A5A5A"/>
                          </a:solidFill>
                          <a:effectLst/>
                          <a:latin typeface="Arial" charset="0"/>
                          <a:ea typeface="Arial" charset="0"/>
                          <a:cs typeface="Arial" charset="0"/>
                        </a:rPr>
                        <a:t>16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600" b="0" i="0" u="none" strike="noStrike">
                          <a:solidFill>
                            <a:srgbClr val="5A5A5A"/>
                          </a:solidFill>
                          <a:effectLst/>
                          <a:latin typeface="Arial" charset="0"/>
                          <a:ea typeface="Arial" charset="0"/>
                          <a:cs typeface="Arial" charset="0"/>
                        </a:rPr>
                        <a:t>8%</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469747">
                <a:tc>
                  <a:txBody>
                    <a:bodyPr/>
                    <a:lstStyle/>
                    <a:p>
                      <a:pPr algn="l" rtl="0" fontAlgn="ctr"/>
                      <a:r>
                        <a:rPr lang="en-US" sz="1600" b="0" i="0" u="none" strike="noStrike">
                          <a:solidFill>
                            <a:srgbClr val="5A5A5A"/>
                          </a:solidFill>
                          <a:effectLst/>
                          <a:latin typeface="Arial" charset="0"/>
                          <a:ea typeface="Arial" charset="0"/>
                          <a:cs typeface="Arial" charset="0"/>
                        </a:rPr>
                        <a:t>3rd Party Media, Web Seminars, Contents Syndication, Retargeting Ads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en-US" altLang="ja-JP" sz="1600" b="0" i="0" u="none" strike="noStrike">
                          <a:solidFill>
                            <a:srgbClr val="5A5A5A"/>
                          </a:solidFill>
                          <a:effectLst/>
                          <a:latin typeface="Arial" charset="0"/>
                          <a:ea typeface="Arial" charset="0"/>
                          <a:cs typeface="Arial" charset="0"/>
                        </a:rPr>
                        <a:t>60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600" b="0" i="0" u="none" strike="noStrike">
                          <a:solidFill>
                            <a:srgbClr val="5A5A5A"/>
                          </a:solidFill>
                          <a:effectLst/>
                          <a:latin typeface="Arial" charset="0"/>
                          <a:ea typeface="Arial" charset="0"/>
                          <a:cs typeface="Arial" charset="0"/>
                        </a:rPr>
                        <a:t>30%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github.co.jp page updates and maintenance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600" b="0" i="0" u="none" strike="noStrike" dirty="0">
                          <a:solidFill>
                            <a:srgbClr val="5A5A5A"/>
                          </a:solidFill>
                          <a:effectLst/>
                          <a:latin typeface="Arial" charset="0"/>
                          <a:ea typeface="Arial" charset="0"/>
                          <a:cs typeface="Arial" charset="0"/>
                        </a:rPr>
                        <a:t>0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600" b="0" i="0" u="none" strike="noStrike">
                          <a:solidFill>
                            <a:srgbClr val="5A5A5A"/>
                          </a:solidFill>
                          <a:effectLst/>
                          <a:latin typeface="Arial" charset="0"/>
                          <a:ea typeface="Arial" charset="0"/>
                          <a:cs typeface="Arial" charset="0"/>
                        </a:rPr>
                        <a:t>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Signature Event prep</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en-US" altLang="ja-JP" sz="1600" b="0" i="0" u="none" strike="noStrike">
                          <a:solidFill>
                            <a:srgbClr val="5A5A5A"/>
                          </a:solidFill>
                          <a:effectLst/>
                          <a:latin typeface="Arial" charset="0"/>
                          <a:ea typeface="Arial" charset="0"/>
                          <a:cs typeface="Arial" charset="0"/>
                        </a:rPr>
                        <a:t>4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600" b="0" i="0" u="none" strike="noStrike" dirty="0">
                          <a:solidFill>
                            <a:srgbClr val="5A5A5A"/>
                          </a:solidFill>
                          <a:effectLst/>
                          <a:latin typeface="Arial" charset="0"/>
                          <a:ea typeface="Arial" charset="0"/>
                          <a:cs typeface="Arial" charset="0"/>
                        </a:rPr>
                        <a:t>2%</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3rd Party Sponsorships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600" b="0" i="0" u="none" strike="noStrike">
                          <a:solidFill>
                            <a:srgbClr val="5A5A5A"/>
                          </a:solidFill>
                          <a:effectLst/>
                          <a:latin typeface="Arial" charset="0"/>
                          <a:ea typeface="Arial" charset="0"/>
                          <a:cs typeface="Arial" charset="0"/>
                        </a:rPr>
                        <a:t>30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600" b="0" i="0" u="none" strike="noStrike" dirty="0">
                          <a:solidFill>
                            <a:srgbClr val="5A5A5A"/>
                          </a:solidFill>
                          <a:effectLst/>
                          <a:latin typeface="Arial" charset="0"/>
                          <a:ea typeface="Arial" charset="0"/>
                          <a:cs typeface="Arial" charset="0"/>
                        </a:rPr>
                        <a:t>15%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Small Seminars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600" b="0" i="0" u="none" strike="noStrike">
                          <a:solidFill>
                            <a:srgbClr val="5A5A5A"/>
                          </a:solidFill>
                          <a:effectLst/>
                          <a:latin typeface="Arial" charset="0"/>
                          <a:ea typeface="Arial" charset="0"/>
                          <a:cs typeface="Arial" charset="0"/>
                        </a:rPr>
                        <a:t>20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600" b="0" i="0" u="none" strike="noStrike" dirty="0">
                          <a:solidFill>
                            <a:srgbClr val="5A5A5A"/>
                          </a:solidFill>
                          <a:effectLst/>
                          <a:latin typeface="Arial" charset="0"/>
                          <a:ea typeface="Arial" charset="0"/>
                          <a:cs typeface="Arial" charset="0"/>
                        </a:rPr>
                        <a:t>10%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New Assets &amp; Translations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is-IS" sz="1600" b="0" i="0" u="none" strike="noStrike">
                          <a:solidFill>
                            <a:srgbClr val="5A5A5A"/>
                          </a:solidFill>
                          <a:effectLst/>
                          <a:latin typeface="Arial" charset="0"/>
                          <a:ea typeface="Arial" charset="0"/>
                          <a:cs typeface="Arial" charset="0"/>
                        </a:rPr>
                        <a:t>20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600" b="0" i="0" u="none" strike="noStrike" dirty="0">
                          <a:solidFill>
                            <a:srgbClr val="5A5A5A"/>
                          </a:solidFill>
                          <a:effectLst/>
                          <a:latin typeface="Arial" charset="0"/>
                          <a:ea typeface="Arial" charset="0"/>
                          <a:cs typeface="Arial" charset="0"/>
                        </a:rPr>
                        <a:t>10%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External Tele Agency (Outbound Call)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en-US" altLang="ja-JP" sz="1600" b="0" i="0" u="none" strike="noStrike">
                          <a:solidFill>
                            <a:srgbClr val="5A5A5A"/>
                          </a:solidFill>
                          <a:effectLst/>
                          <a:latin typeface="Arial" charset="0"/>
                          <a:ea typeface="Arial" charset="0"/>
                          <a:cs typeface="Arial" charset="0"/>
                        </a:rPr>
                        <a:t>0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600" b="0" i="0" u="none" strike="noStrike" dirty="0">
                          <a:solidFill>
                            <a:srgbClr val="5A5A5A"/>
                          </a:solidFill>
                          <a:effectLst/>
                          <a:latin typeface="Arial" charset="0"/>
                          <a:ea typeface="Arial" charset="0"/>
                          <a:cs typeface="Arial" charset="0"/>
                        </a:rPr>
                        <a:t>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Agency Fee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600" b="0" i="0" u="none" strike="noStrike">
                          <a:solidFill>
                            <a:srgbClr val="5A5A5A"/>
                          </a:solidFill>
                          <a:effectLst/>
                          <a:latin typeface="Arial" charset="0"/>
                          <a:ea typeface="Arial" charset="0"/>
                          <a:cs typeface="Arial" charset="0"/>
                        </a:rPr>
                        <a:t>46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600" b="0" i="0" u="none" strike="noStrike" dirty="0">
                          <a:solidFill>
                            <a:srgbClr val="5A5A5A"/>
                          </a:solidFill>
                          <a:effectLst/>
                          <a:latin typeface="Arial" charset="0"/>
                          <a:ea typeface="Arial" charset="0"/>
                          <a:cs typeface="Arial" charset="0"/>
                        </a:rPr>
                        <a:t>23%</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Reserved for miscellaneous activities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en-US" altLang="ja-JP" sz="1600" b="0" i="0" u="none" strike="noStrike">
                          <a:solidFill>
                            <a:srgbClr val="5A5A5A"/>
                          </a:solidFill>
                          <a:effectLst/>
                          <a:latin typeface="Arial" charset="0"/>
                          <a:ea typeface="Arial" charset="0"/>
                          <a:cs typeface="Arial" charset="0"/>
                        </a:rPr>
                        <a:t>4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600" b="0" i="0" u="none" strike="noStrike" dirty="0">
                          <a:solidFill>
                            <a:srgbClr val="5A5A5A"/>
                          </a:solidFill>
                          <a:effectLst/>
                          <a:latin typeface="Arial" charset="0"/>
                          <a:ea typeface="Arial" charset="0"/>
                          <a:cs typeface="Arial" charset="0"/>
                        </a:rPr>
                        <a:t>2%</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226774">
                <a:tc>
                  <a:txBody>
                    <a:bodyPr/>
                    <a:lstStyle/>
                    <a:p>
                      <a:pPr algn="ctr" rtl="0" fontAlgn="ctr"/>
                      <a:r>
                        <a:rPr lang="ja-JP" altLang="en-US" sz="1600" b="1" i="0" u="none" strike="noStrike">
                          <a:solidFill>
                            <a:srgbClr val="5A5A5A"/>
                          </a:solidFill>
                          <a:effectLst/>
                          <a:latin typeface="Arial" charset="0"/>
                          <a:ea typeface="Arial" charset="0"/>
                          <a:cs typeface="Arial" charset="0"/>
                        </a:rPr>
                        <a:t>　</a:t>
                      </a:r>
                    </a:p>
                  </a:txBody>
                  <a:tcPr marL="6350" marR="6350" marT="6350" marB="0" anchor="ctr">
                    <a:lnL>
                      <a:noFill/>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600" b="1" i="0" u="none" strike="noStrike">
                          <a:solidFill>
                            <a:srgbClr val="5A5A5A"/>
                          </a:solidFill>
                          <a:effectLst/>
                          <a:latin typeface="Arial" charset="0"/>
                          <a:ea typeface="Arial" charset="0"/>
                          <a:cs typeface="Arial" charset="0"/>
                        </a:rPr>
                        <a:t>200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600" b="1" i="0" u="none" strike="noStrike" dirty="0">
                          <a:solidFill>
                            <a:srgbClr val="5A5A5A"/>
                          </a:solidFill>
                          <a:effectLst/>
                          <a:latin typeface="Arial" charset="0"/>
                          <a:ea typeface="Arial" charset="0"/>
                          <a:cs typeface="Arial" charset="0"/>
                        </a:rPr>
                        <a:t>100%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bl>
          </a:graphicData>
        </a:graphic>
      </p:graphicFrame>
      <p:graphicFrame>
        <p:nvGraphicFramePr>
          <p:cNvPr id="10" name="グラフ 9"/>
          <p:cNvGraphicFramePr>
            <a:graphicFrameLocks/>
          </p:cNvGraphicFramePr>
          <p:nvPr>
            <p:extLst>
              <p:ext uri="{D42A27DB-BD31-4B8C-83A1-F6EECF244321}">
                <p14:modId xmlns:p14="http://schemas.microsoft.com/office/powerpoint/2010/main" val="1500365193"/>
              </p:ext>
            </p:extLst>
          </p:nvPr>
        </p:nvGraphicFramePr>
        <p:xfrm>
          <a:off x="7416390" y="2000804"/>
          <a:ext cx="4568093" cy="27471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72227088"/>
      </p:ext>
    </p:extLst>
  </p:cSld>
  <p:clrMapOvr>
    <a:masterClrMapping/>
  </p:clrMapOvr>
  <p:timing>
    <p:tnLst>
      <p:par>
        <p:cTn id="1" dur="indefinite" restart="never" nodeType="tmRoot"/>
      </p:par>
    </p:tnLst>
  </p:timing>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3877</TotalTime>
  <Words>1665</Words>
  <Application>Microsoft Macintosh PowerPoint</Application>
  <PresentationFormat>ワイド画面</PresentationFormat>
  <Paragraphs>320</Paragraphs>
  <Slides>16</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16</vt:i4>
      </vt:variant>
    </vt:vector>
  </HeadingPairs>
  <TitlesOfParts>
    <vt:vector size="23" baseType="lpstr">
      <vt:lpstr>Calibri</vt:lpstr>
      <vt:lpstr>ＭＳ Ｐゴシック</vt:lpstr>
      <vt:lpstr>Wingdings</vt:lpstr>
      <vt:lpstr>Yu Gothic</vt:lpstr>
      <vt:lpstr>Yu Gothic Light</vt:lpstr>
      <vt:lpstr>Arial</vt:lpstr>
      <vt:lpstr>デザインの設定</vt:lpstr>
      <vt:lpstr>Why GitHub?</vt:lpstr>
      <vt:lpstr>Why OSS?</vt:lpstr>
      <vt:lpstr>PowerPoint プレゼンテーション</vt:lpstr>
      <vt:lpstr>Value Proposition: GitHub Enterprise</vt:lpstr>
      <vt:lpstr>Persona</vt:lpstr>
      <vt:lpstr>Japan Market Assessment Highlights (1/2) Market Condition Highlights :</vt:lpstr>
      <vt:lpstr>Japan Market Assessment Highlights (2/2) Competitive Landscape Highlights : </vt:lpstr>
      <vt:lpstr>Executive Summary: Go to Market Strategy </vt:lpstr>
      <vt:lpstr>2017Q3 Japan Marketing  Budgeting</vt:lpstr>
      <vt:lpstr>2017-2018 Timeline</vt:lpstr>
      <vt:lpstr>PowerPoint プレゼンテーション</vt:lpstr>
      <vt:lpstr>Questions</vt:lpstr>
      <vt:lpstr>PowerPoint プレゼンテーション</vt:lpstr>
      <vt:lpstr>2017 Japan Revenue Target &amp; Marketing Contribution</vt:lpstr>
      <vt:lpstr>PowerPoint プレゼンテーション</vt:lpstr>
      <vt:lpstr>Japan Applications Development and Deployment Market Forecast</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SOSUKE Ebina</dc:creator>
  <cp:lastModifiedBy>SOSUKE Ebina</cp:lastModifiedBy>
  <cp:revision>355</cp:revision>
  <cp:lastPrinted>2017-03-07T00:25:33Z</cp:lastPrinted>
  <dcterms:created xsi:type="dcterms:W3CDTF">2017-01-13T16:11:11Z</dcterms:created>
  <dcterms:modified xsi:type="dcterms:W3CDTF">2017-05-16T08:32:47Z</dcterms:modified>
</cp:coreProperties>
</file>