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0"/>
  </p:notesMasterIdLst>
  <p:sldIdLst>
    <p:sldId id="268" r:id="rId2"/>
    <p:sldId id="262" r:id="rId3"/>
    <p:sldId id="261" r:id="rId4"/>
    <p:sldId id="263" r:id="rId5"/>
    <p:sldId id="260" r:id="rId6"/>
    <p:sldId id="258" r:id="rId7"/>
    <p:sldId id="266" r:id="rId8"/>
    <p:sldId id="267"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578"/>
    <p:restoredTop sz="95745"/>
  </p:normalViewPr>
  <p:slideViewPr>
    <p:cSldViewPr snapToGrid="0" snapToObjects="1">
      <p:cViewPr>
        <p:scale>
          <a:sx n="140" d="100"/>
          <a:sy n="140" d="100"/>
        </p:scale>
        <p:origin x="576" y="240"/>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48374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67CA-5368-BC48-AE27-74B10D8053E7}" type="slidenum">
              <a:rPr kumimoji="1" lang="ja-JP" altLang="en-US" smtClean="0"/>
              <a:t>‹#›</a:t>
            </a:fld>
            <a:endParaRPr kumimoji="1" lang="ja-JP" altLang="en-US"/>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lang="en-US" altLang="ja-JP" sz="3200" b="1" dirty="0" smtClean="0">
                <a:latin typeface="Arial" charset="0"/>
                <a:ea typeface="Arial" charset="0"/>
                <a:cs typeface="Arial" charset="0"/>
              </a:rPr>
              <a:t>High-Level </a:t>
            </a:r>
            <a:r>
              <a:rPr kumimoji="1" lang="en-US" altLang="ja-JP" sz="3200" b="1" dirty="0" smtClean="0">
                <a:latin typeface="Arial" charset="0"/>
                <a:ea typeface="Arial" charset="0"/>
                <a:cs typeface="Arial" charset="0"/>
              </a:rPr>
              <a:t>Marketing Plan (Draft)</a:t>
            </a:r>
          </a:p>
        </p:txBody>
      </p:sp>
    </p:spTree>
    <p:extLst>
      <p:ext uri="{BB962C8B-B14F-4D97-AF65-F5344CB8AC3E}">
        <p14:creationId xmlns:p14="http://schemas.microsoft.com/office/powerpoint/2010/main" val="47785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4668970"/>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r>
              <a:rPr lang="en-US" altLang="ja-JP" sz="1500" dirty="0" smtClean="0">
                <a:solidFill>
                  <a:schemeClr val="tx1"/>
                </a:solidFill>
                <a:latin typeface="Arial" charset="0"/>
                <a:ea typeface="Arial" charset="0"/>
                <a:cs typeface="Arial" charset="0"/>
              </a:rPr>
              <a:t>We </a:t>
            </a:r>
            <a:r>
              <a:rPr lang="en-US" altLang="ja-JP" sz="1500" dirty="0">
                <a:solidFill>
                  <a:schemeClr val="tx1"/>
                </a:solidFill>
                <a:latin typeface="Arial" charset="0"/>
                <a:ea typeface="Arial" charset="0"/>
                <a:cs typeface="Arial" charset="0"/>
              </a:rPr>
              <a:t>expects this trend will continue well after 2016, thus estimates that the CAGR from 2015 to 2020 will be 6.2</a:t>
            </a:r>
            <a:r>
              <a:rPr lang="en-US" altLang="ja-JP" sz="1500" dirty="0" smtClean="0">
                <a:solidFill>
                  <a:schemeClr val="tx1"/>
                </a:solidFill>
                <a:latin typeface="Arial" charset="0"/>
                <a:ea typeface="Arial" charset="0"/>
                <a:cs typeface="Arial" charset="0"/>
              </a:rPr>
              <a:t>%.</a:t>
            </a:r>
          </a:p>
          <a:p>
            <a:pPr>
              <a:buFont typeface="Wingdings" charset="2"/>
              <a:buChar char="p"/>
            </a:pPr>
            <a:r>
              <a:rPr lang="en-US" altLang="ja-JP" sz="1500" dirty="0" smtClean="0">
                <a:solidFill>
                  <a:schemeClr val="tx1"/>
                </a:solidFill>
                <a:latin typeface="Arial" charset="0"/>
                <a:ea typeface="Arial" charset="0"/>
                <a:cs typeface="Arial" charset="0"/>
              </a:rPr>
              <a:t> </a:t>
            </a:r>
            <a:r>
              <a:rPr lang="en-US" altLang="ja-JP" sz="1500" b="1" dirty="0" smtClean="0">
                <a:solidFill>
                  <a:schemeClr val="tx1"/>
                </a:solidFill>
                <a:latin typeface="Arial" charset="0"/>
                <a:ea typeface="Arial" charset="0"/>
                <a:cs typeface="Arial" charset="0"/>
              </a:rPr>
              <a:t>Applications </a:t>
            </a:r>
            <a:r>
              <a:rPr lang="en-US" altLang="ja-JP" sz="1500" b="1" dirty="0">
                <a:solidFill>
                  <a:schemeClr val="tx1"/>
                </a:solidFill>
                <a:latin typeface="Arial" charset="0"/>
                <a:ea typeface="Arial" charset="0"/>
                <a:cs typeface="Arial" charset="0"/>
              </a:rPr>
              <a:t>development </a:t>
            </a:r>
            <a:r>
              <a:rPr lang="en-US" altLang="ja-JP" sz="1500" b="1" dirty="0" smtClean="0">
                <a:solidFill>
                  <a:schemeClr val="tx1"/>
                </a:solidFill>
                <a:latin typeface="Arial" charset="0"/>
                <a:ea typeface="Arial" charset="0"/>
                <a:cs typeface="Arial" charset="0"/>
              </a:rPr>
              <a:t>software</a:t>
            </a:r>
            <a:r>
              <a:rPr lang="en-US" altLang="ja-JP" sz="1500" dirty="0" smtClean="0">
                <a:solidFill>
                  <a:schemeClr val="tx1"/>
                </a:solidFill>
                <a:latin typeface="Arial" charset="0"/>
                <a:ea typeface="Arial" charset="0"/>
                <a:cs typeface="Arial" charset="0"/>
              </a:rPr>
              <a:t>: </a:t>
            </a:r>
            <a:r>
              <a:rPr lang="hr-HR" altLang="ja-JP" sz="1500" dirty="0">
                <a:solidFill>
                  <a:schemeClr val="tx1"/>
                </a:solidFill>
                <a:latin typeface="Arial" charset="0"/>
                <a:ea typeface="Arial" charset="0"/>
                <a:cs typeface="Arial" charset="0"/>
              </a:rPr>
              <a:t>2015–2020 </a:t>
            </a:r>
            <a:r>
              <a:rPr lang="hr-HR" altLang="ja-JP" sz="1500" dirty="0" smtClean="0">
                <a:solidFill>
                  <a:schemeClr val="tx1"/>
                </a:solidFill>
                <a:latin typeface="Arial" charset="0"/>
                <a:ea typeface="Arial" charset="0"/>
                <a:cs typeface="Arial" charset="0"/>
              </a:rPr>
              <a:t>CAGR </a:t>
            </a:r>
            <a:r>
              <a:rPr lang="hr-HR" altLang="ja-JP" sz="1500" dirty="0" err="1" smtClean="0">
                <a:solidFill>
                  <a:schemeClr val="tx1"/>
                </a:solidFill>
                <a:latin typeface="Arial" charset="0"/>
                <a:ea typeface="Arial" charset="0"/>
                <a:cs typeface="Arial" charset="0"/>
              </a:rPr>
              <a:t>will</a:t>
            </a:r>
            <a:r>
              <a:rPr lang="hr-HR" altLang="ja-JP" sz="1500" dirty="0" smtClean="0">
                <a:solidFill>
                  <a:schemeClr val="tx1"/>
                </a:solidFill>
                <a:latin typeface="Arial" charset="0"/>
                <a:ea typeface="Arial" charset="0"/>
                <a:cs typeface="Arial" charset="0"/>
              </a:rPr>
              <a:t> </a:t>
            </a:r>
            <a:r>
              <a:rPr lang="hr-HR" altLang="ja-JP" sz="1500" dirty="0" err="1" smtClean="0">
                <a:solidFill>
                  <a:schemeClr val="tx1"/>
                </a:solidFill>
                <a:latin typeface="Arial" charset="0"/>
                <a:ea typeface="Arial" charset="0"/>
                <a:cs typeface="Arial" charset="0"/>
              </a:rPr>
              <a:t>be</a:t>
            </a:r>
            <a:r>
              <a:rPr lang="hr-HR" altLang="ja-JP" sz="1500" dirty="0" smtClean="0">
                <a:solidFill>
                  <a:schemeClr val="tx1"/>
                </a:solidFill>
                <a:latin typeface="Arial" charset="0"/>
                <a:ea typeface="Arial" charset="0"/>
                <a:cs typeface="Arial" charset="0"/>
              </a:rPr>
              <a:t> 1.3%. D</a:t>
            </a:r>
            <a:r>
              <a:rPr lang="en-US" altLang="ja-JP" sz="1500" dirty="0" err="1" smtClean="0">
                <a:solidFill>
                  <a:schemeClr val="tx1"/>
                </a:solidFill>
                <a:latin typeface="Arial" charset="0"/>
                <a:ea typeface="Arial" charset="0"/>
                <a:cs typeface="Arial" charset="0"/>
              </a:rPr>
              <a:t>emand</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for </a:t>
            </a:r>
            <a:r>
              <a:rPr lang="en-US" altLang="ja-JP" sz="1500" dirty="0">
                <a:solidFill>
                  <a:schemeClr val="tx1"/>
                </a:solidFill>
                <a:latin typeface="Arial" charset="0"/>
                <a:ea typeface="Arial" charset="0"/>
                <a:cs typeface="Arial" charset="0"/>
              </a:rPr>
              <a:t>web applications development that includes mobile applications is growing, the project scale is small and fails to support the overall market growth. The increasing utilization of open source software that can be used free of charge is also inhibiting the market growth</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313205" y="1430845"/>
            <a:ext cx="4820671" cy="2298065"/>
          </a:xfrm>
        </p:spPr>
        <p:txBody>
          <a:bodyPr/>
          <a:lstStyle/>
          <a:p>
            <a:pPr marL="0" indent="0">
              <a:buNone/>
            </a:pPr>
            <a:r>
              <a:rPr lang="en-US" altLang="ja-JP" sz="2000" b="1" dirty="0" smtClean="0">
                <a:solidFill>
                  <a:schemeClr val="tx1"/>
                </a:solidFill>
                <a:latin typeface="Arial" charset="0"/>
                <a:ea typeface="Arial" charset="0"/>
                <a:cs typeface="Arial" charset="0"/>
              </a:rPr>
              <a:t>Local competitors/insights</a:t>
            </a:r>
            <a:endParaRPr lang="en-US" altLang="ja-JP" sz="2000" b="1" dirty="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Atlassian</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GitLab</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smtClean="0">
                <a:solidFill>
                  <a:schemeClr val="tx1"/>
                </a:solidFill>
                <a:latin typeface="Arial" charset="0"/>
                <a:ea typeface="Arial" charset="0"/>
                <a:cs typeface="Arial" charset="0"/>
              </a:rPr>
              <a:t>Subversion</a:t>
            </a:r>
          </a:p>
          <a:p>
            <a:pPr>
              <a:buFont typeface="Wingdings" charset="2"/>
              <a:buChar char="p"/>
            </a:pPr>
            <a:r>
              <a:rPr lang="en-US" altLang="ja-JP" sz="2000" dirty="0" smtClean="0">
                <a:solidFill>
                  <a:schemeClr val="tx1"/>
                </a:solidFill>
                <a:latin typeface="Arial" charset="0"/>
                <a:ea typeface="Arial" charset="0"/>
                <a:cs typeface="Arial" charset="0"/>
              </a:rPr>
              <a:t>???</a:t>
            </a:r>
          </a:p>
        </p:txBody>
      </p:sp>
      <p:sp>
        <p:nvSpPr>
          <p:cNvPr id="8" name="Text Box 7"/>
          <p:cNvSpPr txBox="1">
            <a:spLocks noChangeArrowheads="1"/>
          </p:cNvSpPr>
          <p:nvPr/>
        </p:nvSpPr>
        <p:spPr bwMode="auto">
          <a:xfrm>
            <a:off x="322022" y="6000578"/>
            <a:ext cx="5321693"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000" b="0" dirty="0">
                <a:solidFill>
                  <a:srgbClr val="000000"/>
                </a:solidFill>
                <a:effectLst/>
                <a:latin typeface="Arial" charset="0"/>
                <a:ea typeface="Arial" charset="0"/>
                <a:cs typeface="Arial" charset="0"/>
              </a:rPr>
              <a:t>Source: </a:t>
            </a:r>
            <a:r>
              <a:rPr lang="en-US" altLang="ja-JP" sz="1000" dirty="0">
                <a:solidFill>
                  <a:srgbClr val="000000"/>
                </a:solidFill>
                <a:latin typeface="Arial" charset="0"/>
                <a:ea typeface="Arial" charset="0"/>
                <a:cs typeface="Arial" charset="0"/>
              </a:rPr>
              <a:t>G2 </a:t>
            </a:r>
            <a:r>
              <a:rPr lang="en-US" altLang="ja-JP" sz="1000">
                <a:solidFill>
                  <a:srgbClr val="000000"/>
                </a:solidFill>
                <a:latin typeface="Arial" charset="0"/>
                <a:ea typeface="Arial" charset="0"/>
                <a:cs typeface="Arial" charset="0"/>
              </a:rPr>
              <a:t>Crowd (https://www.g2crowd.com/categories/version-control-hosting)</a:t>
            </a:r>
            <a:endParaRPr lang="en-US" altLang="ja-JP" sz="1000" b="0" dirty="0">
              <a:solidFill>
                <a:srgbClr val="000000"/>
              </a:solidFill>
              <a:effectLst/>
              <a:latin typeface="Arial" charset="0"/>
              <a:ea typeface="Arial" charset="0"/>
              <a:cs typeface="Arial" charset="0"/>
            </a:endParaRPr>
          </a:p>
        </p:txBody>
      </p:sp>
      <p:sp>
        <p:nvSpPr>
          <p:cNvPr id="11" name="Text Box 5"/>
          <p:cNvSpPr txBox="1">
            <a:spLocks noChangeArrowheads="1"/>
          </p:cNvSpPr>
          <p:nvPr/>
        </p:nvSpPr>
        <p:spPr bwMode="auto">
          <a:xfrm>
            <a:off x="322024" y="1430845"/>
            <a:ext cx="6264586" cy="61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b="1" dirty="0">
                <a:latin typeface="Arial" charset="0"/>
                <a:ea typeface="Arial" charset="0"/>
                <a:cs typeface="Arial" charset="0"/>
              </a:rPr>
              <a:t>G2 Crowd Grid℠ for Version Control Hosting</a:t>
            </a:r>
          </a:p>
          <a:p>
            <a:r>
              <a:rPr lang="en-US" altLang="ja-JP" sz="1600" b="1" dirty="0" smtClean="0">
                <a:latin typeface="Arial" charset="0"/>
                <a:ea typeface="Arial" charset="0"/>
                <a:cs typeface="Arial" charset="0"/>
              </a:rPr>
              <a:t>(*North America’s case)</a:t>
            </a:r>
            <a:endParaRPr lang="en-US" altLang="ja-JP" sz="1600" b="1" dirty="0">
              <a:effectLst/>
              <a:latin typeface="Arial" charset="0"/>
              <a:ea typeface="Arial" charset="0"/>
              <a:cs typeface="Arial" charset="0"/>
            </a:endParaRPr>
          </a:p>
        </p:txBody>
      </p:sp>
      <p:sp>
        <p:nvSpPr>
          <p:cNvPr id="3" name="角丸四角形 2"/>
          <p:cNvSpPr/>
          <p:nvPr/>
        </p:nvSpPr>
        <p:spPr>
          <a:xfrm>
            <a:off x="6313205" y="4062786"/>
            <a:ext cx="5166883" cy="1536682"/>
          </a:xfrm>
          <a:prstGeom prst="roundRect">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smtClean="0">
                <a:solidFill>
                  <a:srgbClr val="FF0000"/>
                </a:solidFill>
                <a:latin typeface="Arial" charset="0"/>
                <a:ea typeface="Arial" charset="0"/>
                <a:cs typeface="Arial" charset="0"/>
              </a:rPr>
              <a:t>Japan specific data/information is required</a:t>
            </a:r>
          </a:p>
          <a:p>
            <a:pPr marL="285750" indent="-285750">
              <a:buFont typeface="Arial" charset="0"/>
              <a:buChar char="•"/>
            </a:pPr>
            <a:r>
              <a:rPr lang="en-US" altLang="ja-JP" sz="2000" dirty="0" smtClean="0">
                <a:solidFill>
                  <a:srgbClr val="FF0000"/>
                </a:solidFill>
                <a:latin typeface="Arial" charset="0"/>
                <a:ea typeface="Arial" charset="0"/>
                <a:cs typeface="Arial" charset="0"/>
              </a:rPr>
              <a:t>legacy </a:t>
            </a:r>
            <a:r>
              <a:rPr lang="en-US" altLang="ja-JP" sz="2000" dirty="0">
                <a:solidFill>
                  <a:srgbClr val="FF0000"/>
                </a:solidFill>
                <a:latin typeface="Arial" charset="0"/>
                <a:ea typeface="Arial" charset="0"/>
                <a:cs typeface="Arial" charset="0"/>
              </a:rPr>
              <a:t>competition: subversion, </a:t>
            </a:r>
            <a:r>
              <a:rPr lang="en-US" altLang="ja-JP" sz="2000" dirty="0" smtClean="0">
                <a:solidFill>
                  <a:srgbClr val="FF0000"/>
                </a:solidFill>
                <a:latin typeface="Arial" charset="0"/>
                <a:ea typeface="Arial" charset="0"/>
                <a:cs typeface="Arial" charset="0"/>
              </a:rPr>
              <a:t>CVS ?</a:t>
            </a:r>
          </a:p>
          <a:p>
            <a:pPr marL="285750" indent="-285750">
              <a:buFont typeface="Arial" charset="0"/>
              <a:buChar char="•"/>
            </a:pPr>
            <a:r>
              <a:rPr lang="en-US" altLang="ja-JP" sz="2000" dirty="0" smtClean="0">
                <a:solidFill>
                  <a:srgbClr val="FF0000"/>
                </a:solidFill>
                <a:latin typeface="Arial" charset="0"/>
                <a:ea typeface="Arial" charset="0"/>
                <a:cs typeface="Arial" charset="0"/>
              </a:rPr>
              <a:t>direct competition: </a:t>
            </a:r>
            <a:r>
              <a:rPr lang="en-US" altLang="ja-JP" sz="2000" dirty="0" err="1">
                <a:solidFill>
                  <a:srgbClr val="FF0000"/>
                </a:solidFill>
                <a:latin typeface="Arial" charset="0"/>
                <a:ea typeface="Arial" charset="0"/>
                <a:cs typeface="Arial" charset="0"/>
              </a:rPr>
              <a:t>Atlassian</a:t>
            </a:r>
            <a:r>
              <a:rPr lang="en-US" altLang="ja-JP" sz="2000" dirty="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GitLab</a:t>
            </a:r>
            <a:r>
              <a:rPr lang="en-US" altLang="ja-JP" sz="2000" dirty="0" smtClean="0">
                <a:solidFill>
                  <a:srgbClr val="FF0000"/>
                </a:solidFill>
                <a:latin typeface="Arial" charset="0"/>
                <a:ea typeface="Arial" charset="0"/>
                <a:cs typeface="Arial" charset="0"/>
              </a:rPr>
              <a:t> ?</a:t>
            </a:r>
          </a:p>
        </p:txBody>
      </p:sp>
      <p:pic>
        <p:nvPicPr>
          <p:cNvPr id="6" name="図 5"/>
          <p:cNvPicPr>
            <a:picLocks noChangeAspect="1"/>
          </p:cNvPicPr>
          <p:nvPr/>
        </p:nvPicPr>
        <p:blipFill>
          <a:blip r:embed="rId3"/>
          <a:stretch>
            <a:fillRect/>
          </a:stretch>
        </p:blipFill>
        <p:spPr>
          <a:xfrm>
            <a:off x="322022" y="2077818"/>
            <a:ext cx="5026726" cy="3922760"/>
          </a:xfrm>
          <a:prstGeom prst="rect">
            <a:avLst/>
          </a:prstGeom>
        </p:spPr>
      </p:pic>
    </p:spTree>
    <p:extLst>
      <p:ext uri="{BB962C8B-B14F-4D97-AF65-F5344CB8AC3E}">
        <p14:creationId xmlns:p14="http://schemas.microsoft.com/office/powerpoint/2010/main" val="63194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42312121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companies/larger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Have extremely high performance in</a:t>
                      </a:r>
                      <a:r>
                        <a:rPr kumimoji="1" lang="en-US" altLang="ja-JP" sz="1700" baseline="0" dirty="0" smtClean="0">
                          <a:latin typeface="Arial" charset="0"/>
                          <a:ea typeface="Arial" charset="0"/>
                          <a:cs typeface="Arial" charset="0"/>
                        </a:rPr>
                        <a:t> their system and also </a:t>
                      </a:r>
                      <a:r>
                        <a:rPr kumimoji="1" lang="en-US" altLang="ja-JP" sz="1700" baseline="0" dirty="0" smtClean="0">
                          <a:latin typeface="Arial" charset="0"/>
                          <a:ea typeface="Arial" charset="0"/>
                          <a:cs typeface="Arial" charset="0"/>
                        </a:rPr>
                        <a:t>who wants </a:t>
                      </a:r>
                      <a:r>
                        <a:rPr kumimoji="1" lang="en-US" altLang="ja-JP" sz="1700" baseline="0" dirty="0" smtClean="0">
                          <a:latin typeface="Arial" charset="0"/>
                          <a:ea typeface="Arial" charset="0"/>
                          <a:cs typeface="Arial" charset="0"/>
                        </a:rPr>
                        <a:t>to feel “The human side of software” in their product development process when working on a </a:t>
                      </a:r>
                      <a:r>
                        <a:rPr kumimoji="1" lang="en-US" altLang="ja-JP" sz="1700" baseline="0" dirty="0" smtClean="0">
                          <a:latin typeface="Arial" charset="0"/>
                          <a:ea typeface="Arial" charset="0"/>
                          <a:cs typeface="Arial" charset="0"/>
                        </a:rPr>
                        <a:t>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p>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a:solidFill>
                  <a:srgbClr val="00B0F0"/>
                </a:solidFill>
                <a:latin typeface="Arial" charset="0"/>
                <a:ea typeface="Arial" charset="0"/>
                <a:cs typeface="Arial" charset="0"/>
              </a:rPr>
              <a:t>Marketing Plan Executive Summary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3" name="テキスト ボックス 12"/>
          <p:cNvSpPr txBox="1"/>
          <p:nvPr/>
        </p:nvSpPr>
        <p:spPr>
          <a:xfrm>
            <a:off x="6421251" y="5166926"/>
            <a:ext cx="4138872" cy="297454"/>
          </a:xfrm>
          <a:prstGeom prst="rect">
            <a:avLst/>
          </a:prstGeom>
          <a:noFill/>
        </p:spPr>
        <p:txBody>
          <a:bodyPr wrap="square" rtlCol="0">
            <a:spAutoFit/>
          </a:bodyPr>
          <a:lstStyle/>
          <a:p>
            <a:r>
              <a:rPr lang="en-US" altLang="ja-JP" sz="1333" b="1">
                <a:solidFill>
                  <a:srgbClr val="5A5A5A"/>
                </a:solidFill>
                <a:latin typeface="Arial" charset="0"/>
                <a:ea typeface="Arial" charset="0"/>
                <a:cs typeface="Arial" charset="0"/>
              </a:rPr>
              <a:t>Help </a:t>
            </a:r>
            <a:r>
              <a:rPr lang="en-US" altLang="ja-JP" sz="1333" b="1" dirty="0">
                <a:solidFill>
                  <a:srgbClr val="5A5A5A"/>
                </a:solidFill>
                <a:latin typeface="Arial" charset="0"/>
                <a:ea typeface="Arial" charset="0"/>
                <a:cs typeface="Arial" charset="0"/>
              </a:rPr>
              <a:t>Needed</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graphicFrame>
        <p:nvGraphicFramePr>
          <p:cNvPr id="34" name="表 33"/>
          <p:cNvGraphicFramePr>
            <a:graphicFrameLocks noGrp="1"/>
          </p:cNvGraphicFramePr>
          <p:nvPr>
            <p:extLst>
              <p:ext uri="{D42A27DB-BD31-4B8C-83A1-F6EECF244321}">
                <p14:modId xmlns:p14="http://schemas.microsoft.com/office/powerpoint/2010/main" val="98536946"/>
              </p:ext>
            </p:extLst>
          </p:nvPr>
        </p:nvGraphicFramePr>
        <p:xfrm>
          <a:off x="6485642" y="4245032"/>
          <a:ext cx="4821781" cy="868680"/>
        </p:xfrm>
        <a:graphic>
          <a:graphicData uri="http://schemas.openxmlformats.org/drawingml/2006/table">
            <a:tbl>
              <a:tblPr firstRow="1" bandRow="1">
                <a:tableStyleId>{7DF18680-E054-41AD-8BC1-D1AEF772440D}</a:tableStyleId>
              </a:tblPr>
              <a:tblGrid>
                <a:gridCol w="2448496"/>
                <a:gridCol w="2373285"/>
              </a:tblGrid>
              <a:tr h="284480">
                <a:tc>
                  <a:txBody>
                    <a:bodyPr/>
                    <a:lstStyle/>
                    <a:p>
                      <a:r>
                        <a:rPr kumimoji="1" lang="en-US" altLang="ja-JP" sz="1100" dirty="0" smtClean="0">
                          <a:latin typeface="Arial" charset="0"/>
                          <a:ea typeface="Arial" charset="0"/>
                          <a:cs typeface="Arial" charset="0"/>
                        </a:rPr>
                        <a:t>Action</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Date</a:t>
                      </a:r>
                      <a:endParaRPr kumimoji="1" lang="ja-JP" altLang="en-US" sz="1100" dirty="0">
                        <a:latin typeface="Arial" charset="0"/>
                        <a:ea typeface="Arial" charset="0"/>
                        <a:cs typeface="Arial" charset="0"/>
                      </a:endParaRPr>
                    </a:p>
                  </a:txBody>
                  <a:tcPr marL="121920" marR="121920" marT="60960" marB="60960"/>
                </a:tc>
              </a:tr>
              <a:tr h="284480">
                <a:tc>
                  <a:txBody>
                    <a:bodyPr/>
                    <a:lstStyle/>
                    <a:p>
                      <a:r>
                        <a:rPr kumimoji="1" lang="en-US" altLang="ja-JP" sz="1100" dirty="0" smtClean="0">
                          <a:latin typeface="Arial" charset="0"/>
                          <a:ea typeface="Arial" charset="0"/>
                          <a:cs typeface="Arial" charset="0"/>
                        </a:rPr>
                        <a:t>Market</a:t>
                      </a:r>
                      <a:r>
                        <a:rPr kumimoji="1" lang="en-US" altLang="ja-JP" sz="1100" baseline="0" dirty="0" smtClean="0">
                          <a:latin typeface="Arial" charset="0"/>
                          <a:ea typeface="Arial" charset="0"/>
                          <a:cs typeface="Arial" charset="0"/>
                        </a:rPr>
                        <a:t> in Date</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Feb XX</a:t>
                      </a:r>
                      <a:endParaRPr kumimoji="1" lang="ja-JP" altLang="en-US" sz="1100" dirty="0">
                        <a:latin typeface="Arial" charset="0"/>
                        <a:ea typeface="Arial" charset="0"/>
                        <a:cs typeface="Arial" charset="0"/>
                      </a:endParaRPr>
                    </a:p>
                  </a:txBody>
                  <a:tcPr marL="121920" marR="121920" marT="60960" marB="60960"/>
                </a:tc>
              </a:tr>
              <a:tr h="284480">
                <a:tc>
                  <a:txBody>
                    <a:bodyPr/>
                    <a:lstStyle/>
                    <a:p>
                      <a:r>
                        <a:rPr kumimoji="1" lang="en-US" altLang="ja-JP" sz="1100" dirty="0" smtClean="0">
                          <a:latin typeface="Arial" charset="0"/>
                          <a:ea typeface="Arial" charset="0"/>
                          <a:cs typeface="Arial" charset="0"/>
                        </a:rPr>
                        <a:t>Initial</a:t>
                      </a:r>
                      <a:r>
                        <a:rPr kumimoji="1" lang="en-US" altLang="ja-JP" sz="1100" baseline="0" dirty="0" smtClean="0">
                          <a:latin typeface="Arial" charset="0"/>
                          <a:ea typeface="Arial" charset="0"/>
                          <a:cs typeface="Arial" charset="0"/>
                        </a:rPr>
                        <a:t> Report Delivery</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Feb XX</a:t>
                      </a: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Outcome</a:t>
            </a:r>
          </a:p>
          <a:p>
            <a:pPr marL="838179" lvl="1" indent="-228594">
              <a:buFont typeface="Arial" charset="0"/>
              <a:buChar char="•"/>
            </a:pPr>
            <a:r>
              <a:rPr lang="en-US" altLang="ja-JP" sz="1200" dirty="0" smtClean="0">
                <a:latin typeface="Arial" charset="0"/>
                <a:ea typeface="Arial" charset="0"/>
                <a:cs typeface="Arial" charset="0"/>
              </a:rPr>
              <a:t>ACV</a:t>
            </a:r>
            <a:r>
              <a:rPr lang="en-US" altLang="ja-JP" sz="1200" dirty="0" smtClean="0">
                <a:latin typeface="Arial" charset="0"/>
                <a:ea typeface="Arial" charset="0"/>
                <a:cs typeface="Arial" charset="0"/>
              </a:rPr>
              <a:t>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Sales PPL: ???</a:t>
            </a:r>
            <a:endParaRPr lang="ja-JP" altLang="en-US"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sp>
        <p:nvSpPr>
          <p:cNvPr id="29" name="テキスト ボックス 28"/>
          <p:cNvSpPr txBox="1"/>
          <p:nvPr/>
        </p:nvSpPr>
        <p:spPr>
          <a:xfrm>
            <a:off x="6485641"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Key Action</a:t>
            </a:r>
          </a:p>
        </p:txBody>
      </p:sp>
      <p:graphicFrame>
        <p:nvGraphicFramePr>
          <p:cNvPr id="30" name="表 29"/>
          <p:cNvGraphicFramePr>
            <a:graphicFrameLocks noGrp="1"/>
          </p:cNvGraphicFramePr>
          <p:nvPr>
            <p:extLst>
              <p:ext uri="{D42A27DB-BD31-4B8C-83A1-F6EECF244321}">
                <p14:modId xmlns:p14="http://schemas.microsoft.com/office/powerpoint/2010/main" val="400559585"/>
              </p:ext>
            </p:extLst>
          </p:nvPr>
        </p:nvGraphicFramePr>
        <p:xfrm>
          <a:off x="6474612" y="5519773"/>
          <a:ext cx="4832811" cy="868680"/>
        </p:xfrm>
        <a:graphic>
          <a:graphicData uri="http://schemas.openxmlformats.org/drawingml/2006/table">
            <a:tbl>
              <a:tblPr firstRow="1" bandRow="1">
                <a:tableStyleId>{7DF18680-E054-41AD-8BC1-D1AEF772440D}</a:tableStyleId>
              </a:tblPr>
              <a:tblGrid>
                <a:gridCol w="4832811"/>
              </a:tblGrid>
              <a:tr h="284480">
                <a:tc>
                  <a:txBody>
                    <a:bodyPr/>
                    <a:lstStyle/>
                    <a:p>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r>
                        <a:rPr kumimoji="1" lang="en-US" altLang="ja-JP" sz="1100" dirty="0" smtClean="0">
                          <a:latin typeface="Arial" charset="0"/>
                          <a:ea typeface="Arial" charset="0"/>
                          <a:cs typeface="Arial" charset="0"/>
                        </a:rPr>
                        <a:t>XXXXX</a:t>
                      </a:r>
                      <a:endParaRPr kumimoji="1" lang="ja-JP" altLang="en-US" sz="1100" dirty="0">
                        <a:latin typeface="Arial" charset="0"/>
                        <a:ea typeface="Arial" charset="0"/>
                        <a:cs typeface="Arial" charset="0"/>
                      </a:endParaRPr>
                    </a:p>
                  </a:txBody>
                  <a:tcPr marL="121920" marR="121920" marT="60960" marB="60960"/>
                </a:tc>
              </a:tr>
              <a:tr h="284480">
                <a:tc>
                  <a:txBody>
                    <a:bodyPr/>
                    <a:lstStyle/>
                    <a:p>
                      <a:r>
                        <a:rPr kumimoji="1" lang="en-US" altLang="ja-JP" sz="1100" dirty="0" smtClean="0">
                          <a:latin typeface="Arial" charset="0"/>
                          <a:ea typeface="Arial" charset="0"/>
                          <a:cs typeface="Arial" charset="0"/>
                        </a:rPr>
                        <a:t>XXXXX</a:t>
                      </a:r>
                      <a:endParaRPr kumimoji="1" lang="ja-JP" altLang="en-US" sz="1100" dirty="0">
                        <a:latin typeface="Arial" charset="0"/>
                        <a:ea typeface="Arial" charset="0"/>
                        <a:cs typeface="Arial" charset="0"/>
                      </a:endParaRPr>
                    </a:p>
                  </a:txBody>
                  <a:tcPr marL="121920" marR="121920" marT="60960" marB="60960"/>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152914008"/>
              </p:ext>
            </p:extLst>
          </p:nvPr>
        </p:nvGraphicFramePr>
        <p:xfrm>
          <a:off x="6454886" y="1476773"/>
          <a:ext cx="4852538" cy="2116858"/>
        </p:xfrm>
        <a:graphic>
          <a:graphicData uri="http://schemas.openxmlformats.org/drawingml/2006/table">
            <a:tbl>
              <a:tblPr firstRow="1" bandRow="1">
                <a:tableStyleId>{7DF18680-E054-41AD-8BC1-D1AEF772440D}</a:tableStyleId>
              </a:tblPr>
              <a:tblGrid>
                <a:gridCol w="1019655"/>
                <a:gridCol w="2589071"/>
                <a:gridCol w="1243812"/>
              </a:tblGrid>
              <a:tr h="447040">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r>
                        <a:rPr kumimoji="1" lang="en-US" altLang="ja-JP" sz="1100" baseline="0" dirty="0" smtClean="0">
                          <a:latin typeface="Arial" charset="0"/>
                          <a:ea typeface="Arial" charset="0"/>
                          <a:cs typeface="Arial" charset="0"/>
                        </a:rPr>
                        <a:t> Channel</a:t>
                      </a:r>
                      <a:endParaRPr kumimoji="1" lang="ja-JP" altLang="en-US" sz="1100" dirty="0">
                        <a:latin typeface="Arial" charset="0"/>
                        <a:ea typeface="Arial" charset="0"/>
                        <a:cs typeface="Arial" charset="0"/>
                      </a:endParaRPr>
                    </a:p>
                  </a:txBody>
                  <a:tcPr marL="121920" marR="121920" marT="60960" marB="60960" anchor="ctr"/>
                </a:tc>
              </a:tr>
              <a:tr h="772160">
                <a:tc>
                  <a:txBody>
                    <a:bodyPr/>
                    <a:lstStyle/>
                    <a:p>
                      <a:pPr algn="ctr"/>
                      <a:r>
                        <a:rPr kumimoji="1" lang="en-US" altLang="ja-JP" sz="1000" smtClean="0">
                          <a:latin typeface="Arial" charset="0"/>
                          <a:ea typeface="Arial" charset="0"/>
                          <a:cs typeface="Arial" charset="0"/>
                        </a:rPr>
                        <a:t>(A)</a:t>
                      </a:r>
                      <a:endParaRPr kumimoji="1" lang="ja-JP" altLang="en-US" sz="1000" dirty="0">
                        <a:solidFill>
                          <a:srgbClr val="FFFFFF"/>
                        </a:solidFill>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HW</a:t>
                      </a:r>
                      <a:r>
                        <a:rPr kumimoji="1" lang="ja-JP" altLang="en-US" sz="1000" dirty="0" smtClean="0">
                          <a:latin typeface="Arial" charset="0"/>
                          <a:ea typeface="Arial" charset="0"/>
                          <a:cs typeface="Arial" charset="0"/>
                        </a:rPr>
                        <a:t>のリース切れのタイミングで環境の</a:t>
                      </a:r>
                      <a:r>
                        <a:rPr kumimoji="1" lang="en-US" altLang="ja-JP" sz="1000" dirty="0" smtClean="0">
                          <a:latin typeface="Arial" charset="0"/>
                          <a:ea typeface="Arial" charset="0"/>
                          <a:cs typeface="Arial" charset="0"/>
                        </a:rPr>
                        <a:t>IBM</a:t>
                      </a:r>
                      <a:r>
                        <a:rPr kumimoji="1" lang="ja-JP" altLang="en-US" sz="1000" dirty="0" smtClean="0">
                          <a:latin typeface="Arial" charset="0"/>
                          <a:ea typeface="Arial" charset="0"/>
                          <a:cs typeface="Arial" charset="0"/>
                        </a:rPr>
                        <a:t>の</a:t>
                      </a:r>
                      <a:r>
                        <a:rPr kumimoji="1" lang="en-US" altLang="ja-JP" sz="1000" dirty="0" smtClean="0">
                          <a:latin typeface="Arial" charset="0"/>
                          <a:ea typeface="Arial" charset="0"/>
                          <a:cs typeface="Arial" charset="0"/>
                        </a:rPr>
                        <a:t>Managed</a:t>
                      </a:r>
                      <a:r>
                        <a:rPr kumimoji="1" lang="en-US" altLang="ja-JP" sz="1000" baseline="0" dirty="0" smtClean="0">
                          <a:latin typeface="Arial" charset="0"/>
                          <a:ea typeface="Arial" charset="0"/>
                          <a:cs typeface="Arial" charset="0"/>
                        </a:rPr>
                        <a:t> Service</a:t>
                      </a:r>
                      <a:r>
                        <a:rPr kumimoji="1" lang="ja-JP" altLang="en-US" sz="1000" dirty="0" smtClean="0">
                          <a:latin typeface="Arial" charset="0"/>
                          <a:ea typeface="Arial" charset="0"/>
                          <a:cs typeface="Arial" charset="0"/>
                        </a:rPr>
                        <a:t>に移行することで運用の効率化とコスト削減を同時に実現。</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XXXXX</a:t>
                      </a:r>
                      <a:endParaRPr kumimoji="1" lang="ja-JP" altLang="en-US" sz="1000" dirty="0">
                        <a:latin typeface="Arial" charset="0"/>
                        <a:ea typeface="Arial" charset="0"/>
                        <a:cs typeface="Arial" charset="0"/>
                      </a:endParaRPr>
                    </a:p>
                  </a:txBody>
                  <a:tcPr marL="121920" marR="121920" marT="60960" marB="60960"/>
                </a:tc>
              </a:tr>
              <a:tr h="443749">
                <a:tc>
                  <a:txBody>
                    <a:bodyPr/>
                    <a:lstStyle/>
                    <a:p>
                      <a:pPr algn="ctr"/>
                      <a:r>
                        <a:rPr kumimoji="1" lang="en-US" altLang="ja-JP" sz="1000" dirty="0" smtClean="0">
                          <a:latin typeface="Arial" charset="0"/>
                          <a:ea typeface="Arial" charset="0"/>
                          <a:cs typeface="Arial" charset="0"/>
                        </a:rPr>
                        <a:t>(B)</a:t>
                      </a:r>
                      <a:endParaRPr kumimoji="1" lang="ja-JP" altLang="en-US" sz="1000" dirty="0">
                        <a:solidFill>
                          <a:srgbClr val="FFFFFF"/>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XXXXXXXXXXXXX</a:t>
                      </a:r>
                      <a:endParaRPr kumimoji="1" lang="ja-JP" altLang="en-US" sz="1000" dirty="0" smtClean="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Online-Marketing</a:t>
                      </a:r>
                      <a:endParaRPr kumimoji="1" lang="ja-JP" altLang="en-US" sz="1000" dirty="0">
                        <a:latin typeface="Arial" charset="0"/>
                        <a:ea typeface="Arial" charset="0"/>
                        <a:cs typeface="Arial" charset="0"/>
                      </a:endParaRPr>
                    </a:p>
                  </a:txBody>
                  <a:tcPr marL="121920" marR="121920" marT="60960" marB="60960"/>
                </a:tc>
              </a:tr>
              <a:tr h="443749">
                <a:tc>
                  <a:txBody>
                    <a:bodyPr/>
                    <a:lstStyle/>
                    <a:p>
                      <a:pPr algn="ctr"/>
                      <a:r>
                        <a:rPr kumimoji="1" lang="de-DE" altLang="ja-JP" sz="1000" dirty="0" smtClean="0">
                          <a:solidFill>
                            <a:schemeClr val="dk1"/>
                          </a:solidFill>
                          <a:latin typeface="Arial" charset="0"/>
                          <a:ea typeface="Arial" charset="0"/>
                          <a:cs typeface="Arial" charset="0"/>
                        </a:rPr>
                        <a:t>(C)</a:t>
                      </a:r>
                      <a:endParaRPr kumimoji="1" lang="ja-JP" altLang="en-US" sz="1000" dirty="0">
                        <a:solidFill>
                          <a:schemeClr val="bg1"/>
                        </a:solidFill>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XXXXXXXXXXXXX</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err="1" smtClean="0">
                          <a:latin typeface="Arial" charset="0"/>
                          <a:ea typeface="Arial" charset="0"/>
                          <a:cs typeface="Arial" charset="0"/>
                        </a:rPr>
                        <a:t>eDM</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Delivery Channel by Segment</a:t>
            </a:r>
          </a:p>
        </p:txBody>
      </p:sp>
      <p:sp>
        <p:nvSpPr>
          <p:cNvPr id="23" name="AutoShape 6"/>
          <p:cNvSpPr>
            <a:spLocks noChangeArrowheads="1"/>
          </p:cNvSpPr>
          <p:nvPr/>
        </p:nvSpPr>
        <p:spPr bwMode="gray">
          <a:xfrm>
            <a:off x="987394" y="4352339"/>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847115" y="5290293"/>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5"/>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660076" y="5829276"/>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bg1">
              <a:lumMod val="75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081155148"/>
              </p:ext>
            </p:extLst>
          </p:nvPr>
        </p:nvGraphicFramePr>
        <p:xfrm>
          <a:off x="2162181" y="4069324"/>
          <a:ext cx="3536871" cy="2590800"/>
        </p:xfrm>
        <a:graphic>
          <a:graphicData uri="http://schemas.openxmlformats.org/drawingml/2006/table">
            <a:tbl>
              <a:tblPr firstRow="1" bandRow="1">
                <a:tableStyleId>{7DF18680-E054-41AD-8BC1-D1AEF772440D}</a:tableStyleId>
              </a:tblPr>
              <a:tblGrid>
                <a:gridCol w="582966"/>
                <a:gridCol w="942544"/>
                <a:gridCol w="1170780"/>
                <a:gridCol w="840581"/>
              </a:tblGrid>
              <a:tr h="153937">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324979">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410499">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Large Enterprise</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3 Accounts</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47</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Accounts</a:t>
                      </a:r>
                      <a:endParaRPr kumimoji="1" lang="ja-JP" altLang="en-US" sz="1000" dirty="0" smtClean="0">
                        <a:solidFill>
                          <a:srgbClr val="FFFFFF"/>
                        </a:solidFill>
                        <a:latin typeface="Arial" charset="0"/>
                        <a:ea typeface="Arial" charset="0"/>
                        <a:cs typeface="Arial" charset="0"/>
                      </a:endParaRPr>
                    </a:p>
                  </a:txBody>
                  <a:tcPr marL="121920" marR="121920" marT="60960" marB="60960"/>
                </a:tc>
              </a:tr>
              <a:tr h="410499">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Medium Enterprise</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1" dirty="0" smtClean="0">
                          <a:latin typeface="Arial" charset="0"/>
                          <a:ea typeface="Arial" charset="0"/>
                          <a:cs typeface="Arial" charset="0"/>
                        </a:rPr>
                        <a:t>(A)</a:t>
                      </a:r>
                    </a:p>
                    <a:p>
                      <a:endParaRPr kumimoji="1" lang="en-US" altLang="ja-JP" sz="1000" baseline="0" dirty="0" smtClean="0">
                        <a:latin typeface="Arial" charset="0"/>
                        <a:ea typeface="Arial" charset="0"/>
                        <a:cs typeface="Arial" charset="0"/>
                      </a:endParaRPr>
                    </a:p>
                    <a:p>
                      <a:r>
                        <a:rPr kumimoji="1" lang="en-US" altLang="ja-JP" sz="1000" baseline="0" dirty="0" smtClean="0">
                          <a:latin typeface="Arial" charset="0"/>
                          <a:ea typeface="Arial" charset="0"/>
                          <a:cs typeface="Arial" charset="0"/>
                        </a:rPr>
                        <a:t>30 Accounts?</a:t>
                      </a:r>
                      <a:endParaRPr kumimoji="1" lang="ja-JP" altLang="en-US" sz="1000" dirty="0" smtClean="0">
                        <a:solidFill>
                          <a:srgbClr val="FFFFFF"/>
                        </a:solidFill>
                        <a:latin typeface="Arial" charset="0"/>
                        <a:ea typeface="Arial" charset="0"/>
                        <a:cs typeface="Arial" charset="0"/>
                      </a:endParaRPr>
                    </a:p>
                  </a:txBody>
                  <a:tcPr marL="121920" marR="121920" marT="60960" marB="60960"/>
                </a:tc>
                <a:tc>
                  <a:txBody>
                    <a:bodyPr/>
                    <a:lstStyle/>
                    <a:p>
                      <a:r>
                        <a:rPr kumimoji="1" lang="de-DE" altLang="ja-JP" sz="1000" b="1" dirty="0" smtClean="0">
                          <a:latin typeface="Arial" charset="0"/>
                          <a:ea typeface="Arial" charset="0"/>
                          <a:cs typeface="Arial" charset="0"/>
                        </a:rPr>
                        <a:t>(C)</a:t>
                      </a:r>
                      <a:endParaRPr kumimoji="1" lang="en-US" altLang="ja-JP" sz="1000" b="1"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107 Accounts</a:t>
                      </a:r>
                      <a:endParaRPr kumimoji="1" lang="ja-JP" altLang="en-US" sz="1000" dirty="0" smtClean="0">
                        <a:latin typeface="Arial" charset="0"/>
                        <a:ea typeface="Arial" charset="0"/>
                        <a:cs typeface="Arial" charset="0"/>
                      </a:endParaRPr>
                    </a:p>
                  </a:txBody>
                  <a:tcPr marL="121920" marR="121920" marT="60960" marB="60960"/>
                </a:tc>
              </a:tr>
              <a:tr h="410499">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SME</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1" dirty="0" smtClean="0">
                          <a:latin typeface="Arial" charset="0"/>
                          <a:ea typeface="Arial" charset="0"/>
                          <a:cs typeface="Arial" charset="0"/>
                        </a:rPr>
                        <a:t>(B)</a:t>
                      </a:r>
                      <a:endParaRPr kumimoji="1" lang="en-US" altLang="ja-JP" sz="1000" b="1" dirty="0" smtClean="0">
                        <a:latin typeface="Arial" charset="0"/>
                        <a:ea typeface="Arial" charset="0"/>
                        <a:cs typeface="Arial" charset="0"/>
                      </a:endParaRPr>
                    </a:p>
                    <a:p>
                      <a:endParaRPr kumimoji="1" lang="en-US" altLang="ja-JP" sz="1000" baseline="0" dirty="0" smtClean="0">
                        <a:latin typeface="Arial" charset="0"/>
                        <a:ea typeface="Arial" charset="0"/>
                        <a:cs typeface="Arial" charset="0"/>
                      </a:endParaRPr>
                    </a:p>
                    <a:p>
                      <a:r>
                        <a:rPr kumimoji="1" lang="en-US" altLang="ja-JP" sz="1000" baseline="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Accounts</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XX Accounts</a:t>
                      </a:r>
                      <a:endParaRPr kumimoji="1" lang="ja-JP" altLang="en-US" sz="1000" dirty="0" smtClean="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3" name="正方形/長方形 2"/>
          <p:cNvSpPr/>
          <p:nvPr/>
        </p:nvSpPr>
        <p:spPr>
          <a:xfrm>
            <a:off x="2225998" y="9312759"/>
            <a:ext cx="2033831" cy="165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51753" y="6456285"/>
            <a:ext cx="3433864" cy="282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2023" y="1309477"/>
            <a:ext cx="11426632" cy="5355312"/>
          </a:xfrm>
          <a:prstGeom prst="rect">
            <a:avLst/>
          </a:prstGeom>
          <a:noFill/>
        </p:spPr>
        <p:txBody>
          <a:bodyPr wrap="square" rtlCol="0">
            <a:spAutoFit/>
          </a:bodyPr>
          <a:lstStyle/>
          <a:p>
            <a:pPr marL="285750" indent="-285750">
              <a:buFont typeface="Arial" charset="0"/>
              <a:buChar char="•"/>
            </a:pPr>
            <a:r>
              <a:rPr lang="en-US" altLang="ja-JP" b="1" dirty="0" smtClean="0">
                <a:latin typeface="Arial" charset="0"/>
                <a:ea typeface="Arial" charset="0"/>
                <a:cs typeface="Arial" charset="0"/>
              </a:rPr>
              <a:t>Campaign Planning Cycle</a:t>
            </a:r>
          </a:p>
          <a:p>
            <a:pPr marL="742950" lvl="1" indent="-285750">
              <a:buFont typeface="Arial" charset="0"/>
              <a:buChar char="•"/>
            </a:pPr>
            <a:r>
              <a:rPr lang="en-US" altLang="ja-JP" dirty="0" smtClean="0">
                <a:latin typeface="Arial" charset="0"/>
                <a:ea typeface="Arial" charset="0"/>
                <a:cs typeface="Arial" charset="0"/>
              </a:rPr>
              <a:t>3 months(quarterly),6 months or full year?</a:t>
            </a:r>
          </a:p>
          <a:p>
            <a:pPr marL="285750" indent="-285750">
              <a:buFont typeface="Arial" charset="0"/>
              <a:buChar char="•"/>
            </a:pPr>
            <a:r>
              <a:rPr lang="en-US" altLang="ja-JP" b="1" dirty="0" smtClean="0">
                <a:latin typeface="Arial" charset="0"/>
                <a:ea typeface="Arial" charset="0"/>
                <a:cs typeface="Arial" charset="0"/>
              </a:rPr>
              <a:t>Marketing Budget</a:t>
            </a:r>
          </a:p>
          <a:p>
            <a:pPr marL="742950" lvl="1" indent="-285750">
              <a:buFont typeface="Arial" charset="0"/>
              <a:buChar char="•"/>
            </a:pPr>
            <a:r>
              <a:rPr lang="en-US" altLang="ja-JP" dirty="0" smtClean="0">
                <a:latin typeface="Arial" charset="0"/>
                <a:ea typeface="Arial" charset="0"/>
                <a:cs typeface="Arial" charset="0"/>
              </a:rPr>
              <a:t>How much?</a:t>
            </a:r>
          </a:p>
          <a:p>
            <a:pPr marL="742950" lvl="1" indent="-285750">
              <a:buFont typeface="Arial" charset="0"/>
              <a:buChar char="•"/>
            </a:pPr>
            <a:r>
              <a:rPr lang="en-US" altLang="ja-JP"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b="1" dirty="0">
                <a:latin typeface="Arial" charset="0"/>
                <a:ea typeface="Arial" charset="0"/>
                <a:cs typeface="Arial" charset="0"/>
              </a:rPr>
              <a:t>KPI</a:t>
            </a:r>
          </a:p>
          <a:p>
            <a:pPr marL="742950" lvl="1" indent="-285750">
              <a:buFont typeface="Arial" charset="0"/>
              <a:buChar char="•"/>
            </a:pPr>
            <a:r>
              <a:rPr lang="en-US" altLang="ja-JP" dirty="0">
                <a:latin typeface="Arial" charset="0"/>
                <a:ea typeface="Arial" charset="0"/>
                <a:cs typeface="Arial" charset="0"/>
              </a:rPr>
              <a:t>What is primary KPI for Marketing? </a:t>
            </a:r>
            <a:endParaRPr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Performance Report</a:t>
            </a:r>
          </a:p>
          <a:p>
            <a:pPr marL="742950" lvl="1" indent="-285750">
              <a:buFont typeface="Arial" charset="0"/>
              <a:buChar char="•"/>
            </a:pPr>
            <a:r>
              <a:rPr lang="en-US" altLang="ja-JP"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b="1" dirty="0" smtClean="0">
                <a:latin typeface="Arial" charset="0"/>
                <a:ea typeface="Arial" charset="0"/>
                <a:cs typeface="Arial" charset="0"/>
              </a:rPr>
              <a:t>Digital Marketing</a:t>
            </a:r>
          </a:p>
          <a:p>
            <a:pPr marL="742950" lvl="1" indent="-285750">
              <a:buFont typeface="Arial" charset="0"/>
              <a:buChar char="•"/>
            </a:pPr>
            <a:r>
              <a:rPr lang="en-US" altLang="ja-JP" dirty="0" smtClean="0">
                <a:latin typeface="Arial" charset="0"/>
                <a:ea typeface="Arial" charset="0"/>
                <a:cs typeface="Arial" charset="0"/>
              </a:rPr>
              <a:t>How do you buy paid medias such as display ads, paid </a:t>
            </a:r>
            <a:r>
              <a:rPr lang="en-US" altLang="ja-JP" dirty="0">
                <a:latin typeface="Arial" charset="0"/>
                <a:ea typeface="Arial" charset="0"/>
                <a:cs typeface="Arial" charset="0"/>
              </a:rPr>
              <a:t>s</a:t>
            </a:r>
            <a:r>
              <a:rPr lang="en-US" altLang="ja-JP" dirty="0" smtClean="0">
                <a:latin typeface="Arial" charset="0"/>
                <a:ea typeface="Arial" charset="0"/>
                <a:cs typeface="Arial" charset="0"/>
              </a:rPr>
              <a:t>earch and sponsorships? Do you do Central buying? </a:t>
            </a:r>
          </a:p>
          <a:p>
            <a:pPr marL="285750" indent="-285750">
              <a:buFont typeface="Arial" charset="0"/>
              <a:buChar char="•"/>
            </a:pPr>
            <a:r>
              <a:rPr lang="en-US" altLang="ja-JP" b="1" dirty="0" smtClean="0">
                <a:latin typeface="Arial" charset="0"/>
                <a:ea typeface="Arial" charset="0"/>
                <a:cs typeface="Arial" charset="0"/>
              </a:rPr>
              <a:t>Customer database</a:t>
            </a:r>
          </a:p>
          <a:p>
            <a:pPr marL="742950" lvl="1" indent="-285750">
              <a:buFont typeface="Arial" charset="0"/>
              <a:buChar char="•"/>
            </a:pPr>
            <a:r>
              <a:rPr lang="en-US" altLang="ja-JP" dirty="0" smtClean="0">
                <a:latin typeface="Arial" charset="0"/>
                <a:ea typeface="Arial" charset="0"/>
                <a:cs typeface="Arial" charset="0"/>
              </a:rPr>
              <a:t>How do you manage Geo specific customer data?  Any centralized database?</a:t>
            </a:r>
            <a:endParaRPr kumimoji="1"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Intelligence</a:t>
            </a:r>
          </a:p>
          <a:p>
            <a:pPr marL="742950" lvl="1" indent="-285750">
              <a:buFont typeface="Arial" charset="0"/>
              <a:buChar char="•"/>
            </a:pPr>
            <a:r>
              <a:rPr lang="en-US" altLang="ja-JP" dirty="0" smtClean="0">
                <a:latin typeface="Arial" charset="0"/>
                <a:ea typeface="Arial" charset="0"/>
                <a:cs typeface="Arial" charset="0"/>
              </a:rPr>
              <a:t>Is there any </a:t>
            </a:r>
            <a:r>
              <a:rPr lang="en-US" altLang="ja-JP" dirty="0">
                <a:latin typeface="Arial" charset="0"/>
                <a:ea typeface="Arial" charset="0"/>
                <a:cs typeface="Arial" charset="0"/>
              </a:rPr>
              <a:t>c</a:t>
            </a:r>
            <a:r>
              <a:rPr lang="en-US" altLang="ja-JP" dirty="0" smtClean="0">
                <a:latin typeface="Arial" charset="0"/>
                <a:ea typeface="Arial" charset="0"/>
                <a:cs typeface="Arial" charset="0"/>
              </a:rPr>
              <a:t>entralized function for MI? How do Geo marketing get local market </a:t>
            </a:r>
            <a:r>
              <a:rPr lang="en-US" altLang="ja-JP" dirty="0">
                <a:latin typeface="Arial" charset="0"/>
                <a:ea typeface="Arial" charset="0"/>
                <a:cs typeface="Arial" charset="0"/>
              </a:rPr>
              <a:t>Insights/research </a:t>
            </a:r>
            <a:r>
              <a:rPr lang="en-US" altLang="ja-JP" dirty="0" smtClean="0">
                <a:latin typeface="Arial" charset="0"/>
                <a:ea typeface="Arial" charset="0"/>
                <a:cs typeface="Arial" charset="0"/>
              </a:rPr>
              <a:t>information?</a:t>
            </a:r>
          </a:p>
          <a:p>
            <a:pPr marL="285750" indent="-285750">
              <a:buFont typeface="Arial" charset="0"/>
              <a:buChar char="•"/>
            </a:pPr>
            <a:r>
              <a:rPr kumimoji="1" lang="en-US" altLang="ja-JP" b="1" dirty="0" smtClean="0">
                <a:latin typeface="Arial" charset="0"/>
                <a:ea typeface="Arial" charset="0"/>
                <a:cs typeface="Arial" charset="0"/>
              </a:rPr>
              <a:t>Inside Sales</a:t>
            </a:r>
          </a:p>
          <a:p>
            <a:pPr marL="742950" lvl="1" indent="-285750">
              <a:buFont typeface="Arial" charset="0"/>
              <a:buChar char="•"/>
            </a:pPr>
            <a:r>
              <a:rPr lang="en-US" altLang="ja-JP" dirty="0" smtClean="0">
                <a:latin typeface="Arial" charset="0"/>
                <a:ea typeface="Arial" charset="0"/>
                <a:cs typeface="Arial" charset="0"/>
              </a:rPr>
              <a:t>Is there any inside sales functions?</a:t>
            </a:r>
            <a:endParaRPr kumimoji="1" lang="ja-JP" altLang="en-US"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TotalTime>
  <Words>867</Words>
  <Application>Microsoft Macintosh PowerPoint</Application>
  <PresentationFormat>ワイド画面</PresentationFormat>
  <Paragraphs>148</Paragraphs>
  <Slides>8</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Calibri</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Persona</vt:lpstr>
      <vt:lpstr>Value Proposition</vt:lpstr>
      <vt:lpstr>Marketing Plan Executive Summary </vt:lpstr>
      <vt:lpstr>Questions</vt:lpstr>
      <vt:lpstr>PowerPoint プレゼンテーション</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157</cp:revision>
  <cp:lastPrinted>2017-01-16T10:24:45Z</cp:lastPrinted>
  <dcterms:created xsi:type="dcterms:W3CDTF">2017-01-13T16:11:11Z</dcterms:created>
  <dcterms:modified xsi:type="dcterms:W3CDTF">2017-03-05T11:14:23Z</dcterms:modified>
</cp:coreProperties>
</file>