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1"/>
  </p:notesMasterIdLst>
  <p:sldIdLst>
    <p:sldId id="268" r:id="rId2"/>
    <p:sldId id="262" r:id="rId3"/>
    <p:sldId id="261" r:id="rId4"/>
    <p:sldId id="263" r:id="rId5"/>
    <p:sldId id="260" r:id="rId6"/>
    <p:sldId id="258" r:id="rId7"/>
    <p:sldId id="269" r:id="rId8"/>
    <p:sldId id="266" r:id="rId9"/>
    <p:sldId id="26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78"/>
    <p:restoredTop sz="96667"/>
  </p:normalViewPr>
  <p:slideViewPr>
    <p:cSldViewPr snapToGrid="0" snapToObjects="1">
      <p:cViewPr>
        <p:scale>
          <a:sx n="140" d="100"/>
          <a:sy n="140" d="100"/>
        </p:scale>
        <p:origin x="864"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48374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7</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67CA-5368-BC48-AE27-74B10D8053E7}" type="slidenum">
              <a:rPr kumimoji="1" lang="ja-JP" altLang="en-US" smtClean="0"/>
              <a:t>‹#›</a:t>
            </a:fld>
            <a:endParaRPr kumimoji="1" lang="ja-JP" altLang="en-US"/>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4668970"/>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r>
              <a:rPr lang="en-US" altLang="ja-JP" sz="1500" dirty="0" smtClean="0">
                <a:solidFill>
                  <a:schemeClr val="tx1"/>
                </a:solidFill>
                <a:latin typeface="Arial" charset="0"/>
                <a:ea typeface="Arial" charset="0"/>
                <a:cs typeface="Arial" charset="0"/>
              </a:rPr>
              <a:t>We </a:t>
            </a:r>
            <a:r>
              <a:rPr lang="en-US" altLang="ja-JP" sz="1500" dirty="0">
                <a:solidFill>
                  <a:schemeClr val="tx1"/>
                </a:solidFill>
                <a:latin typeface="Arial" charset="0"/>
                <a:ea typeface="Arial" charset="0"/>
                <a:cs typeface="Arial" charset="0"/>
              </a:rPr>
              <a:t>expects this trend will continue well after 2016, thus estimates that the CAGR from 2015 to 2020 will be 6.2</a:t>
            </a:r>
            <a:r>
              <a:rPr lang="en-US" altLang="ja-JP" sz="1500" dirty="0" smtClean="0">
                <a:solidFill>
                  <a:schemeClr val="tx1"/>
                </a:solidFill>
                <a:latin typeface="Arial" charset="0"/>
                <a:ea typeface="Arial" charset="0"/>
                <a:cs typeface="Arial" charset="0"/>
              </a:rPr>
              <a:t>%.</a:t>
            </a:r>
          </a:p>
          <a:p>
            <a:pPr>
              <a:buFont typeface="Wingdings" charset="2"/>
              <a:buChar char="p"/>
            </a:pPr>
            <a:r>
              <a:rPr lang="en-US" altLang="ja-JP" sz="1500" dirty="0" smtClean="0">
                <a:solidFill>
                  <a:schemeClr val="tx1"/>
                </a:solidFill>
                <a:latin typeface="Arial" charset="0"/>
                <a:ea typeface="Arial" charset="0"/>
                <a:cs typeface="Arial" charset="0"/>
              </a:rPr>
              <a:t> </a:t>
            </a:r>
            <a:r>
              <a:rPr lang="en-US" altLang="ja-JP" sz="1500" b="1" dirty="0" smtClean="0">
                <a:solidFill>
                  <a:schemeClr val="tx1"/>
                </a:solidFill>
                <a:latin typeface="Arial" charset="0"/>
                <a:ea typeface="Arial" charset="0"/>
                <a:cs typeface="Arial" charset="0"/>
              </a:rPr>
              <a:t>Applications </a:t>
            </a:r>
            <a:r>
              <a:rPr lang="en-US" altLang="ja-JP" sz="1500" b="1" dirty="0">
                <a:solidFill>
                  <a:schemeClr val="tx1"/>
                </a:solidFill>
                <a:latin typeface="Arial" charset="0"/>
                <a:ea typeface="Arial" charset="0"/>
                <a:cs typeface="Arial" charset="0"/>
              </a:rPr>
              <a:t>development </a:t>
            </a:r>
            <a:r>
              <a:rPr lang="en-US" altLang="ja-JP" sz="1500" b="1" dirty="0" smtClean="0">
                <a:solidFill>
                  <a:schemeClr val="tx1"/>
                </a:solidFill>
                <a:latin typeface="Arial" charset="0"/>
                <a:ea typeface="Arial" charset="0"/>
                <a:cs typeface="Arial" charset="0"/>
              </a:rPr>
              <a:t>software</a:t>
            </a:r>
            <a:r>
              <a:rPr lang="en-US" altLang="ja-JP" sz="1500" dirty="0" smtClean="0">
                <a:solidFill>
                  <a:schemeClr val="tx1"/>
                </a:solidFill>
                <a:latin typeface="Arial" charset="0"/>
                <a:ea typeface="Arial" charset="0"/>
                <a:cs typeface="Arial" charset="0"/>
              </a:rPr>
              <a:t>: </a:t>
            </a:r>
            <a:r>
              <a:rPr lang="hr-HR" altLang="ja-JP" sz="1500" dirty="0">
                <a:solidFill>
                  <a:schemeClr val="tx1"/>
                </a:solidFill>
                <a:latin typeface="Arial" charset="0"/>
                <a:ea typeface="Arial" charset="0"/>
                <a:cs typeface="Arial" charset="0"/>
              </a:rPr>
              <a:t>2015–2020 </a:t>
            </a:r>
            <a:r>
              <a:rPr lang="hr-HR" altLang="ja-JP" sz="1500" dirty="0" smtClean="0">
                <a:solidFill>
                  <a:schemeClr val="tx1"/>
                </a:solidFill>
                <a:latin typeface="Arial" charset="0"/>
                <a:ea typeface="Arial" charset="0"/>
                <a:cs typeface="Arial" charset="0"/>
              </a:rPr>
              <a:t>CAGR </a:t>
            </a:r>
            <a:r>
              <a:rPr lang="hr-HR" altLang="ja-JP" sz="1500" dirty="0" err="1" smtClean="0">
                <a:solidFill>
                  <a:schemeClr val="tx1"/>
                </a:solidFill>
                <a:latin typeface="Arial" charset="0"/>
                <a:ea typeface="Arial" charset="0"/>
                <a:cs typeface="Arial" charset="0"/>
              </a:rPr>
              <a:t>will</a:t>
            </a:r>
            <a:r>
              <a:rPr lang="hr-HR" altLang="ja-JP" sz="1500" dirty="0" smtClean="0">
                <a:solidFill>
                  <a:schemeClr val="tx1"/>
                </a:solidFill>
                <a:latin typeface="Arial" charset="0"/>
                <a:ea typeface="Arial" charset="0"/>
                <a:cs typeface="Arial" charset="0"/>
              </a:rPr>
              <a:t> </a:t>
            </a:r>
            <a:r>
              <a:rPr lang="hr-HR" altLang="ja-JP" sz="1500" dirty="0" err="1" smtClean="0">
                <a:solidFill>
                  <a:schemeClr val="tx1"/>
                </a:solidFill>
                <a:latin typeface="Arial" charset="0"/>
                <a:ea typeface="Arial" charset="0"/>
                <a:cs typeface="Arial" charset="0"/>
              </a:rPr>
              <a:t>be</a:t>
            </a:r>
            <a:r>
              <a:rPr lang="hr-HR" altLang="ja-JP" sz="1500" dirty="0" smtClean="0">
                <a:solidFill>
                  <a:schemeClr val="tx1"/>
                </a:solidFill>
                <a:latin typeface="Arial" charset="0"/>
                <a:ea typeface="Arial" charset="0"/>
                <a:cs typeface="Arial" charset="0"/>
              </a:rPr>
              <a:t> 1.3%. D</a:t>
            </a:r>
            <a:r>
              <a:rPr lang="en-US" altLang="ja-JP" sz="1500" dirty="0" err="1" smtClean="0">
                <a:solidFill>
                  <a:schemeClr val="tx1"/>
                </a:solidFill>
                <a:latin typeface="Arial" charset="0"/>
                <a:ea typeface="Arial" charset="0"/>
                <a:cs typeface="Arial" charset="0"/>
              </a:rPr>
              <a:t>emand</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for </a:t>
            </a:r>
            <a:r>
              <a:rPr lang="en-US" altLang="ja-JP" sz="1500" dirty="0">
                <a:solidFill>
                  <a:schemeClr val="tx1"/>
                </a:solidFill>
                <a:latin typeface="Arial" charset="0"/>
                <a:ea typeface="Arial" charset="0"/>
                <a:cs typeface="Arial" charset="0"/>
              </a:rPr>
              <a:t>web applications development that includes mobile applications is growing, the project scale is small and fails to support the overall market growth. The increasing utilization of open source software that can be used free of charge is also inhibiting the market growth</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313205" y="1430845"/>
            <a:ext cx="4820671" cy="2298065"/>
          </a:xfrm>
        </p:spPr>
        <p:txBody>
          <a:bodyPr/>
          <a:lstStyle/>
          <a:p>
            <a:pPr marL="0" indent="0">
              <a:buNone/>
            </a:pPr>
            <a:r>
              <a:rPr lang="en-US" altLang="ja-JP" sz="2000" b="1" dirty="0" smtClean="0">
                <a:solidFill>
                  <a:schemeClr val="tx1"/>
                </a:solidFill>
                <a:latin typeface="Arial" charset="0"/>
                <a:ea typeface="Arial" charset="0"/>
                <a:cs typeface="Arial" charset="0"/>
              </a:rPr>
              <a:t>Local competitors/insights</a:t>
            </a:r>
            <a:endParaRPr lang="en-US" altLang="ja-JP" sz="2000" b="1" dirty="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BitBucket</a:t>
            </a:r>
            <a:r>
              <a:rPr lang="en-US" altLang="ja-JP" sz="2000" dirty="0" smtClean="0">
                <a:solidFill>
                  <a:schemeClr val="tx1"/>
                </a:solidFill>
                <a:latin typeface="Arial" charset="0"/>
                <a:ea typeface="Arial" charset="0"/>
                <a:cs typeface="Arial" charset="0"/>
              </a:rPr>
              <a:t> (</a:t>
            </a:r>
            <a:r>
              <a:rPr lang="en-US" altLang="ja-JP" sz="2000" dirty="0" err="1" smtClean="0">
                <a:solidFill>
                  <a:schemeClr val="tx1"/>
                </a:solidFill>
                <a:latin typeface="Arial" charset="0"/>
                <a:ea typeface="Arial" charset="0"/>
                <a:cs typeface="Arial" charset="0"/>
              </a:rPr>
              <a:t>Atlassian</a:t>
            </a:r>
            <a:r>
              <a:rPr lang="en-US" altLang="ja-JP" sz="2000" dirty="0" smtClean="0">
                <a:solidFill>
                  <a:schemeClr val="tx1"/>
                </a:solidFill>
                <a:latin typeface="Arial" charset="0"/>
                <a:ea typeface="Arial" charset="0"/>
                <a:cs typeface="Arial" charset="0"/>
              </a:rPr>
              <a:t>)</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GitLab</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err="1" smtClean="0">
                <a:solidFill>
                  <a:schemeClr val="tx1"/>
                </a:solidFill>
                <a:latin typeface="Arial" charset="0"/>
                <a:ea typeface="Arial" charset="0"/>
                <a:cs typeface="Arial" charset="0"/>
              </a:rPr>
              <a:t>Gitorious</a:t>
            </a:r>
            <a:endParaRPr lang="en-US" altLang="ja-JP" sz="2000" dirty="0" smtClean="0">
              <a:solidFill>
                <a:schemeClr val="tx1"/>
              </a:solidFill>
              <a:latin typeface="Arial" charset="0"/>
              <a:ea typeface="Arial" charset="0"/>
              <a:cs typeface="Arial" charset="0"/>
            </a:endParaRPr>
          </a:p>
          <a:p>
            <a:pPr>
              <a:buFont typeface="Wingdings" charset="2"/>
              <a:buChar char="p"/>
            </a:pPr>
            <a:r>
              <a:rPr lang="en-US" altLang="ja-JP" sz="2000" dirty="0" smtClean="0">
                <a:solidFill>
                  <a:schemeClr val="tx1"/>
                </a:solidFill>
                <a:latin typeface="Arial" charset="0"/>
                <a:ea typeface="Arial" charset="0"/>
                <a:cs typeface="Arial" charset="0"/>
              </a:rPr>
              <a:t>???</a:t>
            </a:r>
          </a:p>
        </p:txBody>
      </p:sp>
      <p:sp>
        <p:nvSpPr>
          <p:cNvPr id="8" name="Text Box 7"/>
          <p:cNvSpPr txBox="1">
            <a:spLocks noChangeArrowheads="1"/>
          </p:cNvSpPr>
          <p:nvPr/>
        </p:nvSpPr>
        <p:spPr bwMode="auto">
          <a:xfrm>
            <a:off x="322022" y="6000578"/>
            <a:ext cx="5321693"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000" b="0" dirty="0">
                <a:solidFill>
                  <a:srgbClr val="000000"/>
                </a:solidFill>
                <a:effectLst/>
                <a:latin typeface="Arial" charset="0"/>
                <a:ea typeface="Arial" charset="0"/>
                <a:cs typeface="Arial" charset="0"/>
              </a:rPr>
              <a:t>Source: </a:t>
            </a:r>
            <a:r>
              <a:rPr lang="en-US" altLang="ja-JP" sz="1000" dirty="0">
                <a:solidFill>
                  <a:srgbClr val="000000"/>
                </a:solidFill>
                <a:latin typeface="Arial" charset="0"/>
                <a:ea typeface="Arial" charset="0"/>
                <a:cs typeface="Arial" charset="0"/>
              </a:rPr>
              <a:t>G2 </a:t>
            </a:r>
            <a:r>
              <a:rPr lang="en-US" altLang="ja-JP" sz="1000">
                <a:solidFill>
                  <a:srgbClr val="000000"/>
                </a:solidFill>
                <a:latin typeface="Arial" charset="0"/>
                <a:ea typeface="Arial" charset="0"/>
                <a:cs typeface="Arial" charset="0"/>
              </a:rPr>
              <a:t>Crowd (https://www.g2crowd.com/categories/version-control-hosting)</a:t>
            </a:r>
            <a:endParaRPr lang="en-US" altLang="ja-JP" sz="1000" b="0" dirty="0">
              <a:solidFill>
                <a:srgbClr val="000000"/>
              </a:solidFill>
              <a:effectLst/>
              <a:latin typeface="Arial" charset="0"/>
              <a:ea typeface="Arial" charset="0"/>
              <a:cs typeface="Arial" charset="0"/>
            </a:endParaRPr>
          </a:p>
        </p:txBody>
      </p:sp>
      <p:sp>
        <p:nvSpPr>
          <p:cNvPr id="11" name="Text Box 5"/>
          <p:cNvSpPr txBox="1">
            <a:spLocks noChangeArrowheads="1"/>
          </p:cNvSpPr>
          <p:nvPr/>
        </p:nvSpPr>
        <p:spPr bwMode="auto">
          <a:xfrm>
            <a:off x="322024" y="1430845"/>
            <a:ext cx="6264586" cy="61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b="1" dirty="0">
                <a:latin typeface="Arial" charset="0"/>
                <a:ea typeface="Arial" charset="0"/>
                <a:cs typeface="Arial" charset="0"/>
              </a:rPr>
              <a:t>G2 Crowd Grid℠ for Version Control Hosting</a:t>
            </a:r>
          </a:p>
          <a:p>
            <a:r>
              <a:rPr lang="en-US" altLang="ja-JP" sz="1600" b="1" dirty="0" smtClean="0">
                <a:latin typeface="Arial" charset="0"/>
                <a:ea typeface="Arial" charset="0"/>
                <a:cs typeface="Arial" charset="0"/>
              </a:rPr>
              <a:t>(*North America’s case)</a:t>
            </a:r>
            <a:endParaRPr lang="en-US" altLang="ja-JP" sz="1600" b="1" dirty="0">
              <a:effectLst/>
              <a:latin typeface="Arial" charset="0"/>
              <a:ea typeface="Arial" charset="0"/>
              <a:cs typeface="Arial" charset="0"/>
            </a:endParaRPr>
          </a:p>
        </p:txBody>
      </p:sp>
      <p:sp>
        <p:nvSpPr>
          <p:cNvPr id="3" name="角丸四角形 2"/>
          <p:cNvSpPr/>
          <p:nvPr/>
        </p:nvSpPr>
        <p:spPr>
          <a:xfrm>
            <a:off x="6313205" y="4062786"/>
            <a:ext cx="5166883" cy="1536682"/>
          </a:xfrm>
          <a:prstGeom prst="roundRect">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smtClean="0">
                <a:solidFill>
                  <a:srgbClr val="FF0000"/>
                </a:solidFill>
                <a:latin typeface="Arial" charset="0"/>
                <a:ea typeface="Arial" charset="0"/>
                <a:cs typeface="Arial" charset="0"/>
              </a:rPr>
              <a:t>Japan specific data/information is required</a:t>
            </a:r>
          </a:p>
          <a:p>
            <a:pPr marL="285750" indent="-285750">
              <a:buFont typeface="Arial" charset="0"/>
              <a:buChar char="•"/>
            </a:pPr>
            <a:r>
              <a:rPr lang="en-US" altLang="ja-JP" sz="2000" dirty="0" smtClean="0">
                <a:solidFill>
                  <a:srgbClr val="FF0000"/>
                </a:solidFill>
                <a:latin typeface="Arial" charset="0"/>
                <a:ea typeface="Arial" charset="0"/>
                <a:cs typeface="Arial" charset="0"/>
              </a:rPr>
              <a:t>legacy </a:t>
            </a:r>
            <a:r>
              <a:rPr lang="en-US" altLang="ja-JP" sz="2000" dirty="0">
                <a:solidFill>
                  <a:srgbClr val="FF0000"/>
                </a:solidFill>
                <a:latin typeface="Arial" charset="0"/>
                <a:ea typeface="Arial" charset="0"/>
                <a:cs typeface="Arial" charset="0"/>
              </a:rPr>
              <a:t>competition: subversion, </a:t>
            </a:r>
            <a:r>
              <a:rPr lang="en-US" altLang="ja-JP" sz="2000" dirty="0" smtClean="0">
                <a:solidFill>
                  <a:srgbClr val="FF0000"/>
                </a:solidFill>
                <a:latin typeface="Arial" charset="0"/>
                <a:ea typeface="Arial" charset="0"/>
                <a:cs typeface="Arial" charset="0"/>
              </a:rPr>
              <a:t>CVS ?</a:t>
            </a:r>
          </a:p>
          <a:p>
            <a:pPr marL="285750" indent="-285750">
              <a:buFont typeface="Arial" charset="0"/>
              <a:buChar char="•"/>
            </a:pPr>
            <a:r>
              <a:rPr lang="en-US" altLang="ja-JP" sz="2000" dirty="0" smtClean="0">
                <a:solidFill>
                  <a:srgbClr val="FF0000"/>
                </a:solidFill>
                <a:latin typeface="Arial" charset="0"/>
                <a:ea typeface="Arial" charset="0"/>
                <a:cs typeface="Arial" charset="0"/>
              </a:rPr>
              <a:t>direct competition: </a:t>
            </a:r>
            <a:r>
              <a:rPr lang="en-US" altLang="ja-JP" sz="2000" dirty="0" err="1" smtClean="0">
                <a:solidFill>
                  <a:srgbClr val="FF0000"/>
                </a:solidFill>
                <a:latin typeface="Arial" charset="0"/>
                <a:ea typeface="Arial" charset="0"/>
                <a:cs typeface="Arial" charset="0"/>
              </a:rPr>
              <a:t>B</a:t>
            </a:r>
            <a:r>
              <a:rPr lang="en-US" altLang="ja-JP" sz="2000" dirty="0" err="1" smtClean="0">
                <a:solidFill>
                  <a:srgbClr val="FF0000"/>
                </a:solidFill>
                <a:latin typeface="Arial" charset="0"/>
                <a:ea typeface="Arial" charset="0"/>
                <a:cs typeface="Arial" charset="0"/>
              </a:rPr>
              <a:t>itbucket</a:t>
            </a:r>
            <a:r>
              <a:rPr lang="en-US" altLang="ja-JP" sz="2000" dirty="0" smtClean="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Atlassian</a:t>
            </a:r>
            <a:r>
              <a:rPr lang="en-US" altLang="ja-JP" sz="2000" dirty="0" smtClean="0">
                <a:solidFill>
                  <a:srgbClr val="FF0000"/>
                </a:solidFill>
                <a:latin typeface="Arial" charset="0"/>
                <a:ea typeface="Arial" charset="0"/>
                <a:cs typeface="Arial" charset="0"/>
              </a:rPr>
              <a:t>)</a:t>
            </a:r>
            <a:r>
              <a:rPr lang="en-US" altLang="ja-JP" sz="2000" dirty="0" smtClean="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GitLab</a:t>
            </a:r>
            <a:r>
              <a:rPr lang="en-US" altLang="ja-JP" sz="2000" dirty="0">
                <a:solidFill>
                  <a:srgbClr val="FF0000"/>
                </a:solidFill>
                <a:latin typeface="Arial" charset="0"/>
                <a:ea typeface="Arial" charset="0"/>
                <a:cs typeface="Arial" charset="0"/>
              </a:rPr>
              <a:t>, </a:t>
            </a:r>
            <a:r>
              <a:rPr lang="en-US" altLang="ja-JP" sz="2000" dirty="0" err="1" smtClean="0">
                <a:solidFill>
                  <a:srgbClr val="FF0000"/>
                </a:solidFill>
                <a:latin typeface="Arial" charset="0"/>
                <a:ea typeface="Arial" charset="0"/>
                <a:cs typeface="Arial" charset="0"/>
              </a:rPr>
              <a:t>Gitorious</a:t>
            </a:r>
            <a:r>
              <a:rPr lang="en-US" altLang="ja-JP" sz="2000" dirty="0" smtClean="0">
                <a:solidFill>
                  <a:srgbClr val="FF0000"/>
                </a:solidFill>
                <a:latin typeface="Arial" charset="0"/>
                <a:ea typeface="Arial" charset="0"/>
                <a:cs typeface="Arial" charset="0"/>
              </a:rPr>
              <a:t> ?</a:t>
            </a:r>
            <a:endParaRPr lang="en-US" altLang="ja-JP" sz="2000" dirty="0" smtClean="0">
              <a:solidFill>
                <a:srgbClr val="FF0000"/>
              </a:solidFill>
              <a:latin typeface="Arial" charset="0"/>
              <a:ea typeface="Arial" charset="0"/>
              <a:cs typeface="Arial" charset="0"/>
            </a:endParaRPr>
          </a:p>
        </p:txBody>
      </p:sp>
      <p:pic>
        <p:nvPicPr>
          <p:cNvPr id="6" name="図 5"/>
          <p:cNvPicPr>
            <a:picLocks noChangeAspect="1"/>
          </p:cNvPicPr>
          <p:nvPr/>
        </p:nvPicPr>
        <p:blipFill>
          <a:blip r:embed="rId3"/>
          <a:stretch>
            <a:fillRect/>
          </a:stretch>
        </p:blipFill>
        <p:spPr>
          <a:xfrm>
            <a:off x="322022" y="2077818"/>
            <a:ext cx="5026726" cy="3922760"/>
          </a:xfrm>
          <a:prstGeom prst="rect">
            <a:avLst/>
          </a:prstGeom>
        </p:spPr>
      </p:pic>
    </p:spTree>
    <p:extLst>
      <p:ext uri="{BB962C8B-B14F-4D97-AF65-F5344CB8AC3E}">
        <p14:creationId xmlns:p14="http://schemas.microsoft.com/office/powerpoint/2010/main" val="63194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1642898747"/>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companies/larger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en-US" altLang="ja-JP" sz="1700" dirty="0" smtClean="0">
                        <a:latin typeface="Arial" charset="0"/>
                        <a:ea typeface="Arial" charset="0"/>
                        <a:cs typeface="Arial" charset="0"/>
                      </a:endParaRPr>
                    </a:p>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a:t>
            </a:r>
            <a:r>
              <a:rPr lang="en-US" altLang="ja-JP" sz="3200" b="1" dirty="0" smtClean="0">
                <a:solidFill>
                  <a:srgbClr val="00B0F0"/>
                </a:solidFill>
                <a:latin typeface="Arial" charset="0"/>
                <a:ea typeface="Arial" charset="0"/>
                <a:cs typeface="Arial" charset="0"/>
              </a:rPr>
              <a:t>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err="1" smtClean="0">
                <a:latin typeface="Arial" charset="0"/>
                <a:ea typeface="Arial" charset="0"/>
                <a:cs typeface="Arial" charset="0"/>
              </a:rPr>
              <a:t>GitHub.com</a:t>
            </a:r>
            <a:r>
              <a:rPr lang="en-US" altLang="ja-JP" sz="1200" dirty="0" smtClean="0">
                <a:latin typeface="Arial" charset="0"/>
                <a:ea typeface="Arial" charset="0"/>
                <a:cs typeface="Arial" charset="0"/>
              </a:rPr>
              <a:t>, 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Sales PPL: ???</a:t>
            </a:r>
            <a:endParaRPr lang="ja-JP" altLang="en-US"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37991120"/>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GitHub.com</a:t>
                      </a:r>
                      <a:r>
                        <a:rPr kumimoji="1" lang="en-US" altLang="ja-JP" sz="1000" baseline="0" dirty="0" smtClean="0">
                          <a:latin typeface="Arial" charset="0"/>
                          <a:ea typeface="Arial" charset="0"/>
                          <a:cs typeface="Arial" charset="0"/>
                        </a:rPr>
                        <a:t>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GithHub.com</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56921805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a:t>
                      </a:r>
                      <a:r>
                        <a:rPr kumimoji="1" lang="en-US" altLang="ja-JP" sz="1000" dirty="0" smtClean="0">
                          <a:latin typeface="Arial" charset="0"/>
                          <a:ea typeface="Arial" charset="0"/>
                          <a:cs typeface="Arial" charset="0"/>
                        </a:rPr>
                        <a:t>$5B </a:t>
                      </a:r>
                      <a:r>
                        <a:rPr kumimoji="1" lang="en-US" altLang="ja-JP" sz="1000" dirty="0" smtClean="0">
                          <a:latin typeface="Arial" charset="0"/>
                          <a:ea typeface="Arial" charset="0"/>
                          <a:cs typeface="Arial" charset="0"/>
                        </a:rPr>
                        <a:t>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endParaRPr kumimoji="1" lang="en-US" altLang="ja-JP" sz="1000" baseline="0" dirty="0" smtClean="0">
                        <a:latin typeface="Arial" charset="0"/>
                        <a:ea typeface="Arial" charset="0"/>
                        <a:cs typeface="Arial" charset="0"/>
                      </a:endParaRP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endParaRPr kumimoji="1" lang="en-US" altLang="ja-JP" sz="1000" baseline="0" dirty="0" smtClean="0">
                        <a:latin typeface="Arial" charset="0"/>
                        <a:ea typeface="Arial" charset="0"/>
                        <a:cs typeface="Arial" charset="0"/>
                      </a:endParaRP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1" dirty="0" smtClean="0">
                          <a:latin typeface="Arial" charset="0"/>
                          <a:ea typeface="Arial" charset="0"/>
                          <a:cs typeface="Arial" charset="0"/>
                        </a:rPr>
                        <a:t>(A)</a:t>
                      </a:r>
                    </a:p>
                    <a:p>
                      <a:endParaRPr kumimoji="1" lang="en-US" altLang="ja-JP" sz="1000" baseline="0" dirty="0" smtClean="0">
                        <a:latin typeface="Arial" charset="0"/>
                        <a:ea typeface="Arial" charset="0"/>
                        <a:cs typeface="Arial" charset="0"/>
                      </a:endParaRPr>
                    </a:p>
                    <a:p>
                      <a:r>
                        <a:rPr kumimoji="1" lang="en-US" altLang="ja-JP" sz="1000" baseline="0" dirty="0" smtClean="0">
                          <a:latin typeface="Arial" charset="0"/>
                          <a:ea typeface="Arial" charset="0"/>
                          <a:cs typeface="Arial" charset="0"/>
                        </a:rPr>
                        <a:t># Accounts: 30</a:t>
                      </a:r>
                      <a:endParaRPr kumimoji="1" lang="ja-JP" altLang="en-US" sz="1000" dirty="0" smtClean="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r>
                        <a:rPr kumimoji="1" lang="de-DE" altLang="ja-JP" sz="1000" b="1" dirty="0" smtClean="0">
                          <a:latin typeface="Arial" charset="0"/>
                          <a:ea typeface="Arial" charset="0"/>
                          <a:cs typeface="Arial" charset="0"/>
                        </a:rPr>
                        <a:t>(B)</a:t>
                      </a:r>
                      <a:endParaRPr kumimoji="1" lang="en-US" altLang="ja-JP" sz="1000" b="1"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endParaRPr kumimoji="1" lang="ja-JP" altLang="en-US" sz="1000" dirty="0" smtClean="0">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a:t>
                      </a:r>
                      <a:r>
                        <a:rPr kumimoji="1" lang="en-US" altLang="ja-JP" sz="1000" dirty="0" smtClean="0">
                          <a:latin typeface="Arial" charset="0"/>
                          <a:ea typeface="Arial" charset="0"/>
                          <a:cs typeface="Arial" charset="0"/>
                        </a:rPr>
                        <a:t>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1" dirty="0" smtClean="0">
                          <a:latin typeface="Arial" charset="0"/>
                          <a:ea typeface="Arial" charset="0"/>
                          <a:cs typeface="Arial" charset="0"/>
                        </a:rPr>
                        <a:t>(C)</a:t>
                      </a:r>
                      <a:endParaRPr kumimoji="1" lang="en-US" altLang="ja-JP" sz="1000" b="1" dirty="0" smtClean="0">
                        <a:latin typeface="Arial" charset="0"/>
                        <a:ea typeface="Arial" charset="0"/>
                        <a:cs typeface="Arial" charset="0"/>
                      </a:endParaRPr>
                    </a:p>
                    <a:p>
                      <a:endParaRPr kumimoji="1" lang="en-US" altLang="ja-JP" sz="1000" baseline="0" dirty="0" smtClean="0">
                        <a:latin typeface="Arial" charset="0"/>
                        <a:ea typeface="Arial" charset="0"/>
                        <a:cs typeface="Arial" charset="0"/>
                      </a:endParaRPr>
                    </a:p>
                    <a:p>
                      <a:r>
                        <a:rPr kumimoji="1" lang="en-US" altLang="ja-JP" sz="1000" baseline="0" dirty="0" smtClean="0">
                          <a:latin typeface="Arial" charset="0"/>
                          <a:ea typeface="Arial" charset="0"/>
                          <a:cs typeface="Arial" charset="0"/>
                        </a:rPr>
                        <a:t># Accounts: WIP</a:t>
                      </a:r>
                      <a:endParaRPr kumimoji="1" lang="ja-JP" altLang="en-US" sz="1000" dirty="0" smtClean="0">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endParaRPr kumimoji="1" lang="en-US" altLang="ja-JP" sz="1000" baseline="0" dirty="0" smtClean="0">
                        <a:latin typeface="Arial" charset="0"/>
                        <a:ea typeface="Arial" charset="0"/>
                        <a:cs typeface="Arial" charset="0"/>
                      </a:endParaRPr>
                    </a:p>
                  </a:txBody>
                  <a:tcPr marL="121920" marR="121920" marT="60960" marB="60960"/>
                </a:tc>
              </a:tr>
            </a:tbl>
          </a:graphicData>
        </a:graphic>
      </p:graphicFrame>
      <p:sp>
        <p:nvSpPr>
          <p:cNvPr id="4" name="角丸四角形 3"/>
          <p:cNvSpPr/>
          <p:nvPr/>
        </p:nvSpPr>
        <p:spPr>
          <a:xfrm rot="20584952">
            <a:off x="9086425" y="245988"/>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2089148317"/>
              </p:ext>
            </p:extLst>
          </p:nvPr>
        </p:nvGraphicFramePr>
        <p:xfrm>
          <a:off x="6337130" y="4258394"/>
          <a:ext cx="4832811" cy="1447800"/>
        </p:xfrm>
        <a:graphic>
          <a:graphicData uri="http://schemas.openxmlformats.org/drawingml/2006/table">
            <a:tbl>
              <a:tblPr firstRow="1" bandRow="1">
                <a:tableStyleId>{7DF18680-E054-41AD-8BC1-D1AEF772440D}</a:tableStyleId>
              </a:tblPr>
              <a:tblGrid>
                <a:gridCol w="4832811"/>
              </a:tblGrid>
              <a:tr h="236737">
                <a:tc>
                  <a:txBody>
                    <a:bodyPr/>
                    <a:lstStyle/>
                    <a:p>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localize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FY17</a:t>
            </a:r>
            <a:r>
              <a:rPr lang="en-US" altLang="ja-JP" sz="3200" b="1" dirty="0" smtClean="0">
                <a:solidFill>
                  <a:srgbClr val="00B0F0"/>
                </a:solidFill>
                <a:latin typeface="Arial" charset="0"/>
                <a:ea typeface="Arial" charset="0"/>
                <a:cs typeface="Arial" charset="0"/>
              </a:rPr>
              <a:t>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178808" y="3099816"/>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3" name="正方形/長方形 2"/>
          <p:cNvSpPr/>
          <p:nvPr/>
        </p:nvSpPr>
        <p:spPr>
          <a:xfrm>
            <a:off x="2225998" y="9312759"/>
            <a:ext cx="2033831" cy="165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51753" y="6456285"/>
            <a:ext cx="3433864" cy="282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2023" y="1309477"/>
            <a:ext cx="11426632" cy="5355312"/>
          </a:xfrm>
          <a:prstGeom prst="rect">
            <a:avLst/>
          </a:prstGeom>
          <a:noFill/>
        </p:spPr>
        <p:txBody>
          <a:bodyPr wrap="square" rtlCol="0">
            <a:spAutoFit/>
          </a:bodyPr>
          <a:lstStyle/>
          <a:p>
            <a:pPr marL="285750" indent="-285750">
              <a:buFont typeface="Arial" charset="0"/>
              <a:buChar char="•"/>
            </a:pPr>
            <a:r>
              <a:rPr lang="en-US" altLang="ja-JP" b="1" dirty="0" smtClean="0">
                <a:latin typeface="Arial" charset="0"/>
                <a:ea typeface="Arial" charset="0"/>
                <a:cs typeface="Arial" charset="0"/>
              </a:rPr>
              <a:t>Campaign Planning Cycle</a:t>
            </a:r>
          </a:p>
          <a:p>
            <a:pPr marL="742950" lvl="1" indent="-285750">
              <a:buFont typeface="Arial" charset="0"/>
              <a:buChar char="•"/>
            </a:pPr>
            <a:r>
              <a:rPr lang="en-US" altLang="ja-JP" dirty="0" smtClean="0">
                <a:latin typeface="Arial" charset="0"/>
                <a:ea typeface="Arial" charset="0"/>
                <a:cs typeface="Arial" charset="0"/>
              </a:rPr>
              <a:t>3 months(quarterly),6 months or full year?</a:t>
            </a:r>
          </a:p>
          <a:p>
            <a:pPr marL="285750" indent="-285750">
              <a:buFont typeface="Arial" charset="0"/>
              <a:buChar char="•"/>
            </a:pPr>
            <a:r>
              <a:rPr lang="en-US" altLang="ja-JP" b="1" dirty="0" smtClean="0">
                <a:latin typeface="Arial" charset="0"/>
                <a:ea typeface="Arial" charset="0"/>
                <a:cs typeface="Arial" charset="0"/>
              </a:rPr>
              <a:t>Marketing Budget</a:t>
            </a:r>
          </a:p>
          <a:p>
            <a:pPr marL="742950" lvl="1" indent="-285750">
              <a:buFont typeface="Arial" charset="0"/>
              <a:buChar char="•"/>
            </a:pPr>
            <a:r>
              <a:rPr lang="en-US" altLang="ja-JP" dirty="0" smtClean="0">
                <a:latin typeface="Arial" charset="0"/>
                <a:ea typeface="Arial" charset="0"/>
                <a:cs typeface="Arial" charset="0"/>
              </a:rPr>
              <a:t>How much?</a:t>
            </a:r>
          </a:p>
          <a:p>
            <a:pPr marL="742950" lvl="1" indent="-285750">
              <a:buFont typeface="Arial" charset="0"/>
              <a:buChar char="•"/>
            </a:pPr>
            <a:r>
              <a:rPr lang="en-US" altLang="ja-JP"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b="1" dirty="0">
                <a:latin typeface="Arial" charset="0"/>
                <a:ea typeface="Arial" charset="0"/>
                <a:cs typeface="Arial" charset="0"/>
              </a:rPr>
              <a:t>KPI</a:t>
            </a:r>
          </a:p>
          <a:p>
            <a:pPr marL="742950" lvl="1" indent="-285750">
              <a:buFont typeface="Arial" charset="0"/>
              <a:buChar char="•"/>
            </a:pPr>
            <a:r>
              <a:rPr lang="en-US" altLang="ja-JP" dirty="0">
                <a:latin typeface="Arial" charset="0"/>
                <a:ea typeface="Arial" charset="0"/>
                <a:cs typeface="Arial" charset="0"/>
              </a:rPr>
              <a:t>What is primary KPI for Marketing? </a:t>
            </a:r>
            <a:endParaRPr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Performance Report</a:t>
            </a:r>
          </a:p>
          <a:p>
            <a:pPr marL="742950" lvl="1" indent="-285750">
              <a:buFont typeface="Arial" charset="0"/>
              <a:buChar char="•"/>
            </a:pPr>
            <a:r>
              <a:rPr lang="en-US" altLang="ja-JP"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b="1" dirty="0" smtClean="0">
                <a:latin typeface="Arial" charset="0"/>
                <a:ea typeface="Arial" charset="0"/>
                <a:cs typeface="Arial" charset="0"/>
              </a:rPr>
              <a:t>Digital Marketing</a:t>
            </a:r>
          </a:p>
          <a:p>
            <a:pPr marL="742950" lvl="1" indent="-285750">
              <a:buFont typeface="Arial" charset="0"/>
              <a:buChar char="•"/>
            </a:pPr>
            <a:r>
              <a:rPr lang="en-US" altLang="ja-JP" dirty="0" smtClean="0">
                <a:latin typeface="Arial" charset="0"/>
                <a:ea typeface="Arial" charset="0"/>
                <a:cs typeface="Arial" charset="0"/>
              </a:rPr>
              <a:t>How do you buy paid medias such as display ads, paid </a:t>
            </a:r>
            <a:r>
              <a:rPr lang="en-US" altLang="ja-JP" dirty="0">
                <a:latin typeface="Arial" charset="0"/>
                <a:ea typeface="Arial" charset="0"/>
                <a:cs typeface="Arial" charset="0"/>
              </a:rPr>
              <a:t>s</a:t>
            </a:r>
            <a:r>
              <a:rPr lang="en-US" altLang="ja-JP" dirty="0" smtClean="0">
                <a:latin typeface="Arial" charset="0"/>
                <a:ea typeface="Arial" charset="0"/>
                <a:cs typeface="Arial" charset="0"/>
              </a:rPr>
              <a:t>earch and sponsorships? Do you do Central buying? </a:t>
            </a:r>
          </a:p>
          <a:p>
            <a:pPr marL="285750" indent="-285750">
              <a:buFont typeface="Arial" charset="0"/>
              <a:buChar char="•"/>
            </a:pPr>
            <a:r>
              <a:rPr lang="en-US" altLang="ja-JP" b="1" dirty="0" smtClean="0">
                <a:latin typeface="Arial" charset="0"/>
                <a:ea typeface="Arial" charset="0"/>
                <a:cs typeface="Arial" charset="0"/>
              </a:rPr>
              <a:t>Customer database</a:t>
            </a:r>
          </a:p>
          <a:p>
            <a:pPr marL="742950" lvl="1" indent="-285750">
              <a:buFont typeface="Arial" charset="0"/>
              <a:buChar char="•"/>
            </a:pPr>
            <a:r>
              <a:rPr lang="en-US" altLang="ja-JP" dirty="0" smtClean="0">
                <a:latin typeface="Arial" charset="0"/>
                <a:ea typeface="Arial" charset="0"/>
                <a:cs typeface="Arial" charset="0"/>
              </a:rPr>
              <a:t>How do you manage Geo specific customer data?  Any centralized database?</a:t>
            </a:r>
            <a:endParaRPr kumimoji="1"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Intelligence</a:t>
            </a:r>
          </a:p>
          <a:p>
            <a:pPr marL="742950" lvl="1" indent="-285750">
              <a:buFont typeface="Arial" charset="0"/>
              <a:buChar char="•"/>
            </a:pPr>
            <a:r>
              <a:rPr lang="en-US" altLang="ja-JP" dirty="0" smtClean="0">
                <a:latin typeface="Arial" charset="0"/>
                <a:ea typeface="Arial" charset="0"/>
                <a:cs typeface="Arial" charset="0"/>
              </a:rPr>
              <a:t>Is there any </a:t>
            </a:r>
            <a:r>
              <a:rPr lang="en-US" altLang="ja-JP" dirty="0">
                <a:latin typeface="Arial" charset="0"/>
                <a:ea typeface="Arial" charset="0"/>
                <a:cs typeface="Arial" charset="0"/>
              </a:rPr>
              <a:t>c</a:t>
            </a:r>
            <a:r>
              <a:rPr lang="en-US" altLang="ja-JP" dirty="0" smtClean="0">
                <a:latin typeface="Arial" charset="0"/>
                <a:ea typeface="Arial" charset="0"/>
                <a:cs typeface="Arial" charset="0"/>
              </a:rPr>
              <a:t>entralized function for MI? How do Geo marketing get local market </a:t>
            </a:r>
            <a:r>
              <a:rPr lang="en-US" altLang="ja-JP" dirty="0">
                <a:latin typeface="Arial" charset="0"/>
                <a:ea typeface="Arial" charset="0"/>
                <a:cs typeface="Arial" charset="0"/>
              </a:rPr>
              <a:t>Insights/research </a:t>
            </a:r>
            <a:r>
              <a:rPr lang="en-US" altLang="ja-JP" dirty="0" smtClean="0">
                <a:latin typeface="Arial" charset="0"/>
                <a:ea typeface="Arial" charset="0"/>
                <a:cs typeface="Arial" charset="0"/>
              </a:rPr>
              <a:t>information?</a:t>
            </a:r>
          </a:p>
          <a:p>
            <a:pPr marL="285750" indent="-285750">
              <a:buFont typeface="Arial" charset="0"/>
              <a:buChar char="•"/>
            </a:pPr>
            <a:r>
              <a:rPr kumimoji="1" lang="en-US" altLang="ja-JP" b="1" dirty="0" smtClean="0">
                <a:latin typeface="Arial" charset="0"/>
                <a:ea typeface="Arial" charset="0"/>
                <a:cs typeface="Arial" charset="0"/>
              </a:rPr>
              <a:t>Inside Sales</a:t>
            </a:r>
          </a:p>
          <a:p>
            <a:pPr marL="742950" lvl="1" indent="-285750">
              <a:buFont typeface="Arial" charset="0"/>
              <a:buChar char="•"/>
            </a:pPr>
            <a:r>
              <a:rPr lang="en-US" altLang="ja-JP" dirty="0" smtClean="0">
                <a:latin typeface="Arial" charset="0"/>
                <a:ea typeface="Arial" charset="0"/>
                <a:cs typeface="Arial" charset="0"/>
              </a:rPr>
              <a:t>Is there any inside sales functions?</a:t>
            </a:r>
            <a:endParaRPr kumimoji="1" lang="ja-JP" altLang="en-US"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1896</TotalTime>
  <Words>925</Words>
  <Application>Microsoft Macintosh PowerPoint</Application>
  <PresentationFormat>ワイド画面</PresentationFormat>
  <Paragraphs>153</Paragraphs>
  <Slides>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Calibri</vt:lpstr>
      <vt:lpstr>Wingdings</vt:lpstr>
      <vt:lpstr>Yu Gothic</vt:lpstr>
      <vt:lpstr>Yu Gothic Light</vt:lpstr>
      <vt:lpstr>Arial</vt:lpstr>
      <vt:lpstr>デザインの設定</vt:lpstr>
      <vt:lpstr>PowerPoint プレゼンテーション</vt:lpstr>
      <vt:lpstr>Japan Market Assessment Highlights (1/2) Market Condition Highlights :</vt:lpstr>
      <vt:lpstr>Japan Market Assessment Highlights (2/2) Competitive Landscape Highlights : </vt:lpstr>
      <vt:lpstr>Persona</vt:lpstr>
      <vt:lpstr>Value Proposition</vt:lpstr>
      <vt:lpstr>Executive Summary: Go to Market Strategy </vt:lpstr>
      <vt:lpstr>FY17 Timeline</vt:lpstr>
      <vt:lpstr>Questions</vt:lpstr>
      <vt:lpstr>PowerPoint プレゼンテーション</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198</cp:revision>
  <cp:lastPrinted>2017-03-07T00:25:33Z</cp:lastPrinted>
  <dcterms:created xsi:type="dcterms:W3CDTF">2017-01-13T16:11:11Z</dcterms:created>
  <dcterms:modified xsi:type="dcterms:W3CDTF">2017-03-07T02:37:56Z</dcterms:modified>
</cp:coreProperties>
</file>