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8"/>
  </p:notesMasterIdLst>
  <p:sldIdLst>
    <p:sldId id="277" r:id="rId2"/>
    <p:sldId id="278" r:id="rId3"/>
    <p:sldId id="268" r:id="rId4"/>
    <p:sldId id="260" r:id="rId5"/>
    <p:sldId id="263" r:id="rId6"/>
    <p:sldId id="262" r:id="rId7"/>
    <p:sldId id="272" r:id="rId8"/>
    <p:sldId id="258" r:id="rId9"/>
    <p:sldId id="269" r:id="rId10"/>
    <p:sldId id="273" r:id="rId11"/>
    <p:sldId id="279" r:id="rId12"/>
    <p:sldId id="266" r:id="rId13"/>
    <p:sldId id="267" r:id="rId14"/>
    <p:sldId id="274" r:id="rId15"/>
    <p:sldId id="276"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Google%20&#12488;&#12441;&#12521;&#12452;&#12501;&#12441;/Career%20Development/2017/GTHB/04_Budget/GitHub%20Japan%20Marketing%20Budgeting_2017Q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3Q Plan ($K)</a:t>
            </a:r>
          </a:p>
        </c:rich>
      </c:tx>
      <c:layout/>
      <c:overlay val="0"/>
      <c:spPr>
        <a:noFill/>
        <a:ln w="25400">
          <a:noFill/>
        </a:ln>
      </c:spPr>
    </c:title>
    <c:autoTitleDeleted val="0"/>
    <c:plotArea>
      <c:layout/>
      <c:pieChart>
        <c:varyColors val="1"/>
        <c:ser>
          <c:idx val="0"/>
          <c:order val="0"/>
          <c:tx>
            <c:strRef>
              <c:f>Q3_Graph!$F$1</c:f>
              <c:strCache>
                <c:ptCount val="1"/>
                <c:pt idx="0">
                  <c:v>3Q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Q3_Graph!$E$2:$E$7</c:f>
              <c:strCache>
                <c:ptCount val="6"/>
                <c:pt idx="0">
                  <c:v>Digital</c:v>
                </c:pt>
                <c:pt idx="1">
                  <c:v>Event/Seminar</c:v>
                </c:pt>
                <c:pt idx="2">
                  <c:v>Tele</c:v>
                </c:pt>
                <c:pt idx="3">
                  <c:v>Contents</c:v>
                </c:pt>
                <c:pt idx="4">
                  <c:v>Agency Fee</c:v>
                </c:pt>
                <c:pt idx="5">
                  <c:v>Misc</c:v>
                </c:pt>
              </c:strCache>
            </c:strRef>
          </c:cat>
          <c:val>
            <c:numRef>
              <c:f>Q3_Graph!$F$2:$F$7</c:f>
              <c:numCache>
                <c:formatCode>General</c:formatCode>
                <c:ptCount val="6"/>
                <c:pt idx="0">
                  <c:v>76.0</c:v>
                </c:pt>
                <c:pt idx="1">
                  <c:v>54.0</c:v>
                </c:pt>
                <c:pt idx="2">
                  <c:v>0.0</c:v>
                </c:pt>
                <c:pt idx="3">
                  <c:v>20.0</c:v>
                </c:pt>
                <c:pt idx="4">
                  <c:v>46.0</c:v>
                </c:pt>
                <c:pt idx="5">
                  <c:v>4.0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9</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10</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309452223"/>
              </p:ext>
            </p:extLst>
          </p:nvPr>
        </p:nvGraphicFramePr>
        <p:xfrm>
          <a:off x="322022" y="2000804"/>
          <a:ext cx="6844321" cy="3789640"/>
        </p:xfrm>
        <a:graphic>
          <a:graphicData uri="http://schemas.openxmlformats.org/drawingml/2006/table">
            <a:tbl>
              <a:tblPr/>
              <a:tblGrid>
                <a:gridCol w="4175550"/>
                <a:gridCol w="1396714"/>
                <a:gridCol w="1272057"/>
              </a:tblGrid>
              <a:tr h="534539">
                <a:tc>
                  <a:txBody>
                    <a:bodyPr/>
                    <a:lstStyle/>
                    <a:p>
                      <a:pPr algn="ctr" rtl="0" fontAlgn="ctr"/>
                      <a:r>
                        <a:rPr lang="en-US" sz="16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dirty="0">
                          <a:solidFill>
                            <a:srgbClr val="5A5A5A"/>
                          </a:solidFill>
                          <a:effectLst/>
                          <a:latin typeface="Arial" charset="0"/>
                          <a:ea typeface="Arial" charset="0"/>
                          <a:cs typeface="Arial" charset="0"/>
                        </a:rPr>
                        <a:t>3Q Budget</a:t>
                      </a:r>
                      <a:br>
                        <a:rPr lang="en-US" sz="1600" b="1" i="0" u="none" strike="noStrike" dirty="0">
                          <a:solidFill>
                            <a:srgbClr val="5A5A5A"/>
                          </a:solidFill>
                          <a:effectLst/>
                          <a:latin typeface="Arial" charset="0"/>
                          <a:ea typeface="Arial" charset="0"/>
                          <a:cs typeface="Arial" charset="0"/>
                        </a:rPr>
                      </a:br>
                      <a:r>
                        <a:rPr lang="en-US" sz="16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59171">
                <a:tc>
                  <a:txBody>
                    <a:bodyPr/>
                    <a:lstStyle/>
                    <a:p>
                      <a:pPr algn="l" rtl="0" fontAlgn="ctr"/>
                      <a:r>
                        <a:rPr lang="en-US" sz="1600" b="0" i="0" u="none" strike="noStrike">
                          <a:solidFill>
                            <a:srgbClr val="5A5A5A"/>
                          </a:solidFill>
                          <a:effectLst/>
                          <a:latin typeface="Arial" charset="0"/>
                          <a:ea typeface="Arial" charset="0"/>
                          <a:cs typeface="Arial" charset="0"/>
                        </a:rPr>
                        <a:t>SEM</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16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8%</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469747">
                <a:tc>
                  <a:txBody>
                    <a:bodyPr/>
                    <a:lstStyle/>
                    <a:p>
                      <a:pPr algn="l" rtl="0" fontAlgn="ctr"/>
                      <a:r>
                        <a:rPr lang="en-US" sz="1600" b="0" i="0" u="none" strike="noStrike">
                          <a:solidFill>
                            <a:srgbClr val="5A5A5A"/>
                          </a:solidFill>
                          <a:effectLst/>
                          <a:latin typeface="Arial" charset="0"/>
                          <a:ea typeface="Arial" charset="0"/>
                          <a:cs typeface="Arial" charset="0"/>
                        </a:rPr>
                        <a:t>3rd Party Media, Web Seminars, Contents Syndication, Retargeting Ads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60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a:solidFill>
                            <a:srgbClr val="5A5A5A"/>
                          </a:solidFill>
                          <a:effectLst/>
                          <a:latin typeface="Arial" charset="0"/>
                          <a:ea typeface="Arial" charset="0"/>
                          <a:cs typeface="Arial" charset="0"/>
                        </a:rPr>
                        <a:t>30%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30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Reserved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26774">
                <a:tc>
                  <a:txBody>
                    <a:bodyPr/>
                    <a:lstStyle/>
                    <a:p>
                      <a:pPr algn="ctr" rtl="0" fontAlgn="ctr"/>
                      <a:r>
                        <a:rPr lang="ja-JP" altLang="en-US" sz="16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1" i="0" u="none" strike="noStrike">
                          <a:solidFill>
                            <a:srgbClr val="5A5A5A"/>
                          </a:solidFill>
                          <a:effectLst/>
                          <a:latin typeface="Arial" charset="0"/>
                          <a:ea typeface="Arial" charset="0"/>
                          <a:cs typeface="Arial" charset="0"/>
                        </a:rPr>
                        <a:t>200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0" name="グラフ 9"/>
          <p:cNvGraphicFramePr>
            <a:graphicFrameLocks/>
          </p:cNvGraphicFramePr>
          <p:nvPr>
            <p:extLst>
              <p:ext uri="{D42A27DB-BD31-4B8C-83A1-F6EECF244321}">
                <p14:modId xmlns:p14="http://schemas.microsoft.com/office/powerpoint/2010/main" val="1500365193"/>
              </p:ext>
            </p:extLst>
          </p:nvPr>
        </p:nvGraphicFramePr>
        <p:xfrm>
          <a:off x="7416390" y="2000804"/>
          <a:ext cx="4568093"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Community Marketing</a:t>
            </a:r>
            <a:endParaRPr kumimoji="1" lang="en-US" altLang="ja-JP" sz="3600" b="1" kern="0" dirty="0">
              <a:solidFill>
                <a:srgbClr val="00B0F0"/>
              </a:solidFill>
              <a:latin typeface="Arial" charset="0"/>
              <a:ea typeface="Arial" charset="0"/>
              <a:cs typeface="Arial" charset="0"/>
            </a:endParaRPr>
          </a:p>
        </p:txBody>
      </p:sp>
      <p:sp>
        <p:nvSpPr>
          <p:cNvPr id="4" name="角丸四角形 3"/>
          <p:cNvSpPr/>
          <p:nvPr/>
        </p:nvSpPr>
        <p:spPr>
          <a:xfrm>
            <a:off x="10302949" y="1063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96271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57014309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smtClean="0">
                          <a:effectLst/>
                          <a:latin typeface="Arial" charset="0"/>
                          <a:ea typeface="Arial" charset="0"/>
                          <a:cs typeface="Arial" charset="0"/>
                        </a:rPr>
                        <a:t>ACV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based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 (SVN).The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 (SVN)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based Companies, companies based on software regardless of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303236338"/>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24449788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649091403"/>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a:t>
            </a:r>
            <a:r>
              <a:rPr lang="en-US" altLang="ja-JP" sz="1100" b="1" dirty="0">
                <a:latin typeface="Arial" charset="0"/>
                <a:ea typeface="Arial" charset="0"/>
                <a:cs typeface="Arial" charset="0"/>
              </a:rPr>
              <a:t>Satellite </a:t>
            </a:r>
            <a:r>
              <a:rPr lang="en-US" altLang="ja-JP" sz="1100" b="1" dirty="0">
                <a:latin typeface="Arial" charset="0"/>
                <a:ea typeface="Arial" charset="0"/>
                <a:cs typeface="Arial" charset="0"/>
              </a:rPr>
              <a:t>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a:t>
            </a:r>
            <a:r>
              <a:rPr lang="en-US" altLang="ja-JP" sz="1100" b="1" dirty="0">
                <a:latin typeface="Arial" charset="0"/>
                <a:ea typeface="Arial" charset="0"/>
                <a:cs typeface="Arial" charset="0"/>
              </a:rPr>
              <a:t>Satellite </a:t>
            </a:r>
            <a:r>
              <a:rPr lang="en-US" altLang="ja-JP" sz="1100" b="1" dirty="0">
                <a:latin typeface="Arial" charset="0"/>
                <a:ea typeface="Arial" charset="0"/>
                <a:cs typeface="Arial" charset="0"/>
              </a:rPr>
              <a:t>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15553"/>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a:t>
            </a:r>
            <a:r>
              <a:rPr lang="en-US" altLang="ja-JP" sz="1100" b="1" dirty="0" smtClean="0">
                <a:latin typeface="Arial" charset="0"/>
                <a:ea typeface="Arial" charset="0"/>
                <a:cs typeface="Arial" charset="0"/>
              </a:rPr>
              <a:t>Tokyo 2017 Sponsorship 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a:t>
            </a:r>
            <a:r>
              <a:rPr lang="en-US" altLang="ja-JP" sz="1100" b="1" dirty="0">
                <a:latin typeface="Arial" charset="0"/>
                <a:ea typeface="Arial" charset="0"/>
                <a:cs typeface="Arial" charset="0"/>
              </a:rPr>
              <a:t>Satellite </a:t>
            </a:r>
            <a:r>
              <a:rPr lang="en-US" altLang="ja-JP" sz="1100" b="1" dirty="0">
                <a:latin typeface="Arial" charset="0"/>
                <a:ea typeface="Arial" charset="0"/>
                <a:cs typeface="Arial" charset="0"/>
              </a:rPr>
              <a:t>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28974" y="299269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p>
        </p:txBody>
      </p:sp>
      <p:sp>
        <p:nvSpPr>
          <p:cNvPr id="34" name="TextBox 31"/>
          <p:cNvSpPr txBox="1"/>
          <p:nvPr/>
        </p:nvSpPr>
        <p:spPr>
          <a:xfrm>
            <a:off x="3035561" y="1579326"/>
            <a:ext cx="1888213" cy="430887"/>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3707</TotalTime>
  <Words>1582</Words>
  <Application>Microsoft Macintosh PowerPoint</Application>
  <PresentationFormat>ワイド画面</PresentationFormat>
  <Paragraphs>297</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FY17-18 Timeline</vt:lpstr>
      <vt:lpstr>2017Q3 Japan Marketing  Budgeting</vt:lpstr>
      <vt:lpstr>PowerPoint プレゼンテーション</vt:lpstr>
      <vt:lpstr>Questions</vt:lpstr>
      <vt:lpstr>PowerPoint プレゼンテーション</vt:lpstr>
      <vt:lpstr>2017 Japan Revenue Target &amp; Marketing Contribution</vt:lpstr>
      <vt:lpstr>PowerPoint プレゼンテーション</vt:lpstr>
      <vt:lpstr>Japan Applications Development and Deployment Market Forecast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333</cp:revision>
  <cp:lastPrinted>2017-03-07T00:25:33Z</cp:lastPrinted>
  <dcterms:created xsi:type="dcterms:W3CDTF">2017-01-13T16:11:11Z</dcterms:created>
  <dcterms:modified xsi:type="dcterms:W3CDTF">2017-05-16T05:43:38Z</dcterms:modified>
</cp:coreProperties>
</file>