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8"/>
  </p:notesMasterIdLst>
  <p:sldIdLst>
    <p:sldId id="277" r:id="rId2"/>
    <p:sldId id="278" r:id="rId3"/>
    <p:sldId id="268" r:id="rId4"/>
    <p:sldId id="260" r:id="rId5"/>
    <p:sldId id="263" r:id="rId6"/>
    <p:sldId id="262" r:id="rId7"/>
    <p:sldId id="272" r:id="rId8"/>
    <p:sldId id="258" r:id="rId9"/>
    <p:sldId id="269" r:id="rId10"/>
    <p:sldId id="273" r:id="rId11"/>
    <p:sldId id="279" r:id="rId12"/>
    <p:sldId id="266" r:id="rId13"/>
    <p:sldId id="267" r:id="rId14"/>
    <p:sldId id="274" r:id="rId15"/>
    <p:sldId id="276"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594"/>
    <p:restoredTop sz="96565"/>
  </p:normalViewPr>
  <p:slideViewPr>
    <p:cSldViewPr snapToGrid="0" snapToObjects="1">
      <p:cViewPr>
        <p:scale>
          <a:sx n="120" d="100"/>
          <a:sy n="120" d="100"/>
        </p:scale>
        <p:origin x="568" y="336"/>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Box%20Sync/M&amp;C/back%20office/private/KVN/GTHB/04_Budget/GitHub%20Japan%20Marketing%20Budgeting_2017Q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Arial" charset="0"/>
                <a:ea typeface="Arial" charset="0"/>
                <a:cs typeface="Arial" charset="0"/>
              </a:rPr>
              <a:t>3</a:t>
            </a:r>
            <a:r>
              <a:rPr lang="en-US" dirty="0" smtClean="0">
                <a:latin typeface="Arial" charset="0"/>
                <a:ea typeface="Arial" charset="0"/>
                <a:cs typeface="Arial" charset="0"/>
              </a:rPr>
              <a:t>Q </a:t>
            </a:r>
            <a:r>
              <a:rPr lang="en-US" dirty="0">
                <a:latin typeface="Arial" charset="0"/>
                <a:ea typeface="Arial" charset="0"/>
                <a:cs typeface="Arial" charset="0"/>
              </a:rPr>
              <a:t>Plan ($K)</a:t>
            </a:r>
          </a:p>
        </c:rich>
      </c:tx>
      <c:layout/>
      <c:overlay val="0"/>
      <c:spPr>
        <a:noFill/>
        <a:ln w="25400">
          <a:noFill/>
        </a:ln>
      </c:spPr>
    </c:title>
    <c:autoTitleDeleted val="0"/>
    <c:plotArea>
      <c:layout/>
      <c:pieChart>
        <c:varyColors val="1"/>
        <c:ser>
          <c:idx val="0"/>
          <c:order val="0"/>
          <c:tx>
            <c:strRef>
              <c:f>Q2_Graph!$E$1</c:f>
              <c:strCache>
                <c:ptCount val="1"/>
                <c:pt idx="0">
                  <c:v>1Q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Q2_Graph!$D$2:$D$7</c:f>
              <c:strCache>
                <c:ptCount val="6"/>
                <c:pt idx="0">
                  <c:v>Digital</c:v>
                </c:pt>
                <c:pt idx="1">
                  <c:v>Event/Seminar</c:v>
                </c:pt>
                <c:pt idx="2">
                  <c:v>Tele</c:v>
                </c:pt>
                <c:pt idx="3">
                  <c:v>Contents</c:v>
                </c:pt>
                <c:pt idx="4">
                  <c:v>Agency Fee</c:v>
                </c:pt>
                <c:pt idx="5">
                  <c:v>Misc</c:v>
                </c:pt>
              </c:strCache>
            </c:strRef>
          </c:cat>
          <c:val>
            <c:numRef>
              <c:f>Q2_Graph!$E$2:$E$7</c:f>
              <c:numCache>
                <c:formatCode>General</c:formatCode>
                <c:ptCount val="6"/>
                <c:pt idx="0">
                  <c:v>95.0</c:v>
                </c:pt>
                <c:pt idx="1">
                  <c:v>67.5</c:v>
                </c:pt>
                <c:pt idx="2">
                  <c:v>13.0</c:v>
                </c:pt>
                <c:pt idx="3">
                  <c:v>13.0</c:v>
                </c:pt>
                <c:pt idx="4">
                  <c:v>58.0</c:v>
                </c:pt>
                <c:pt idx="5">
                  <c:v>5.0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2017/5/16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7</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9</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10</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14</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2017/5/16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GitHub?</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4212948"/>
          </a:xfrm>
        </p:spPr>
        <p:txBody>
          <a:bodyPr/>
          <a:lstStyle/>
          <a:p>
            <a:pPr marL="0" indent="0">
              <a:buNone/>
            </a:pPr>
            <a:r>
              <a:rPr lang="en-US" altLang="ja-JP" sz="2400" b="1" dirty="0" smtClean="0">
                <a:solidFill>
                  <a:schemeClr val="tx1"/>
                </a:solidFill>
                <a:latin typeface="Arial" charset="0"/>
                <a:ea typeface="Arial" charset="0"/>
                <a:cs typeface="Arial" charset="0"/>
              </a:rPr>
              <a:t>GitHub is</a:t>
            </a:r>
          </a:p>
          <a:p>
            <a:pPr marL="0" indent="0">
              <a:buNone/>
            </a:pPr>
            <a:r>
              <a:rPr lang="en-US" altLang="ja-JP" sz="2000" dirty="0">
                <a:solidFill>
                  <a:schemeClr val="tx1"/>
                </a:solidFill>
                <a:latin typeface="Arial" charset="0"/>
                <a:ea typeface="Arial" charset="0"/>
                <a:cs typeface="Arial" charset="0"/>
              </a:rPr>
              <a:t>n</a:t>
            </a:r>
            <a:r>
              <a:rPr lang="en-US" altLang="ja-JP" sz="2000" dirty="0" smtClean="0">
                <a:solidFill>
                  <a:schemeClr val="tx1"/>
                </a:solidFill>
                <a:latin typeface="Arial" charset="0"/>
                <a:ea typeface="Arial" charset="0"/>
                <a:cs typeface="Arial" charset="0"/>
              </a:rPr>
              <a:t>ot just a software version control systems, but also a new </a:t>
            </a:r>
            <a:r>
              <a:rPr lang="en-US" altLang="ja-JP" sz="2000" i="1" dirty="0" smtClean="0">
                <a:solidFill>
                  <a:schemeClr val="tx1"/>
                </a:solidFill>
                <a:latin typeface="Arial" charset="0"/>
                <a:ea typeface="Arial" charset="0"/>
                <a:cs typeface="Arial" charset="0"/>
              </a:rPr>
              <a:t>communication platform </a:t>
            </a:r>
            <a:r>
              <a:rPr lang="en-US" altLang="ja-JP" sz="2000" dirty="0" smtClean="0">
                <a:solidFill>
                  <a:schemeClr val="tx1"/>
                </a:solidFill>
                <a:latin typeface="Arial" charset="0"/>
                <a:ea typeface="Arial" charset="0"/>
                <a:cs typeface="Arial" charset="0"/>
              </a:rPr>
              <a:t>for everybody</a:t>
            </a: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GitHub because</a:t>
            </a:r>
          </a:p>
          <a:p>
            <a:pPr>
              <a:buFont typeface="Arial" charset="0"/>
              <a:buChar char="•"/>
            </a:pPr>
            <a:r>
              <a:rPr lang="en-US" altLang="ja-JP" sz="2000" dirty="0" smtClean="0">
                <a:solidFill>
                  <a:schemeClr val="tx1"/>
                </a:solidFill>
                <a:latin typeface="Arial" charset="0"/>
                <a:ea typeface="Arial" charset="0"/>
                <a:cs typeface="Arial" charset="0"/>
              </a:rPr>
              <a:t>Strong </a:t>
            </a:r>
            <a:r>
              <a:rPr lang="en-US" altLang="ja-JP" sz="2000" dirty="0">
                <a:solidFill>
                  <a:schemeClr val="tx1"/>
                </a:solidFill>
                <a:latin typeface="Arial" charset="0"/>
                <a:ea typeface="Arial" charset="0"/>
                <a:cs typeface="Arial" charset="0"/>
              </a:rPr>
              <a:t>Product </a:t>
            </a:r>
            <a:r>
              <a:rPr lang="en-US" altLang="ja-JP" sz="2000" dirty="0" smtClean="0">
                <a:solidFill>
                  <a:schemeClr val="tx1"/>
                </a:solidFill>
                <a:latin typeface="Arial" charset="0"/>
                <a:ea typeface="Arial" charset="0"/>
                <a:cs typeface="Arial" charset="0"/>
              </a:rPr>
              <a:t>with Strong </a:t>
            </a:r>
            <a:r>
              <a:rPr lang="en-US" altLang="ja-JP" sz="2000" dirty="0">
                <a:solidFill>
                  <a:schemeClr val="tx1"/>
                </a:solidFill>
                <a:latin typeface="Arial" charset="0"/>
                <a:ea typeface="Arial" charset="0"/>
                <a:cs typeface="Arial" charset="0"/>
              </a:rPr>
              <a:t>D</a:t>
            </a:r>
            <a:r>
              <a:rPr lang="en-US" altLang="ja-JP" sz="2000" dirty="0" smtClean="0">
                <a:solidFill>
                  <a:schemeClr val="tx1"/>
                </a:solidFill>
                <a:latin typeface="Arial" charset="0"/>
                <a:ea typeface="Arial" charset="0"/>
                <a:cs typeface="Arial" charset="0"/>
              </a:rPr>
              <a:t>eveloper </a:t>
            </a:r>
            <a:r>
              <a:rPr lang="en-US" altLang="ja-JP" sz="2000" dirty="0">
                <a:solidFill>
                  <a:schemeClr val="tx1"/>
                </a:solidFill>
                <a:latin typeface="Arial" charset="0"/>
                <a:ea typeface="Arial" charset="0"/>
                <a:cs typeface="Arial" charset="0"/>
              </a:rPr>
              <a:t>E</a:t>
            </a:r>
            <a:r>
              <a:rPr lang="en-US" altLang="ja-JP" sz="2000" dirty="0" smtClean="0">
                <a:solidFill>
                  <a:schemeClr val="tx1"/>
                </a:solidFill>
                <a:latin typeface="Arial" charset="0"/>
                <a:ea typeface="Arial" charset="0"/>
                <a:cs typeface="Arial" charset="0"/>
              </a:rPr>
              <a:t>ngagement - </a:t>
            </a:r>
            <a:r>
              <a:rPr lang="en-US" altLang="ja-JP" sz="2000" dirty="0">
                <a:solidFill>
                  <a:schemeClr val="tx1"/>
                </a:solidFill>
                <a:latin typeface="Arial" charset="0"/>
                <a:ea typeface="Arial" charset="0"/>
                <a:cs typeface="Arial" charset="0"/>
              </a:rPr>
              <a:t>C</a:t>
            </a:r>
            <a:r>
              <a:rPr lang="en-US" altLang="ja-JP" sz="2000" dirty="0" smtClean="0">
                <a:solidFill>
                  <a:schemeClr val="tx1"/>
                </a:solidFill>
                <a:latin typeface="Arial" charset="0"/>
                <a:ea typeface="Arial" charset="0"/>
                <a:cs typeface="Arial" charset="0"/>
              </a:rPr>
              <a:t>ompetitive </a:t>
            </a:r>
            <a:r>
              <a:rPr lang="en-US" altLang="ja-JP" sz="2000" dirty="0">
                <a:solidFill>
                  <a:schemeClr val="tx1"/>
                </a:solidFill>
                <a:latin typeface="Arial" charset="0"/>
                <a:ea typeface="Arial" charset="0"/>
                <a:cs typeface="Arial" charset="0"/>
              </a:rPr>
              <a:t>market share, huge awareness in consumer segments</a:t>
            </a:r>
          </a:p>
          <a:p>
            <a:pPr>
              <a:buFont typeface="Arial" charset="0"/>
              <a:buChar char="•"/>
            </a:pPr>
            <a:r>
              <a:rPr lang="en-US" altLang="ja-JP" sz="2000" dirty="0" smtClean="0">
                <a:solidFill>
                  <a:schemeClr val="tx1"/>
                </a:solidFill>
                <a:latin typeface="Arial" charset="0"/>
                <a:ea typeface="Arial" charset="0"/>
                <a:cs typeface="Arial" charset="0"/>
              </a:rPr>
              <a:t>Product Driven Culture </a:t>
            </a:r>
            <a:r>
              <a:rPr lang="en-US" altLang="ja-JP" sz="2000" dirty="0">
                <a:solidFill>
                  <a:schemeClr val="tx1"/>
                </a:solidFill>
                <a:latin typeface="Arial" charset="0"/>
                <a:ea typeface="Arial" charset="0"/>
                <a:cs typeface="Arial" charset="0"/>
              </a:rPr>
              <a:t>- </a:t>
            </a:r>
            <a:r>
              <a:rPr lang="en-US" altLang="ja-JP" sz="2000" dirty="0" smtClean="0">
                <a:solidFill>
                  <a:schemeClr val="tx1"/>
                </a:solidFill>
                <a:latin typeface="Arial" charset="0"/>
                <a:ea typeface="Arial" charset="0"/>
                <a:cs typeface="Arial" charset="0"/>
              </a:rPr>
              <a:t>Fun </a:t>
            </a:r>
            <a:r>
              <a:rPr lang="en-US" altLang="ja-JP" sz="2000" dirty="0">
                <a:solidFill>
                  <a:schemeClr val="tx1"/>
                </a:solidFill>
                <a:latin typeface="Arial" charset="0"/>
                <a:ea typeface="Arial" charset="0"/>
                <a:cs typeface="Arial" charset="0"/>
              </a:rPr>
              <a:t>for </a:t>
            </a:r>
            <a:r>
              <a:rPr lang="en-US" altLang="ja-JP" sz="2000" dirty="0" smtClean="0">
                <a:solidFill>
                  <a:schemeClr val="tx1"/>
                </a:solidFill>
                <a:latin typeface="Arial" charset="0"/>
                <a:ea typeface="Arial" charset="0"/>
                <a:cs typeface="Arial" charset="0"/>
              </a:rPr>
              <a:t>Marketing People!</a:t>
            </a:r>
            <a:endParaRPr lang="en-US" altLang="ja-JP" sz="2000" dirty="0">
              <a:solidFill>
                <a:schemeClr val="tx1"/>
              </a:solidFill>
              <a:latin typeface="Arial" charset="0"/>
              <a:ea typeface="Arial" charset="0"/>
              <a:cs typeface="Arial" charset="0"/>
            </a:endParaRPr>
          </a:p>
          <a:p>
            <a:pPr>
              <a:buFont typeface="Arial" charset="0"/>
              <a:buChar char="•"/>
            </a:pPr>
            <a:r>
              <a:rPr lang="en-US" altLang="ja-JP" sz="2000" dirty="0" smtClean="0">
                <a:solidFill>
                  <a:schemeClr val="tx1"/>
                </a:solidFill>
                <a:latin typeface="Arial" charset="0"/>
                <a:ea typeface="Arial" charset="0"/>
                <a:cs typeface="Arial" charset="0"/>
              </a:rPr>
              <a:t>Deeply impressed by </a:t>
            </a:r>
            <a:r>
              <a:rPr lang="en-US" altLang="ja-JP" sz="2000" dirty="0">
                <a:solidFill>
                  <a:schemeClr val="tx1"/>
                </a:solidFill>
                <a:latin typeface="Arial" charset="0"/>
                <a:ea typeface="Arial" charset="0"/>
                <a:cs typeface="Arial" charset="0"/>
              </a:rPr>
              <a:t>corporate </a:t>
            </a:r>
            <a:r>
              <a:rPr lang="en-US" altLang="ja-JP" sz="2000" dirty="0" smtClean="0">
                <a:solidFill>
                  <a:schemeClr val="tx1"/>
                </a:solidFill>
                <a:latin typeface="Arial" charset="0"/>
                <a:ea typeface="Arial" charset="0"/>
                <a:cs typeface="Arial" charset="0"/>
              </a:rPr>
              <a:t>philosophy/vision:</a:t>
            </a:r>
          </a:p>
          <a:p>
            <a:pPr marL="457200" lvl="1" indent="0">
              <a:buNone/>
            </a:pPr>
            <a:r>
              <a:rPr lang="en-US" altLang="ja-JP" sz="2800" dirty="0" smtClean="0">
                <a:solidFill>
                  <a:schemeClr val="tx1"/>
                </a:solidFill>
                <a:latin typeface="Arial" charset="0"/>
                <a:ea typeface="Arial" charset="0"/>
                <a:cs typeface="Arial" charset="0"/>
              </a:rPr>
              <a:t>“</a:t>
            </a:r>
            <a:r>
              <a:rPr lang="en-US" altLang="ja-JP" sz="2800" dirty="0">
                <a:solidFill>
                  <a:schemeClr val="tx1"/>
                </a:solidFill>
                <a:latin typeface="Arial" charset="0"/>
                <a:ea typeface="Arial" charset="0"/>
                <a:cs typeface="Arial" charset="0"/>
              </a:rPr>
              <a:t>Our job is to build the future of software together with people who don’t even know they belong in it yet” (Nicole Sanchez)</a:t>
            </a:r>
            <a:endParaRPr lang="en-US" altLang="ja-JP" sz="2800" dirty="0" smtClean="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09485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2017Q3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1048721365"/>
              </p:ext>
            </p:extLst>
          </p:nvPr>
        </p:nvGraphicFramePr>
        <p:xfrm>
          <a:off x="322023" y="2000804"/>
          <a:ext cx="6674200" cy="3580130"/>
        </p:xfrm>
        <a:graphic>
          <a:graphicData uri="http://schemas.openxmlformats.org/drawingml/2006/table">
            <a:tbl>
              <a:tblPr/>
              <a:tblGrid>
                <a:gridCol w="3834370"/>
                <a:gridCol w="1543897"/>
                <a:gridCol w="1295933"/>
              </a:tblGrid>
              <a:tr h="419100">
                <a:tc>
                  <a:txBody>
                    <a:bodyPr/>
                    <a:lstStyle/>
                    <a:p>
                      <a:pPr algn="ctr" rtl="0" fontAlgn="ctr"/>
                      <a:r>
                        <a:rPr lang="en-US" sz="14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3</a:t>
                      </a:r>
                      <a:r>
                        <a:rPr lang="en-US" sz="1400" b="1" i="0" u="none" strike="noStrike" dirty="0" smtClean="0">
                          <a:solidFill>
                            <a:srgbClr val="5A5A5A"/>
                          </a:solidFill>
                          <a:effectLst/>
                          <a:latin typeface="Arial" charset="0"/>
                          <a:ea typeface="Arial" charset="0"/>
                          <a:cs typeface="Arial" charset="0"/>
                        </a:rPr>
                        <a:t>Q </a:t>
                      </a:r>
                      <a:r>
                        <a:rPr lang="en-US" sz="1400" b="1" i="0" u="none" strike="noStrike" dirty="0">
                          <a:solidFill>
                            <a:srgbClr val="5A5A5A"/>
                          </a:solidFill>
                          <a:effectLst/>
                          <a:latin typeface="Arial" charset="0"/>
                          <a:ea typeface="Arial" charset="0"/>
                          <a:cs typeface="Arial" charset="0"/>
                        </a:rPr>
                        <a:t>Budget</a:t>
                      </a:r>
                      <a:br>
                        <a:rPr lang="en-US" sz="1400" b="1" i="0" u="none" strike="noStrike" dirty="0">
                          <a:solidFill>
                            <a:srgbClr val="5A5A5A"/>
                          </a:solidFill>
                          <a:effectLst/>
                          <a:latin typeface="Arial" charset="0"/>
                          <a:ea typeface="Arial" charset="0"/>
                          <a:cs typeface="Arial" charset="0"/>
                        </a:rPr>
                      </a:br>
                      <a:r>
                        <a:rPr lang="en-US" sz="14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400" b="1" i="0" u="none" strike="noStrike" dirty="0">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03200">
                <a:tc>
                  <a:txBody>
                    <a:bodyPr/>
                    <a:lstStyle/>
                    <a:p>
                      <a:pPr algn="l" rtl="0" fontAlgn="ctr"/>
                      <a:r>
                        <a:rPr lang="en-US" sz="1400" b="0" i="0" u="none" strike="noStrike" dirty="0">
                          <a:solidFill>
                            <a:srgbClr val="5A5A5A"/>
                          </a:solidFill>
                          <a:effectLst/>
                          <a:latin typeface="Arial" charset="0"/>
                          <a:ea typeface="Arial" charset="0"/>
                          <a:cs typeface="Arial" charset="0"/>
                        </a:rPr>
                        <a:t>SEM, MTI</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dirty="0">
                          <a:solidFill>
                            <a:srgbClr val="5A5A5A"/>
                          </a:solidFill>
                          <a:effectLst/>
                          <a:latin typeface="Arial" charset="0"/>
                          <a:ea typeface="Arial" charset="0"/>
                          <a:cs typeface="Arial" charset="0"/>
                        </a:rPr>
                        <a:t>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Media, Web Seminars, Contents Syndication, Banners, SEM, MTI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63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a:solidFill>
                            <a:srgbClr val="5A5A5A"/>
                          </a:solidFill>
                          <a:effectLst/>
                          <a:latin typeface="Arial" charset="0"/>
                          <a:ea typeface="Arial" charset="0"/>
                          <a:cs typeface="Arial" charset="0"/>
                        </a:rPr>
                        <a:t>25%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dirty="0">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368300">
                <a:tc>
                  <a:txBody>
                    <a:bodyPr/>
                    <a:lstStyle/>
                    <a:p>
                      <a:pPr algn="l" rtl="0" fontAlgn="ctr"/>
                      <a:r>
                        <a:rPr lang="en-US" sz="14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38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25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0" i="0" u="none" strike="noStrike">
                          <a:solidFill>
                            <a:srgbClr val="5A5A5A"/>
                          </a:solidFill>
                          <a:effectLst/>
                          <a:latin typeface="Arial" charset="0"/>
                          <a:ea typeface="Arial" charset="0"/>
                          <a:cs typeface="Arial" charset="0"/>
                        </a:rPr>
                        <a:t>13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ru-RU" sz="1400" b="0" i="0" u="none" strike="noStrike">
                          <a:solidFill>
                            <a:srgbClr val="5A5A5A"/>
                          </a:solidFill>
                          <a:effectLst/>
                          <a:latin typeface="Arial" charset="0"/>
                          <a:ea typeface="Arial" charset="0"/>
                          <a:cs typeface="Arial" charset="0"/>
                        </a:rPr>
                        <a:t>58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400" b="0" i="0" u="none" strike="noStrike">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190500">
                <a:tc>
                  <a:txBody>
                    <a:bodyPr/>
                    <a:lstStyle/>
                    <a:p>
                      <a:pPr algn="l" rtl="0" fontAlgn="ctr"/>
                      <a:r>
                        <a:rPr lang="en-US" sz="1400" b="0" i="0" u="none" strike="noStrike">
                          <a:solidFill>
                            <a:srgbClr val="5A5A5A"/>
                          </a:solidFill>
                          <a:effectLst/>
                          <a:latin typeface="Arial" charset="0"/>
                          <a:ea typeface="Arial" charset="0"/>
                          <a:cs typeface="Arial" charset="0"/>
                        </a:rPr>
                        <a:t>IOT tax used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400" b="0" i="0" u="none" strike="noStrike">
                          <a:solidFill>
                            <a:srgbClr val="5A5A5A"/>
                          </a:solidFill>
                          <a:effectLst/>
                          <a:latin typeface="Arial" charset="0"/>
                          <a:ea typeface="Arial" charset="0"/>
                          <a:cs typeface="Arial" charset="0"/>
                        </a:rPr>
                        <a:t>5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177800">
                <a:tc>
                  <a:txBody>
                    <a:bodyPr/>
                    <a:lstStyle/>
                    <a:p>
                      <a:pPr algn="ctr" rtl="0" fontAlgn="ctr"/>
                      <a:r>
                        <a:rPr lang="ja-JP" altLang="en-US" sz="14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400" b="1" i="0" u="none" strike="noStrike">
                          <a:solidFill>
                            <a:srgbClr val="5A5A5A"/>
                          </a:solidFill>
                          <a:effectLst/>
                          <a:latin typeface="Arial" charset="0"/>
                          <a:ea typeface="Arial" charset="0"/>
                          <a:cs typeface="Arial" charset="0"/>
                        </a:rPr>
                        <a:t>250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4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2" name="グラフ 11"/>
          <p:cNvGraphicFramePr>
            <a:graphicFrameLocks/>
          </p:cNvGraphicFramePr>
          <p:nvPr>
            <p:extLst>
              <p:ext uri="{D42A27DB-BD31-4B8C-83A1-F6EECF244321}">
                <p14:modId xmlns:p14="http://schemas.microsoft.com/office/powerpoint/2010/main" val="1474802948"/>
              </p:ext>
            </p:extLst>
          </p:nvPr>
        </p:nvGraphicFramePr>
        <p:xfrm>
          <a:off x="7299434" y="2000804"/>
          <a:ext cx="4568092" cy="2747108"/>
        </p:xfrm>
        <a:graphic>
          <a:graphicData uri="http://schemas.openxmlformats.org/drawingml/2006/chart">
            <c:chart xmlns:c="http://schemas.openxmlformats.org/drawingml/2006/chart" xmlns:r="http://schemas.openxmlformats.org/officeDocument/2006/relationships" r:id="rId3"/>
          </a:graphicData>
        </a:graphic>
      </p:graphicFrame>
      <p:sp>
        <p:nvSpPr>
          <p:cNvPr id="7" name="角丸四角形 6"/>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Community Marketing</a:t>
            </a:r>
            <a:endParaRPr kumimoji="1" lang="en-US" altLang="ja-JP" sz="3600" b="1" kern="0" dirty="0">
              <a:solidFill>
                <a:srgbClr val="00B0F0"/>
              </a:solidFill>
              <a:latin typeface="Arial" charset="0"/>
              <a:ea typeface="Arial" charset="0"/>
              <a:cs typeface="Arial" charset="0"/>
            </a:endParaRPr>
          </a:p>
        </p:txBody>
      </p:sp>
      <p:sp>
        <p:nvSpPr>
          <p:cNvPr id="4" name="角丸四角形 3"/>
          <p:cNvSpPr/>
          <p:nvPr/>
        </p:nvSpPr>
        <p:spPr>
          <a:xfrm>
            <a:off x="10302949" y="1063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962716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570143099"/>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smtClean="0">
                          <a:effectLst/>
                          <a:latin typeface="Arial" charset="0"/>
                          <a:ea typeface="Arial" charset="0"/>
                          <a:cs typeface="Arial" charset="0"/>
                        </a:rPr>
                        <a:t>ACV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14</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a:t>
            </a:r>
            <a:r>
              <a:rPr lang="en-US" altLang="ja-JP" sz="3600" b="1" dirty="0" smtClean="0">
                <a:solidFill>
                  <a:srgbClr val="00B0F0"/>
                </a:solidFill>
                <a:latin typeface="Arial" charset="0"/>
                <a:ea typeface="Arial" charset="0"/>
                <a:cs typeface="Arial" charset="0"/>
              </a:rPr>
              <a:t>OSS</a:t>
            </a:r>
            <a:r>
              <a:rPr kumimoji="1" lang="en-US" altLang="ja-JP" sz="3600" b="1" dirty="0" smtClean="0">
                <a:solidFill>
                  <a:srgbClr val="00B0F0"/>
                </a:solidFill>
                <a:latin typeface="Arial" charset="0"/>
                <a:ea typeface="Arial" charset="0"/>
                <a:cs typeface="Arial" charset="0"/>
              </a:rPr>
              <a:t>?</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2757678"/>
          </a:xfrm>
        </p:spPr>
        <p:txBody>
          <a:bodyPr/>
          <a:lstStyle/>
          <a:p>
            <a:pPr marL="0" indent="0">
              <a:buNone/>
            </a:pPr>
            <a:r>
              <a:rPr lang="en-US" altLang="ja-JP" sz="2400" b="1" dirty="0" smtClean="0">
                <a:solidFill>
                  <a:schemeClr val="tx1"/>
                </a:solidFill>
                <a:latin typeface="Arial" charset="0"/>
                <a:ea typeface="Arial" charset="0"/>
                <a:cs typeface="Arial" charset="0"/>
              </a:rPr>
              <a:t>OSS is</a:t>
            </a:r>
            <a:endParaRPr lang="en-US" altLang="ja-JP" sz="2400" b="1" dirty="0">
              <a:solidFill>
                <a:schemeClr val="tx1"/>
              </a:solidFill>
              <a:latin typeface="Arial" charset="0"/>
              <a:ea typeface="Arial" charset="0"/>
              <a:cs typeface="Arial" charset="0"/>
            </a:endParaRPr>
          </a:p>
          <a:p>
            <a:pPr marL="0" indent="0">
              <a:buNone/>
            </a:pPr>
            <a:r>
              <a:rPr lang="en-US" altLang="ja-JP" sz="2000" dirty="0" smtClean="0">
                <a:solidFill>
                  <a:schemeClr val="tx1"/>
                </a:solidFill>
                <a:latin typeface="Arial" charset="0"/>
                <a:ea typeface="Arial" charset="0"/>
                <a:cs typeface="Arial" charset="0"/>
              </a:rPr>
              <a:t>Key Driver to </a:t>
            </a:r>
            <a:r>
              <a:rPr lang="en-US" altLang="ja-JP" sz="2000" dirty="0">
                <a:solidFill>
                  <a:schemeClr val="tx1"/>
                </a:solidFill>
                <a:latin typeface="Arial" charset="0"/>
                <a:ea typeface="Arial" charset="0"/>
                <a:cs typeface="Arial" charset="0"/>
              </a:rPr>
              <a:t>grow and evolve </a:t>
            </a:r>
            <a:r>
              <a:rPr lang="en-US" altLang="ja-JP" sz="2000" dirty="0" smtClean="0">
                <a:solidFill>
                  <a:schemeClr val="tx1"/>
                </a:solidFill>
                <a:latin typeface="Arial" charset="0"/>
                <a:ea typeface="Arial" charset="0"/>
                <a:cs typeface="Arial" charset="0"/>
              </a:rPr>
              <a:t>company’s eco-system</a:t>
            </a:r>
            <a:r>
              <a:rPr lang="en-US" altLang="ja-JP" sz="2000" dirty="0">
                <a:solidFill>
                  <a:schemeClr val="tx1"/>
                </a:solidFill>
                <a:latin typeface="Arial" charset="0"/>
                <a:ea typeface="Arial" charset="0"/>
                <a:cs typeface="Arial" charset="0"/>
              </a:rPr>
              <a:t>, which </a:t>
            </a:r>
            <a:r>
              <a:rPr lang="en-US" altLang="ja-JP" sz="2000" dirty="0" smtClean="0">
                <a:solidFill>
                  <a:schemeClr val="tx1"/>
                </a:solidFill>
                <a:latin typeface="Arial" charset="0"/>
                <a:ea typeface="Arial" charset="0"/>
                <a:cs typeface="Arial" charset="0"/>
              </a:rPr>
              <a:t>allow organization to become more flexible, capable </a:t>
            </a:r>
            <a:r>
              <a:rPr lang="en-US" altLang="ja-JP" sz="2000" dirty="0">
                <a:solidFill>
                  <a:schemeClr val="tx1"/>
                </a:solidFill>
                <a:latin typeface="Arial" charset="0"/>
                <a:ea typeface="Arial" charset="0"/>
                <a:cs typeface="Arial" charset="0"/>
              </a:rPr>
              <a:t>of quickly responding to new challenges and capitalizing on new </a:t>
            </a:r>
            <a:r>
              <a:rPr lang="en-US" altLang="ja-JP" sz="2000" dirty="0" smtClean="0">
                <a:solidFill>
                  <a:schemeClr val="tx1"/>
                </a:solidFill>
                <a:latin typeface="Arial" charset="0"/>
                <a:ea typeface="Arial" charset="0"/>
                <a:cs typeface="Arial" charset="0"/>
              </a:rPr>
              <a:t>opportunities</a:t>
            </a:r>
            <a:endParaRPr lang="en-US" altLang="ja-JP" sz="2400" b="1" dirty="0" smtClean="0">
              <a:solidFill>
                <a:schemeClr val="tx1"/>
              </a:solidFill>
              <a:latin typeface="Arial" charset="0"/>
              <a:ea typeface="Arial" charset="0"/>
              <a:cs typeface="Arial" charset="0"/>
            </a:endParaRP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OSS because</a:t>
            </a:r>
          </a:p>
          <a:p>
            <a:pPr marL="0" indent="0">
              <a:buNone/>
            </a:pPr>
            <a:r>
              <a:rPr lang="en-US" altLang="ja-JP" sz="2000" smtClean="0">
                <a:solidFill>
                  <a:schemeClr val="tx1"/>
                </a:solidFill>
                <a:latin typeface="Arial" charset="0"/>
                <a:ea typeface="Arial" charset="0"/>
                <a:cs typeface="Arial" charset="0"/>
              </a:rPr>
              <a:t>OSS can be </a:t>
            </a:r>
            <a:r>
              <a:rPr lang="en-US" altLang="ja-JP" sz="2000" dirty="0">
                <a:solidFill>
                  <a:schemeClr val="tx1"/>
                </a:solidFill>
                <a:latin typeface="Arial" charset="0"/>
                <a:ea typeface="Arial" charset="0"/>
                <a:cs typeface="Arial" charset="0"/>
              </a:rPr>
              <a:t>a viral marketing </a:t>
            </a:r>
            <a:r>
              <a:rPr lang="en-US" altLang="ja-JP" sz="2000" dirty="0" smtClean="0">
                <a:solidFill>
                  <a:schemeClr val="tx1"/>
                </a:solidFill>
                <a:latin typeface="Arial" charset="0"/>
                <a:ea typeface="Arial" charset="0"/>
                <a:cs typeface="Arial" charset="0"/>
              </a:rPr>
              <a:t>channel - When </a:t>
            </a:r>
            <a:r>
              <a:rPr lang="en-US" altLang="ja-JP" sz="2000" dirty="0">
                <a:solidFill>
                  <a:schemeClr val="tx1"/>
                </a:solidFill>
                <a:latin typeface="Arial" charset="0"/>
                <a:ea typeface="Arial" charset="0"/>
                <a:cs typeface="Arial" charset="0"/>
              </a:rPr>
              <a:t>developers open-source their components and applications they also bring new developers to you, the whole process becomes self-sustainable, viral, and turns into a marketing </a:t>
            </a:r>
            <a:r>
              <a:rPr lang="en-US" altLang="ja-JP" sz="2000" dirty="0" smtClean="0">
                <a:solidFill>
                  <a:schemeClr val="tx1"/>
                </a:solidFill>
                <a:latin typeface="Arial" charset="0"/>
                <a:ea typeface="Arial" charset="0"/>
                <a:cs typeface="Arial" charset="0"/>
              </a:rPr>
              <a:t>avalanche</a:t>
            </a:r>
            <a:endParaRPr lang="en-US" altLang="ja-JP" sz="20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12712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 GitHub Enterprise</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354212586"/>
              </p:ext>
            </p:extLst>
          </p:nvPr>
        </p:nvGraphicFramePr>
        <p:xfrm>
          <a:off x="796022" y="131369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based companies</a:t>
                      </a:r>
                      <a:r>
                        <a:rPr kumimoji="1" lang="en-US" altLang="ja-JP" sz="1700" baseline="0" dirty="0" smtClean="0">
                          <a:latin typeface="Arial" charset="0"/>
                          <a:ea typeface="Arial" charset="0"/>
                          <a:cs typeface="Arial" charset="0"/>
                        </a:rPr>
                        <a:t> or </a:t>
                      </a:r>
                      <a:r>
                        <a:rPr kumimoji="1" lang="en-US" altLang="ja-JP" sz="1700" dirty="0" smtClean="0">
                          <a:latin typeface="Arial" charset="0"/>
                          <a:ea typeface="Arial" charset="0"/>
                          <a:cs typeface="Arial" charset="0"/>
                        </a:rPr>
                        <a:t>companies</a:t>
                      </a:r>
                      <a:r>
                        <a:rPr kumimoji="1" lang="en-US" altLang="ja-JP" sz="1700" baseline="0" dirty="0" smtClean="0">
                          <a:latin typeface="Arial" charset="0"/>
                          <a:ea typeface="Arial" charset="0"/>
                          <a:cs typeface="Arial" charset="0"/>
                        </a:rPr>
                        <a:t> based on software</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0" indent="0">
                        <a:buFont typeface="Arial" charset="0"/>
                        <a:buNone/>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based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and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smtClean="0">
                <a:solidFill>
                  <a:schemeClr val="tx1"/>
                </a:solidFill>
                <a:latin typeface="Arial" charset="0"/>
                <a:ea typeface="Arial" charset="0"/>
                <a:cs typeface="Arial" charset="0"/>
              </a:rPr>
              <a:t>1,400 + customers </a:t>
            </a:r>
            <a:r>
              <a:rPr lang="en-US" altLang="ja-JP" sz="1500" dirty="0">
                <a:solidFill>
                  <a:schemeClr val="tx1"/>
                </a:solidFill>
                <a:latin typeface="Arial" charset="0"/>
                <a:ea typeface="Arial" charset="0"/>
                <a:cs typeface="Arial" charset="0"/>
              </a:rPr>
              <a:t>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a:t>
            </a:r>
            <a:r>
              <a:rPr lang="en-US" altLang="ja-JP" sz="1500" dirty="0" smtClean="0">
                <a:solidFill>
                  <a:schemeClr val="tx1"/>
                </a:solidFill>
                <a:latin typeface="Arial" charset="0"/>
                <a:ea typeface="Arial" charset="0"/>
                <a:cs typeface="Arial" charset="0"/>
              </a:rPr>
              <a:t>300,000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 (SVN).The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 (SVN)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based Companies, companies based on software regardless of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Enterprises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 user growth</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1303236338"/>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Business Partners</a:t>
                      </a: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endParaRPr kumimoji="1" lang="ja-JP" altLang="en-US" sz="1000" b="1" dirty="0">
                        <a:solidFill>
                          <a:srgbClr val="FFFFFF"/>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latin typeface="Arial" charset="0"/>
                          <a:ea typeface="Arial" charset="0"/>
                          <a:cs typeface="Arial" charset="0"/>
                        </a:rPr>
                        <a:t>GithHub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 ?</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244497887"/>
              </p:ext>
            </p:extLst>
          </p:nvPr>
        </p:nvGraphicFramePr>
        <p:xfrm>
          <a:off x="1792103" y="4226569"/>
          <a:ext cx="3980463" cy="24384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Industry</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dirty="0" smtClean="0">
                          <a:latin typeface="Arial" charset="0"/>
                          <a:ea typeface="Arial" charset="0"/>
                          <a:cs typeface="Arial" charset="0"/>
                        </a:rPr>
                        <a:t>Internet</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Financial</a:t>
                      </a:r>
                      <a:r>
                        <a:rPr kumimoji="1" lang="en-US" altLang="ja-JP" sz="1000" baseline="0" dirty="0" smtClean="0">
                          <a:latin typeface="Arial" charset="0"/>
                          <a:ea typeface="Arial" charset="0"/>
                          <a:cs typeface="Arial" charset="0"/>
                        </a:rPr>
                        <a:t> Service?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a:t>
                      </a:r>
                    </a:p>
                    <a:p>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SB,Yahoo</a:t>
                      </a:r>
                      <a:r>
                        <a:rPr kumimoji="1" lang="en-US" altLang="ja-JP" sz="1000" baseline="0" dirty="0" smtClean="0">
                          <a:solidFill>
                            <a:schemeClr val="tx1"/>
                          </a:solidFill>
                          <a:latin typeface="Arial" charset="0"/>
                          <a:ea typeface="Arial" charset="0"/>
                          <a:cs typeface="Arial" charset="0"/>
                        </a:rPr>
                        <a:t>! </a:t>
                      </a:r>
                      <a:r>
                        <a:rPr kumimoji="1" lang="en-US" altLang="ja-JP" sz="1000" baseline="0" dirty="0" err="1" smtClean="0">
                          <a:solidFill>
                            <a:schemeClr val="tx1"/>
                          </a:solidFill>
                          <a:latin typeface="Arial" charset="0"/>
                          <a:ea typeface="Arial" charset="0"/>
                          <a:cs typeface="Arial" charset="0"/>
                        </a:rPr>
                        <a:t>Japan,Rakuten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47</a:t>
                      </a: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30</a:t>
                      </a:r>
                    </a:p>
                    <a:p>
                      <a:endParaRPr kumimoji="1" lang="en-US" altLang="ja-JP" sz="1000" baseline="0" dirty="0" smtClean="0">
                        <a:solidFill>
                          <a:srgbClr val="FFFFFF"/>
                        </a:solidFill>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107</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baseline="0" dirty="0" smtClean="0">
                        <a:latin typeface="Arial" charset="0"/>
                        <a:ea typeface="Arial" charset="0"/>
                        <a:cs typeface="Arial"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endParaRPr kumimoji="1" lang="en-US" altLang="ja-JP" sz="1000" baseline="0" dirty="0" smtClean="0">
                        <a:latin typeface="Arial" charset="0"/>
                        <a:ea typeface="Arial" charset="0"/>
                        <a:cs typeface="Arial" charset="0"/>
                      </a:endParaRP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
        <p:nvSpPr>
          <p:cNvPr id="21" name="角丸四角形 2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649091403"/>
              </p:ext>
            </p:extLst>
          </p:nvPr>
        </p:nvGraphicFramePr>
        <p:xfrm>
          <a:off x="322023" y="1124858"/>
          <a:ext cx="11543914" cy="5146342"/>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43834">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43834">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99245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Constellation Tokyo 2017</a:t>
                      </a:r>
                    </a:p>
                  </a:txBody>
                  <a:tcPr marL="19050" marR="19050" marT="19050" marB="19050" horzOverflow="overflow">
                    <a:solidFill>
                      <a:schemeClr val="accent4"/>
                    </a:solidFill>
                  </a:tcPr>
                </a:tc>
              </a:tr>
              <a:tr h="37836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56461">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711304">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595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79521">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1037">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FY17-18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297940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5636781"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063762" y="5831290"/>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592913"/>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2046768" y="5310038"/>
            <a:ext cx="3182281"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(e.g.: DevOps, Social Coding)</a:t>
            </a:r>
            <a:endParaRPr lang="en-US" altLang="ja-JP" sz="1100" b="1" dirty="0" smtClean="0">
              <a:latin typeface="Arial" charset="0"/>
              <a:ea typeface="Arial" charset="0"/>
              <a:cs typeface="Arial" charset="0"/>
            </a:endParaRPr>
          </a:p>
        </p:txBody>
      </p:sp>
      <p:cxnSp>
        <p:nvCxnSpPr>
          <p:cNvPr id="13" name="Straight Arrow Connector 49"/>
          <p:cNvCxnSpPr/>
          <p:nvPr/>
        </p:nvCxnSpPr>
        <p:spPr bwMode="auto">
          <a:xfrm>
            <a:off x="2046768" y="364006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377133"/>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508860"/>
            <a:ext cx="2970685"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special feature article on WIRED Japan</a:t>
            </a:r>
          </a:p>
        </p:txBody>
      </p:sp>
      <p:sp>
        <p:nvSpPr>
          <p:cNvPr id="16" name="TextBox 31"/>
          <p:cNvSpPr txBox="1"/>
          <p:nvPr/>
        </p:nvSpPr>
        <p:spPr>
          <a:xfrm>
            <a:off x="3864573" y="314476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06383" y="2355385"/>
            <a:ext cx="368562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Tour(Client &amp; Media)</a:t>
            </a:r>
            <a:endParaRPr lang="en-US" altLang="ja-JP" sz="1100" b="1" dirty="0">
              <a:latin typeface="Arial" charset="0"/>
              <a:ea typeface="Arial" charset="0"/>
              <a:cs typeface="Arial" charset="0"/>
            </a:endParaRPr>
          </a:p>
        </p:txBody>
      </p:sp>
      <p:sp>
        <p:nvSpPr>
          <p:cNvPr id="19" name="TextBox 31"/>
          <p:cNvSpPr txBox="1"/>
          <p:nvPr/>
        </p:nvSpPr>
        <p:spPr>
          <a:xfrm>
            <a:off x="7183017" y="3144762"/>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678161"/>
            <a:ext cx="3634328"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New Product Launch/Partnership announcement</a:t>
            </a:r>
            <a:endParaRPr lang="en-US" altLang="ja-JP" sz="1100" b="1" dirty="0">
              <a:latin typeface="Arial" charset="0"/>
              <a:ea typeface="Arial" charset="0"/>
              <a:cs typeface="Arial" charset="0"/>
            </a:endParaRPr>
          </a:p>
        </p:txBody>
      </p:sp>
      <p:sp>
        <p:nvSpPr>
          <p:cNvPr id="22" name="TextBox 31"/>
          <p:cNvSpPr txBox="1"/>
          <p:nvPr/>
        </p:nvSpPr>
        <p:spPr>
          <a:xfrm>
            <a:off x="7027456" y="1724638"/>
            <a:ext cx="1800447"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Tokyo 2017 Save </a:t>
            </a:r>
            <a:r>
              <a:rPr lang="en-US" altLang="ja-JP" sz="1100" b="1" dirty="0" smtClean="0">
                <a:latin typeface="Arial" charset="0"/>
                <a:ea typeface="Arial" charset="0"/>
                <a:cs typeface="Arial" charset="0"/>
              </a:rPr>
              <a:t>the Date Start</a:t>
            </a:r>
          </a:p>
        </p:txBody>
      </p:sp>
      <p:sp>
        <p:nvSpPr>
          <p:cNvPr id="23" name="TextBox 31"/>
          <p:cNvSpPr txBox="1"/>
          <p:nvPr/>
        </p:nvSpPr>
        <p:spPr>
          <a:xfrm>
            <a:off x="8827904" y="1724638"/>
            <a:ext cx="1775062"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Tokyo 2017 Registration </a:t>
            </a:r>
            <a:r>
              <a:rPr lang="en-US" altLang="ja-JP" sz="1100" b="1" dirty="0" smtClean="0">
                <a:latin typeface="Arial" charset="0"/>
                <a:ea typeface="Arial" charset="0"/>
                <a:cs typeface="Arial" charset="0"/>
              </a:rPr>
              <a:t>Open</a:t>
            </a:r>
          </a:p>
        </p:txBody>
      </p:sp>
      <p:sp>
        <p:nvSpPr>
          <p:cNvPr id="25" name="TextBox 31"/>
          <p:cNvSpPr txBox="1"/>
          <p:nvPr/>
        </p:nvSpPr>
        <p:spPr>
          <a:xfrm>
            <a:off x="2946956" y="2022356"/>
            <a:ext cx="1888213"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Tokyo 2017 Sponsorship tapping start</a:t>
            </a:r>
          </a:p>
        </p:txBody>
      </p:sp>
      <p:sp>
        <p:nvSpPr>
          <p:cNvPr id="26" name="TextBox 31"/>
          <p:cNvSpPr txBox="1"/>
          <p:nvPr/>
        </p:nvSpPr>
        <p:spPr>
          <a:xfrm>
            <a:off x="4618080" y="1739062"/>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Tokyo 2017 Sponsorship </a:t>
            </a:r>
            <a:r>
              <a:rPr lang="en-US" altLang="ja-JP" sz="1100" b="1" dirty="0" smtClean="0">
                <a:latin typeface="Arial" charset="0"/>
                <a:ea typeface="Arial" charset="0"/>
                <a:cs typeface="Arial" charset="0"/>
              </a:rPr>
              <a:t>sales start</a:t>
            </a:r>
          </a:p>
        </p:txBody>
      </p:sp>
      <p:sp>
        <p:nvSpPr>
          <p:cNvPr id="27" name="TextBox 31"/>
          <p:cNvSpPr txBox="1"/>
          <p:nvPr/>
        </p:nvSpPr>
        <p:spPr>
          <a:xfrm>
            <a:off x="2578697" y="4105456"/>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824149"/>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4062525"/>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878443"/>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1" name="角丸四角形 30"/>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
        <p:nvSpPr>
          <p:cNvPr id="32" name="TextBox 31"/>
          <p:cNvSpPr txBox="1"/>
          <p:nvPr/>
        </p:nvSpPr>
        <p:spPr>
          <a:xfrm>
            <a:off x="1706915" y="3711894"/>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
        <p:nvSpPr>
          <p:cNvPr id="33" name="TextBox 31"/>
          <p:cNvSpPr txBox="1"/>
          <p:nvPr/>
        </p:nvSpPr>
        <p:spPr>
          <a:xfrm>
            <a:off x="2028974" y="2992692"/>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 Tokyo(May1)</a:t>
            </a:r>
          </a:p>
        </p:txBody>
      </p:sp>
      <p:sp>
        <p:nvSpPr>
          <p:cNvPr id="34" name="TextBox 31"/>
          <p:cNvSpPr txBox="1"/>
          <p:nvPr/>
        </p:nvSpPr>
        <p:spPr>
          <a:xfrm>
            <a:off x="3035561" y="1579326"/>
            <a:ext cx="1888213" cy="430887"/>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Tokyo(June6)</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3666</TotalTime>
  <Words>1592</Words>
  <Application>Microsoft Macintosh PowerPoint</Application>
  <PresentationFormat>ワイド画面</PresentationFormat>
  <Paragraphs>300</Paragraphs>
  <Slides>16</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Arial</vt:lpstr>
      <vt:lpstr>Calibri</vt:lpstr>
      <vt:lpstr>ＭＳ Ｐゴシック</vt:lpstr>
      <vt:lpstr>Wingdings</vt:lpstr>
      <vt:lpstr>Yu Gothic</vt:lpstr>
      <vt:lpstr>Yu Gothic Light</vt:lpstr>
      <vt:lpstr>デザインの設定</vt:lpstr>
      <vt:lpstr>Why GitHub?</vt:lpstr>
      <vt:lpstr>Why OSS?</vt:lpstr>
      <vt:lpstr>PowerPoint プレゼンテーション</vt:lpstr>
      <vt:lpstr>Value Proposition: GitHub Enterprise</vt:lpstr>
      <vt:lpstr>Persona</vt:lpstr>
      <vt:lpstr>Japan Market Assessment Highlights (1/2) Market Condition Highlights :</vt:lpstr>
      <vt:lpstr>Japan Market Assessment Highlights (2/2) Competitive Landscape Highlights : </vt:lpstr>
      <vt:lpstr>Executive Summary: Go to Market Strategy </vt:lpstr>
      <vt:lpstr>FY17-18 Timeline</vt:lpstr>
      <vt:lpstr>2017Q3 Japan Marketing  Budgeting</vt:lpstr>
      <vt:lpstr>PowerPoint プレゼンテーション</vt:lpstr>
      <vt:lpstr>Questions</vt:lpstr>
      <vt:lpstr>PowerPoint プレゼンテーション</vt:lpstr>
      <vt:lpstr>2017 Japan Revenue Target &amp; Marketing Contribution</vt:lpstr>
      <vt:lpstr>PowerPoint プレゼンテーション</vt:lpstr>
      <vt:lpstr>Japan Applications Development and Deployment Market Forecast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330</cp:revision>
  <cp:lastPrinted>2017-03-07T00:25:33Z</cp:lastPrinted>
  <dcterms:created xsi:type="dcterms:W3CDTF">2017-01-13T16:11:11Z</dcterms:created>
  <dcterms:modified xsi:type="dcterms:W3CDTF">2017-05-15T23:19:17Z</dcterms:modified>
</cp:coreProperties>
</file>