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2"/>
  </p:notesMasterIdLst>
  <p:sldIdLst>
    <p:sldId id="268" r:id="rId2"/>
    <p:sldId id="262" r:id="rId3"/>
    <p:sldId id="261" r:id="rId4"/>
    <p:sldId id="263" r:id="rId5"/>
    <p:sldId id="260" r:id="rId6"/>
    <p:sldId id="258" r:id="rId7"/>
    <p:sldId id="269" r:id="rId8"/>
    <p:sldId id="266" r:id="rId9"/>
    <p:sldId id="267" r:id="rId10"/>
    <p:sldId id="27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96"/>
    <p:restoredTop sz="91922"/>
  </p:normalViewPr>
  <p:slideViewPr>
    <p:cSldViewPr snapToGrid="0" snapToObjects="1">
      <p:cViewPr>
        <p:scale>
          <a:sx n="120" d="100"/>
          <a:sy n="120" d="100"/>
        </p:scale>
        <p:origin x="624" y="-24"/>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48374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4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4668970"/>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r>
              <a:rPr lang="en-US" altLang="ja-JP" sz="1500" dirty="0" smtClean="0">
                <a:solidFill>
                  <a:schemeClr val="tx1"/>
                </a:solidFill>
                <a:latin typeface="Arial" charset="0"/>
                <a:ea typeface="Arial" charset="0"/>
                <a:cs typeface="Arial" charset="0"/>
              </a:rPr>
              <a:t>We </a:t>
            </a:r>
            <a:r>
              <a:rPr lang="en-US" altLang="ja-JP" sz="1500" dirty="0">
                <a:solidFill>
                  <a:schemeClr val="tx1"/>
                </a:solidFill>
                <a:latin typeface="Arial" charset="0"/>
                <a:ea typeface="Arial" charset="0"/>
                <a:cs typeface="Arial" charset="0"/>
              </a:rPr>
              <a:t>expects this trend will continue well after 2016, thus estimates that the CAGR from 2015 to 2020 will be 6.2</a:t>
            </a:r>
            <a:r>
              <a:rPr lang="en-US" altLang="ja-JP" sz="1500" dirty="0" smtClean="0">
                <a:solidFill>
                  <a:schemeClr val="tx1"/>
                </a:solidFill>
                <a:latin typeface="Arial" charset="0"/>
                <a:ea typeface="Arial" charset="0"/>
                <a:cs typeface="Arial" charset="0"/>
              </a:rPr>
              <a:t>%.</a:t>
            </a:r>
          </a:p>
          <a:p>
            <a:pPr>
              <a:buFont typeface="Wingdings" charset="2"/>
              <a:buChar char="p"/>
            </a:pPr>
            <a:r>
              <a:rPr lang="en-US" altLang="ja-JP" sz="1500" dirty="0" smtClean="0">
                <a:solidFill>
                  <a:schemeClr val="tx1"/>
                </a:solidFill>
                <a:latin typeface="Arial" charset="0"/>
                <a:ea typeface="Arial" charset="0"/>
                <a:cs typeface="Arial" charset="0"/>
              </a:rPr>
              <a:t> </a:t>
            </a:r>
            <a:r>
              <a:rPr lang="en-US" altLang="ja-JP" sz="1500" b="1" dirty="0" smtClean="0">
                <a:solidFill>
                  <a:schemeClr val="tx1"/>
                </a:solidFill>
                <a:latin typeface="Arial" charset="0"/>
                <a:ea typeface="Arial" charset="0"/>
                <a:cs typeface="Arial" charset="0"/>
              </a:rPr>
              <a:t>Applications </a:t>
            </a:r>
            <a:r>
              <a:rPr lang="en-US" altLang="ja-JP" sz="1500" b="1" dirty="0">
                <a:solidFill>
                  <a:schemeClr val="tx1"/>
                </a:solidFill>
                <a:latin typeface="Arial" charset="0"/>
                <a:ea typeface="Arial" charset="0"/>
                <a:cs typeface="Arial" charset="0"/>
              </a:rPr>
              <a:t>development </a:t>
            </a:r>
            <a:r>
              <a:rPr lang="en-US" altLang="ja-JP" sz="1500" b="1" dirty="0" smtClean="0">
                <a:solidFill>
                  <a:schemeClr val="tx1"/>
                </a:solidFill>
                <a:latin typeface="Arial" charset="0"/>
                <a:ea typeface="Arial" charset="0"/>
                <a:cs typeface="Arial" charset="0"/>
              </a:rPr>
              <a:t>software</a:t>
            </a:r>
            <a:r>
              <a:rPr lang="en-US" altLang="ja-JP" sz="1500" dirty="0" smtClean="0">
                <a:solidFill>
                  <a:schemeClr val="tx1"/>
                </a:solidFill>
                <a:latin typeface="Arial" charset="0"/>
                <a:ea typeface="Arial" charset="0"/>
                <a:cs typeface="Arial" charset="0"/>
              </a:rPr>
              <a:t>: </a:t>
            </a:r>
            <a:r>
              <a:rPr lang="hr-HR" altLang="ja-JP" sz="1500" dirty="0">
                <a:solidFill>
                  <a:schemeClr val="tx1"/>
                </a:solidFill>
                <a:latin typeface="Arial" charset="0"/>
                <a:ea typeface="Arial" charset="0"/>
                <a:cs typeface="Arial" charset="0"/>
              </a:rPr>
              <a:t>2015–2020 </a:t>
            </a:r>
            <a:r>
              <a:rPr lang="hr-HR" altLang="ja-JP" sz="1500" dirty="0" smtClean="0">
                <a:solidFill>
                  <a:schemeClr val="tx1"/>
                </a:solidFill>
                <a:latin typeface="Arial" charset="0"/>
                <a:ea typeface="Arial" charset="0"/>
                <a:cs typeface="Arial" charset="0"/>
              </a:rPr>
              <a:t>CAGR </a:t>
            </a:r>
            <a:r>
              <a:rPr lang="hr-HR" altLang="ja-JP" sz="1500" dirty="0" err="1" smtClean="0">
                <a:solidFill>
                  <a:schemeClr val="tx1"/>
                </a:solidFill>
                <a:latin typeface="Arial" charset="0"/>
                <a:ea typeface="Arial" charset="0"/>
                <a:cs typeface="Arial" charset="0"/>
              </a:rPr>
              <a:t>will</a:t>
            </a:r>
            <a:r>
              <a:rPr lang="hr-HR" altLang="ja-JP" sz="1500" dirty="0" smtClean="0">
                <a:solidFill>
                  <a:schemeClr val="tx1"/>
                </a:solidFill>
                <a:latin typeface="Arial" charset="0"/>
                <a:ea typeface="Arial" charset="0"/>
                <a:cs typeface="Arial" charset="0"/>
              </a:rPr>
              <a:t> </a:t>
            </a:r>
            <a:r>
              <a:rPr lang="hr-HR" altLang="ja-JP" sz="1500" dirty="0" err="1" smtClean="0">
                <a:solidFill>
                  <a:schemeClr val="tx1"/>
                </a:solidFill>
                <a:latin typeface="Arial" charset="0"/>
                <a:ea typeface="Arial" charset="0"/>
                <a:cs typeface="Arial" charset="0"/>
              </a:rPr>
              <a:t>be</a:t>
            </a:r>
            <a:r>
              <a:rPr lang="hr-HR" altLang="ja-JP" sz="1500" dirty="0" smtClean="0">
                <a:solidFill>
                  <a:schemeClr val="tx1"/>
                </a:solidFill>
                <a:latin typeface="Arial" charset="0"/>
                <a:ea typeface="Arial" charset="0"/>
                <a:cs typeface="Arial" charset="0"/>
              </a:rPr>
              <a:t> 1.3%. D</a:t>
            </a:r>
            <a:r>
              <a:rPr lang="en-US" altLang="ja-JP" sz="1500" dirty="0" err="1" smtClean="0">
                <a:solidFill>
                  <a:schemeClr val="tx1"/>
                </a:solidFill>
                <a:latin typeface="Arial" charset="0"/>
                <a:ea typeface="Arial" charset="0"/>
                <a:cs typeface="Arial" charset="0"/>
              </a:rPr>
              <a:t>emand</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for </a:t>
            </a:r>
            <a:r>
              <a:rPr lang="en-US" altLang="ja-JP" sz="1500" dirty="0">
                <a:solidFill>
                  <a:schemeClr val="tx1"/>
                </a:solidFill>
                <a:latin typeface="Arial" charset="0"/>
                <a:ea typeface="Arial" charset="0"/>
                <a:cs typeface="Arial" charset="0"/>
              </a:rPr>
              <a:t>web applications development that includes mobile applications is growing, the project scale is small and fails to support the overall market growth. The increasing utilization of open source software that can be used free of charge is also inhibiting the market growth</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313205" y="1430845"/>
            <a:ext cx="4820671" cy="2298065"/>
          </a:xfrm>
        </p:spPr>
        <p:txBody>
          <a:bodyPr/>
          <a:lstStyle/>
          <a:p>
            <a:pPr marL="0" indent="0">
              <a:buNone/>
            </a:pPr>
            <a:r>
              <a:rPr lang="en-US" altLang="ja-JP" sz="2000" b="1" dirty="0" smtClean="0">
                <a:solidFill>
                  <a:schemeClr val="tx1"/>
                </a:solidFill>
                <a:latin typeface="Arial" charset="0"/>
                <a:ea typeface="Arial" charset="0"/>
                <a:cs typeface="Arial" charset="0"/>
              </a:rPr>
              <a:t>Local competitors/insights</a:t>
            </a:r>
            <a:endParaRPr lang="en-US" altLang="ja-JP" sz="2000" b="1" dirty="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BitBucket</a:t>
            </a:r>
            <a:r>
              <a:rPr lang="en-US" altLang="ja-JP" sz="2000" dirty="0" smtClean="0">
                <a:solidFill>
                  <a:schemeClr val="tx1"/>
                </a:solidFill>
                <a:latin typeface="Arial" charset="0"/>
                <a:ea typeface="Arial" charset="0"/>
                <a:cs typeface="Arial" charset="0"/>
              </a:rPr>
              <a:t> (</a:t>
            </a:r>
            <a:r>
              <a:rPr lang="en-US" altLang="ja-JP" sz="2000" dirty="0" err="1" smtClean="0">
                <a:solidFill>
                  <a:schemeClr val="tx1"/>
                </a:solidFill>
                <a:latin typeface="Arial" charset="0"/>
                <a:ea typeface="Arial" charset="0"/>
                <a:cs typeface="Arial" charset="0"/>
              </a:rPr>
              <a:t>Atlassian</a:t>
            </a:r>
            <a:r>
              <a:rPr lang="en-US" altLang="ja-JP" sz="2000" dirty="0" smtClean="0">
                <a:solidFill>
                  <a:schemeClr val="tx1"/>
                </a:solidFill>
                <a:latin typeface="Arial" charset="0"/>
                <a:ea typeface="Arial" charset="0"/>
                <a:cs typeface="Arial" charset="0"/>
              </a:rPr>
              <a:t>)</a:t>
            </a:r>
          </a:p>
          <a:p>
            <a:pPr>
              <a:buFont typeface="Wingdings" charset="2"/>
              <a:buChar char="p"/>
            </a:pPr>
            <a:r>
              <a:rPr lang="en-US" altLang="ja-JP" sz="2000" dirty="0" err="1" smtClean="0">
                <a:solidFill>
                  <a:schemeClr val="tx1"/>
                </a:solidFill>
                <a:latin typeface="Arial" charset="0"/>
                <a:ea typeface="Arial" charset="0"/>
                <a:cs typeface="Arial" charset="0"/>
              </a:rPr>
              <a:t>GitLab</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Gitorious</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smtClean="0">
                <a:solidFill>
                  <a:schemeClr val="tx1"/>
                </a:solidFill>
                <a:latin typeface="Arial" charset="0"/>
                <a:ea typeface="Arial" charset="0"/>
                <a:cs typeface="Arial" charset="0"/>
              </a:rPr>
              <a:t>???</a:t>
            </a:r>
          </a:p>
        </p:txBody>
      </p:sp>
      <p:sp>
        <p:nvSpPr>
          <p:cNvPr id="8" name="Text Box 7"/>
          <p:cNvSpPr txBox="1">
            <a:spLocks noChangeArrowheads="1"/>
          </p:cNvSpPr>
          <p:nvPr/>
        </p:nvSpPr>
        <p:spPr bwMode="auto">
          <a:xfrm>
            <a:off x="322022" y="6000578"/>
            <a:ext cx="532169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000" b="0" dirty="0">
                <a:solidFill>
                  <a:srgbClr val="000000"/>
                </a:solidFill>
                <a:effectLst/>
                <a:latin typeface="Arial" charset="0"/>
                <a:ea typeface="Arial" charset="0"/>
                <a:cs typeface="Arial" charset="0"/>
              </a:rPr>
              <a:t>Source: </a:t>
            </a:r>
            <a:r>
              <a:rPr lang="en-US" altLang="ja-JP" sz="1000" dirty="0">
                <a:solidFill>
                  <a:srgbClr val="000000"/>
                </a:solidFill>
                <a:latin typeface="Arial" charset="0"/>
                <a:ea typeface="Arial" charset="0"/>
                <a:cs typeface="Arial" charset="0"/>
              </a:rPr>
              <a:t>G2 </a:t>
            </a:r>
            <a:r>
              <a:rPr lang="en-US" altLang="ja-JP" sz="1000">
                <a:solidFill>
                  <a:srgbClr val="000000"/>
                </a:solidFill>
                <a:latin typeface="Arial" charset="0"/>
                <a:ea typeface="Arial" charset="0"/>
                <a:cs typeface="Arial" charset="0"/>
              </a:rPr>
              <a:t>Crowd (https://www.g2crowd.com/categories/version-control-hosting)</a:t>
            </a:r>
            <a:endParaRPr lang="en-US" altLang="ja-JP" sz="1000" b="0" dirty="0">
              <a:solidFill>
                <a:srgbClr val="000000"/>
              </a:solidFill>
              <a:effectLst/>
              <a:latin typeface="Arial" charset="0"/>
              <a:ea typeface="Arial" charset="0"/>
              <a:cs typeface="Arial" charset="0"/>
            </a:endParaRPr>
          </a:p>
        </p:txBody>
      </p:sp>
      <p:sp>
        <p:nvSpPr>
          <p:cNvPr id="11" name="Text Box 5"/>
          <p:cNvSpPr txBox="1">
            <a:spLocks noChangeArrowheads="1"/>
          </p:cNvSpPr>
          <p:nvPr/>
        </p:nvSpPr>
        <p:spPr bwMode="auto">
          <a:xfrm>
            <a:off x="322024" y="1430845"/>
            <a:ext cx="6264586" cy="61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b="1" dirty="0">
                <a:latin typeface="Arial" charset="0"/>
                <a:ea typeface="Arial" charset="0"/>
                <a:cs typeface="Arial" charset="0"/>
              </a:rPr>
              <a:t>G2 Crowd Grid℠ for Version Control Hosting</a:t>
            </a:r>
          </a:p>
          <a:p>
            <a:r>
              <a:rPr lang="en-US" altLang="ja-JP" sz="1600" b="1" dirty="0" smtClean="0">
                <a:latin typeface="Arial" charset="0"/>
                <a:ea typeface="Arial" charset="0"/>
                <a:cs typeface="Arial" charset="0"/>
              </a:rPr>
              <a:t>(*North America’s case)</a:t>
            </a:r>
            <a:endParaRPr lang="en-US" altLang="ja-JP" sz="1600" b="1" dirty="0">
              <a:effectLst/>
              <a:latin typeface="Arial" charset="0"/>
              <a:ea typeface="Arial" charset="0"/>
              <a:cs typeface="Arial" charset="0"/>
            </a:endParaRPr>
          </a:p>
        </p:txBody>
      </p:sp>
      <p:sp>
        <p:nvSpPr>
          <p:cNvPr id="3" name="角丸四角形 2"/>
          <p:cNvSpPr/>
          <p:nvPr/>
        </p:nvSpPr>
        <p:spPr>
          <a:xfrm>
            <a:off x="6313205" y="4062786"/>
            <a:ext cx="5166883" cy="1536682"/>
          </a:xfrm>
          <a:prstGeom prst="roundRect">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smtClean="0">
                <a:solidFill>
                  <a:srgbClr val="FF0000"/>
                </a:solidFill>
                <a:latin typeface="Arial" charset="0"/>
                <a:ea typeface="Arial" charset="0"/>
                <a:cs typeface="Arial" charset="0"/>
              </a:rPr>
              <a:t>Japan specific data/information is required</a:t>
            </a:r>
          </a:p>
          <a:p>
            <a:pPr marL="285750" indent="-285750">
              <a:buFont typeface="Arial" charset="0"/>
              <a:buChar char="•"/>
            </a:pPr>
            <a:r>
              <a:rPr lang="en-US" altLang="ja-JP" sz="2000" dirty="0" smtClean="0">
                <a:solidFill>
                  <a:srgbClr val="FF0000"/>
                </a:solidFill>
                <a:latin typeface="Arial" charset="0"/>
                <a:ea typeface="Arial" charset="0"/>
                <a:cs typeface="Arial" charset="0"/>
              </a:rPr>
              <a:t>legacy </a:t>
            </a:r>
            <a:r>
              <a:rPr lang="en-US" altLang="ja-JP" sz="2000" dirty="0">
                <a:solidFill>
                  <a:srgbClr val="FF0000"/>
                </a:solidFill>
                <a:latin typeface="Arial" charset="0"/>
                <a:ea typeface="Arial" charset="0"/>
                <a:cs typeface="Arial" charset="0"/>
              </a:rPr>
              <a:t>competition: subversion, </a:t>
            </a:r>
            <a:r>
              <a:rPr lang="en-US" altLang="ja-JP" sz="2000" dirty="0" smtClean="0">
                <a:solidFill>
                  <a:srgbClr val="FF0000"/>
                </a:solidFill>
                <a:latin typeface="Arial" charset="0"/>
                <a:ea typeface="Arial" charset="0"/>
                <a:cs typeface="Arial" charset="0"/>
              </a:rPr>
              <a:t>CVS ?</a:t>
            </a:r>
          </a:p>
          <a:p>
            <a:pPr marL="285750" indent="-285750">
              <a:buFont typeface="Arial" charset="0"/>
              <a:buChar char="•"/>
            </a:pPr>
            <a:r>
              <a:rPr lang="en-US" altLang="ja-JP" sz="2000" dirty="0" smtClean="0">
                <a:solidFill>
                  <a:srgbClr val="FF0000"/>
                </a:solidFill>
                <a:latin typeface="Arial" charset="0"/>
                <a:ea typeface="Arial" charset="0"/>
                <a:cs typeface="Arial" charset="0"/>
              </a:rPr>
              <a:t>direct competition: </a:t>
            </a:r>
            <a:r>
              <a:rPr lang="en-US" altLang="ja-JP" sz="2000" dirty="0" err="1" smtClean="0">
                <a:solidFill>
                  <a:srgbClr val="FF0000"/>
                </a:solidFill>
                <a:latin typeface="Arial" charset="0"/>
                <a:ea typeface="Arial" charset="0"/>
                <a:cs typeface="Arial" charset="0"/>
              </a:rPr>
              <a:t>Bitbucket</a:t>
            </a:r>
            <a:r>
              <a:rPr lang="en-US" altLang="ja-JP" sz="2000" dirty="0" smtClean="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Atlassian</a:t>
            </a:r>
            <a:r>
              <a:rPr lang="en-US" altLang="ja-JP" sz="2000" dirty="0" smtClean="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GitLab</a:t>
            </a:r>
            <a:r>
              <a:rPr lang="en-US" altLang="ja-JP" sz="2000" dirty="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Gitorious</a:t>
            </a:r>
            <a:r>
              <a:rPr lang="en-US" altLang="ja-JP" sz="2000" dirty="0" smtClean="0">
                <a:solidFill>
                  <a:srgbClr val="FF0000"/>
                </a:solidFill>
                <a:latin typeface="Arial" charset="0"/>
                <a:ea typeface="Arial" charset="0"/>
                <a:cs typeface="Arial" charset="0"/>
              </a:rPr>
              <a:t> ?</a:t>
            </a:r>
          </a:p>
        </p:txBody>
      </p:sp>
      <p:pic>
        <p:nvPicPr>
          <p:cNvPr id="6" name="図 5"/>
          <p:cNvPicPr>
            <a:picLocks noChangeAspect="1"/>
          </p:cNvPicPr>
          <p:nvPr/>
        </p:nvPicPr>
        <p:blipFill>
          <a:blip r:embed="rId3"/>
          <a:stretch>
            <a:fillRect/>
          </a:stretch>
        </p:blipFill>
        <p:spPr>
          <a:xfrm>
            <a:off x="322022" y="2077818"/>
            <a:ext cx="5026726" cy="3922760"/>
          </a:xfrm>
          <a:prstGeom prst="rect">
            <a:avLst/>
          </a:prstGeom>
        </p:spPr>
      </p:pic>
    </p:spTree>
    <p:extLst>
      <p:ext uri="{BB962C8B-B14F-4D97-AF65-F5344CB8AC3E}">
        <p14:creationId xmlns:p14="http://schemas.microsoft.com/office/powerpoint/2010/main" val="63194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1642898747"/>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companies/larger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en-US" altLang="ja-JP" sz="1700" dirty="0" smtClean="0">
                        <a:latin typeface="Arial" charset="0"/>
                        <a:ea typeface="Arial" charset="0"/>
                        <a:cs typeface="Arial" charset="0"/>
                      </a:endParaRPr>
                    </a:p>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err="1" smtClean="0">
                <a:latin typeface="Arial" charset="0"/>
                <a:ea typeface="Arial" charset="0"/>
                <a:cs typeface="Arial" charset="0"/>
              </a:rPr>
              <a:t>GitHub.com</a:t>
            </a:r>
            <a:r>
              <a:rPr lang="en-US" altLang="ja-JP" sz="1200" dirty="0" smtClean="0">
                <a:latin typeface="Arial" charset="0"/>
                <a:ea typeface="Arial" charset="0"/>
                <a:cs typeface="Arial" charset="0"/>
              </a:rPr>
              <a:t>, 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Sales PPL: ???</a:t>
            </a:r>
            <a:endParaRPr lang="ja-JP" altLang="en-US"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2099877034"/>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GitHub.com</a:t>
                      </a:r>
                      <a:r>
                        <a:rPr kumimoji="1" lang="en-US" altLang="ja-JP" sz="1000" baseline="0" dirty="0" smtClean="0">
                          <a:latin typeface="Arial" charset="0"/>
                          <a:ea typeface="Arial" charset="0"/>
                          <a:cs typeface="Arial" charset="0"/>
                        </a:rPr>
                        <a:t>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GithHub.com</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a:t>
                      </a:r>
                      <a:r>
                        <a:rPr kumimoji="1" lang="en-US" altLang="ja-JP" sz="1100" dirty="0" smtClean="0">
                          <a:latin typeface="Arial" charset="0"/>
                          <a:ea typeface="Arial" charset="0"/>
                          <a:cs typeface="Arial" charset="0"/>
                        </a:rPr>
                        <a:t>things </a:t>
                      </a:r>
                      <a:r>
                        <a:rPr kumimoji="1" lang="en-US" altLang="ja-JP" sz="1100" dirty="0" smtClean="0">
                          <a:latin typeface="Arial" charset="0"/>
                          <a:ea typeface="Arial" charset="0"/>
                          <a:cs typeface="Arial" charset="0"/>
                        </a:rPr>
                        <a:t>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endPar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117211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2041206" y="4423799"/>
            <a:ext cx="163698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TechCrunch </a:t>
            </a:r>
            <a:r>
              <a:rPr lang="en-US" altLang="ja-JP" sz="1100" b="1" dirty="0" smtClean="0">
                <a:latin typeface="Arial" charset="0"/>
                <a:ea typeface="Arial" charset="0"/>
                <a:cs typeface="Arial" charset="0"/>
              </a:rPr>
              <a:t>Japan</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Campaign Planning Cycle</a:t>
            </a:r>
          </a:p>
          <a:p>
            <a:pPr marL="742950" lvl="1" indent="-285750">
              <a:buFont typeface="Arial" charset="0"/>
              <a:buChar char="•"/>
            </a:pPr>
            <a:r>
              <a:rPr lang="en-US" altLang="ja-JP" dirty="0" smtClean="0">
                <a:latin typeface="Arial" charset="0"/>
                <a:ea typeface="Arial" charset="0"/>
                <a:cs typeface="Arial" charset="0"/>
              </a:rPr>
              <a:t>3 months(quarterly),6 months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2067</TotalTime>
  <Words>1002</Words>
  <Application>Microsoft Macintosh PowerPoint</Application>
  <PresentationFormat>ワイド画面</PresentationFormat>
  <Paragraphs>198</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Calibri</vt:lpstr>
      <vt:lpstr>ＭＳ Ｐゴシック</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Persona</vt:lpstr>
      <vt:lpstr>Value Proposition</vt:lpstr>
      <vt:lpstr>Executive Summary: Go to Market Strategy </vt:lpstr>
      <vt:lpstr>FY17-18 Timeline</vt:lpstr>
      <vt:lpstr>Questions</vt:lpstr>
      <vt:lpstr>PowerPoint プレゼンテーション</vt:lpstr>
      <vt:lpstr>PowerPoint プレゼンテーション</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223</cp:revision>
  <cp:lastPrinted>2017-03-07T00:25:33Z</cp:lastPrinted>
  <dcterms:created xsi:type="dcterms:W3CDTF">2017-01-13T16:11:11Z</dcterms:created>
  <dcterms:modified xsi:type="dcterms:W3CDTF">2017-03-07T23:36:25Z</dcterms:modified>
</cp:coreProperties>
</file>