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2"/>
  </p:notesMasterIdLst>
  <p:sldIdLst>
    <p:sldId id="268" r:id="rId2"/>
    <p:sldId id="262" r:id="rId3"/>
    <p:sldId id="272" r:id="rId4"/>
    <p:sldId id="258" r:id="rId5"/>
    <p:sldId id="269" r:id="rId6"/>
    <p:sldId id="266" r:id="rId7"/>
    <p:sldId id="267" r:id="rId8"/>
    <p:sldId id="263" r:id="rId9"/>
    <p:sldId id="260" r:id="rId10"/>
    <p:sldId id="271"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CED"/>
    <a:srgbClr val="00D2D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6627"/>
    <p:restoredTop sz="96565"/>
  </p:normalViewPr>
  <p:slideViewPr>
    <p:cSldViewPr snapToGrid="0" snapToObjects="1">
      <p:cViewPr>
        <p:scale>
          <a:sx n="120" d="100"/>
          <a:sy n="120" d="100"/>
        </p:scale>
        <p:origin x="144" y="-128"/>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2017/3/13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3</a:t>
            </a:fld>
            <a:endParaRPr kumimoji="1" lang="ja-JP" altLang="en-US"/>
          </a:p>
        </p:txBody>
      </p:sp>
    </p:spTree>
    <p:extLst>
      <p:ext uri="{BB962C8B-B14F-4D97-AF65-F5344CB8AC3E}">
        <p14:creationId xmlns:p14="http://schemas.microsoft.com/office/powerpoint/2010/main" val="187192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4</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5</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5" name="Rectangle 14"/>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5" name="Rectangle 14"/>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5" name="Rectangle 14"/>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1" name="Rectangle 10"/>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2017/3/13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C67CA-5368-BC48-AE27-74B10D8053E7}" type="slidenum">
              <a:rPr kumimoji="1" lang="ja-JP" altLang="en-US" smtClean="0"/>
              <a:t>‹#›</a:t>
            </a:fld>
            <a:endParaRPr kumimoji="1" lang="ja-JP" altLang="en-US"/>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299517"/>
            <a:ext cx="11426632" cy="1118255"/>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Applications Development and Deployment Market Forecast</a:t>
            </a: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pic>
        <p:nvPicPr>
          <p:cNvPr id="4" name="図 3"/>
          <p:cNvPicPr>
            <a:picLocks noChangeAspect="1"/>
          </p:cNvPicPr>
          <p:nvPr/>
        </p:nvPicPr>
        <p:blipFill>
          <a:blip r:embed="rId2"/>
          <a:stretch>
            <a:fillRect/>
          </a:stretch>
        </p:blipFill>
        <p:spPr>
          <a:xfrm>
            <a:off x="426196" y="1675094"/>
            <a:ext cx="9186087" cy="4290804"/>
          </a:xfrm>
          <a:prstGeom prst="rect">
            <a:avLst/>
          </a:prstGeom>
        </p:spPr>
      </p:pic>
    </p:spTree>
    <p:extLst>
      <p:ext uri="{BB962C8B-B14F-4D97-AF65-F5344CB8AC3E}">
        <p14:creationId xmlns:p14="http://schemas.microsoft.com/office/powerpoint/2010/main" val="519102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5317353"/>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CAGR from 2015 to 2020 will be 6.2</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b="1" dirty="0" smtClean="0">
                <a:solidFill>
                  <a:schemeClr val="tx1"/>
                </a:solidFill>
                <a:latin typeface="Arial" charset="0"/>
                <a:ea typeface="Arial" charset="0"/>
                <a:cs typeface="Arial" charset="0"/>
              </a:rPr>
              <a:t>Quality </a:t>
            </a:r>
            <a:r>
              <a:rPr lang="en-US" altLang="ja-JP" sz="1500" b="1" dirty="0">
                <a:solidFill>
                  <a:schemeClr val="tx1"/>
                </a:solidFill>
                <a:latin typeface="Arial" charset="0"/>
                <a:ea typeface="Arial" charset="0"/>
                <a:cs typeface="Arial" charset="0"/>
              </a:rPr>
              <a:t>and life-cycle tools </a:t>
            </a:r>
            <a:r>
              <a:rPr lang="en-US" altLang="ja-JP" sz="1500" b="1" dirty="0" smtClean="0">
                <a:solidFill>
                  <a:schemeClr val="tx1"/>
                </a:solidFill>
                <a:latin typeface="Arial" charset="0"/>
                <a:ea typeface="Arial" charset="0"/>
                <a:cs typeface="Arial" charset="0"/>
              </a:rPr>
              <a:t>market</a:t>
            </a:r>
            <a:r>
              <a:rPr lang="en-US" altLang="ja-JP" sz="1500" dirty="0" smtClean="0">
                <a:solidFill>
                  <a:schemeClr val="tx1"/>
                </a:solidFill>
                <a:latin typeface="Arial" charset="0"/>
                <a:ea typeface="Arial" charset="0"/>
                <a:cs typeface="Arial" charset="0"/>
              </a:rPr>
              <a:t>: CAGR from 2015 to 2020 will be </a:t>
            </a:r>
            <a:r>
              <a:rPr lang="en-US" altLang="ja-JP" sz="1500" b="1" dirty="0" smtClean="0">
                <a:solidFill>
                  <a:schemeClr val="tx1"/>
                </a:solidFill>
                <a:latin typeface="Arial" charset="0"/>
                <a:ea typeface="Arial" charset="0"/>
                <a:cs typeface="Arial" charset="0"/>
              </a:rPr>
              <a:t>4.5%</a:t>
            </a:r>
            <a:r>
              <a:rPr lang="en-US" altLang="ja-JP" sz="1500" dirty="0" smtClean="0">
                <a:solidFill>
                  <a:schemeClr val="tx1"/>
                </a:solidFill>
                <a:latin typeface="Arial" charset="0"/>
                <a:ea typeface="Arial" charset="0"/>
                <a:cs typeface="Arial" charset="0"/>
              </a:rPr>
              <a:t>.Systems </a:t>
            </a:r>
            <a:r>
              <a:rPr lang="en-US" altLang="ja-JP" sz="1500" dirty="0">
                <a:solidFill>
                  <a:schemeClr val="tx1"/>
                </a:solidFill>
                <a:latin typeface="Arial" charset="0"/>
                <a:ea typeface="Arial" charset="0"/>
                <a:cs typeface="Arial" charset="0"/>
              </a:rPr>
              <a:t>integrators recognize process improvement aimed at improving project productivity as a business </a:t>
            </a:r>
            <a:r>
              <a:rPr lang="en-US" altLang="ja-JP" sz="1500" dirty="0" smtClean="0">
                <a:solidFill>
                  <a:schemeClr val="tx1"/>
                </a:solidFill>
                <a:latin typeface="Arial" charset="0"/>
                <a:ea typeface="Arial" charset="0"/>
                <a:cs typeface="Arial" charset="0"/>
              </a:rPr>
              <a:t>issue, and </a:t>
            </a:r>
            <a:r>
              <a:rPr lang="en-US" altLang="ja-JP" sz="1500" dirty="0">
                <a:solidFill>
                  <a:schemeClr val="tx1"/>
                </a:solidFill>
                <a:latin typeface="Arial" charset="0"/>
                <a:ea typeface="Arial" charset="0"/>
                <a:cs typeface="Arial" charset="0"/>
              </a:rPr>
              <a:t>response to applications development will be required more than ever. DevOps that unifies development and operation will grow more important because of increased mobile applications development and penetration of cloud services utilization</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586610" y="1597995"/>
            <a:ext cx="5026270" cy="5062924"/>
          </a:xfrm>
        </p:spPr>
        <p:txBody>
          <a:bodyPr/>
          <a:lstStyle/>
          <a:p>
            <a:pPr marL="0" indent="0">
              <a:buNone/>
            </a:pPr>
            <a:r>
              <a:rPr lang="en-US" altLang="ja-JP" sz="1500" b="1" dirty="0">
                <a:solidFill>
                  <a:schemeClr val="tx1"/>
                </a:solidFill>
                <a:latin typeface="Arial" charset="0"/>
                <a:ea typeface="Arial" charset="0"/>
                <a:cs typeface="Arial" charset="0"/>
              </a:rPr>
              <a:t>GitHub</a:t>
            </a:r>
          </a:p>
          <a:p>
            <a:pPr marL="0" indent="0">
              <a:buNone/>
            </a:pPr>
            <a:r>
              <a:rPr lang="en-US" altLang="ja-JP" sz="1500" dirty="0">
                <a:solidFill>
                  <a:schemeClr val="tx1"/>
                </a:solidFill>
                <a:latin typeface="Arial" charset="0"/>
                <a:ea typeface="Arial" charset="0"/>
                <a:cs typeface="Arial" charset="0"/>
              </a:rPr>
              <a:t>75 customers on the B2B side, and tens of thousands of paying users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and close to 750,000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in general.</a:t>
            </a:r>
            <a:endParaRPr lang="en-US" altLang="ja-JP" sz="1500" b="1" dirty="0">
              <a:solidFill>
                <a:schemeClr val="tx1"/>
              </a:solidFill>
              <a:latin typeface="Arial" charset="0"/>
              <a:ea typeface="Arial" charset="0"/>
              <a:cs typeface="Arial" charset="0"/>
            </a:endParaRPr>
          </a:p>
          <a:p>
            <a:pPr marL="0" indent="0">
              <a:buNone/>
            </a:pPr>
            <a:r>
              <a:rPr lang="en-US" altLang="ja-JP" sz="1500" dirty="0" smtClean="0">
                <a:solidFill>
                  <a:schemeClr val="tx1"/>
                </a:solidFill>
                <a:latin typeface="Arial" charset="0"/>
                <a:ea typeface="Arial" charset="0"/>
                <a:cs typeface="Arial" charset="0"/>
              </a:rPr>
              <a:t>GitHub already </a:t>
            </a:r>
            <a:r>
              <a:rPr lang="en-US" altLang="ja-JP" sz="1500" dirty="0">
                <a:solidFill>
                  <a:schemeClr val="tx1"/>
                </a:solidFill>
                <a:latin typeface="Arial" charset="0"/>
                <a:ea typeface="Arial" charset="0"/>
                <a:cs typeface="Arial" charset="0"/>
              </a:rPr>
              <a:t>had a brand awareness and user base in </a:t>
            </a:r>
            <a:r>
              <a:rPr lang="en-US" altLang="ja-JP" sz="1500" dirty="0" smtClean="0">
                <a:solidFill>
                  <a:schemeClr val="tx1"/>
                </a:solidFill>
                <a:latin typeface="Arial" charset="0"/>
                <a:ea typeface="Arial" charset="0"/>
                <a:cs typeface="Arial" charset="0"/>
              </a:rPr>
              <a:t>consumer </a:t>
            </a:r>
            <a:r>
              <a:rPr lang="en-US" altLang="ja-JP" sz="1500" dirty="0">
                <a:solidFill>
                  <a:schemeClr val="tx1"/>
                </a:solidFill>
                <a:latin typeface="Arial" charset="0"/>
                <a:ea typeface="Arial" charset="0"/>
                <a:cs typeface="Arial" charset="0"/>
              </a:rPr>
              <a:t>segment from the very beginning, but need more awareness on the B2B side to expand the business</a:t>
            </a:r>
            <a:r>
              <a:rPr lang="en-US" altLang="ja-JP" sz="1500" dirty="0" smtClean="0">
                <a:solidFill>
                  <a:schemeClr val="tx1"/>
                </a:solidFill>
                <a:latin typeface="Arial" charset="0"/>
                <a:ea typeface="Arial" charset="0"/>
                <a:cs typeface="Arial" charset="0"/>
              </a:rPr>
              <a:t>.</a:t>
            </a:r>
            <a:endParaRPr lang="en-US" altLang="ja-JP" sz="1500" b="1" dirty="0">
              <a:solidFill>
                <a:schemeClr val="tx1"/>
              </a:solidFill>
              <a:latin typeface="Arial" charset="0"/>
              <a:ea typeface="Arial" charset="0"/>
              <a:cs typeface="Arial" charset="0"/>
            </a:endParaRPr>
          </a:p>
          <a:p>
            <a:pPr marL="0" indent="0">
              <a:buNone/>
            </a:pPr>
            <a:r>
              <a:rPr lang="en-US" altLang="ja-JP" sz="1500" b="1" dirty="0" smtClean="0">
                <a:solidFill>
                  <a:schemeClr val="tx1"/>
                </a:solidFill>
                <a:latin typeface="Arial" charset="0"/>
                <a:ea typeface="Arial" charset="0"/>
                <a:cs typeface="Arial" charset="0"/>
              </a:rPr>
              <a:t>Competitors</a:t>
            </a:r>
            <a:endParaRPr lang="en-US" altLang="ja-JP" sz="1500" b="1" dirty="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Two </a:t>
            </a:r>
            <a:r>
              <a:rPr lang="en-US" altLang="ja-JP" sz="1500" dirty="0">
                <a:solidFill>
                  <a:schemeClr val="tx1"/>
                </a:solidFill>
                <a:latin typeface="Arial" charset="0"/>
                <a:ea typeface="Arial" charset="0"/>
                <a:cs typeface="Arial" charset="0"/>
              </a:rPr>
              <a:t>different levels of competitors in the </a:t>
            </a:r>
            <a:r>
              <a:rPr lang="en-US" altLang="ja-JP" sz="1500" dirty="0" smtClean="0">
                <a:solidFill>
                  <a:schemeClr val="tx1"/>
                </a:solidFill>
                <a:latin typeface="Arial" charset="0"/>
                <a:ea typeface="Arial" charset="0"/>
                <a:cs typeface="Arial" charset="0"/>
              </a:rPr>
              <a:t>market. One is </a:t>
            </a:r>
            <a:r>
              <a:rPr lang="en-US" altLang="ja-JP" sz="1500" dirty="0">
                <a:solidFill>
                  <a:schemeClr val="tx1"/>
                </a:solidFill>
                <a:latin typeface="Arial" charset="0"/>
                <a:ea typeface="Arial" charset="0"/>
                <a:cs typeface="Arial" charset="0"/>
              </a:rPr>
              <a:t>legacy competition</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centralized version control </a:t>
            </a:r>
            <a:r>
              <a:rPr lang="en-US" altLang="ja-JP" sz="1500" dirty="0" smtClean="0">
                <a:solidFill>
                  <a:schemeClr val="tx1"/>
                </a:solidFill>
                <a:latin typeface="Arial" charset="0"/>
                <a:ea typeface="Arial" charset="0"/>
                <a:cs typeface="Arial" charset="0"/>
              </a:rPr>
              <a:t>systems such as subversion(SVN).The other is direct competition, companies </a:t>
            </a:r>
            <a:r>
              <a:rPr lang="en-US" altLang="ja-JP" sz="1500" dirty="0">
                <a:solidFill>
                  <a:schemeClr val="tx1"/>
                </a:solidFill>
                <a:latin typeface="Arial" charset="0"/>
                <a:ea typeface="Arial" charset="0"/>
                <a:cs typeface="Arial" charset="0"/>
              </a:rPr>
              <a:t>like </a:t>
            </a:r>
            <a:r>
              <a:rPr lang="en-US" altLang="ja-JP" sz="1500" dirty="0" err="1" smtClean="0">
                <a:solidFill>
                  <a:schemeClr val="tx1"/>
                </a:solidFill>
                <a:latin typeface="Arial" charset="0"/>
                <a:ea typeface="Arial" charset="0"/>
                <a:cs typeface="Arial" charset="0"/>
              </a:rPr>
              <a:t>Atlassian</a:t>
            </a:r>
            <a:r>
              <a:rPr lang="en-US" altLang="ja-JP" sz="1500" dirty="0" smtClean="0">
                <a:solidFill>
                  <a:schemeClr val="tx1"/>
                </a:solidFill>
                <a:latin typeface="Arial" charset="0"/>
                <a:ea typeface="Arial" charset="0"/>
                <a:cs typeface="Arial" charset="0"/>
              </a:rPr>
              <a:t> and </a:t>
            </a:r>
            <a:r>
              <a:rPr lang="en-US" altLang="ja-JP" sz="1500" dirty="0" err="1" smtClean="0">
                <a:solidFill>
                  <a:schemeClr val="tx1"/>
                </a:solidFill>
                <a:latin typeface="Arial" charset="0"/>
                <a:ea typeface="Arial" charset="0"/>
                <a:cs typeface="Arial" charset="0"/>
              </a:rPr>
              <a:t>GitLab</a:t>
            </a:r>
            <a:r>
              <a:rPr lang="en-US" altLang="ja-JP" sz="1500" dirty="0">
                <a:solidFill>
                  <a:schemeClr val="tx1"/>
                </a:solidFill>
                <a:latin typeface="Arial" charset="0"/>
                <a:ea typeface="Arial" charset="0"/>
                <a:cs typeface="Arial" charset="0"/>
              </a:rPr>
              <a: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Legacy competition with subversion(SVN) shows a fierce battle. </a:t>
            </a:r>
            <a:r>
              <a:rPr lang="en-US" altLang="ja-JP" sz="1500" dirty="0">
                <a:solidFill>
                  <a:schemeClr val="tx1"/>
                </a:solidFill>
                <a:latin typeface="Arial" charset="0"/>
                <a:ea typeface="Arial" charset="0"/>
                <a:cs typeface="Arial" charset="0"/>
              </a:rPr>
              <a:t>S</a:t>
            </a:r>
            <a:r>
              <a:rPr lang="en-US" altLang="ja-JP" sz="1500" dirty="0" smtClean="0">
                <a:solidFill>
                  <a:schemeClr val="tx1"/>
                </a:solidFill>
                <a:latin typeface="Arial" charset="0"/>
                <a:ea typeface="Arial" charset="0"/>
                <a:cs typeface="Arial" charset="0"/>
              </a:rPr>
              <a:t>ubversion still get a strong presence in </a:t>
            </a:r>
            <a:br>
              <a:rPr lang="en-US" altLang="ja-JP" sz="1500" dirty="0" smtClean="0">
                <a:solidFill>
                  <a:schemeClr val="tx1"/>
                </a:solidFill>
                <a:latin typeface="Arial" charset="0"/>
                <a:ea typeface="Arial" charset="0"/>
                <a:cs typeface="Arial" charset="0"/>
              </a:rPr>
            </a:br>
            <a:r>
              <a:rPr lang="en-US" altLang="ja-JP" sz="1500" dirty="0" smtClean="0">
                <a:solidFill>
                  <a:schemeClr val="tx1"/>
                </a:solidFill>
                <a:latin typeface="Arial" charset="0"/>
                <a:ea typeface="Arial" charset="0"/>
                <a:cs typeface="Arial" charset="0"/>
              </a:rPr>
              <a:t>Enterprise segment.</a:t>
            </a:r>
          </a:p>
          <a:p>
            <a:pPr>
              <a:buFont typeface="Wingdings" charset="2"/>
              <a:buChar char="p"/>
            </a:pPr>
            <a:r>
              <a:rPr lang="en-US" altLang="ja-JP" sz="1500" dirty="0" smtClean="0">
                <a:solidFill>
                  <a:schemeClr val="tx1"/>
                </a:solidFill>
                <a:latin typeface="Arial" charset="0"/>
                <a:ea typeface="Arial" charset="0"/>
                <a:cs typeface="Arial" charset="0"/>
              </a:rPr>
              <a:t>Price </a:t>
            </a:r>
            <a:r>
              <a:rPr lang="en-US" altLang="ja-JP" sz="1500" dirty="0">
                <a:solidFill>
                  <a:schemeClr val="tx1"/>
                </a:solidFill>
                <a:latin typeface="Arial" charset="0"/>
                <a:ea typeface="Arial" charset="0"/>
                <a:cs typeface="Arial" charset="0"/>
              </a:rPr>
              <a:t>is still a critical factor in selection of </a:t>
            </a:r>
            <a:r>
              <a:rPr lang="en-US" altLang="ja-JP" sz="1500" dirty="0" smtClean="0">
                <a:solidFill>
                  <a:schemeClr val="tx1"/>
                </a:solidFill>
                <a:latin typeface="Arial" charset="0"/>
                <a:ea typeface="Arial" charset="0"/>
                <a:cs typeface="Arial" charset="0"/>
              </a:rPr>
              <a:t>version control systems package</a:t>
            </a:r>
            <a:r>
              <a:rPr lang="en-US" altLang="ja-JP" sz="1500" dirty="0">
                <a:solidFill>
                  <a:schemeClr val="tx1"/>
                </a:solidFill>
                <a:latin typeface="Arial" charset="0"/>
                <a:ea typeface="Arial" charset="0"/>
                <a:cs typeface="Arial" charset="0"/>
              </a:rPr>
              <a:t>, and </a:t>
            </a:r>
            <a:r>
              <a:rPr lang="en-US" altLang="ja-JP" sz="1500" dirty="0" smtClean="0">
                <a:solidFill>
                  <a:schemeClr val="tx1"/>
                </a:solidFill>
                <a:latin typeface="Arial" charset="0"/>
                <a:ea typeface="Arial" charset="0"/>
                <a:cs typeface="Arial" charset="0"/>
              </a:rPr>
              <a:t>subversion </a:t>
            </a:r>
            <a:r>
              <a:rPr lang="en-US" altLang="ja-JP" sz="1500" dirty="0">
                <a:solidFill>
                  <a:schemeClr val="tx1"/>
                </a:solidFill>
                <a:latin typeface="Arial" charset="0"/>
                <a:ea typeface="Arial" charset="0"/>
                <a:cs typeface="Arial" charset="0"/>
              </a:rPr>
              <a:t>take advantage for </a:t>
            </a:r>
            <a:r>
              <a:rPr lang="en-US" altLang="ja-JP" sz="1500" dirty="0" smtClean="0">
                <a:solidFill>
                  <a:schemeClr val="tx1"/>
                </a:solidFill>
                <a:latin typeface="Arial" charset="0"/>
                <a:ea typeface="Arial" charset="0"/>
                <a:cs typeface="Arial" charset="0"/>
              </a:rPr>
              <a:t>it.</a:t>
            </a:r>
          </a:p>
        </p:txBody>
      </p:sp>
      <p:sp>
        <p:nvSpPr>
          <p:cNvPr id="11" name="Text Box 5"/>
          <p:cNvSpPr txBox="1">
            <a:spLocks noChangeArrowheads="1"/>
          </p:cNvSpPr>
          <p:nvPr/>
        </p:nvSpPr>
        <p:spPr bwMode="auto">
          <a:xfrm>
            <a:off x="322024" y="1597995"/>
            <a:ext cx="6264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Google Trends snapshot:</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Version </a:t>
            </a:r>
            <a:r>
              <a:rPr lang="en-US" altLang="ja-JP" sz="1600" b="1" dirty="0">
                <a:latin typeface="Arial" charset="0"/>
                <a:ea typeface="Arial" charset="0"/>
                <a:cs typeface="Arial" charset="0"/>
              </a:rPr>
              <a:t>Control </a:t>
            </a:r>
            <a:r>
              <a:rPr lang="en-US" altLang="ja-JP" sz="1600" b="1" dirty="0" smtClean="0">
                <a:latin typeface="Arial" charset="0"/>
                <a:ea typeface="Arial" charset="0"/>
                <a:cs typeface="Arial" charset="0"/>
              </a:rPr>
              <a:t>Hosting</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solutions</a:t>
            </a:r>
            <a:endParaRPr lang="en-US" altLang="ja-JP" sz="1600" b="1" dirty="0">
              <a:latin typeface="Arial" charset="0"/>
              <a:ea typeface="Arial" charset="0"/>
              <a:cs typeface="Arial" charset="0"/>
            </a:endParaRPr>
          </a:p>
        </p:txBody>
      </p:sp>
      <p:pic>
        <p:nvPicPr>
          <p:cNvPr id="4" name="図 3"/>
          <p:cNvPicPr>
            <a:picLocks noChangeAspect="1"/>
          </p:cNvPicPr>
          <p:nvPr/>
        </p:nvPicPr>
        <p:blipFill>
          <a:blip r:embed="rId3"/>
          <a:stretch>
            <a:fillRect/>
          </a:stretch>
        </p:blipFill>
        <p:spPr>
          <a:xfrm>
            <a:off x="393290" y="2485643"/>
            <a:ext cx="5652319" cy="1705038"/>
          </a:xfrm>
          <a:prstGeom prst="rect">
            <a:avLst/>
          </a:prstGeom>
        </p:spPr>
      </p:pic>
      <p:sp>
        <p:nvSpPr>
          <p:cNvPr id="5" name="テキスト ボックス 4"/>
          <p:cNvSpPr txBox="1"/>
          <p:nvPr/>
        </p:nvSpPr>
        <p:spPr>
          <a:xfrm>
            <a:off x="393290" y="2068136"/>
            <a:ext cx="5581051" cy="276999"/>
          </a:xfrm>
          <a:prstGeom prst="rect">
            <a:avLst/>
          </a:prstGeom>
          <a:noFill/>
        </p:spPr>
        <p:txBody>
          <a:bodyPr wrap="square" rtlCol="0">
            <a:spAutoFit/>
          </a:bodyPr>
          <a:lstStyle/>
          <a:p>
            <a:r>
              <a:rPr kumimoji="1" lang="ja-JP" altLang="en-US" sz="1200" dirty="0" smtClean="0">
                <a:solidFill>
                  <a:schemeClr val="accent2"/>
                </a:solidFill>
                <a:latin typeface="Arial" charset="0"/>
                <a:ea typeface="Arial" charset="0"/>
                <a:cs typeface="Arial" charset="0"/>
              </a:rPr>
              <a:t>■</a:t>
            </a:r>
            <a:r>
              <a:rPr lang="en-US" altLang="ja-JP" sz="1200" dirty="0" err="1">
                <a:latin typeface="Arial" charset="0"/>
                <a:ea typeface="Arial" charset="0"/>
                <a:cs typeface="Arial" charset="0"/>
              </a:rPr>
              <a:t>G</a:t>
            </a:r>
            <a:r>
              <a:rPr kumimoji="1" lang="en-US" altLang="ja-JP" sz="1200" dirty="0" err="1" smtClean="0">
                <a:latin typeface="Arial" charset="0"/>
                <a:ea typeface="Arial" charset="0"/>
                <a:cs typeface="Arial" charset="0"/>
              </a:rPr>
              <a:t>it</a:t>
            </a:r>
            <a:r>
              <a:rPr lang="en-US" altLang="ja-JP" sz="1200" dirty="0" smtClean="0">
                <a:latin typeface="Arial" charset="0"/>
                <a:ea typeface="Arial" charset="0"/>
                <a:cs typeface="Arial" charset="0"/>
              </a:rPr>
              <a:t>    </a:t>
            </a:r>
            <a:r>
              <a:rPr lang="ja-JP" altLang="en-US" sz="1200" dirty="0" smtClean="0">
                <a:solidFill>
                  <a:schemeClr val="accent6"/>
                </a:solidFill>
                <a:latin typeface="Arial" charset="0"/>
                <a:ea typeface="Arial" charset="0"/>
                <a:cs typeface="Arial" charset="0"/>
              </a:rPr>
              <a:t>■</a:t>
            </a:r>
            <a:r>
              <a:rPr lang="en-US" altLang="ja-JP" sz="1200" dirty="0" smtClean="0">
                <a:latin typeface="Arial" charset="0"/>
                <a:ea typeface="Arial" charset="0"/>
                <a:cs typeface="Arial" charset="0"/>
              </a:rPr>
              <a:t>GitHub    </a:t>
            </a:r>
            <a:r>
              <a:rPr lang="ja-JP" altLang="en-US" sz="1200" dirty="0" smtClean="0">
                <a:solidFill>
                  <a:schemeClr val="accent4">
                    <a:lumMod val="40000"/>
                    <a:lumOff val="60000"/>
                  </a:schemeClr>
                </a:solidFill>
                <a:latin typeface="Arial" charset="0"/>
                <a:ea typeface="Arial" charset="0"/>
                <a:cs typeface="Arial" charset="0"/>
              </a:rPr>
              <a:t>■</a:t>
            </a:r>
            <a:r>
              <a:rPr lang="en-US" altLang="ja-JP" sz="1200" dirty="0" smtClean="0">
                <a:latin typeface="Arial" charset="0"/>
                <a:ea typeface="Arial" charset="0"/>
                <a:cs typeface="Arial" charset="0"/>
              </a:rPr>
              <a:t>SVN    </a:t>
            </a:r>
            <a:r>
              <a:rPr lang="ja-JP" altLang="en-US" sz="1200" dirty="0" smtClean="0">
                <a:solidFill>
                  <a:srgbClr val="00B0F0"/>
                </a:solidFill>
                <a:latin typeface="Arial" charset="0"/>
                <a:ea typeface="Arial" charset="0"/>
                <a:cs typeface="Arial" charset="0"/>
              </a:rPr>
              <a:t>■</a:t>
            </a:r>
            <a:r>
              <a:rPr lang="en-US" altLang="ja-JP" sz="1200" dirty="0" smtClean="0">
                <a:latin typeface="Arial" charset="0"/>
                <a:ea typeface="Arial" charset="0"/>
                <a:cs typeface="Arial" charset="0"/>
              </a:rPr>
              <a:t>subversion    </a:t>
            </a:r>
            <a:r>
              <a:rPr lang="ja-JP" altLang="en-US" sz="1200" dirty="0" smtClean="0">
                <a:solidFill>
                  <a:srgbClr val="7030A0"/>
                </a:solidFill>
                <a:latin typeface="Arial" charset="0"/>
                <a:ea typeface="Arial" charset="0"/>
                <a:cs typeface="Arial" charset="0"/>
              </a:rPr>
              <a:t>■</a:t>
            </a:r>
            <a:r>
              <a:rPr lang="en-US" altLang="ja-JP" sz="1200" dirty="0" err="1" smtClean="0">
                <a:latin typeface="Arial" charset="0"/>
                <a:ea typeface="Arial" charset="0"/>
                <a:cs typeface="Arial" charset="0"/>
              </a:rPr>
              <a:t>BitBucket</a:t>
            </a:r>
            <a:endParaRPr kumimoji="1" lang="ja-JP" altLang="en-US" sz="1200" dirty="0">
              <a:latin typeface="Arial" charset="0"/>
              <a:ea typeface="Arial" charset="0"/>
              <a:cs typeface="Arial" charset="0"/>
            </a:endParaRPr>
          </a:p>
        </p:txBody>
      </p:sp>
      <p:sp>
        <p:nvSpPr>
          <p:cNvPr id="10" name="Text Box 5"/>
          <p:cNvSpPr txBox="1">
            <a:spLocks noChangeArrowheads="1"/>
          </p:cNvSpPr>
          <p:nvPr/>
        </p:nvSpPr>
        <p:spPr bwMode="auto">
          <a:xfrm>
            <a:off x="322024" y="4257560"/>
            <a:ext cx="583297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 Google keyword search</a:t>
            </a:r>
            <a:endParaRPr lang="en-US" altLang="ja-JP" sz="1600" b="1" dirty="0">
              <a:latin typeface="Arial" charset="0"/>
              <a:ea typeface="Arial" charset="0"/>
              <a:cs typeface="Arial" charset="0"/>
            </a:endParaRPr>
          </a:p>
        </p:txBody>
      </p:sp>
      <p:graphicFrame>
        <p:nvGraphicFramePr>
          <p:cNvPr id="12" name="表 11"/>
          <p:cNvGraphicFramePr>
            <a:graphicFrameLocks noGrp="1"/>
          </p:cNvGraphicFramePr>
          <p:nvPr>
            <p:extLst>
              <p:ext uri="{D42A27DB-BD31-4B8C-83A1-F6EECF244321}">
                <p14:modId xmlns:p14="http://schemas.microsoft.com/office/powerpoint/2010/main" val="865404425"/>
              </p:ext>
            </p:extLst>
          </p:nvPr>
        </p:nvGraphicFramePr>
        <p:xfrm>
          <a:off x="393290" y="4591620"/>
          <a:ext cx="5620440" cy="2194560"/>
        </p:xfrm>
        <a:graphic>
          <a:graphicData uri="http://schemas.openxmlformats.org/drawingml/2006/table">
            <a:tbl>
              <a:tblPr firstRow="1" bandRow="1">
                <a:tableStyleId>{7DF18680-E054-41AD-8BC1-D1AEF772440D}</a:tableStyleId>
              </a:tblPr>
              <a:tblGrid>
                <a:gridCol w="1599487"/>
                <a:gridCol w="2524359"/>
                <a:gridCol w="1496594"/>
              </a:tblGrid>
              <a:tr h="165925">
                <a:tc>
                  <a:txBody>
                    <a:bodyPr/>
                    <a:lstStyle/>
                    <a:p>
                      <a:pPr algn="ctr"/>
                      <a:r>
                        <a:rPr kumimoji="1" lang="en-US" altLang="ja-JP" sz="1000" dirty="0" smtClean="0">
                          <a:latin typeface="Arial" charset="0"/>
                          <a:ea typeface="Arial" charset="0"/>
                          <a:cs typeface="Arial" charset="0"/>
                        </a:rPr>
                        <a:t>category</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keyword</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 search results</a:t>
                      </a:r>
                      <a:endParaRPr kumimoji="1" lang="ja-JP" altLang="en-US" sz="1000" dirty="0">
                        <a:latin typeface="Arial" charset="0"/>
                        <a:ea typeface="Arial" charset="0"/>
                        <a:cs typeface="Arial" charset="0"/>
                      </a:endParaRPr>
                    </a:p>
                  </a:txBody>
                  <a:tcPr marL="121920" marR="121920" marT="60960" marB="60960"/>
                </a:tc>
              </a:tr>
              <a:tr h="165925">
                <a:tc rowSpan="4">
                  <a:txBody>
                    <a:bodyPr/>
                    <a:lstStyle/>
                    <a:p>
                      <a:pPr algn="ctr"/>
                      <a:r>
                        <a:rPr kumimoji="1" lang="en-US" altLang="ja-JP" sz="1000" dirty="0" smtClean="0">
                          <a:latin typeface="Arial" charset="0"/>
                          <a:ea typeface="Arial" charset="0"/>
                          <a:cs typeface="Arial" charset="0"/>
                        </a:rPr>
                        <a:t>Legacy Competition</a:t>
                      </a:r>
                      <a:endParaRPr kumimoji="1" lang="ja-JP" altLang="en-US" sz="1000" dirty="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785,000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563,000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“SVN”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209,000</a:t>
                      </a:r>
                      <a:endParaRPr kumimoji="1" lang="ja-JP" altLang="en-US" sz="1000" dirty="0">
                        <a:latin typeface="Arial" charset="0"/>
                        <a:ea typeface="Arial" charset="0"/>
                        <a:cs typeface="Arial" charset="0"/>
                      </a:endParaRPr>
                    </a:p>
                  </a:txBody>
                  <a:tcPr marL="121920" marR="121920" marT="60960" marB="60960"/>
                </a:tc>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“subversion”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208,000</a:t>
                      </a:r>
                      <a:endParaRPr kumimoji="1" lang="ja-JP" altLang="en-US" sz="1000" dirty="0">
                        <a:latin typeface="Arial" charset="0"/>
                        <a:ea typeface="Arial" charset="0"/>
                        <a:cs typeface="Arial" charset="0"/>
                      </a:endParaRPr>
                    </a:p>
                  </a:txBody>
                  <a:tcPr marL="121920" marR="121920" marT="60960" marB="60960"/>
                </a:tc>
              </a:tr>
              <a:tr h="16592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Direct Competition</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Enterprise”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92,000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GitLab</a:t>
                      </a:r>
                      <a:r>
                        <a:rPr kumimoji="1" lang="en-US" altLang="ja-JP" sz="100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 </a:t>
                      </a:r>
                      <a:r>
                        <a:rPr kumimoji="1" lang="en-US" altLang="ja-JP" sz="1000" dirty="0" smtClean="0">
                          <a:latin typeface="Arial" charset="0"/>
                          <a:ea typeface="Arial" charset="0"/>
                          <a:cs typeface="Arial" charset="0"/>
                        </a:rPr>
                        <a:t>“</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66,500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BitBucket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58,400</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14" name="正方形/長方形 13"/>
          <p:cNvSpPr/>
          <p:nvPr/>
        </p:nvSpPr>
        <p:spPr>
          <a:xfrm>
            <a:off x="2005780" y="5997677"/>
            <a:ext cx="4007950" cy="7885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4267201" y="2589709"/>
            <a:ext cx="0" cy="14021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90059" y="2374265"/>
            <a:ext cx="599768" cy="215444"/>
          </a:xfrm>
          <a:prstGeom prst="rect">
            <a:avLst/>
          </a:prstGeom>
          <a:noFill/>
        </p:spPr>
        <p:txBody>
          <a:bodyPr wrap="square" rtlCol="0">
            <a:spAutoFit/>
          </a:bodyPr>
          <a:lstStyle/>
          <a:p>
            <a:pPr algn="ctr"/>
            <a:r>
              <a:rPr kumimoji="1" lang="en-US" altLang="ja-JP" sz="800" b="1" dirty="0" smtClean="0">
                <a:latin typeface="Arial" charset="0"/>
                <a:ea typeface="Arial" charset="0"/>
                <a:cs typeface="Arial" charset="0"/>
              </a:rPr>
              <a:t>2013/1</a:t>
            </a:r>
            <a:endParaRPr kumimoji="1" lang="ja-JP" altLang="en-US" sz="800" b="1" dirty="0">
              <a:latin typeface="Arial" charset="0"/>
              <a:ea typeface="Arial" charset="0"/>
              <a:cs typeface="Arial" charset="0"/>
            </a:endParaRPr>
          </a:p>
        </p:txBody>
      </p:sp>
    </p:spTree>
    <p:extLst>
      <p:ext uri="{BB962C8B-B14F-4D97-AF65-F5344CB8AC3E}">
        <p14:creationId xmlns:p14="http://schemas.microsoft.com/office/powerpoint/2010/main" val="210681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smtClean="0">
                <a:latin typeface="Arial" charset="0"/>
                <a:ea typeface="Arial" charset="0"/>
                <a:cs typeface="Arial" charset="0"/>
              </a:rPr>
              <a:t>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Companies, Software driven companies across all industries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larger companies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ARR </a:t>
            </a:r>
            <a:r>
              <a:rPr lang="en-US" altLang="ja-JP" sz="1200" dirty="0">
                <a:latin typeface="Arial" charset="0"/>
                <a:ea typeface="Arial" charset="0"/>
                <a:cs typeface="Arial" charset="0"/>
              </a:rPr>
              <a:t>:  </a:t>
            </a:r>
            <a:r>
              <a:rPr lang="en-US" altLang="ja-JP" sz="1200" dirty="0" smtClean="0">
                <a:latin typeface="Arial" charset="0"/>
                <a:ea typeface="Arial" charset="0"/>
                <a:cs typeface="Arial" charset="0"/>
              </a:rPr>
              <a:t>???</a:t>
            </a:r>
            <a:endParaRPr lang="en-US" altLang="ja-JP"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1999474590"/>
              </p:ext>
            </p:extLst>
          </p:nvPr>
        </p:nvGraphicFramePr>
        <p:xfrm>
          <a:off x="6322854" y="1342958"/>
          <a:ext cx="5750771" cy="20421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Business Partners</a:t>
                      </a: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GithHub</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r>
                        <a:rPr kumimoji="1" lang="en-US" altLang="ja-JP" sz="1000" dirty="0" smtClean="0">
                          <a:latin typeface="Arial" charset="0"/>
                          <a:ea typeface="Arial" charset="0"/>
                          <a:cs typeface="Arial" charset="0"/>
                        </a:rPr>
                        <a:t>Online</a:t>
                      </a:r>
                    </a:p>
                    <a:p>
                      <a:r>
                        <a:rPr kumimoji="1" lang="en-US" altLang="ja-JP" sz="1000" dirty="0" smtClean="0">
                          <a:latin typeface="Arial" charset="0"/>
                          <a:ea typeface="Arial" charset="0"/>
                          <a:cs typeface="Arial" charset="0"/>
                        </a:rPr>
                        <a:t>(Self Service)</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761337375"/>
              </p:ext>
            </p:extLst>
          </p:nvPr>
        </p:nvGraphicFramePr>
        <p:xfrm>
          <a:off x="1792103" y="4226569"/>
          <a:ext cx="3980463" cy="24384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Industry</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dirty="0" smtClean="0">
                          <a:latin typeface="Arial" charset="0"/>
                          <a:ea typeface="Arial" charset="0"/>
                          <a:cs typeface="Arial" charset="0"/>
                        </a:rPr>
                        <a:t>Internet</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Financial</a:t>
                      </a:r>
                      <a:r>
                        <a:rPr kumimoji="1" lang="en-US" altLang="ja-JP" sz="1000" baseline="0" dirty="0" smtClean="0">
                          <a:latin typeface="Arial" charset="0"/>
                          <a:ea typeface="Arial" charset="0"/>
                          <a:cs typeface="Arial" charset="0"/>
                        </a:rPr>
                        <a:t> Service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a:t>
                      </a:r>
                    </a:p>
                    <a:p>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SB,Yahoo</a:t>
                      </a:r>
                      <a:r>
                        <a:rPr kumimoji="1" lang="en-US" altLang="ja-JP" sz="1000" baseline="0" dirty="0" smtClean="0">
                          <a:solidFill>
                            <a:schemeClr val="tx1"/>
                          </a:solidFill>
                          <a:latin typeface="Arial" charset="0"/>
                          <a:ea typeface="Arial" charset="0"/>
                          <a:cs typeface="Arial" charset="0"/>
                        </a:rPr>
                        <a:t>! </a:t>
                      </a:r>
                      <a:r>
                        <a:rPr kumimoji="1" lang="en-US" altLang="ja-JP" sz="1000" baseline="0" dirty="0" err="1" smtClean="0">
                          <a:solidFill>
                            <a:schemeClr val="tx1"/>
                          </a:solidFill>
                          <a:latin typeface="Arial" charset="0"/>
                          <a:ea typeface="Arial" charset="0"/>
                          <a:cs typeface="Arial" charset="0"/>
                        </a:rPr>
                        <a:t>Japan,Rakuten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47</a:t>
                      </a: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30</a:t>
                      </a:r>
                    </a:p>
                    <a:p>
                      <a:endParaRPr kumimoji="1" lang="en-US" altLang="ja-JP" sz="1000" baseline="0" dirty="0" smtClean="0">
                        <a:solidFill>
                          <a:srgbClr val="FFFFFF"/>
                        </a:solidFill>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107</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a:t>
                      </a:r>
                    </a:p>
                    <a:p>
                      <a:endParaRPr kumimoji="1" lang="en-US" altLang="ja-JP" sz="1000" baseline="0" dirty="0" smtClean="0">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829083509"/>
              </p:ext>
            </p:extLst>
          </p:nvPr>
        </p:nvGraphicFramePr>
        <p:xfrm>
          <a:off x="6337130" y="4258394"/>
          <a:ext cx="4832812" cy="173736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things like documentation, collateral support</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
        <p:nvSpPr>
          <p:cNvPr id="21" name="角丸四角形 20"/>
          <p:cNvSpPr/>
          <p:nvPr/>
        </p:nvSpPr>
        <p:spPr>
          <a:xfrm rot="20584952">
            <a:off x="4470129" y="3165869"/>
            <a:ext cx="3511296"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1449417281"/>
              </p:ext>
            </p:extLst>
          </p:nvPr>
        </p:nvGraphicFramePr>
        <p:xfrm>
          <a:off x="322023" y="1124858"/>
          <a:ext cx="11426632" cy="4992782"/>
        </p:xfrm>
        <a:graphic>
          <a:graphicData uri="http://schemas.openxmlformats.org/drawingml/2006/table">
            <a:tbl>
              <a:tblPr>
                <a:tableStyleId>{35758FB7-9AC5-4552-8A53-C91805E547FA}</a:tableStyleId>
              </a:tblPr>
              <a:tblGrid>
                <a:gridCol w="458680"/>
                <a:gridCol w="447493"/>
                <a:gridCol w="790571"/>
                <a:gridCol w="820403"/>
                <a:gridCol w="745822"/>
                <a:gridCol w="775654"/>
                <a:gridCol w="860060"/>
                <a:gridCol w="650477"/>
                <a:gridCol w="803741"/>
                <a:gridCol w="807305"/>
                <a:gridCol w="844730"/>
                <a:gridCol w="855424"/>
                <a:gridCol w="855424"/>
                <a:gridCol w="934993"/>
                <a:gridCol w="775855"/>
              </a:tblGrid>
              <a:tr h="243834">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43834">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83889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6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GitHub Universe</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October 10-12</a:t>
                      </a:r>
                      <a:endParaRPr kumimoji="0" lang="ja-JP" altLang="en-US" sz="12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GitHub Universe </a:t>
                      </a:r>
                      <a:r>
                        <a:rPr kumimoji="0" lang="en-US" altLang="ja-JP" sz="1200" b="1" i="0" u="none" strike="noStrike" cap="none" normalizeH="0" baseline="0" dirty="0" smtClean="0">
                          <a:ln>
                            <a:noFill/>
                          </a:ln>
                          <a:solidFill>
                            <a:schemeClr val="tx1"/>
                          </a:solidFill>
                          <a:effectLst/>
                          <a:latin typeface="Arial" pitchFamily="34" charset="0"/>
                          <a:ea typeface="ＭＳ Ｐゴシック" pitchFamily="50" charset="-128"/>
                        </a:rPr>
                        <a:t>Japan ?</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April 5-6</a:t>
                      </a:r>
                    </a:p>
                  </a:txBody>
                  <a:tcPr marL="19050" marR="19050" marT="19050" marB="19050" horzOverflow="overflow">
                    <a:solidFill>
                      <a:schemeClr val="accent4"/>
                    </a:solidFill>
                  </a:tcPr>
                </a:tc>
              </a:tr>
              <a:tr h="37836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756461">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711304">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6595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57952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5810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FY17-18 Timeline</a:t>
            </a:r>
            <a:endParaRPr kumimoji="1" lang="en-US" altLang="ja-JP" sz="3200" b="1" dirty="0">
              <a:solidFill>
                <a:srgbClr val="00B0F0"/>
              </a:solidFill>
              <a:latin typeface="Arial" charset="0"/>
              <a:ea typeface="Arial" charset="0"/>
              <a:cs typeface="Arial" charset="0"/>
            </a:endParaRPr>
          </a:p>
        </p:txBody>
      </p:sp>
      <p:sp>
        <p:nvSpPr>
          <p:cNvPr id="21" name="角丸四角形 20"/>
          <p:cNvSpPr/>
          <p:nvPr/>
        </p:nvSpPr>
        <p:spPr>
          <a:xfrm rot="20584952">
            <a:off x="4524411" y="3801293"/>
            <a:ext cx="3511296"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
        <p:nvSpPr>
          <p:cNvPr id="6" name="TextBox 31"/>
          <p:cNvSpPr txBox="1"/>
          <p:nvPr/>
        </p:nvSpPr>
        <p:spPr>
          <a:xfrm>
            <a:off x="2209800"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4496135"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6870739"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9" name="TextBox 31"/>
          <p:cNvSpPr txBox="1"/>
          <p:nvPr/>
        </p:nvSpPr>
        <p:spPr>
          <a:xfrm>
            <a:off x="9372366"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046768" y="5401524"/>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2046768" y="5139914"/>
            <a:ext cx="3182281"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 (e.g.: DevOps, Social Coding)</a:t>
            </a:r>
            <a:endParaRPr lang="en-US" altLang="ja-JP" sz="1100" b="1" dirty="0" smtClean="0">
              <a:latin typeface="Arial" charset="0"/>
              <a:ea typeface="Arial" charset="0"/>
              <a:cs typeface="Arial" charset="0"/>
            </a:endParaRPr>
          </a:p>
        </p:txBody>
      </p:sp>
      <p:cxnSp>
        <p:nvCxnSpPr>
          <p:cNvPr id="13" name="Straight Arrow Connector 49"/>
          <p:cNvCxnSpPr/>
          <p:nvPr/>
        </p:nvCxnSpPr>
        <p:spPr bwMode="auto">
          <a:xfrm>
            <a:off x="2046768" y="3501840"/>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175109"/>
            <a:ext cx="1241045"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Web seminar</a:t>
            </a:r>
          </a:p>
        </p:txBody>
      </p:sp>
      <p:sp>
        <p:nvSpPr>
          <p:cNvPr id="15" name="TextBox 31"/>
          <p:cNvSpPr txBox="1"/>
          <p:nvPr/>
        </p:nvSpPr>
        <p:spPr>
          <a:xfrm>
            <a:off x="6895091" y="4423799"/>
            <a:ext cx="3009157"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special feature article on WIRED Japan </a:t>
            </a:r>
            <a:endParaRPr lang="en-US" altLang="ja-JP" sz="1100" b="1" dirty="0">
              <a:latin typeface="Arial" charset="0"/>
              <a:ea typeface="Arial" charset="0"/>
              <a:cs typeface="Arial" charset="0"/>
            </a:endParaRPr>
          </a:p>
        </p:txBody>
      </p:sp>
      <p:sp>
        <p:nvSpPr>
          <p:cNvPr id="16" name="TextBox 31"/>
          <p:cNvSpPr txBox="1"/>
          <p:nvPr/>
        </p:nvSpPr>
        <p:spPr>
          <a:xfrm>
            <a:off x="3631782" y="2913499"/>
            <a:ext cx="2064989"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S</a:t>
            </a:r>
            <a:r>
              <a:rPr lang="en-US" altLang="ja-JP" sz="1100" b="1" dirty="0" smtClean="0">
                <a:latin typeface="Arial" charset="0"/>
                <a:ea typeface="Arial" charset="0"/>
                <a:cs typeface="Arial" charset="0"/>
              </a:rPr>
              <a:t>eminar/w </a:t>
            </a:r>
            <a:r>
              <a:rPr lang="en-US" altLang="ja-JP" sz="1100" b="1" dirty="0" err="1" smtClean="0">
                <a:latin typeface="Arial" charset="0"/>
                <a:ea typeface="Arial" charset="0"/>
                <a:cs typeface="Arial" charset="0"/>
              </a:rPr>
              <a:t>TechAcademy</a:t>
            </a:r>
            <a:endParaRPr lang="en-US" altLang="ja-JP" sz="1100" b="1" dirty="0" smtClean="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8" name="正方形/長方形 7"/>
          <p:cNvSpPr/>
          <p:nvPr/>
        </p:nvSpPr>
        <p:spPr>
          <a:xfrm>
            <a:off x="651753" y="6456285"/>
            <a:ext cx="3433864" cy="2821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22023" y="1309477"/>
            <a:ext cx="11426632" cy="5355312"/>
          </a:xfrm>
          <a:prstGeom prst="rect">
            <a:avLst/>
          </a:prstGeom>
          <a:noFill/>
        </p:spPr>
        <p:txBody>
          <a:bodyPr wrap="square" rtlCol="0">
            <a:spAutoFit/>
          </a:bodyPr>
          <a:lstStyle/>
          <a:p>
            <a:pPr marL="285750" indent="-285750">
              <a:buFont typeface="Arial" charset="0"/>
              <a:buChar char="•"/>
            </a:pPr>
            <a:r>
              <a:rPr lang="en-US" altLang="ja-JP" b="1" dirty="0" smtClean="0">
                <a:latin typeface="Arial" charset="0"/>
                <a:ea typeface="Arial" charset="0"/>
                <a:cs typeface="Arial" charset="0"/>
              </a:rPr>
              <a:t>Planning Cycle</a:t>
            </a:r>
          </a:p>
          <a:p>
            <a:pPr marL="742950" lvl="1" indent="-285750">
              <a:buFont typeface="Arial" charset="0"/>
              <a:buChar char="•"/>
            </a:pPr>
            <a:r>
              <a:rPr lang="en-US" altLang="ja-JP" dirty="0" smtClean="0">
                <a:latin typeface="Arial" charset="0"/>
                <a:ea typeface="Arial" charset="0"/>
                <a:cs typeface="Arial" charset="0"/>
              </a:rPr>
              <a:t>3 months(quarterly),6 months(half) or full year?</a:t>
            </a:r>
          </a:p>
          <a:p>
            <a:pPr marL="285750" indent="-285750">
              <a:buFont typeface="Arial" charset="0"/>
              <a:buChar char="•"/>
            </a:pPr>
            <a:r>
              <a:rPr lang="en-US" altLang="ja-JP" b="1" dirty="0" smtClean="0">
                <a:latin typeface="Arial" charset="0"/>
                <a:ea typeface="Arial" charset="0"/>
                <a:cs typeface="Arial" charset="0"/>
              </a:rPr>
              <a:t>Marketing Budget</a:t>
            </a:r>
          </a:p>
          <a:p>
            <a:pPr marL="742950" lvl="1" indent="-285750">
              <a:buFont typeface="Arial" charset="0"/>
              <a:buChar char="•"/>
            </a:pPr>
            <a:r>
              <a:rPr lang="en-US" altLang="ja-JP" dirty="0" smtClean="0">
                <a:latin typeface="Arial" charset="0"/>
                <a:ea typeface="Arial" charset="0"/>
                <a:cs typeface="Arial" charset="0"/>
              </a:rPr>
              <a:t>How much?</a:t>
            </a:r>
          </a:p>
          <a:p>
            <a:pPr marL="742950" lvl="1" indent="-285750">
              <a:buFont typeface="Arial" charset="0"/>
              <a:buChar char="•"/>
            </a:pPr>
            <a:r>
              <a:rPr lang="en-US" altLang="ja-JP"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b="1" dirty="0">
                <a:latin typeface="Arial" charset="0"/>
                <a:ea typeface="Arial" charset="0"/>
                <a:cs typeface="Arial" charset="0"/>
              </a:rPr>
              <a:t>KPI</a:t>
            </a:r>
          </a:p>
          <a:p>
            <a:pPr marL="742950" lvl="1" indent="-285750">
              <a:buFont typeface="Arial" charset="0"/>
              <a:buChar char="•"/>
            </a:pPr>
            <a:r>
              <a:rPr lang="en-US" altLang="ja-JP" dirty="0">
                <a:latin typeface="Arial" charset="0"/>
                <a:ea typeface="Arial" charset="0"/>
                <a:cs typeface="Arial" charset="0"/>
              </a:rPr>
              <a:t>What is primary KPI for Marketing? </a:t>
            </a:r>
            <a:endParaRPr lang="en-US" altLang="ja-JP" dirty="0" smtClean="0">
              <a:latin typeface="Arial" charset="0"/>
              <a:ea typeface="Arial" charset="0"/>
              <a:cs typeface="Arial" charset="0"/>
            </a:endParaRPr>
          </a:p>
          <a:p>
            <a:pPr marL="285750" indent="-285750">
              <a:buFont typeface="Arial" charset="0"/>
              <a:buChar char="•"/>
            </a:pPr>
            <a:r>
              <a:rPr lang="en-US" altLang="ja-JP" b="1" dirty="0" smtClean="0">
                <a:latin typeface="Arial" charset="0"/>
                <a:ea typeface="Arial" charset="0"/>
                <a:cs typeface="Arial" charset="0"/>
              </a:rPr>
              <a:t>Marketing Performance Report</a:t>
            </a:r>
          </a:p>
          <a:p>
            <a:pPr marL="742950" lvl="1" indent="-285750">
              <a:buFont typeface="Arial" charset="0"/>
              <a:buChar char="•"/>
            </a:pPr>
            <a:r>
              <a:rPr lang="en-US" altLang="ja-JP"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b="1" dirty="0" smtClean="0">
                <a:latin typeface="Arial" charset="0"/>
                <a:ea typeface="Arial" charset="0"/>
                <a:cs typeface="Arial" charset="0"/>
              </a:rPr>
              <a:t>Digital Marketing</a:t>
            </a:r>
          </a:p>
          <a:p>
            <a:pPr marL="742950" lvl="1" indent="-285750">
              <a:buFont typeface="Arial" charset="0"/>
              <a:buChar char="•"/>
            </a:pPr>
            <a:r>
              <a:rPr lang="en-US" altLang="ja-JP" dirty="0" smtClean="0">
                <a:latin typeface="Arial" charset="0"/>
                <a:ea typeface="Arial" charset="0"/>
                <a:cs typeface="Arial" charset="0"/>
              </a:rPr>
              <a:t>How do you buy paid medias such as display ads, paid </a:t>
            </a:r>
            <a:r>
              <a:rPr lang="en-US" altLang="ja-JP" dirty="0">
                <a:latin typeface="Arial" charset="0"/>
                <a:ea typeface="Arial" charset="0"/>
                <a:cs typeface="Arial" charset="0"/>
              </a:rPr>
              <a:t>s</a:t>
            </a:r>
            <a:r>
              <a:rPr lang="en-US" altLang="ja-JP" dirty="0" smtClean="0">
                <a:latin typeface="Arial" charset="0"/>
                <a:ea typeface="Arial" charset="0"/>
                <a:cs typeface="Arial" charset="0"/>
              </a:rPr>
              <a:t>earch and sponsorships? Do you do Central buying? </a:t>
            </a:r>
          </a:p>
          <a:p>
            <a:pPr marL="285750" indent="-285750">
              <a:buFont typeface="Arial" charset="0"/>
              <a:buChar char="•"/>
            </a:pPr>
            <a:r>
              <a:rPr lang="en-US" altLang="ja-JP" b="1" dirty="0" smtClean="0">
                <a:latin typeface="Arial" charset="0"/>
                <a:ea typeface="Arial" charset="0"/>
                <a:cs typeface="Arial" charset="0"/>
              </a:rPr>
              <a:t>Customer database</a:t>
            </a:r>
          </a:p>
          <a:p>
            <a:pPr marL="742950" lvl="1" indent="-285750">
              <a:buFont typeface="Arial" charset="0"/>
              <a:buChar char="•"/>
            </a:pPr>
            <a:r>
              <a:rPr lang="en-US" altLang="ja-JP" dirty="0" smtClean="0">
                <a:latin typeface="Arial" charset="0"/>
                <a:ea typeface="Arial" charset="0"/>
                <a:cs typeface="Arial" charset="0"/>
              </a:rPr>
              <a:t>How do you manage Geo specific customer data?  Any centralized database?</a:t>
            </a:r>
            <a:endParaRPr kumimoji="1" lang="en-US" altLang="ja-JP" dirty="0" smtClean="0">
              <a:latin typeface="Arial" charset="0"/>
              <a:ea typeface="Arial" charset="0"/>
              <a:cs typeface="Arial" charset="0"/>
            </a:endParaRPr>
          </a:p>
          <a:p>
            <a:pPr marL="285750" indent="-285750">
              <a:buFont typeface="Arial" charset="0"/>
              <a:buChar char="•"/>
            </a:pPr>
            <a:r>
              <a:rPr lang="en-US" altLang="ja-JP" b="1" dirty="0" smtClean="0">
                <a:latin typeface="Arial" charset="0"/>
                <a:ea typeface="Arial" charset="0"/>
                <a:cs typeface="Arial" charset="0"/>
              </a:rPr>
              <a:t>Marketing Intelligence</a:t>
            </a:r>
          </a:p>
          <a:p>
            <a:pPr marL="742950" lvl="1" indent="-285750">
              <a:buFont typeface="Arial" charset="0"/>
              <a:buChar char="•"/>
            </a:pPr>
            <a:r>
              <a:rPr lang="en-US" altLang="ja-JP" dirty="0" smtClean="0">
                <a:latin typeface="Arial" charset="0"/>
                <a:ea typeface="Arial" charset="0"/>
                <a:cs typeface="Arial" charset="0"/>
              </a:rPr>
              <a:t>Is there any </a:t>
            </a:r>
            <a:r>
              <a:rPr lang="en-US" altLang="ja-JP" dirty="0">
                <a:latin typeface="Arial" charset="0"/>
                <a:ea typeface="Arial" charset="0"/>
                <a:cs typeface="Arial" charset="0"/>
              </a:rPr>
              <a:t>c</a:t>
            </a:r>
            <a:r>
              <a:rPr lang="en-US" altLang="ja-JP" dirty="0" smtClean="0">
                <a:latin typeface="Arial" charset="0"/>
                <a:ea typeface="Arial" charset="0"/>
                <a:cs typeface="Arial" charset="0"/>
              </a:rPr>
              <a:t>entralized function for MI? How do Geo marketing get local market </a:t>
            </a:r>
            <a:r>
              <a:rPr lang="en-US" altLang="ja-JP" dirty="0">
                <a:latin typeface="Arial" charset="0"/>
                <a:ea typeface="Arial" charset="0"/>
                <a:cs typeface="Arial" charset="0"/>
              </a:rPr>
              <a:t>Insights/research </a:t>
            </a:r>
            <a:r>
              <a:rPr lang="en-US" altLang="ja-JP" dirty="0" smtClean="0">
                <a:latin typeface="Arial" charset="0"/>
                <a:ea typeface="Arial" charset="0"/>
                <a:cs typeface="Arial" charset="0"/>
              </a:rPr>
              <a:t>information?</a:t>
            </a:r>
          </a:p>
          <a:p>
            <a:pPr marL="285750" indent="-285750">
              <a:buFont typeface="Arial" charset="0"/>
              <a:buChar char="•"/>
            </a:pPr>
            <a:r>
              <a:rPr kumimoji="1" lang="en-US" altLang="ja-JP" b="1" dirty="0" smtClean="0">
                <a:latin typeface="Arial" charset="0"/>
                <a:ea typeface="Arial" charset="0"/>
                <a:cs typeface="Arial" charset="0"/>
              </a:rPr>
              <a:t>Inside Sales</a:t>
            </a:r>
          </a:p>
          <a:p>
            <a:pPr marL="742950" lvl="1" indent="-285750">
              <a:buFont typeface="Arial" charset="0"/>
              <a:buChar char="•"/>
            </a:pPr>
            <a:r>
              <a:rPr lang="en-US" altLang="ja-JP" dirty="0" smtClean="0">
                <a:latin typeface="Arial" charset="0"/>
                <a:ea typeface="Arial" charset="0"/>
                <a:cs typeface="Arial" charset="0"/>
              </a:rPr>
              <a:t>Is there any inside sales functions?</a:t>
            </a:r>
            <a:endParaRPr kumimoji="1" lang="ja-JP" altLang="en-US"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200876"/>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Nick 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731021583"/>
              </p:ext>
            </p:extLst>
          </p:nvPr>
        </p:nvGraphicFramePr>
        <p:xfrm>
          <a:off x="349455" y="122863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a:t>
                      </a:r>
                      <a:r>
                        <a:rPr kumimoji="1" lang="en-US" altLang="ja-JP" sz="1700" dirty="0" smtClean="0">
                          <a:latin typeface="Arial" charset="0"/>
                          <a:ea typeface="Arial" charset="0"/>
                          <a:cs typeface="Arial" charset="0"/>
                        </a:rPr>
                        <a:t>companies/software</a:t>
                      </a:r>
                      <a:r>
                        <a:rPr kumimoji="1" lang="en-US" altLang="ja-JP" sz="1700" baseline="0" dirty="0" smtClean="0">
                          <a:latin typeface="Arial" charset="0"/>
                          <a:ea typeface="Arial" charset="0"/>
                          <a:cs typeface="Arial" charset="0"/>
                        </a:rPr>
                        <a:t> driven</a:t>
                      </a:r>
                      <a:r>
                        <a:rPr kumimoji="1" lang="en-US" altLang="ja-JP" sz="1700" dirty="0" smtClean="0">
                          <a:latin typeface="Arial" charset="0"/>
                          <a:ea typeface="Arial" charset="0"/>
                          <a:cs typeface="Arial" charset="0"/>
                        </a:rPr>
                        <a:t> </a:t>
                      </a:r>
                      <a:r>
                        <a:rPr kumimoji="1" lang="en-US" altLang="ja-JP" sz="1700" dirty="0" smtClean="0">
                          <a:latin typeface="Arial" charset="0"/>
                          <a:ea typeface="Arial" charset="0"/>
                          <a:cs typeface="Arial" charset="0"/>
                        </a:rPr>
                        <a:t>enterprises or financial services companies</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a:t>
                      </a:r>
                      <a:r>
                        <a:rPr kumimoji="1" lang="en-US" altLang="ja-JP" sz="1700" baseline="0" dirty="0" smtClean="0">
                          <a:latin typeface="Arial" charset="0"/>
                          <a:ea typeface="Arial" charset="0"/>
                          <a:cs typeface="Arial" charset="0"/>
                        </a:rPr>
                        <a:t>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171450" indent="-171450">
                        <a:buFont typeface="Arial" charset="0"/>
                        <a:buChar char="•"/>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p>
                    <a:p>
                      <a:pPr marL="171450" indent="-171450">
                        <a:buFont typeface="Arial" charset="0"/>
                        <a:buChar char="•"/>
                      </a:pPr>
                      <a:r>
                        <a:rPr kumimoji="1" lang="en-US" altLang="ja-JP" sz="1700" dirty="0" err="1" smtClean="0">
                          <a:latin typeface="Arial" charset="0"/>
                          <a:ea typeface="Arial" charset="0"/>
                          <a:cs typeface="Arial" charset="0"/>
                        </a:rPr>
                        <a:t>GitHub.com</a:t>
                      </a:r>
                      <a:endParaRPr kumimoji="1" lang="ja-JP" altLang="en-US" sz="1700" dirty="0">
                        <a:latin typeface="Arial" charset="0"/>
                        <a:ea typeface="Arial" charset="0"/>
                        <a:cs typeface="Arial" charset="0"/>
                      </a:endParaRP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2395</TotalTime>
  <Words>1178</Words>
  <Application>Microsoft Macintosh PowerPoint</Application>
  <PresentationFormat>ワイド画面</PresentationFormat>
  <Paragraphs>219</Paragraphs>
  <Slides>10</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Calibri</vt:lpstr>
      <vt:lpstr>ＭＳ Ｐゴシック</vt:lpstr>
      <vt:lpstr>Yu Gothic</vt:lpstr>
      <vt:lpstr>Yu Gothic Light</vt:lpstr>
      <vt:lpstr>Arial</vt:lpstr>
      <vt:lpstr>Wingdings</vt:lpstr>
      <vt:lpstr>デザインの設定</vt:lpstr>
      <vt:lpstr>PowerPoint プレゼンテーション</vt:lpstr>
      <vt:lpstr>Japan Market Assessment Highlights (1/2) Market Condition Highlights :</vt:lpstr>
      <vt:lpstr>Japan Market Assessment Highlights (2/2) Competitive Landscape Highlights : </vt:lpstr>
      <vt:lpstr>Executive Summary: Go to Market Strategy </vt:lpstr>
      <vt:lpstr>FY17-18 Timeline</vt:lpstr>
      <vt:lpstr>Questions</vt:lpstr>
      <vt:lpstr>PowerPoint プレゼンテーション</vt:lpstr>
      <vt:lpstr>Persona</vt:lpstr>
      <vt:lpstr>Value Proposition</vt:lpstr>
      <vt:lpstr>Japan Applications Development and Deployment Market Forecast</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255</cp:revision>
  <cp:lastPrinted>2017-03-07T00:25:33Z</cp:lastPrinted>
  <dcterms:created xsi:type="dcterms:W3CDTF">2017-01-13T16:11:11Z</dcterms:created>
  <dcterms:modified xsi:type="dcterms:W3CDTF">2017-03-13T09:05:25Z</dcterms:modified>
</cp:coreProperties>
</file>