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2"/>
  </p:notesMasterIdLst>
  <p:sldIdLst>
    <p:sldId id="268" r:id="rId2"/>
    <p:sldId id="262" r:id="rId3"/>
    <p:sldId id="272" r:id="rId4"/>
    <p:sldId id="258" r:id="rId5"/>
    <p:sldId id="269" r:id="rId6"/>
    <p:sldId id="266" r:id="rId7"/>
    <p:sldId id="267" r:id="rId8"/>
    <p:sldId id="263" r:id="rId9"/>
    <p:sldId id="260" r:id="rId10"/>
    <p:sldId id="27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CED"/>
    <a:srgbClr val="00D2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25"/>
    <p:restoredTop sz="96565"/>
  </p:normalViewPr>
  <p:slideViewPr>
    <p:cSldViewPr snapToGrid="0" snapToObjects="1">
      <p:cViewPr>
        <p:scale>
          <a:sx n="120" d="100"/>
          <a:sy n="120" d="100"/>
        </p:scale>
        <p:origin x="192" y="-128"/>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2017/3/13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4</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1" name="Rectangle 10"/>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2017/3/13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C67CA-5368-BC48-AE27-74B10D8053E7}" type="slidenum">
              <a:rPr kumimoji="1" lang="ja-JP" altLang="en-US" smtClean="0"/>
              <a:t>‹#›</a:t>
            </a:fld>
            <a:endParaRPr kumimoji="1" lang="ja-JP" altLang="en-US"/>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5062924"/>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and tens of thousands of paying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and 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r>
              <a:rPr lang="en-US" altLang="ja-JP" sz="1500" dirty="0" smtClean="0">
                <a:solidFill>
                  <a:schemeClr val="tx1"/>
                </a:solidFill>
                <a:latin typeface="Arial" charset="0"/>
                <a:ea typeface="Arial" charset="0"/>
                <a:cs typeface="Arial" charset="0"/>
              </a:rPr>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a:t>
            </a:r>
            <a:r>
              <a:rPr lang="en-US" altLang="ja-JP" sz="1500" dirty="0" smtClean="0">
                <a:solidFill>
                  <a:schemeClr val="tx1"/>
                </a:solidFill>
                <a:latin typeface="Arial" charset="0"/>
                <a:ea typeface="Arial" charset="0"/>
                <a:cs typeface="Arial" charset="0"/>
              </a:rPr>
              <a:t>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a:t>
            </a:r>
            <a:r>
              <a:rPr lang="en-US" altLang="ja-JP" sz="1500" dirty="0" smtClean="0">
                <a:solidFill>
                  <a:schemeClr val="tx1"/>
                </a:solidFill>
                <a:latin typeface="Arial" charset="0"/>
                <a:ea typeface="Arial" charset="0"/>
                <a:cs typeface="Arial" charset="0"/>
              </a:rPr>
              <a:t>systems </a:t>
            </a:r>
            <a:r>
              <a:rPr lang="en-US" altLang="ja-JP" sz="1500" dirty="0" smtClean="0">
                <a:solidFill>
                  <a:schemeClr val="tx1"/>
                </a:solidFill>
                <a:latin typeface="Arial" charset="0"/>
                <a:ea typeface="Arial" charset="0"/>
                <a:cs typeface="Arial" charset="0"/>
              </a:rPr>
              <a:t>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14" name="正方形/長方形 13"/>
          <p:cNvSpPr/>
          <p:nvPr/>
        </p:nvSpPr>
        <p:spPr>
          <a:xfrm>
            <a:off x="2005780" y="5997677"/>
            <a:ext cx="4007950" cy="7885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a:t>
            </a:r>
            <a:r>
              <a:rPr lang="en-US" altLang="ja-JP" sz="1200" dirty="0" smtClean="0">
                <a:latin typeface="Arial" charset="0"/>
                <a:ea typeface="Arial" charset="0"/>
                <a:cs typeface="Arial" charset="0"/>
              </a:rPr>
              <a:t>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a:t>
            </a:r>
            <a:r>
              <a:rPr lang="en-US" altLang="ja-JP" sz="1200" dirty="0" smtClean="0">
                <a:latin typeface="Arial" charset="0"/>
                <a:ea typeface="Arial" charset="0"/>
                <a:cs typeface="Arial" charset="0"/>
              </a:rPr>
              <a:t>Companies, Software driven companies across all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ARR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1999474590"/>
              </p:ext>
            </p:extLst>
          </p:nvPr>
        </p:nvGraphicFramePr>
        <p:xfrm>
          <a:off x="6322854" y="1342958"/>
          <a:ext cx="5750771" cy="20421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a:t>
                      </a:r>
                      <a:r>
                        <a:rPr kumimoji="1" lang="en-US" altLang="ja-JP" sz="1000" baseline="0" dirty="0" smtClean="0">
                          <a:latin typeface="Arial" charset="0"/>
                          <a:ea typeface="Arial" charset="0"/>
                          <a:cs typeface="Arial" charset="0"/>
                        </a:rPr>
                        <a:t>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a:t>
                      </a:r>
                    </a:p>
                    <a:p>
                      <a:r>
                        <a:rPr kumimoji="1" lang="en-US" altLang="ja-JP" sz="1000" dirty="0" smtClean="0">
                          <a:latin typeface="Arial" charset="0"/>
                          <a:ea typeface="Arial" charset="0"/>
                          <a:cs typeface="Arial" charset="0"/>
                        </a:rPr>
                        <a:t>(Self Service)</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761337375"/>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829083509"/>
              </p:ext>
            </p:extLst>
          </p:nvPr>
        </p:nvGraphicFramePr>
        <p:xfrm>
          <a:off x="6337130" y="4258394"/>
          <a:ext cx="4832812" cy="173736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rot="20584952">
            <a:off x="3740982" y="1016882"/>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449417281"/>
              </p:ext>
            </p:extLst>
          </p:nvPr>
        </p:nvGraphicFramePr>
        <p:xfrm>
          <a:off x="322023" y="1124858"/>
          <a:ext cx="11426632" cy="4992782"/>
        </p:xfrm>
        <a:graphic>
          <a:graphicData uri="http://schemas.openxmlformats.org/drawingml/2006/table">
            <a:tbl>
              <a:tblPr>
                <a:tableStyleId>{35758FB7-9AC5-4552-8A53-C91805E547FA}</a:tableStyleId>
              </a:tblPr>
              <a:tblGrid>
                <a:gridCol w="458680"/>
                <a:gridCol w="447493"/>
                <a:gridCol w="790571"/>
                <a:gridCol w="820403"/>
                <a:gridCol w="745822"/>
                <a:gridCol w="775654"/>
                <a:gridCol w="860060"/>
                <a:gridCol w="650477"/>
                <a:gridCol w="803741"/>
                <a:gridCol w="807305"/>
                <a:gridCol w="844730"/>
                <a:gridCol w="855424"/>
                <a:gridCol w="855424"/>
                <a:gridCol w="934993"/>
                <a:gridCol w="775855"/>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83889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6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October 10-12</a:t>
                      </a:r>
                      <a:endParaRPr kumimoji="0" lang="ja-JP" altLang="en-US" sz="12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 </a:t>
                      </a:r>
                      <a:r>
                        <a:rPr kumimoji="0" lang="en-US" altLang="ja-JP" sz="1200" b="1" i="0" u="none" strike="noStrike" cap="none" normalizeH="0" baseline="0" dirty="0" smtClean="0">
                          <a:ln>
                            <a:noFill/>
                          </a:ln>
                          <a:solidFill>
                            <a:schemeClr val="tx1"/>
                          </a:solidFill>
                          <a:effectLst/>
                          <a:latin typeface="Arial" pitchFamily="34" charset="0"/>
                          <a:ea typeface="ＭＳ Ｐゴシック" pitchFamily="50" charset="-128"/>
                        </a:rPr>
                        <a:t>Japan ?</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21" name="角丸四角形 20"/>
          <p:cNvSpPr/>
          <p:nvPr/>
        </p:nvSpPr>
        <p:spPr>
          <a:xfrm rot="20584952">
            <a:off x="4524411" y="3801293"/>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6" name="TextBox 31"/>
          <p:cNvSpPr txBox="1"/>
          <p:nvPr/>
        </p:nvSpPr>
        <p:spPr>
          <a:xfrm>
            <a:off x="2209800"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4496135"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6870739"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9" name="TextBox 31"/>
          <p:cNvSpPr txBox="1"/>
          <p:nvPr/>
        </p:nvSpPr>
        <p:spPr>
          <a:xfrm>
            <a:off x="9372366"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046768" y="5401524"/>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139914"/>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501840"/>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175109"/>
            <a:ext cx="124104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Web seminar</a:t>
            </a:r>
          </a:p>
        </p:txBody>
      </p:sp>
      <p:sp>
        <p:nvSpPr>
          <p:cNvPr id="15" name="TextBox 31"/>
          <p:cNvSpPr txBox="1"/>
          <p:nvPr/>
        </p:nvSpPr>
        <p:spPr>
          <a:xfrm>
            <a:off x="6895091" y="4423799"/>
            <a:ext cx="3009157"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 </a:t>
            </a:r>
            <a:endParaRPr lang="en-US" altLang="ja-JP" sz="1100" b="1" dirty="0">
              <a:latin typeface="Arial" charset="0"/>
              <a:ea typeface="Arial" charset="0"/>
              <a:cs typeface="Arial" charset="0"/>
            </a:endParaRPr>
          </a:p>
        </p:txBody>
      </p:sp>
      <p:sp>
        <p:nvSpPr>
          <p:cNvPr id="16" name="TextBox 31"/>
          <p:cNvSpPr txBox="1"/>
          <p:nvPr/>
        </p:nvSpPr>
        <p:spPr>
          <a:xfrm>
            <a:off x="3631782" y="2913499"/>
            <a:ext cx="2064989"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S</a:t>
            </a:r>
            <a:r>
              <a:rPr lang="en-US" altLang="ja-JP" sz="1100" b="1" dirty="0" smtClean="0">
                <a:latin typeface="Arial" charset="0"/>
                <a:ea typeface="Arial" charset="0"/>
                <a:cs typeface="Arial" charset="0"/>
              </a:rPr>
              <a:t>eminar/w </a:t>
            </a:r>
            <a:r>
              <a:rPr lang="en-US" altLang="ja-JP" sz="1100" b="1" dirty="0" err="1" smtClean="0">
                <a:latin typeface="Arial" charset="0"/>
                <a:ea typeface="Arial" charset="0"/>
                <a:cs typeface="Arial" charset="0"/>
              </a:rPr>
              <a:t>TechAcademy</a:t>
            </a:r>
            <a:endParaRPr lang="en-US" altLang="ja-JP" sz="1100" b="1" dirty="0" smtClean="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8" name="正方形/長方形 7"/>
          <p:cNvSpPr/>
          <p:nvPr/>
        </p:nvSpPr>
        <p:spPr>
          <a:xfrm>
            <a:off x="651753" y="6456285"/>
            <a:ext cx="3433864" cy="2821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22023" y="1309477"/>
            <a:ext cx="11426632" cy="5355312"/>
          </a:xfrm>
          <a:prstGeom prst="rect">
            <a:avLst/>
          </a:prstGeom>
          <a:noFill/>
        </p:spPr>
        <p:txBody>
          <a:bodyPr wrap="square" rtlCol="0">
            <a:spAutoFit/>
          </a:bodyPr>
          <a:lstStyle/>
          <a:p>
            <a:pPr marL="285750" indent="-285750">
              <a:buFont typeface="Arial" charset="0"/>
              <a:buChar char="•"/>
            </a:pPr>
            <a:r>
              <a:rPr lang="en-US" altLang="ja-JP" b="1" dirty="0" smtClean="0">
                <a:latin typeface="Arial" charset="0"/>
                <a:ea typeface="Arial" charset="0"/>
                <a:cs typeface="Arial" charset="0"/>
              </a:rPr>
              <a:t>Planning Cycle</a:t>
            </a:r>
          </a:p>
          <a:p>
            <a:pPr marL="742950" lvl="1" indent="-285750">
              <a:buFont typeface="Arial" charset="0"/>
              <a:buChar char="•"/>
            </a:pPr>
            <a:r>
              <a:rPr lang="en-US" altLang="ja-JP" dirty="0" smtClean="0">
                <a:latin typeface="Arial" charset="0"/>
                <a:ea typeface="Arial" charset="0"/>
                <a:cs typeface="Arial" charset="0"/>
              </a:rPr>
              <a:t>3 months(quarterly),6 months(half) or full year?</a:t>
            </a:r>
          </a:p>
          <a:p>
            <a:pPr marL="285750" indent="-285750">
              <a:buFont typeface="Arial" charset="0"/>
              <a:buChar char="•"/>
            </a:pPr>
            <a:r>
              <a:rPr lang="en-US" altLang="ja-JP" b="1" dirty="0" smtClean="0">
                <a:latin typeface="Arial" charset="0"/>
                <a:ea typeface="Arial" charset="0"/>
                <a:cs typeface="Arial" charset="0"/>
              </a:rPr>
              <a:t>Marketing Budget</a:t>
            </a:r>
          </a:p>
          <a:p>
            <a:pPr marL="742950" lvl="1" indent="-285750">
              <a:buFont typeface="Arial" charset="0"/>
              <a:buChar char="•"/>
            </a:pPr>
            <a:r>
              <a:rPr lang="en-US" altLang="ja-JP" dirty="0" smtClean="0">
                <a:latin typeface="Arial" charset="0"/>
                <a:ea typeface="Arial" charset="0"/>
                <a:cs typeface="Arial" charset="0"/>
              </a:rPr>
              <a:t>How much?</a:t>
            </a:r>
          </a:p>
          <a:p>
            <a:pPr marL="742950" lvl="1" indent="-285750">
              <a:buFont typeface="Arial" charset="0"/>
              <a:buChar char="•"/>
            </a:pPr>
            <a:r>
              <a:rPr lang="en-US" altLang="ja-JP"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b="1" dirty="0">
                <a:latin typeface="Arial" charset="0"/>
                <a:ea typeface="Arial" charset="0"/>
                <a:cs typeface="Arial" charset="0"/>
              </a:rPr>
              <a:t>KPI</a:t>
            </a:r>
          </a:p>
          <a:p>
            <a:pPr marL="742950" lvl="1" indent="-285750">
              <a:buFont typeface="Arial" charset="0"/>
              <a:buChar char="•"/>
            </a:pPr>
            <a:r>
              <a:rPr lang="en-US" altLang="ja-JP" dirty="0">
                <a:latin typeface="Arial" charset="0"/>
                <a:ea typeface="Arial" charset="0"/>
                <a:cs typeface="Arial" charset="0"/>
              </a:rPr>
              <a:t>What is primary KPI for Marketing? </a:t>
            </a:r>
            <a:endParaRPr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Performance Report</a:t>
            </a:r>
          </a:p>
          <a:p>
            <a:pPr marL="742950" lvl="1" indent="-285750">
              <a:buFont typeface="Arial" charset="0"/>
              <a:buChar char="•"/>
            </a:pPr>
            <a:r>
              <a:rPr lang="en-US" altLang="ja-JP"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b="1" dirty="0" smtClean="0">
                <a:latin typeface="Arial" charset="0"/>
                <a:ea typeface="Arial" charset="0"/>
                <a:cs typeface="Arial" charset="0"/>
              </a:rPr>
              <a:t>Digital Marketing</a:t>
            </a:r>
          </a:p>
          <a:p>
            <a:pPr marL="742950" lvl="1" indent="-285750">
              <a:buFont typeface="Arial" charset="0"/>
              <a:buChar char="•"/>
            </a:pPr>
            <a:r>
              <a:rPr lang="en-US" altLang="ja-JP" dirty="0" smtClean="0">
                <a:latin typeface="Arial" charset="0"/>
                <a:ea typeface="Arial" charset="0"/>
                <a:cs typeface="Arial" charset="0"/>
              </a:rPr>
              <a:t>How do you buy paid medias such as display ads, paid </a:t>
            </a:r>
            <a:r>
              <a:rPr lang="en-US" altLang="ja-JP" dirty="0">
                <a:latin typeface="Arial" charset="0"/>
                <a:ea typeface="Arial" charset="0"/>
                <a:cs typeface="Arial" charset="0"/>
              </a:rPr>
              <a:t>s</a:t>
            </a:r>
            <a:r>
              <a:rPr lang="en-US" altLang="ja-JP" dirty="0" smtClean="0">
                <a:latin typeface="Arial" charset="0"/>
                <a:ea typeface="Arial" charset="0"/>
                <a:cs typeface="Arial" charset="0"/>
              </a:rPr>
              <a:t>earch and sponsorships? Do you do Central buying? </a:t>
            </a:r>
          </a:p>
          <a:p>
            <a:pPr marL="285750" indent="-285750">
              <a:buFont typeface="Arial" charset="0"/>
              <a:buChar char="•"/>
            </a:pPr>
            <a:r>
              <a:rPr lang="en-US" altLang="ja-JP" b="1" dirty="0" smtClean="0">
                <a:latin typeface="Arial" charset="0"/>
                <a:ea typeface="Arial" charset="0"/>
                <a:cs typeface="Arial" charset="0"/>
              </a:rPr>
              <a:t>Customer database</a:t>
            </a:r>
          </a:p>
          <a:p>
            <a:pPr marL="742950" lvl="1" indent="-285750">
              <a:buFont typeface="Arial" charset="0"/>
              <a:buChar char="•"/>
            </a:pPr>
            <a:r>
              <a:rPr lang="en-US" altLang="ja-JP" dirty="0" smtClean="0">
                <a:latin typeface="Arial" charset="0"/>
                <a:ea typeface="Arial" charset="0"/>
                <a:cs typeface="Arial" charset="0"/>
              </a:rPr>
              <a:t>How do you manage Geo specific customer data?  Any centralized database?</a:t>
            </a:r>
            <a:endParaRPr kumimoji="1"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Intelligence</a:t>
            </a:r>
          </a:p>
          <a:p>
            <a:pPr marL="742950" lvl="1" indent="-285750">
              <a:buFont typeface="Arial" charset="0"/>
              <a:buChar char="•"/>
            </a:pPr>
            <a:r>
              <a:rPr lang="en-US" altLang="ja-JP" dirty="0" smtClean="0">
                <a:latin typeface="Arial" charset="0"/>
                <a:ea typeface="Arial" charset="0"/>
                <a:cs typeface="Arial" charset="0"/>
              </a:rPr>
              <a:t>Is there any </a:t>
            </a:r>
            <a:r>
              <a:rPr lang="en-US" altLang="ja-JP" dirty="0">
                <a:latin typeface="Arial" charset="0"/>
                <a:ea typeface="Arial" charset="0"/>
                <a:cs typeface="Arial" charset="0"/>
              </a:rPr>
              <a:t>c</a:t>
            </a:r>
            <a:r>
              <a:rPr lang="en-US" altLang="ja-JP" dirty="0" smtClean="0">
                <a:latin typeface="Arial" charset="0"/>
                <a:ea typeface="Arial" charset="0"/>
                <a:cs typeface="Arial" charset="0"/>
              </a:rPr>
              <a:t>entralized function for MI? How do Geo marketing get local market </a:t>
            </a:r>
            <a:r>
              <a:rPr lang="en-US" altLang="ja-JP" dirty="0">
                <a:latin typeface="Arial" charset="0"/>
                <a:ea typeface="Arial" charset="0"/>
                <a:cs typeface="Arial" charset="0"/>
              </a:rPr>
              <a:t>Insights/research </a:t>
            </a:r>
            <a:r>
              <a:rPr lang="en-US" altLang="ja-JP" dirty="0" smtClean="0">
                <a:latin typeface="Arial" charset="0"/>
                <a:ea typeface="Arial" charset="0"/>
                <a:cs typeface="Arial" charset="0"/>
              </a:rPr>
              <a:t>information?</a:t>
            </a:r>
          </a:p>
          <a:p>
            <a:pPr marL="285750" indent="-285750">
              <a:buFont typeface="Arial" charset="0"/>
              <a:buChar char="•"/>
            </a:pPr>
            <a:r>
              <a:rPr kumimoji="1" lang="en-US" altLang="ja-JP" b="1" dirty="0" smtClean="0">
                <a:latin typeface="Arial" charset="0"/>
                <a:ea typeface="Arial" charset="0"/>
                <a:cs typeface="Arial" charset="0"/>
              </a:rPr>
              <a:t>Inside Sales</a:t>
            </a:r>
          </a:p>
          <a:p>
            <a:pPr marL="742950" lvl="1" indent="-285750">
              <a:buFont typeface="Arial" charset="0"/>
              <a:buChar char="•"/>
            </a:pPr>
            <a:r>
              <a:rPr lang="en-US" altLang="ja-JP" dirty="0" smtClean="0">
                <a:latin typeface="Arial" charset="0"/>
                <a:ea typeface="Arial" charset="0"/>
                <a:cs typeface="Arial" charset="0"/>
              </a:rPr>
              <a:t>Is there any inside sales functions?</a:t>
            </a:r>
            <a:endParaRPr kumimoji="1" lang="ja-JP" altLang="en-US"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1642898747"/>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companies/larger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en-US" altLang="ja-JP" sz="1700" dirty="0" smtClean="0">
                        <a:latin typeface="Arial" charset="0"/>
                        <a:ea typeface="Arial" charset="0"/>
                        <a:cs typeface="Arial" charset="0"/>
                      </a:endParaRPr>
                    </a:p>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2383</TotalTime>
  <Words>1177</Words>
  <Application>Microsoft Macintosh PowerPoint</Application>
  <PresentationFormat>ワイド画面</PresentationFormat>
  <Paragraphs>219</Paragraphs>
  <Slides>10</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Calibri</vt:lpstr>
      <vt:lpstr>ＭＳ Ｐゴシック</vt:lpstr>
      <vt:lpstr>Yu Gothic</vt:lpstr>
      <vt:lpstr>Yu Gothic Light</vt:lpstr>
      <vt:lpstr>Arial</vt:lpstr>
      <vt:lpstr>Wingdings</vt:lpstr>
      <vt:lpstr>デザインの設定</vt:lpstr>
      <vt:lpstr>PowerPoint プレゼンテーション</vt:lpstr>
      <vt:lpstr>Japan Market Assessment Highlights (1/2) Market Condition Highlights :</vt:lpstr>
      <vt:lpstr>Japan Market Assessment Highlights (2/2) Competitive Landscape Highlights : </vt:lpstr>
      <vt:lpstr>Executive Summary: Go to Market Strategy </vt:lpstr>
      <vt:lpstr>FY17-18 Timeline</vt:lpstr>
      <vt:lpstr>Questions</vt:lpstr>
      <vt:lpstr>PowerPoint プレゼンテーション</vt:lpstr>
      <vt:lpstr>Persona</vt:lpstr>
      <vt:lpstr>Value Proposition</vt:lpstr>
      <vt:lpstr>Japan Applications Development and Deployment Market Forecast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253</cp:revision>
  <cp:lastPrinted>2017-03-07T00:25:33Z</cp:lastPrinted>
  <dcterms:created xsi:type="dcterms:W3CDTF">2017-01-13T16:11:11Z</dcterms:created>
  <dcterms:modified xsi:type="dcterms:W3CDTF">2017-03-13T08:51:16Z</dcterms:modified>
</cp:coreProperties>
</file>