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6"/>
  </p:notesMasterIdLst>
  <p:sldIdLst>
    <p:sldId id="268" r:id="rId2"/>
    <p:sldId id="262" r:id="rId3"/>
    <p:sldId id="272" r:id="rId4"/>
    <p:sldId id="258" r:id="rId5"/>
    <p:sldId id="269" r:id="rId6"/>
    <p:sldId id="273" r:id="rId7"/>
    <p:sldId id="266" r:id="rId8"/>
    <p:sldId id="267" r:id="rId9"/>
    <p:sldId id="263" r:id="rId10"/>
    <p:sldId id="260" r:id="rId11"/>
    <p:sldId id="275" r:id="rId12"/>
    <p:sldId id="276" r:id="rId13"/>
    <p:sldId id="271" r:id="rId14"/>
    <p:sldId id="27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2017/4/24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6</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2017/4/24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81839"/>
            <a:ext cx="11426632" cy="605294"/>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Decision Making Process in Japan</a:t>
            </a:r>
          </a:p>
        </p:txBody>
      </p:sp>
      <p:sp>
        <p:nvSpPr>
          <p:cNvPr id="64" name="TextBox 18"/>
          <p:cNvSpPr txBox="1"/>
          <p:nvPr/>
        </p:nvSpPr>
        <p:spPr>
          <a:xfrm>
            <a:off x="373063" y="1309138"/>
            <a:ext cx="11558588" cy="1369606"/>
          </a:xfrm>
          <a:prstGeom prst="rect">
            <a:avLst/>
          </a:prstGeom>
          <a:noFill/>
          <a:ln>
            <a:noFill/>
          </a:ln>
        </p:spPr>
        <p:txBody>
          <a:bodyPr wrap="square" lIns="0" tIns="0" rIns="0" bIns="0" rtlCol="0">
            <a:spAutoFit/>
          </a:bodyPr>
          <a:lstStyle/>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In Japan Market, customers in IT organization of end users often does not have so rich knowledge about infrastructure as those in </a:t>
            </a:r>
            <a:r>
              <a:rPr lang="en-US" altLang="ja-JP" sz="2100" kern="0" spc="-31" dirty="0" smtClean="0">
                <a:latin typeface="Arial" charset="0"/>
                <a:ea typeface="Arial" charset="0"/>
                <a:cs typeface="Arial" charset="0"/>
              </a:rPr>
              <a:t>North America</a:t>
            </a:r>
            <a:endParaRPr lang="en-US" altLang="ja-JP" sz="2100" kern="0" spc="-31" dirty="0">
              <a:latin typeface="Arial" charset="0"/>
              <a:ea typeface="Arial" charset="0"/>
              <a:cs typeface="Arial" charset="0"/>
            </a:endParaRPr>
          </a:p>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Strong IT vendors (including IBM) usually make a long-term contract (more than 5 years) and provided overall IT infrastructure management </a:t>
            </a:r>
            <a:r>
              <a:rPr lang="en-US" altLang="ja-JP" sz="2100" kern="0" spc="-31" dirty="0" smtClean="0">
                <a:latin typeface="Arial" charset="0"/>
                <a:ea typeface="Arial" charset="0"/>
                <a:cs typeface="Arial" charset="0"/>
              </a:rPr>
              <a:t>service</a:t>
            </a:r>
            <a:endParaRPr lang="ja-JP" altLang="en-US" sz="2100" kern="0" spc="-31" dirty="0" err="1">
              <a:latin typeface="Arial" charset="0"/>
              <a:ea typeface="Arial" charset="0"/>
              <a:cs typeface="Arial" charset="0"/>
            </a:endParaRPr>
          </a:p>
        </p:txBody>
      </p:sp>
      <p:grpSp>
        <p:nvGrpSpPr>
          <p:cNvPr id="65" name="Group 4"/>
          <p:cNvGrpSpPr/>
          <p:nvPr/>
        </p:nvGrpSpPr>
        <p:grpSpPr>
          <a:xfrm>
            <a:off x="8670930" y="5797992"/>
            <a:ext cx="500063" cy="714371"/>
            <a:chOff x="8075613" y="4343400"/>
            <a:chExt cx="500063" cy="714370"/>
          </a:xfrm>
        </p:grpSpPr>
        <p:sp>
          <p:nvSpPr>
            <p:cNvPr id="66" name="Oval 2"/>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67" name="Isosceles Triangle 3"/>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8" name="Group 6"/>
          <p:cNvGrpSpPr/>
          <p:nvPr/>
        </p:nvGrpSpPr>
        <p:grpSpPr>
          <a:xfrm>
            <a:off x="8670931" y="4283515"/>
            <a:ext cx="500063" cy="714371"/>
            <a:chOff x="8075613" y="4343400"/>
            <a:chExt cx="500063" cy="714370"/>
          </a:xfrm>
        </p:grpSpPr>
        <p:sp>
          <p:nvSpPr>
            <p:cNvPr id="69" name="Oval 7"/>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0" name="Isosceles Triangle 8"/>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1" name="Group 9"/>
          <p:cNvGrpSpPr/>
          <p:nvPr/>
        </p:nvGrpSpPr>
        <p:grpSpPr>
          <a:xfrm>
            <a:off x="8670930" y="2803917"/>
            <a:ext cx="500063" cy="714371"/>
            <a:chOff x="8075613" y="4343400"/>
            <a:chExt cx="500063" cy="714370"/>
          </a:xfrm>
        </p:grpSpPr>
        <p:sp>
          <p:nvSpPr>
            <p:cNvPr id="72" name="Oval 10"/>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3" name="Isosceles Triangle 11"/>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pic>
        <p:nvPicPr>
          <p:cNvPr id="74"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4577" y="4102017"/>
            <a:ext cx="2047075" cy="1151479"/>
          </a:xfrm>
          <a:prstGeom prst="rect">
            <a:avLst/>
          </a:prstGeom>
        </p:spPr>
      </p:pic>
      <p:sp>
        <p:nvSpPr>
          <p:cNvPr id="75" name="TextBox 13"/>
          <p:cNvSpPr txBox="1"/>
          <p:nvPr/>
        </p:nvSpPr>
        <p:spPr>
          <a:xfrm>
            <a:off x="517988" y="3170916"/>
            <a:ext cx="6684963" cy="2800767"/>
          </a:xfrm>
          <a:prstGeom prst="rect">
            <a:avLst/>
          </a:prstGeom>
          <a:noFill/>
          <a:ln>
            <a:noFill/>
          </a:ln>
        </p:spPr>
        <p:txBody>
          <a:bodyPr wrap="square" lIns="0" tIns="0" rIns="0" bIns="0" rtlCol="0">
            <a:spAutoFit/>
          </a:bodyPr>
          <a:lstStyle/>
          <a:p>
            <a:pPr marL="342891" indent="-342891">
              <a:spcBef>
                <a:spcPts val="900"/>
              </a:spcBef>
              <a:buFont typeface="Wingdings" charset="2"/>
              <a:buChar char="l"/>
            </a:pPr>
            <a:r>
              <a:rPr lang="en-US" altLang="ja-JP" kern="0" spc="-31" dirty="0">
                <a:latin typeface="Arial" charset="0"/>
                <a:ea typeface="Arial" charset="0"/>
                <a:cs typeface="Arial" charset="0"/>
              </a:rPr>
              <a:t>IT member and manager in the end customer often do not have a clear authorization to make investment decision.</a:t>
            </a:r>
          </a:p>
          <a:p>
            <a:pPr marL="342891" indent="-342891">
              <a:spcBef>
                <a:spcPts val="900"/>
              </a:spcBef>
              <a:buFont typeface="Wingdings" charset="2"/>
              <a:buChar char="l"/>
            </a:pPr>
            <a:r>
              <a:rPr lang="en-US" altLang="ja-JP" kern="0" spc="-31" dirty="0">
                <a:latin typeface="Arial" charset="0"/>
                <a:ea typeface="Arial" charset="0"/>
                <a:cs typeface="Arial" charset="0"/>
              </a:rPr>
              <a:t>“Consensus” in the organization is very important when they decide to invest money for IT Infra.</a:t>
            </a:r>
          </a:p>
          <a:p>
            <a:pPr marL="342891" indent="-342891">
              <a:spcBef>
                <a:spcPts val="900"/>
              </a:spcBef>
              <a:buFont typeface="Wingdings" charset="2"/>
              <a:buChar char="l"/>
            </a:pPr>
            <a:r>
              <a:rPr lang="en-US" altLang="ja-JP" kern="0" spc="-31" dirty="0">
                <a:latin typeface="Arial" charset="0"/>
                <a:ea typeface="Arial" charset="0"/>
                <a:cs typeface="Arial" charset="0"/>
              </a:rPr>
              <a:t>Not all IT managers have specific infrastructure knowledge. In case, their main R&amp;R is to manage outsourcing vendor.</a:t>
            </a:r>
          </a:p>
          <a:p>
            <a:pPr marL="342891" indent="-342891">
              <a:spcBef>
                <a:spcPts val="600"/>
              </a:spcBef>
              <a:buFont typeface="Wingdings" charset="2"/>
              <a:buChar char="l"/>
            </a:pPr>
            <a:r>
              <a:rPr lang="en-US" altLang="ja-JP" kern="0" spc="-31" dirty="0">
                <a:latin typeface="Arial" charset="0"/>
                <a:ea typeface="Arial" charset="0"/>
                <a:cs typeface="Arial" charset="0"/>
              </a:rPr>
              <a:t>IT vendors have a stronger power in the process of IT infrastructure purchase decision than </a:t>
            </a:r>
            <a:r>
              <a:rPr lang="en-US" altLang="ja-JP" kern="0" spc="-31" dirty="0" smtClean="0">
                <a:latin typeface="Arial" charset="0"/>
                <a:ea typeface="Arial" charset="0"/>
                <a:cs typeface="Arial" charset="0"/>
              </a:rPr>
              <a:t>North America, </a:t>
            </a:r>
            <a:r>
              <a:rPr lang="en-US" altLang="ja-JP" kern="0" spc="-31" dirty="0">
                <a:latin typeface="Arial" charset="0"/>
                <a:ea typeface="Arial" charset="0"/>
                <a:cs typeface="Arial" charset="0"/>
              </a:rPr>
              <a:t>because specific knowledge are in their organization, not end </a:t>
            </a:r>
            <a:r>
              <a:rPr lang="en-US" altLang="ja-JP" kern="0" spc="-31" dirty="0" smtClean="0">
                <a:latin typeface="Arial" charset="0"/>
                <a:ea typeface="Arial" charset="0"/>
                <a:cs typeface="Arial" charset="0"/>
              </a:rPr>
              <a:t>users.</a:t>
            </a:r>
            <a:endParaRPr lang="en-US" altLang="ja-JP" kern="0" spc="-31" dirty="0">
              <a:latin typeface="Arial" charset="0"/>
              <a:ea typeface="Arial" charset="0"/>
              <a:cs typeface="Arial" charset="0"/>
            </a:endParaRPr>
          </a:p>
        </p:txBody>
      </p:sp>
      <p:cxnSp>
        <p:nvCxnSpPr>
          <p:cNvPr id="76" name="Straight Arrow Connector 15"/>
          <p:cNvCxnSpPr/>
          <p:nvPr/>
        </p:nvCxnSpPr>
        <p:spPr>
          <a:xfrm flipV="1">
            <a:off x="8927875" y="361405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17"/>
          <p:cNvCxnSpPr/>
          <p:nvPr/>
        </p:nvCxnSpPr>
        <p:spPr>
          <a:xfrm flipV="1">
            <a:off x="8927875" y="510834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16"/>
          <p:cNvSpPr txBox="1"/>
          <p:nvPr/>
        </p:nvSpPr>
        <p:spPr>
          <a:xfrm>
            <a:off x="7365920" y="3255625"/>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CIO</a:t>
            </a:r>
            <a:endParaRPr lang="ja-JP" altLang="en-US" b="1" kern="0" spc="-31" dirty="0" err="1">
              <a:solidFill>
                <a:schemeClr val="tx2"/>
              </a:solidFill>
              <a:latin typeface="Arial" charset="0"/>
              <a:ea typeface="Arial" charset="0"/>
              <a:cs typeface="Arial" charset="0"/>
            </a:endParaRPr>
          </a:p>
        </p:txBody>
      </p:sp>
      <p:sp>
        <p:nvSpPr>
          <p:cNvPr id="79" name="TextBox 19"/>
          <p:cNvSpPr txBox="1"/>
          <p:nvPr/>
        </p:nvSpPr>
        <p:spPr>
          <a:xfrm>
            <a:off x="7365920" y="4316523"/>
            <a:ext cx="1338997" cy="738664"/>
          </a:xfrm>
          <a:prstGeom prst="rect">
            <a:avLst/>
          </a:prstGeom>
          <a:noFill/>
          <a:ln>
            <a:noFill/>
          </a:ln>
        </p:spPr>
        <p:txBody>
          <a:bodyPr wrap="square" lIns="0" tIns="0" rIns="0" bIns="0" rtlCol="0">
            <a:spAutoFit/>
          </a:bodyPr>
          <a:lstStyle/>
          <a:p>
            <a:r>
              <a:rPr lang="en-US" altLang="ja-JP" sz="1200" b="1" kern="0" spc="-31" dirty="0">
                <a:solidFill>
                  <a:schemeClr val="tx2"/>
                </a:solidFill>
                <a:latin typeface="Arial" charset="0"/>
                <a:ea typeface="Arial" charset="0"/>
                <a:cs typeface="Arial" charset="0"/>
              </a:rPr>
              <a:t>-IT Architect Manager</a:t>
            </a:r>
          </a:p>
          <a:p>
            <a:r>
              <a:rPr lang="en-US" altLang="ja-JP" sz="1200" b="1" kern="0" spc="-31" dirty="0">
                <a:solidFill>
                  <a:schemeClr val="tx2"/>
                </a:solidFill>
                <a:latin typeface="Arial" charset="0"/>
                <a:ea typeface="Arial" charset="0"/>
                <a:cs typeface="Arial" charset="0"/>
              </a:rPr>
              <a:t>-IT Application Manager</a:t>
            </a:r>
          </a:p>
        </p:txBody>
      </p:sp>
      <p:sp>
        <p:nvSpPr>
          <p:cNvPr id="80" name="TextBox 20"/>
          <p:cNvSpPr txBox="1"/>
          <p:nvPr/>
        </p:nvSpPr>
        <p:spPr>
          <a:xfrm>
            <a:off x="7365920" y="6261683"/>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IT member</a:t>
            </a:r>
            <a:endParaRPr lang="ja-JP" altLang="en-US" b="1" kern="0" spc="-31" dirty="0" err="1">
              <a:solidFill>
                <a:schemeClr val="tx2"/>
              </a:solidFill>
              <a:latin typeface="Arial" charset="0"/>
              <a:ea typeface="Arial" charset="0"/>
              <a:cs typeface="Arial" charset="0"/>
            </a:endParaRPr>
          </a:p>
        </p:txBody>
      </p:sp>
      <p:sp>
        <p:nvSpPr>
          <p:cNvPr id="81" name="TextBox 21"/>
          <p:cNvSpPr txBox="1"/>
          <p:nvPr/>
        </p:nvSpPr>
        <p:spPr>
          <a:xfrm>
            <a:off x="9358432" y="6354016"/>
            <a:ext cx="2046515" cy="184666"/>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2" name="TextBox 22"/>
          <p:cNvSpPr txBox="1"/>
          <p:nvPr/>
        </p:nvSpPr>
        <p:spPr>
          <a:xfrm>
            <a:off x="7365920" y="5276861"/>
            <a:ext cx="2046515" cy="369332"/>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or small</a:t>
            </a:r>
          </a:p>
          <a:p>
            <a:r>
              <a:rPr lang="en-US" altLang="ja-JP" sz="1200" b="1" kern="0" spc="-31" dirty="0">
                <a:solidFill>
                  <a:srgbClr val="83D1F5">
                    <a:lumMod val="50000"/>
                  </a:srgbClr>
                </a:solidFill>
                <a:latin typeface="Arial" charset="0"/>
                <a:ea typeface="Arial" charset="0"/>
                <a:cs typeface="Arial" charset="0"/>
              </a:rPr>
              <a:t>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3" name="TextBox 23"/>
          <p:cNvSpPr txBox="1"/>
          <p:nvPr/>
        </p:nvSpPr>
        <p:spPr>
          <a:xfrm>
            <a:off x="7365921" y="3571089"/>
            <a:ext cx="1328564" cy="553998"/>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Decision maker,</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but expect to reach</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consensus</a:t>
            </a:r>
            <a:endParaRPr lang="ja-JP" altLang="en-US" sz="1200" b="1" kern="0" spc="-31" dirty="0" err="1">
              <a:solidFill>
                <a:srgbClr val="83D1F5">
                  <a:lumMod val="50000"/>
                </a:srgbClr>
              </a:solidFill>
              <a:latin typeface="Arial" charset="0"/>
              <a:ea typeface="Arial" charset="0"/>
              <a:cs typeface="Arial" charset="0"/>
            </a:endParaRPr>
          </a:p>
        </p:txBody>
      </p:sp>
      <p:sp>
        <p:nvSpPr>
          <p:cNvPr id="84" name="Rectangle 25"/>
          <p:cNvSpPr/>
          <p:nvPr/>
        </p:nvSpPr>
        <p:spPr>
          <a:xfrm>
            <a:off x="10343017" y="5141004"/>
            <a:ext cx="1291772" cy="359909"/>
          </a:xfrm>
          <a:prstGeom prst="rect">
            <a:avLst/>
          </a:prstGeom>
          <a:solidFill>
            <a:schemeClr val="accent2"/>
          </a:solid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solidFill>
                  <a:schemeClr val="bg1"/>
                </a:solidFill>
              </a:rPr>
              <a:t>IT vendor</a:t>
            </a:r>
            <a:endParaRPr lang="ja-JP" altLang="en-US" sz="1400" b="1" dirty="0">
              <a:solidFill>
                <a:schemeClr val="bg1"/>
              </a:solidFill>
            </a:endParaRPr>
          </a:p>
        </p:txBody>
      </p:sp>
      <p:cxnSp>
        <p:nvCxnSpPr>
          <p:cNvPr id="85" name="Straight Arrow Connector 27"/>
          <p:cNvCxnSpPr/>
          <p:nvPr/>
        </p:nvCxnSpPr>
        <p:spPr>
          <a:xfrm>
            <a:off x="9387462" y="4594588"/>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28"/>
          <p:cNvCxnSpPr/>
          <p:nvPr/>
        </p:nvCxnSpPr>
        <p:spPr>
          <a:xfrm flipH="1">
            <a:off x="9374366" y="4803760"/>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29"/>
          <p:cNvSpPr txBox="1"/>
          <p:nvPr/>
        </p:nvSpPr>
        <p:spPr>
          <a:xfrm>
            <a:off x="9039199" y="3791126"/>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8" name="TextBox 30"/>
          <p:cNvSpPr txBox="1"/>
          <p:nvPr/>
        </p:nvSpPr>
        <p:spPr>
          <a:xfrm>
            <a:off x="9039200" y="5268863"/>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9" name="TextBox 31"/>
          <p:cNvSpPr txBox="1"/>
          <p:nvPr/>
        </p:nvSpPr>
        <p:spPr>
          <a:xfrm>
            <a:off x="9317704" y="431069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management</a:t>
            </a:r>
            <a:endParaRPr lang="ja-JP" altLang="en-US" sz="1100" b="1" kern="0" spc="-31" dirty="0" err="1">
              <a:solidFill>
                <a:schemeClr val="tx2"/>
              </a:solidFill>
              <a:latin typeface="Arial" charset="0"/>
              <a:ea typeface="Arial" charset="0"/>
              <a:cs typeface="Arial" charset="0"/>
            </a:endParaRPr>
          </a:p>
        </p:txBody>
      </p:sp>
      <p:sp>
        <p:nvSpPr>
          <p:cNvPr id="90" name="TextBox 32"/>
          <p:cNvSpPr txBox="1"/>
          <p:nvPr/>
        </p:nvSpPr>
        <p:spPr>
          <a:xfrm>
            <a:off x="8952209" y="4922082"/>
            <a:ext cx="1556481" cy="169277"/>
          </a:xfrm>
          <a:prstGeom prst="rect">
            <a:avLst/>
          </a:prstGeom>
          <a:noFill/>
          <a:ln>
            <a:noFill/>
          </a:ln>
        </p:spPr>
        <p:txBody>
          <a:bodyPr wrap="square" lIns="0" tIns="0" rIns="0" bIns="0" rtlCol="0">
            <a:spAutoFit/>
          </a:bodyPr>
          <a:lstStyle/>
          <a:p>
            <a:pPr algn="ctr"/>
            <a:r>
              <a:rPr lang="en-US" altLang="ja-JP" sz="1100" b="1" kern="0" spc="-31" dirty="0">
                <a:solidFill>
                  <a:schemeClr val="tx2"/>
                </a:solidFill>
                <a:latin typeface="Arial" charset="0"/>
                <a:ea typeface="Arial" charset="0"/>
                <a:cs typeface="Arial" charset="0"/>
              </a:rPr>
              <a:t>proposal</a:t>
            </a:r>
            <a:endParaRPr lang="ja-JP" altLang="en-US" sz="1100" b="1" kern="0" spc="-31" dirty="0" err="1">
              <a:solidFill>
                <a:schemeClr val="tx2"/>
              </a:solidFill>
              <a:latin typeface="Arial" charset="0"/>
              <a:ea typeface="Arial" charset="0"/>
              <a:cs typeface="Arial" charset="0"/>
            </a:endParaRPr>
          </a:p>
        </p:txBody>
      </p:sp>
      <p:cxnSp>
        <p:nvCxnSpPr>
          <p:cNvPr id="91" name="Elbow Connector 34"/>
          <p:cNvCxnSpPr/>
          <p:nvPr/>
        </p:nvCxnSpPr>
        <p:spPr>
          <a:xfrm flipV="1">
            <a:off x="9223380" y="5627914"/>
            <a:ext cx="1892523" cy="482817"/>
          </a:xfrm>
          <a:prstGeom prst="bentConnector2">
            <a:avLst/>
          </a:prstGeom>
          <a:ln>
            <a:solidFill>
              <a:schemeClr val="tx1"/>
            </a:solidFill>
            <a:headEnd type="triangle"/>
            <a:tailEnd type="stealth"/>
          </a:ln>
        </p:spPr>
        <p:style>
          <a:lnRef idx="2">
            <a:schemeClr val="accent1"/>
          </a:lnRef>
          <a:fillRef idx="0">
            <a:schemeClr val="accent1"/>
          </a:fillRef>
          <a:effectRef idx="1">
            <a:schemeClr val="accent1"/>
          </a:effectRef>
          <a:fontRef idx="minor">
            <a:schemeClr val="tx1"/>
          </a:fontRef>
        </p:style>
      </p:cxnSp>
      <p:sp>
        <p:nvSpPr>
          <p:cNvPr id="92" name="TextBox 36"/>
          <p:cNvSpPr txBox="1"/>
          <p:nvPr/>
        </p:nvSpPr>
        <p:spPr>
          <a:xfrm>
            <a:off x="9749334" y="589835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Daily Operation</a:t>
            </a:r>
            <a:endParaRPr lang="ja-JP" altLang="en-US" sz="1100" b="1" kern="0" spc="-31" dirty="0" err="1">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87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234482778"/>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chemeClr val="dk1"/>
                          </a:solidFill>
                          <a:effectLst/>
                          <a:latin typeface="Arial" charset="0"/>
                          <a:ea typeface="Arial" charset="0"/>
                          <a:cs typeface="Arial" charset="0"/>
                        </a:rPr>
                        <a:t>10,000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rgbClr val="000000"/>
                          </a:solidFill>
                          <a:effectLst/>
                          <a:latin typeface="Arial" charset="0"/>
                          <a:ea typeface="Arial" charset="0"/>
                          <a:cs typeface="Arial" charset="0"/>
                        </a:rPr>
                        <a:t>140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303236338"/>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r>
                        <a:rPr kumimoji="1" lang="en-US" altLang="ja-JP" sz="1000" b="0" dirty="0" smtClean="0">
                          <a:latin typeface="Arial" charset="0"/>
                          <a:ea typeface="Arial" charset="0"/>
                          <a:cs typeface="Arial" charset="0"/>
                        </a:rPr>
                        <a:t>?</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244497887"/>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506563451"/>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Satellite 2018 Tokyo</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7"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Save the Date Start</a:t>
            </a:r>
          </a:p>
        </p:txBody>
      </p:sp>
      <p:sp>
        <p:nvSpPr>
          <p:cNvPr id="23" name="TextBox 31"/>
          <p:cNvSpPr txBox="1"/>
          <p:nvPr/>
        </p:nvSpPr>
        <p:spPr>
          <a:xfrm>
            <a:off x="8827904"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Registration Open</a:t>
            </a:r>
          </a:p>
        </p:txBody>
      </p:sp>
      <p:sp>
        <p:nvSpPr>
          <p:cNvPr id="24" name="TextBox 31"/>
          <p:cNvSpPr txBox="1"/>
          <p:nvPr/>
        </p:nvSpPr>
        <p:spPr>
          <a:xfrm>
            <a:off x="4607198"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5" name="TextBox 31"/>
          <p:cNvSpPr txBox="1"/>
          <p:nvPr/>
        </p:nvSpPr>
        <p:spPr>
          <a:xfrm>
            <a:off x="2946957"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tapping start</a:t>
            </a:r>
          </a:p>
        </p:txBody>
      </p:sp>
      <p:sp>
        <p:nvSpPr>
          <p:cNvPr id="26" name="TextBox 31"/>
          <p:cNvSpPr txBox="1"/>
          <p:nvPr/>
        </p:nvSpPr>
        <p:spPr>
          <a:xfrm>
            <a:off x="4607198" y="1729050"/>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32" name="TextBox 31"/>
          <p:cNvSpPr txBox="1"/>
          <p:nvPr/>
        </p:nvSpPr>
        <p:spPr>
          <a:xfrm>
            <a:off x="1706915" y="3711894"/>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a:t>
            </a:r>
            <a:r>
              <a:rPr lang="en-US" altLang="ja-JP" dirty="0" smtClean="0">
                <a:solidFill>
                  <a:schemeClr val="tx1"/>
                </a:solidFill>
                <a:latin typeface="Arial" charset="0"/>
                <a:ea typeface="Arial" charset="0"/>
                <a:cs typeface="Arial" charset="0"/>
              </a:rPr>
              <a:t>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3179</TotalTime>
  <Words>1587</Words>
  <Application>Microsoft Macintosh PowerPoint</Application>
  <PresentationFormat>ワイド画面</PresentationFormat>
  <Paragraphs>313</Paragraphs>
  <Slides>14</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Calibri</vt:lpstr>
      <vt:lpstr>ＭＳ Ｐゴシック</vt:lpstr>
      <vt:lpstr>Wingdings</vt:lpstr>
      <vt:lpstr>Yu Gothic</vt:lpstr>
      <vt:lpstr>Yu Gothic Light</vt:lpstr>
      <vt:lpstr>Arial</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2017Q2 Japan Marketing  Budgeting</vt:lpstr>
      <vt:lpstr>Questions</vt:lpstr>
      <vt:lpstr>PowerPoint プレゼンテーション</vt:lpstr>
      <vt:lpstr>Persona</vt:lpstr>
      <vt:lpstr>Value Proposition</vt:lpstr>
      <vt:lpstr>Decision Making Process in Japan</vt:lpstr>
      <vt:lpstr>PowerPoint プレゼンテーション</vt:lpstr>
      <vt:lpstr>Japan Applications Development and Deployment Market Forecast</vt:lpstr>
      <vt:lpstr>2017 Japan Revenue Target &amp; Marketing Contribution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292</cp:revision>
  <cp:lastPrinted>2017-03-07T00:25:33Z</cp:lastPrinted>
  <dcterms:created xsi:type="dcterms:W3CDTF">2017-01-13T16:11:11Z</dcterms:created>
  <dcterms:modified xsi:type="dcterms:W3CDTF">2017-04-24T07:07:55Z</dcterms:modified>
</cp:coreProperties>
</file>