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19"/>
  </p:notesMasterIdLst>
  <p:sldIdLst>
    <p:sldId id="277" r:id="rId2"/>
    <p:sldId id="278" r:id="rId3"/>
    <p:sldId id="268" r:id="rId4"/>
    <p:sldId id="260" r:id="rId5"/>
    <p:sldId id="263" r:id="rId6"/>
    <p:sldId id="262" r:id="rId7"/>
    <p:sldId id="272" r:id="rId8"/>
    <p:sldId id="258" r:id="rId9"/>
    <p:sldId id="273" r:id="rId10"/>
    <p:sldId id="269" r:id="rId11"/>
    <p:sldId id="280" r:id="rId12"/>
    <p:sldId id="266" r:id="rId13"/>
    <p:sldId id="267" r:id="rId14"/>
    <p:sldId id="279" r:id="rId15"/>
    <p:sldId id="274" r:id="rId16"/>
    <p:sldId id="276" r:id="rId17"/>
    <p:sldId id="271"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D1"/>
    <a:srgbClr val="00EC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600"/>
    <p:restoredTop sz="96565"/>
  </p:normalViewPr>
  <p:slideViewPr>
    <p:cSldViewPr snapToGrid="0" snapToObjects="1">
      <p:cViewPr>
        <p:scale>
          <a:sx n="124" d="100"/>
          <a:sy n="124" d="100"/>
        </p:scale>
        <p:origin x="464" y="240"/>
      </p:cViewPr>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Users/sebina/Google%20&#12488;&#12441;&#12521;&#12452;&#12501;&#12441;/Career%20Development/2017/GTHB/04_Budget/GitHub%20Japan%20Marketing%20Budgeting_2017Q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charset="0"/>
                <a:ea typeface="Arial" charset="0"/>
                <a:cs typeface="Arial" charset="0"/>
              </a:rPr>
              <a:t>3Q Plan ($K)</a:t>
            </a:r>
          </a:p>
        </c:rich>
      </c:tx>
      <c:overlay val="0"/>
      <c:spPr>
        <a:noFill/>
        <a:ln w="25400">
          <a:noFill/>
        </a:ln>
      </c:spPr>
    </c:title>
    <c:autoTitleDeleted val="0"/>
    <c:plotArea>
      <c:layout/>
      <c:pieChart>
        <c:varyColors val="1"/>
        <c:ser>
          <c:idx val="0"/>
          <c:order val="0"/>
          <c:tx>
            <c:strRef>
              <c:f>Q3_Graph!$F$1</c:f>
              <c:strCache>
                <c:ptCount val="1"/>
                <c:pt idx="0">
                  <c:v>3Q Plan ($K)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w="25400">
                <a:noFill/>
              </a:ln>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ja-JP"/>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Q3_Graph!$E$2:$E$7</c:f>
              <c:strCache>
                <c:ptCount val="6"/>
                <c:pt idx="0">
                  <c:v>Digital</c:v>
                </c:pt>
                <c:pt idx="1">
                  <c:v>Event/Seminar</c:v>
                </c:pt>
                <c:pt idx="2">
                  <c:v>Tele</c:v>
                </c:pt>
                <c:pt idx="3">
                  <c:v>Contents</c:v>
                </c:pt>
                <c:pt idx="4">
                  <c:v>Agency Fee</c:v>
                </c:pt>
                <c:pt idx="5">
                  <c:v>Misc</c:v>
                </c:pt>
              </c:strCache>
            </c:strRef>
          </c:cat>
          <c:val>
            <c:numRef>
              <c:f>Q3_Graph!$F$2:$F$7</c:f>
              <c:numCache>
                <c:formatCode>General</c:formatCode>
                <c:ptCount val="6"/>
                <c:pt idx="0">
                  <c:v>76.0</c:v>
                </c:pt>
                <c:pt idx="1">
                  <c:v>54.0</c:v>
                </c:pt>
                <c:pt idx="2">
                  <c:v>0.0</c:v>
                </c:pt>
                <c:pt idx="3">
                  <c:v>20.0</c:v>
                </c:pt>
                <c:pt idx="4">
                  <c:v>46.0</c:v>
                </c:pt>
                <c:pt idx="5">
                  <c:v>4.0</c:v>
                </c:pt>
              </c:numCache>
            </c:numRef>
          </c:val>
        </c:ser>
        <c:dLbls>
          <c:showLegendKey val="0"/>
          <c:showVal val="0"/>
          <c:showCatName val="0"/>
          <c:showSerName val="0"/>
          <c:showPercent val="0"/>
          <c:showBubbleSize val="0"/>
          <c:showLeaderLines val="1"/>
        </c:dLbls>
        <c:firstSliceAng val="0"/>
      </c:pieChart>
      <c:spPr>
        <a:noFill/>
        <a:ln w="25400">
          <a:noFill/>
        </a:ln>
      </c:spPr>
    </c:plotArea>
    <c:legend>
      <c:legendPos val="b"/>
      <c:overlay val="0"/>
      <c:spPr>
        <a:noFill/>
        <a:ln w="25400">
          <a:noFill/>
        </a:ln>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EC453-E2FF-B741-A9EA-9192FC291631}" type="datetimeFigureOut">
              <a:rPr kumimoji="1" lang="ja-JP" altLang="en-US" smtClean="0"/>
              <a:t>2017/5/29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451EE-0818-F24E-9A9A-6FA9073EA1A7}" type="slidenum">
              <a:rPr kumimoji="1" lang="ja-JP" altLang="en-US" smtClean="0"/>
              <a:t>‹#›</a:t>
            </a:fld>
            <a:endParaRPr kumimoji="1" lang="ja-JP" altLang="en-US"/>
          </a:p>
        </p:txBody>
      </p:sp>
    </p:spTree>
    <p:extLst>
      <p:ext uri="{BB962C8B-B14F-4D97-AF65-F5344CB8AC3E}">
        <p14:creationId xmlns:p14="http://schemas.microsoft.com/office/powerpoint/2010/main" val="1893924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3300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https://www.g2crowd.com/categories/version-control-hosting</a:t>
            </a:r>
            <a:endParaRPr kumimoji="1" lang="ja-JP" altLang="en-US" dirty="0"/>
          </a:p>
        </p:txBody>
      </p:sp>
      <p:sp>
        <p:nvSpPr>
          <p:cNvPr id="4" name="スライド番号プレースホルダー 3"/>
          <p:cNvSpPr>
            <a:spLocks noGrp="1"/>
          </p:cNvSpPr>
          <p:nvPr>
            <p:ph type="sldNum" sz="quarter" idx="10"/>
          </p:nvPr>
        </p:nvSpPr>
        <p:spPr/>
        <p:txBody>
          <a:bodyPr/>
          <a:lstStyle/>
          <a:p>
            <a:fld id="{9B6451EE-0818-F24E-9A9A-6FA9073EA1A7}" type="slidenum">
              <a:rPr kumimoji="1" lang="ja-JP" altLang="en-US" smtClean="0"/>
              <a:t>7</a:t>
            </a:fld>
            <a:endParaRPr kumimoji="1" lang="ja-JP" altLang="en-US"/>
          </a:p>
        </p:txBody>
      </p:sp>
    </p:spTree>
    <p:extLst>
      <p:ext uri="{BB962C8B-B14F-4D97-AF65-F5344CB8AC3E}">
        <p14:creationId xmlns:p14="http://schemas.microsoft.com/office/powerpoint/2010/main" val="187192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https://</a:t>
            </a:r>
            <a:r>
              <a:rPr kumimoji="1" lang="en-US" altLang="ja-JP" dirty="0" err="1" smtClean="0"/>
              <a:t>www.statista.com</a:t>
            </a:r>
            <a:r>
              <a:rPr kumimoji="1" lang="en-US" altLang="ja-JP" dirty="0" smtClean="0"/>
              <a:t>/statistics/264621/market-value-of-the-top-20-internet-companies-in-japan/</a:t>
            </a:r>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8</a:t>
            </a:fld>
            <a:endParaRPr lang="en-US" dirty="0">
              <a:solidFill>
                <a:prstClr val="black"/>
              </a:solidFill>
              <a:latin typeface="Calibri"/>
            </a:endParaRPr>
          </a:p>
        </p:txBody>
      </p:sp>
    </p:spTree>
    <p:extLst>
      <p:ext uri="{BB962C8B-B14F-4D97-AF65-F5344CB8AC3E}">
        <p14:creationId xmlns:p14="http://schemas.microsoft.com/office/powerpoint/2010/main" val="195346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9</a:t>
            </a:fld>
            <a:endParaRPr lang="en-US" dirty="0"/>
          </a:p>
        </p:txBody>
      </p:sp>
    </p:spTree>
    <p:extLst>
      <p:ext uri="{BB962C8B-B14F-4D97-AF65-F5344CB8AC3E}">
        <p14:creationId xmlns:p14="http://schemas.microsoft.com/office/powerpoint/2010/main" val="178187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Local Medias</a:t>
            </a:r>
          </a:p>
          <a:p>
            <a:r>
              <a:rPr kumimoji="1" lang="en-US" altLang="ja-JP" dirty="0" smtClean="0"/>
              <a:t>TechCrunch Japan</a:t>
            </a:r>
          </a:p>
          <a:p>
            <a:r>
              <a:rPr kumimoji="1" lang="en-US" altLang="ja-JP" dirty="0" err="1" smtClean="0"/>
              <a:t>Publickey</a:t>
            </a:r>
            <a:endParaRPr kumimoji="1" lang="en-US" altLang="ja-JP" dirty="0" smtClean="0"/>
          </a:p>
          <a:p>
            <a:r>
              <a:rPr kumimoji="1" lang="en-US" altLang="ja-JP" dirty="0" smtClean="0"/>
              <a:t>@IT</a:t>
            </a:r>
          </a:p>
          <a:p>
            <a:endParaRPr kumimoji="1" lang="en-US" altLang="ja-JP" dirty="0" smtClean="0"/>
          </a:p>
          <a:p>
            <a:r>
              <a:rPr kumimoji="1" lang="en-US" altLang="ja-JP" dirty="0" err="1" smtClean="0"/>
              <a:t>Toyokeizai.net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latin typeface="Calibri"/>
              </a:rPr>
              <a:pPr/>
              <a:t>10</a:t>
            </a:fld>
            <a:endParaRPr lang="en-US" dirty="0">
              <a:solidFill>
                <a:prstClr val="black"/>
              </a:solidFill>
              <a:latin typeface="Calibri"/>
            </a:endParaRPr>
          </a:p>
        </p:txBody>
      </p:sp>
    </p:spTree>
    <p:extLst>
      <p:ext uri="{BB962C8B-B14F-4D97-AF65-F5344CB8AC3E}">
        <p14:creationId xmlns:p14="http://schemas.microsoft.com/office/powerpoint/2010/main" val="347753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8335" marR="0" lvl="0" indent="-8335" algn="l" defTabSz="914400" rtl="0" eaLnBrk="1" fontAlgn="auto" latinLnBrk="0" hangingPunct="1">
              <a:lnSpc>
                <a:spcPct val="100000"/>
              </a:lnSpc>
              <a:spcBef>
                <a:spcPts val="0"/>
              </a:spcBef>
              <a:spcAft>
                <a:spcPts val="0"/>
              </a:spcAft>
              <a:buClrTx/>
              <a:buSzPct val="25000"/>
              <a:buFontTx/>
              <a:buNone/>
              <a:tabLst/>
              <a:defRPr/>
            </a:pPr>
            <a:endParaRPr lang="en-US" altLang="ja-JP" sz="2000" dirty="0" smtClean="0">
              <a:latin typeface="Arial" charset="0"/>
              <a:ea typeface="Arial" charset="0"/>
              <a:cs typeface="Arial" charset="0"/>
            </a:endParaRPr>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65247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CF00E19-F562-4142-A0E8-E8BCB60B6EB5}" type="slidenum">
              <a:rPr lang="en-US" smtClean="0"/>
              <a:t>15</a:t>
            </a:fld>
            <a:endParaRPr lang="en-US" dirty="0"/>
          </a:p>
        </p:txBody>
      </p:sp>
    </p:spTree>
    <p:extLst>
      <p:ext uri="{BB962C8B-B14F-4D97-AF65-F5344CB8AC3E}">
        <p14:creationId xmlns:p14="http://schemas.microsoft.com/office/powerpoint/2010/main" val="69754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0"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1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535940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8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8036222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5_Side by sid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017" y="554845"/>
            <a:ext cx="4978400" cy="523220"/>
          </a:xfrm>
        </p:spPr>
        <p:txBody>
          <a:bodyPr>
            <a:spAutoFit/>
          </a:bodyPr>
          <a:lstStyle>
            <a:lvl1pPr>
              <a:lnSpc>
                <a:spcPts val="4000"/>
              </a:lnSpc>
              <a:defRPr sz="3733" baseline="0">
                <a:solidFill>
                  <a:schemeClr val="accent5"/>
                </a:solidFill>
              </a:defRPr>
            </a:lvl1pPr>
          </a:lstStyle>
          <a:p>
            <a:r>
              <a:rPr lang="en-US" dirty="0" smtClean="0"/>
              <a:t>Click to edit Master title</a:t>
            </a:r>
            <a:endParaRPr lang="en-US" dirty="0"/>
          </a:p>
        </p:txBody>
      </p:sp>
      <p:sp>
        <p:nvSpPr>
          <p:cNvPr id="11" name="Text Placeholder 5"/>
          <p:cNvSpPr>
            <a:spLocks noGrp="1"/>
          </p:cNvSpPr>
          <p:nvPr>
            <p:ph type="body" sz="quarter" idx="11"/>
          </p:nvPr>
        </p:nvSpPr>
        <p:spPr>
          <a:xfrm>
            <a:off x="6604000" y="2034550"/>
            <a:ext cx="47752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13" name="Text Placeholder 5"/>
          <p:cNvSpPr>
            <a:spLocks noGrp="1"/>
          </p:cNvSpPr>
          <p:nvPr>
            <p:ph type="body" sz="quarter" idx="12"/>
          </p:nvPr>
        </p:nvSpPr>
        <p:spPr>
          <a:xfrm>
            <a:off x="6585373" y="554845"/>
            <a:ext cx="4775200" cy="523220"/>
          </a:xfrm>
        </p:spPr>
        <p:txBody>
          <a:bodyPr>
            <a:spAutoFit/>
          </a:bodyPr>
          <a:lstStyle>
            <a:lvl1pPr marL="0" indent="0">
              <a:lnSpc>
                <a:spcPts val="4000"/>
              </a:lnSpc>
              <a:spcBef>
                <a:spcPts val="2400"/>
              </a:spcBef>
              <a:buFont typeface="Arial" panose="020B0604020202020204" pitchFamily="34" charset="0"/>
              <a:buNone/>
              <a:defRPr sz="3733" baseline="0">
                <a:solidFill>
                  <a:schemeClr val="accent5"/>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a:t>
            </a:r>
          </a:p>
        </p:txBody>
      </p:sp>
      <p:sp>
        <p:nvSpPr>
          <p:cNvPr id="14" name="Text Placeholder 5"/>
          <p:cNvSpPr>
            <a:spLocks noGrp="1"/>
          </p:cNvSpPr>
          <p:nvPr>
            <p:ph type="body" sz="quarter" idx="13"/>
          </p:nvPr>
        </p:nvSpPr>
        <p:spPr>
          <a:xfrm>
            <a:off x="812800" y="2034550"/>
            <a:ext cx="4978400" cy="246221"/>
          </a:xfrm>
        </p:spPr>
        <p:txBody>
          <a:bodyPr>
            <a:spAutoFit/>
          </a:bodyPr>
          <a:lstStyle>
            <a:lvl1pPr marL="228594" indent="-228594">
              <a:spcBef>
                <a:spcPts val="0"/>
              </a:spcBef>
              <a:spcAft>
                <a:spcPts val="1600"/>
              </a:spcAft>
              <a:buFont typeface="Arial" panose="020B0604020202020204" pitchFamily="34" charset="0"/>
              <a:buChar char="–"/>
              <a:defRPr sz="1600"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Click to edit Master text styles</a:t>
            </a:r>
          </a:p>
        </p:txBody>
      </p:sp>
      <p:sp>
        <p:nvSpPr>
          <p:cNvPr id="8"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9"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7478817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4" name="Rectangle 9"/>
          <p:cNvSpPr/>
          <p:nvPr userDrawn="1"/>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a:t>
            </a:fld>
            <a:endParaRPr kumimoji="0" lang="en-US" sz="900" dirty="0">
              <a:solidFill>
                <a:srgbClr val="5A5A5A"/>
              </a:solidFill>
              <a:latin typeface="Arial" charset="0"/>
              <a:ea typeface="Arial" charset="0"/>
              <a:cs typeface="Arial" charset="0"/>
            </a:endParaRPr>
          </a:p>
        </p:txBody>
      </p:sp>
      <p:sp>
        <p:nvSpPr>
          <p:cNvPr id="5" name="Rectangle 14"/>
          <p:cNvSpPr/>
          <p:nvPr userDrawn="1"/>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Tree>
    <p:extLst>
      <p:ext uri="{BB962C8B-B14F-4D97-AF65-F5344CB8AC3E}">
        <p14:creationId xmlns:p14="http://schemas.microsoft.com/office/powerpoint/2010/main" val="12191430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07F87-E0B4-8949-A90A-54340C823909}" type="datetimeFigureOut">
              <a:rPr kumimoji="1" lang="ja-JP" altLang="en-US" smtClean="0"/>
              <a:t>2017/5/29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kumimoji="1" lang="ja-JP" altLang="en-US" dirty="0"/>
          </a:p>
        </p:txBody>
      </p:sp>
    </p:spTree>
    <p:extLst>
      <p:ext uri="{BB962C8B-B14F-4D97-AF65-F5344CB8AC3E}">
        <p14:creationId xmlns:p14="http://schemas.microsoft.com/office/powerpoint/2010/main" val="166558283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GitHub?</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4212948"/>
          </a:xfrm>
        </p:spPr>
        <p:txBody>
          <a:bodyPr/>
          <a:lstStyle/>
          <a:p>
            <a:pPr marL="0" indent="0">
              <a:buNone/>
            </a:pPr>
            <a:r>
              <a:rPr lang="en-US" altLang="ja-JP" sz="2400" b="1" dirty="0" smtClean="0">
                <a:solidFill>
                  <a:schemeClr val="tx1"/>
                </a:solidFill>
                <a:latin typeface="Arial" charset="0"/>
                <a:ea typeface="Arial" charset="0"/>
                <a:cs typeface="Arial" charset="0"/>
              </a:rPr>
              <a:t>GitHub is</a:t>
            </a:r>
          </a:p>
          <a:p>
            <a:pPr marL="0" indent="0">
              <a:buNone/>
            </a:pPr>
            <a:r>
              <a:rPr lang="en-US" altLang="ja-JP" sz="2000" dirty="0">
                <a:solidFill>
                  <a:schemeClr val="tx1"/>
                </a:solidFill>
                <a:latin typeface="Arial" charset="0"/>
                <a:ea typeface="Arial" charset="0"/>
                <a:cs typeface="Arial" charset="0"/>
              </a:rPr>
              <a:t>n</a:t>
            </a:r>
            <a:r>
              <a:rPr lang="en-US" altLang="ja-JP" sz="2000" dirty="0" smtClean="0">
                <a:solidFill>
                  <a:schemeClr val="tx1"/>
                </a:solidFill>
                <a:latin typeface="Arial" charset="0"/>
                <a:ea typeface="Arial" charset="0"/>
                <a:cs typeface="Arial" charset="0"/>
              </a:rPr>
              <a:t>ot just a software version control systems, but also a new </a:t>
            </a:r>
            <a:r>
              <a:rPr lang="en-US" altLang="ja-JP" sz="2000" i="1" dirty="0" smtClean="0">
                <a:solidFill>
                  <a:schemeClr val="tx1"/>
                </a:solidFill>
                <a:latin typeface="Arial" charset="0"/>
                <a:ea typeface="Arial" charset="0"/>
                <a:cs typeface="Arial" charset="0"/>
              </a:rPr>
              <a:t>communication platform </a:t>
            </a:r>
            <a:r>
              <a:rPr lang="en-US" altLang="ja-JP" sz="2000" dirty="0" smtClean="0">
                <a:solidFill>
                  <a:schemeClr val="tx1"/>
                </a:solidFill>
                <a:latin typeface="Arial" charset="0"/>
                <a:ea typeface="Arial" charset="0"/>
                <a:cs typeface="Arial" charset="0"/>
              </a:rPr>
              <a:t>for everybody</a:t>
            </a: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GitHub because</a:t>
            </a:r>
          </a:p>
          <a:p>
            <a:pPr>
              <a:buFont typeface="Arial" charset="0"/>
              <a:buChar char="•"/>
            </a:pPr>
            <a:r>
              <a:rPr lang="en-US" altLang="ja-JP" sz="2000" dirty="0" smtClean="0">
                <a:solidFill>
                  <a:schemeClr val="tx1"/>
                </a:solidFill>
                <a:latin typeface="Arial" charset="0"/>
                <a:ea typeface="Arial" charset="0"/>
                <a:cs typeface="Arial" charset="0"/>
              </a:rPr>
              <a:t>Strong </a:t>
            </a:r>
            <a:r>
              <a:rPr lang="en-US" altLang="ja-JP" sz="2000" dirty="0">
                <a:solidFill>
                  <a:schemeClr val="tx1"/>
                </a:solidFill>
                <a:latin typeface="Arial" charset="0"/>
                <a:ea typeface="Arial" charset="0"/>
                <a:cs typeface="Arial" charset="0"/>
              </a:rPr>
              <a:t>Product </a:t>
            </a:r>
            <a:r>
              <a:rPr lang="en-US" altLang="ja-JP" sz="2000" dirty="0" smtClean="0">
                <a:solidFill>
                  <a:schemeClr val="tx1"/>
                </a:solidFill>
                <a:latin typeface="Arial" charset="0"/>
                <a:ea typeface="Arial" charset="0"/>
                <a:cs typeface="Arial" charset="0"/>
              </a:rPr>
              <a:t>with Strong </a:t>
            </a:r>
            <a:r>
              <a:rPr lang="en-US" altLang="ja-JP" sz="2000" dirty="0">
                <a:solidFill>
                  <a:schemeClr val="tx1"/>
                </a:solidFill>
                <a:latin typeface="Arial" charset="0"/>
                <a:ea typeface="Arial" charset="0"/>
                <a:cs typeface="Arial" charset="0"/>
              </a:rPr>
              <a:t>D</a:t>
            </a:r>
            <a:r>
              <a:rPr lang="en-US" altLang="ja-JP" sz="2000" dirty="0" smtClean="0">
                <a:solidFill>
                  <a:schemeClr val="tx1"/>
                </a:solidFill>
                <a:latin typeface="Arial" charset="0"/>
                <a:ea typeface="Arial" charset="0"/>
                <a:cs typeface="Arial" charset="0"/>
              </a:rPr>
              <a:t>eveloper </a:t>
            </a:r>
            <a:r>
              <a:rPr lang="en-US" altLang="ja-JP" sz="2000" dirty="0">
                <a:solidFill>
                  <a:schemeClr val="tx1"/>
                </a:solidFill>
                <a:latin typeface="Arial" charset="0"/>
                <a:ea typeface="Arial" charset="0"/>
                <a:cs typeface="Arial" charset="0"/>
              </a:rPr>
              <a:t>E</a:t>
            </a:r>
            <a:r>
              <a:rPr lang="en-US" altLang="ja-JP" sz="2000" dirty="0" smtClean="0">
                <a:solidFill>
                  <a:schemeClr val="tx1"/>
                </a:solidFill>
                <a:latin typeface="Arial" charset="0"/>
                <a:ea typeface="Arial" charset="0"/>
                <a:cs typeface="Arial" charset="0"/>
              </a:rPr>
              <a:t>ngagement - </a:t>
            </a:r>
            <a:r>
              <a:rPr lang="en-US" altLang="ja-JP" sz="2000" dirty="0">
                <a:solidFill>
                  <a:schemeClr val="tx1"/>
                </a:solidFill>
                <a:latin typeface="Arial" charset="0"/>
                <a:ea typeface="Arial" charset="0"/>
                <a:cs typeface="Arial" charset="0"/>
              </a:rPr>
              <a:t>C</a:t>
            </a:r>
            <a:r>
              <a:rPr lang="en-US" altLang="ja-JP" sz="2000" dirty="0" smtClean="0">
                <a:solidFill>
                  <a:schemeClr val="tx1"/>
                </a:solidFill>
                <a:latin typeface="Arial" charset="0"/>
                <a:ea typeface="Arial" charset="0"/>
                <a:cs typeface="Arial" charset="0"/>
              </a:rPr>
              <a:t>ompetitive </a:t>
            </a:r>
            <a:r>
              <a:rPr lang="en-US" altLang="ja-JP" sz="2000" dirty="0">
                <a:solidFill>
                  <a:schemeClr val="tx1"/>
                </a:solidFill>
                <a:latin typeface="Arial" charset="0"/>
                <a:ea typeface="Arial" charset="0"/>
                <a:cs typeface="Arial" charset="0"/>
              </a:rPr>
              <a:t>market share, huge awareness in consumer segments</a:t>
            </a:r>
          </a:p>
          <a:p>
            <a:pPr>
              <a:buFont typeface="Arial" charset="0"/>
              <a:buChar char="•"/>
            </a:pPr>
            <a:r>
              <a:rPr lang="en-US" altLang="ja-JP" sz="2000" dirty="0" smtClean="0">
                <a:solidFill>
                  <a:schemeClr val="tx1"/>
                </a:solidFill>
                <a:latin typeface="Arial" charset="0"/>
                <a:ea typeface="Arial" charset="0"/>
                <a:cs typeface="Arial" charset="0"/>
              </a:rPr>
              <a:t>Product Driven Culture </a:t>
            </a:r>
            <a:r>
              <a:rPr lang="en-US" altLang="ja-JP" sz="2000" dirty="0">
                <a:solidFill>
                  <a:schemeClr val="tx1"/>
                </a:solidFill>
                <a:latin typeface="Arial" charset="0"/>
                <a:ea typeface="Arial" charset="0"/>
                <a:cs typeface="Arial" charset="0"/>
              </a:rPr>
              <a:t>- </a:t>
            </a:r>
            <a:r>
              <a:rPr lang="en-US" altLang="ja-JP" sz="2000" dirty="0" smtClean="0">
                <a:solidFill>
                  <a:schemeClr val="tx1"/>
                </a:solidFill>
                <a:latin typeface="Arial" charset="0"/>
                <a:ea typeface="Arial" charset="0"/>
                <a:cs typeface="Arial" charset="0"/>
              </a:rPr>
              <a:t>Fun </a:t>
            </a:r>
            <a:r>
              <a:rPr lang="en-US" altLang="ja-JP" sz="2000" dirty="0">
                <a:solidFill>
                  <a:schemeClr val="tx1"/>
                </a:solidFill>
                <a:latin typeface="Arial" charset="0"/>
                <a:ea typeface="Arial" charset="0"/>
                <a:cs typeface="Arial" charset="0"/>
              </a:rPr>
              <a:t>for </a:t>
            </a:r>
            <a:r>
              <a:rPr lang="en-US" altLang="ja-JP" sz="2000" dirty="0" smtClean="0">
                <a:solidFill>
                  <a:schemeClr val="tx1"/>
                </a:solidFill>
                <a:latin typeface="Arial" charset="0"/>
                <a:ea typeface="Arial" charset="0"/>
                <a:cs typeface="Arial" charset="0"/>
              </a:rPr>
              <a:t>Marketing People!</a:t>
            </a:r>
            <a:endParaRPr lang="en-US" altLang="ja-JP" sz="2000" dirty="0">
              <a:solidFill>
                <a:schemeClr val="tx1"/>
              </a:solidFill>
              <a:latin typeface="Arial" charset="0"/>
              <a:ea typeface="Arial" charset="0"/>
              <a:cs typeface="Arial" charset="0"/>
            </a:endParaRPr>
          </a:p>
          <a:p>
            <a:pPr>
              <a:buFont typeface="Arial" charset="0"/>
              <a:buChar char="•"/>
            </a:pPr>
            <a:r>
              <a:rPr lang="en-US" altLang="ja-JP" sz="2000" dirty="0" smtClean="0">
                <a:solidFill>
                  <a:schemeClr val="tx1"/>
                </a:solidFill>
                <a:latin typeface="Arial" charset="0"/>
                <a:ea typeface="Arial" charset="0"/>
                <a:cs typeface="Arial" charset="0"/>
              </a:rPr>
              <a:t>Deeply impressed by </a:t>
            </a:r>
            <a:r>
              <a:rPr lang="en-US" altLang="ja-JP" sz="2000" dirty="0">
                <a:solidFill>
                  <a:schemeClr val="tx1"/>
                </a:solidFill>
                <a:latin typeface="Arial" charset="0"/>
                <a:ea typeface="Arial" charset="0"/>
                <a:cs typeface="Arial" charset="0"/>
              </a:rPr>
              <a:t>corporate </a:t>
            </a:r>
            <a:r>
              <a:rPr lang="en-US" altLang="ja-JP" sz="2000" dirty="0" smtClean="0">
                <a:solidFill>
                  <a:schemeClr val="tx1"/>
                </a:solidFill>
                <a:latin typeface="Arial" charset="0"/>
                <a:ea typeface="Arial" charset="0"/>
                <a:cs typeface="Arial" charset="0"/>
              </a:rPr>
              <a:t>philosophy/vision:</a:t>
            </a:r>
          </a:p>
          <a:p>
            <a:pPr marL="457200" lvl="1" indent="0">
              <a:buNone/>
            </a:pPr>
            <a:r>
              <a:rPr lang="en-US" altLang="ja-JP" sz="2800" dirty="0" smtClean="0">
                <a:solidFill>
                  <a:schemeClr val="tx1"/>
                </a:solidFill>
                <a:latin typeface="Arial" charset="0"/>
                <a:ea typeface="Arial" charset="0"/>
                <a:cs typeface="Arial" charset="0"/>
              </a:rPr>
              <a:t>“</a:t>
            </a:r>
            <a:r>
              <a:rPr lang="en-US" altLang="ja-JP" sz="2800" dirty="0">
                <a:solidFill>
                  <a:schemeClr val="tx1"/>
                </a:solidFill>
                <a:latin typeface="Arial" charset="0"/>
                <a:ea typeface="Arial" charset="0"/>
                <a:cs typeface="Arial" charset="0"/>
              </a:rPr>
              <a:t>Our job is to build the future of software together with people who don’t even know they belong in it yet” (Nicole Sanchez)</a:t>
            </a:r>
            <a:endParaRPr lang="en-US" altLang="ja-JP" sz="2800" dirty="0" smtClean="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809485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1"/>
          <p:cNvGraphicFramePr>
            <a:graphicFrameLocks noGrp="1"/>
          </p:cNvGraphicFramePr>
          <p:nvPr>
            <p:extLst>
              <p:ext uri="{D42A27DB-BD31-4B8C-83A1-F6EECF244321}">
                <p14:modId xmlns:p14="http://schemas.microsoft.com/office/powerpoint/2010/main" val="1720019039"/>
              </p:ext>
            </p:extLst>
          </p:nvPr>
        </p:nvGraphicFramePr>
        <p:xfrm>
          <a:off x="322023" y="1092959"/>
          <a:ext cx="11543914" cy="5266894"/>
        </p:xfrm>
        <a:graphic>
          <a:graphicData uri="http://schemas.openxmlformats.org/drawingml/2006/table">
            <a:tbl>
              <a:tblPr>
                <a:tableStyleId>{35758FB7-9AC5-4552-8A53-C91805E547FA}</a:tableStyleId>
              </a:tblPr>
              <a:tblGrid>
                <a:gridCol w="488354"/>
                <a:gridCol w="476443"/>
                <a:gridCol w="841716"/>
                <a:gridCol w="873478"/>
                <a:gridCol w="794072"/>
                <a:gridCol w="825834"/>
                <a:gridCol w="915700"/>
                <a:gridCol w="692559"/>
                <a:gridCol w="855738"/>
                <a:gridCol w="859532"/>
                <a:gridCol w="899378"/>
                <a:gridCol w="910764"/>
                <a:gridCol w="749376"/>
                <a:gridCol w="534922"/>
                <a:gridCol w="826048"/>
              </a:tblGrid>
              <a:tr h="216219">
                <a:tc rowSpan="2"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rowSpan="2"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Q2</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lnL w="12700" cap="flat" cmpd="sng" algn="ctr">
                      <a:solidFill>
                        <a:schemeClr val="tx1"/>
                      </a:solidFill>
                      <a:prstDash val="solid"/>
                      <a:round/>
                      <a:headEnd type="none" w="med" len="med"/>
                      <a:tailEnd type="none" w="med" len="med"/>
                    </a:lnL>
                    <a:lnR w="12700" cap="flat" cmpd="sng" algn="ctr">
                      <a:solidFill>
                        <a:srgbClr val="B8B8B8"/>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Q3</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Q4</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hMerge="1">
                  <a:txBody>
                    <a:bodyPr/>
                    <a:lstStyle/>
                    <a:p>
                      <a:endParaRPr kumimoji="1" lang="ja-JP" altLang="en-US"/>
                    </a:p>
                  </a:txBody>
                  <a:tcPr/>
                </a:tc>
                <a:tc hMerge="1">
                  <a:txBody>
                    <a:bodyPr/>
                    <a:lstStyle/>
                    <a:p>
                      <a:endParaRPr kumimoji="1" lang="ja-JP" altLang="en-US"/>
                    </a:p>
                  </a:txBody>
                  <a:tcPr/>
                </a:tc>
                <a:tc gridSpan="3">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2018 Q1</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hMerge="1">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r>
              <a:tr h="216219">
                <a:tc gridSpan="2" vMerge="1">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tx1">
                        <a:lumMod val="65000"/>
                        <a:lumOff val="35000"/>
                      </a:schemeClr>
                    </a:solidFill>
                  </a:tcPr>
                </a:tc>
                <a:tc hMerge="1" v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May</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Jun</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Jul</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Aug</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Sep</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Oct</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Nov</a:t>
                      </a:r>
                      <a:endParaRPr kumimoji="0" lang="en-US" altLang="ja-JP" sz="1200" b="1"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Dec</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Jan</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Feb</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Mar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u="none" strike="noStrike" cap="none" normalizeH="0" baseline="0" dirty="0" smtClean="0">
                          <a:ln>
                            <a:noFill/>
                          </a:ln>
                          <a:effectLst/>
                        </a:rPr>
                        <a:t>Apr</a:t>
                      </a:r>
                      <a:endParaRPr kumimoji="0" lang="en-US" altLang="ja-JP" sz="1200" b="1" i="0" u="none" strike="noStrike" cap="none" normalizeH="0" baseline="0" dirty="0" smtClean="0">
                        <a:ln>
                          <a:noFill/>
                        </a:ln>
                        <a:solidFill>
                          <a:schemeClr val="bg1"/>
                        </a:solidFill>
                        <a:effectLst/>
                        <a:latin typeface="Arial" pitchFamily="34" charset="0"/>
                        <a:ea typeface="ＭＳ Ｐゴシック" pitchFamily="50" charset="-128"/>
                      </a:endParaRPr>
                    </a:p>
                  </a:txBody>
                  <a:tcPr marL="19050" marR="19050" marT="19050" marB="19050" horzOverflow="overflow"/>
                </a:tc>
              </a:tr>
              <a:tr h="880054">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Signature Event</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Satellite 2017 London</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May 22-23</a:t>
                      </a: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GitHub Universe 2017</a:t>
                      </a:r>
                    </a:p>
                    <a:p>
                      <a:pPr marL="0" marR="0" lvl="0" indent="0" algn="l" defTabSz="914400" rtl="0" eaLnBrk="1" fontAlgn="base" latinLnBrk="0" hangingPunct="1">
                        <a:lnSpc>
                          <a:spcPct val="10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charset="0"/>
                          <a:ea typeface="Arial" charset="0"/>
                          <a:cs typeface="Arial" charset="0"/>
                        </a:rPr>
                        <a:t>October 10-12</a:t>
                      </a: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altLang="ja-JP" sz="1200" b="1" i="0" u="none" strike="noStrike" cap="none" normalizeH="0" baseline="0" dirty="0" smtClean="0">
                          <a:ln>
                            <a:noFill/>
                          </a:ln>
                          <a:solidFill>
                            <a:schemeClr val="tx1"/>
                          </a:solidFill>
                          <a:effectLst/>
                          <a:latin typeface="Arial" charset="0"/>
                          <a:ea typeface="Arial" charset="0"/>
                          <a:cs typeface="Arial" charset="0"/>
                        </a:rPr>
                        <a:t>GitHub Constellation Tokyo 2017</a:t>
                      </a:r>
                    </a:p>
                  </a:txBody>
                  <a:tcPr marL="19050" marR="19050" marT="19050" marB="19050" horzOverflow="overflow">
                    <a:solidFill>
                      <a:schemeClr val="accent4"/>
                    </a:solidFill>
                  </a:tcPr>
                </a:tc>
              </a:tr>
              <a:tr h="33551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PR/AR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70790">
                <a:tc row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200" u="none" strike="noStrike" cap="none" normalizeH="0" baseline="0" dirty="0" smtClean="0">
                          <a:ln>
                            <a:noFill/>
                          </a:ln>
                          <a:effectLst/>
                        </a:rPr>
                        <a:t>Event / Seminar</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0"/>
                        </a:spcBef>
                        <a:spcAft>
                          <a:spcPct val="0"/>
                        </a:spcAft>
                        <a:buClr>
                          <a:schemeClr val="accent1"/>
                        </a:buClr>
                        <a:buSzTx/>
                        <a:buFontTx/>
                        <a:buNone/>
                        <a:tabLst/>
                      </a:pPr>
                      <a:r>
                        <a:rPr kumimoji="0" lang="en-US" altLang="ja-JP" sz="1000" u="none" strike="noStrike" cap="none" normalizeH="0" baseline="0" dirty="0" smtClean="0">
                          <a:ln>
                            <a:noFill/>
                          </a:ln>
                          <a:effectLst/>
                        </a:rPr>
                        <a:t>Private</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en-US" altLang="ja-JP" sz="1200" b="0" i="0" u="none" strike="noStrike" cap="none" normalizeH="0" baseline="0" dirty="0" smtClean="0">
                        <a:ln>
                          <a:noFill/>
                        </a:ln>
                        <a:solidFill>
                          <a:schemeClr val="tx1"/>
                        </a:solidFill>
                        <a:effectLst/>
                        <a:latin typeface="Arial" charset="0"/>
                        <a:ea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630747">
                <a:tc vMerge="1">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lnL w="28575"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000" u="none" strike="noStrike" cap="none" normalizeH="0" baseline="0" dirty="0" smtClean="0">
                          <a:ln>
                            <a:noFill/>
                          </a:ln>
                          <a:effectLst/>
                        </a:rPr>
                        <a:t>3</a:t>
                      </a:r>
                      <a:r>
                        <a:rPr kumimoji="0" lang="en-US" altLang="ja-JP" sz="1000" u="none" strike="noStrike" cap="none" normalizeH="0" baseline="30000" dirty="0" smtClean="0">
                          <a:ln>
                            <a:noFill/>
                          </a:ln>
                          <a:effectLst/>
                        </a:rPr>
                        <a:t>rd</a:t>
                      </a:r>
                      <a:r>
                        <a:rPr kumimoji="0" lang="en-US" altLang="ja-JP" sz="1000" u="none" strike="noStrike" cap="none" normalizeH="0" baseline="0" dirty="0" smtClean="0">
                          <a:ln>
                            <a:noFill/>
                          </a:ln>
                          <a:effectLst/>
                        </a:rPr>
                        <a:t> Party</a:t>
                      </a:r>
                      <a:endParaRPr kumimoji="0" lang="en-US" altLang="ja-JP" sz="10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vert="eaVert" anchor="ctr" anchorCtr="1" horzOverflow="overflow"/>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Community</a:t>
                      </a:r>
                    </a:p>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pitchFamily="34" charset="0"/>
                          <a:ea typeface="ＭＳ Ｐゴシック" pitchFamily="50" charset="-128"/>
                        </a:rPr>
                        <a:t>Marketing</a:t>
                      </a:r>
                    </a:p>
                  </a:txBody>
                  <a:tcPr marL="19050" marR="19050" marT="19050" marB="19050" anchor="ctr" horzOverflow="overflow"/>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8484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b="0" i="0" u="none" strike="noStrike" cap="none" normalizeH="0" baseline="0" dirty="0" smtClean="0">
                          <a:ln>
                            <a:noFill/>
                          </a:ln>
                          <a:solidFill>
                            <a:schemeClr val="tx1"/>
                          </a:solidFill>
                          <a:effectLst/>
                          <a:latin typeface="Arial"/>
                          <a:ea typeface=""/>
                        </a:rPr>
                        <a:t>E2E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3889">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defRPr/>
                      </a:pPr>
                      <a:r>
                        <a:rPr kumimoji="0" lang="en-US" altLang="ja-JP" sz="1200" u="none" strike="noStrike" cap="none" normalizeH="0" baseline="0" dirty="0" smtClean="0">
                          <a:ln>
                            <a:noFill/>
                          </a:ln>
                          <a:effectLst/>
                        </a:rPr>
                        <a:t>Always-on Digital</a:t>
                      </a:r>
                      <a:endParaRPr kumimoji="0" lang="en-US" altLang="ja-JP"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r h="515233">
                <a:tc gridSpan="2">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ctr" defTabSz="914400" rtl="0" eaLnBrk="1" fontAlgn="base" latinLnBrk="0" hangingPunct="1">
                        <a:lnSpc>
                          <a:spcPct val="90000"/>
                        </a:lnSpc>
                        <a:spcBef>
                          <a:spcPct val="20000"/>
                        </a:spcBef>
                        <a:spcAft>
                          <a:spcPct val="0"/>
                        </a:spcAft>
                        <a:buClr>
                          <a:schemeClr val="accent1"/>
                        </a:buClr>
                        <a:buSzTx/>
                        <a:buFontTx/>
                        <a:buNone/>
                        <a:tabLst/>
                      </a:pPr>
                      <a:r>
                        <a:rPr kumimoji="0" lang="en-US" altLang="ja-JP" sz="1200" u="none" strike="noStrike" cap="none" normalizeH="0" baseline="0" dirty="0" smtClean="0">
                          <a:ln>
                            <a:noFill/>
                          </a:ln>
                          <a:effectLst/>
                        </a:rPr>
                        <a:t>Collateral</a:t>
                      </a:r>
                      <a:endParaRPr kumimoji="0" lang="ja-JP" altLang="en-US" sz="1200" b="0" i="0" u="none" strike="noStrike" cap="none" normalizeH="0" baseline="0" dirty="0" smtClean="0">
                        <a:ln>
                          <a:noFill/>
                        </a:ln>
                        <a:solidFill>
                          <a:srgbClr val="EAEAEA"/>
                        </a:solidFill>
                        <a:effectLst/>
                        <a:latin typeface="Arial" pitchFamily="34" charset="0"/>
                        <a:ea typeface="ＭＳ Ｐゴシック" pitchFamily="50" charset="-128"/>
                      </a:endParaRPr>
                    </a:p>
                  </a:txBody>
                  <a:tcPr marL="19050" marR="19050" marT="19050" marB="19050" anchor="ctr" horzOverflow="overflow"/>
                </a:tc>
                <a:tc hMerge="1">
                  <a:txBody>
                    <a:bodyPr/>
                    <a:lstStyle/>
                    <a:p>
                      <a:endParaRPr kumimoji="1" lang="ja-JP" altLang="en-US"/>
                    </a:p>
                  </a:txBody>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rgbClr val="00D2D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lvl1pPr marL="0" algn="l" defTabSz="914400" rtl="0" eaLnBrk="1" latinLnBrk="0" hangingPunct="1">
                        <a:defRPr kumimoji="1" sz="1800" kern="1200">
                          <a:solidFill>
                            <a:schemeClr val="tx1"/>
                          </a:solidFill>
                          <a:latin typeface="Arial"/>
                          <a:ea typeface=""/>
                          <a:cs typeface=""/>
                        </a:defRPr>
                      </a:lvl1pPr>
                      <a:lvl2pPr marL="457200" algn="l" defTabSz="914400" rtl="0" eaLnBrk="1" latinLnBrk="0" hangingPunct="1">
                        <a:defRPr kumimoji="1" sz="1800" kern="1200">
                          <a:solidFill>
                            <a:schemeClr val="tx1"/>
                          </a:solidFill>
                          <a:latin typeface="Arial"/>
                          <a:ea typeface=""/>
                          <a:cs typeface=""/>
                        </a:defRPr>
                      </a:lvl2pPr>
                      <a:lvl3pPr marL="914400" algn="l" defTabSz="914400" rtl="0" eaLnBrk="1" latinLnBrk="0" hangingPunct="1">
                        <a:defRPr kumimoji="1" sz="1800" kern="1200">
                          <a:solidFill>
                            <a:schemeClr val="tx1"/>
                          </a:solidFill>
                          <a:latin typeface="Arial"/>
                          <a:ea typeface=""/>
                          <a:cs typeface=""/>
                        </a:defRPr>
                      </a:lvl3pPr>
                      <a:lvl4pPr marL="1371600" algn="l" defTabSz="914400" rtl="0" eaLnBrk="1" latinLnBrk="0" hangingPunct="1">
                        <a:defRPr kumimoji="1" sz="1800" kern="1200">
                          <a:solidFill>
                            <a:schemeClr val="tx1"/>
                          </a:solidFill>
                          <a:latin typeface="Arial"/>
                          <a:ea typeface=""/>
                          <a:cs typeface=""/>
                        </a:defRPr>
                      </a:lvl4pPr>
                      <a:lvl5pPr marL="1828800" algn="l" defTabSz="914400" rtl="0" eaLnBrk="1" latinLnBrk="0" hangingPunct="1">
                        <a:defRPr kumimoji="1" sz="1800" kern="1200">
                          <a:solidFill>
                            <a:schemeClr val="tx1"/>
                          </a:solidFill>
                          <a:latin typeface="Arial"/>
                          <a:ea typeface=""/>
                          <a:cs typeface=""/>
                        </a:defRPr>
                      </a:lvl5pPr>
                      <a:lvl6pPr marL="2286000" algn="l" defTabSz="914400" rtl="0" eaLnBrk="1" latinLnBrk="0" hangingPunct="1">
                        <a:defRPr kumimoji="1" sz="1800" kern="1200">
                          <a:solidFill>
                            <a:schemeClr val="tx1"/>
                          </a:solidFill>
                          <a:latin typeface="Arial"/>
                          <a:ea typeface=""/>
                          <a:cs typeface=""/>
                        </a:defRPr>
                      </a:lvl6pPr>
                      <a:lvl7pPr marL="2743200" algn="l" defTabSz="914400" rtl="0" eaLnBrk="1" latinLnBrk="0" hangingPunct="1">
                        <a:defRPr kumimoji="1" sz="1800" kern="1200">
                          <a:solidFill>
                            <a:schemeClr val="tx1"/>
                          </a:solidFill>
                          <a:latin typeface="Arial"/>
                          <a:ea typeface=""/>
                          <a:cs typeface=""/>
                        </a:defRPr>
                      </a:lvl7pPr>
                      <a:lvl8pPr marL="3200400" algn="l" defTabSz="914400" rtl="0" eaLnBrk="1" latinLnBrk="0" hangingPunct="1">
                        <a:defRPr kumimoji="1" sz="1800" kern="1200">
                          <a:solidFill>
                            <a:schemeClr val="tx1"/>
                          </a:solidFill>
                          <a:latin typeface="Arial"/>
                          <a:ea typeface=""/>
                          <a:cs typeface=""/>
                        </a:defRPr>
                      </a:lvl8pPr>
                      <a:lvl9pPr marL="3657600" algn="l" defTabSz="914400" rtl="0" eaLnBrk="1" latinLnBrk="0" hangingPunct="1">
                        <a:defRPr kumimoji="1" sz="1800" kern="1200">
                          <a:solidFill>
                            <a:schemeClr val="tx1"/>
                          </a:solidFill>
                          <a:latin typeface="Arial"/>
                          <a:ea typeface=""/>
                          <a:cs typeface=""/>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endParaRPr kumimoji="0" lang="ja-JP" altLang="en-US" sz="1200" b="0" i="0" u="none" strike="noStrike" cap="none" normalizeH="0" baseline="0" dirty="0" smtClean="0">
                        <a:ln>
                          <a:noFill/>
                        </a:ln>
                        <a:solidFill>
                          <a:schemeClr val="tx1"/>
                        </a:solidFill>
                        <a:effectLst/>
                        <a:latin typeface="Arial" charset="0"/>
                        <a:ea typeface="Arial" charset="0"/>
                        <a:cs typeface="Arial" charset="0"/>
                      </a:endParaRPr>
                    </a:p>
                  </a:txBody>
                  <a:tcPr marL="19050" marR="19050" marT="19050" marB="19050" horzOverflow="overflow">
                    <a:solidFill>
                      <a:schemeClr val="accent4"/>
                    </a:solidFill>
                  </a:tcPr>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2017-2018 Timeline</a:t>
            </a:r>
            <a:endParaRPr kumimoji="1" lang="en-US" altLang="ja-JP" sz="3200" b="1" dirty="0">
              <a:solidFill>
                <a:srgbClr val="00B0F0"/>
              </a:solidFill>
              <a:latin typeface="Arial" charset="0"/>
              <a:ea typeface="Arial" charset="0"/>
              <a:cs typeface="Arial" charset="0"/>
            </a:endParaRPr>
          </a:p>
        </p:txBody>
      </p:sp>
      <p:sp>
        <p:nvSpPr>
          <p:cNvPr id="6" name="TextBox 31"/>
          <p:cNvSpPr txBox="1"/>
          <p:nvPr/>
        </p:nvSpPr>
        <p:spPr>
          <a:xfrm>
            <a:off x="380874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7" name="TextBox 31"/>
          <p:cNvSpPr txBox="1"/>
          <p:nvPr/>
        </p:nvSpPr>
        <p:spPr>
          <a:xfrm>
            <a:off x="6466128"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sp>
        <p:nvSpPr>
          <p:cNvPr id="8" name="TextBox 31"/>
          <p:cNvSpPr txBox="1"/>
          <p:nvPr/>
        </p:nvSpPr>
        <p:spPr>
          <a:xfrm>
            <a:off x="9893109" y="6097113"/>
            <a:ext cx="153920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Customer Stories</a:t>
            </a:r>
          </a:p>
        </p:txBody>
      </p:sp>
      <p:cxnSp>
        <p:nvCxnSpPr>
          <p:cNvPr id="10" name="Straight Arrow Connector 49"/>
          <p:cNvCxnSpPr/>
          <p:nvPr/>
        </p:nvCxnSpPr>
        <p:spPr bwMode="auto">
          <a:xfrm>
            <a:off x="2153098" y="5794936"/>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2" name="TextBox 31"/>
          <p:cNvSpPr txBox="1"/>
          <p:nvPr/>
        </p:nvSpPr>
        <p:spPr>
          <a:xfrm>
            <a:off x="5199174" y="5548294"/>
            <a:ext cx="24416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Paid Search </a:t>
            </a:r>
            <a:r>
              <a:rPr lang="en-US" altLang="ja-JP" sz="1100" b="1" dirty="0" smtClean="0">
                <a:latin typeface="Arial" charset="0"/>
                <a:ea typeface="Arial" charset="0"/>
                <a:cs typeface="Arial" charset="0"/>
              </a:rPr>
              <a:t>&amp; Retargeting Ads</a:t>
            </a:r>
          </a:p>
        </p:txBody>
      </p:sp>
      <p:cxnSp>
        <p:nvCxnSpPr>
          <p:cNvPr id="13" name="Straight Arrow Connector 49"/>
          <p:cNvCxnSpPr/>
          <p:nvPr/>
        </p:nvCxnSpPr>
        <p:spPr bwMode="auto">
          <a:xfrm>
            <a:off x="2046768" y="3469942"/>
            <a:ext cx="9574618" cy="0"/>
          </a:xfrm>
          <a:prstGeom prst="straightConnector1">
            <a:avLst/>
          </a:prstGeom>
          <a:noFill/>
          <a:ln w="28575" cap="flat" cmpd="sng" algn="ctr">
            <a:solidFill>
              <a:srgbClr val="969696"/>
            </a:solidFill>
            <a:prstDash val="sysDash"/>
            <a:round/>
            <a:headEnd type="none" w="med" len="med"/>
            <a:tailEnd type="arrow"/>
          </a:ln>
          <a:effectLst/>
        </p:spPr>
      </p:cxnSp>
      <p:sp>
        <p:nvSpPr>
          <p:cNvPr id="14" name="TextBox 31"/>
          <p:cNvSpPr txBox="1"/>
          <p:nvPr/>
        </p:nvSpPr>
        <p:spPr>
          <a:xfrm>
            <a:off x="2043987" y="3217642"/>
            <a:ext cx="4983470"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Enterprise </a:t>
            </a:r>
            <a:r>
              <a:rPr lang="en-US" altLang="ja-JP" sz="1100" b="1" dirty="0">
                <a:latin typeface="Arial" charset="0"/>
                <a:ea typeface="Arial" charset="0"/>
                <a:cs typeface="Arial" charset="0"/>
              </a:rPr>
              <a:t>w</a:t>
            </a:r>
            <a:r>
              <a:rPr lang="en-US" altLang="ja-JP" sz="1100" b="1" dirty="0" smtClean="0">
                <a:latin typeface="Arial" charset="0"/>
                <a:ea typeface="Arial" charset="0"/>
                <a:cs typeface="Arial" charset="0"/>
              </a:rPr>
              <a:t>eb seminar series(Live and On-Demand)</a:t>
            </a:r>
          </a:p>
        </p:txBody>
      </p:sp>
      <p:sp>
        <p:nvSpPr>
          <p:cNvPr id="15" name="TextBox 31"/>
          <p:cNvSpPr txBox="1"/>
          <p:nvPr/>
        </p:nvSpPr>
        <p:spPr>
          <a:xfrm>
            <a:off x="6824207" y="4806574"/>
            <a:ext cx="2945037"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Universe special feature article</a:t>
            </a:r>
          </a:p>
        </p:txBody>
      </p:sp>
      <p:sp>
        <p:nvSpPr>
          <p:cNvPr id="16" name="TextBox 31"/>
          <p:cNvSpPr txBox="1"/>
          <p:nvPr/>
        </p:nvSpPr>
        <p:spPr>
          <a:xfrm>
            <a:off x="3864573" y="297463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17" name="TextBox 31"/>
          <p:cNvSpPr txBox="1"/>
          <p:nvPr/>
        </p:nvSpPr>
        <p:spPr>
          <a:xfrm>
            <a:off x="6420021" y="4461978"/>
            <a:ext cx="3722494"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GitHub Universe 2017 Japan Tour (Client &amp; Media)</a:t>
            </a:r>
            <a:endParaRPr lang="en-US" altLang="ja-JP" sz="1100" b="1" dirty="0">
              <a:latin typeface="Arial" charset="0"/>
              <a:ea typeface="Arial" charset="0"/>
              <a:cs typeface="Arial" charset="0"/>
            </a:endParaRPr>
          </a:p>
        </p:txBody>
      </p:sp>
      <p:sp>
        <p:nvSpPr>
          <p:cNvPr id="19" name="TextBox 31"/>
          <p:cNvSpPr txBox="1"/>
          <p:nvPr/>
        </p:nvSpPr>
        <p:spPr>
          <a:xfrm>
            <a:off x="7183017" y="2974638"/>
            <a:ext cx="2608406"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Enterprise </a:t>
            </a:r>
            <a:r>
              <a:rPr lang="en-US" altLang="ja-JP" sz="1100" b="1" dirty="0" smtClean="0">
                <a:latin typeface="Arial" charset="0"/>
                <a:ea typeface="Arial" charset="0"/>
                <a:cs typeface="Arial" charset="0"/>
              </a:rPr>
              <a:t>Seminar/w IBM</a:t>
            </a:r>
          </a:p>
        </p:txBody>
      </p:sp>
      <p:sp>
        <p:nvSpPr>
          <p:cNvPr id="20" name="TextBox 31"/>
          <p:cNvSpPr txBox="1"/>
          <p:nvPr/>
        </p:nvSpPr>
        <p:spPr>
          <a:xfrm>
            <a:off x="6406383" y="259309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
        <p:nvSpPr>
          <p:cNvPr id="22" name="TextBox 31"/>
          <p:cNvSpPr txBox="1"/>
          <p:nvPr/>
        </p:nvSpPr>
        <p:spPr>
          <a:xfrm>
            <a:off x="7027456" y="1724638"/>
            <a:ext cx="1800447"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Save </a:t>
            </a:r>
            <a:r>
              <a:rPr lang="en-US" altLang="ja-JP" sz="1100" b="1" dirty="0" smtClean="0">
                <a:latin typeface="Arial" charset="0"/>
                <a:ea typeface="Arial" charset="0"/>
                <a:cs typeface="Arial" charset="0"/>
              </a:rPr>
              <a:t>the Date Start</a:t>
            </a:r>
          </a:p>
        </p:txBody>
      </p:sp>
      <p:sp>
        <p:nvSpPr>
          <p:cNvPr id="23" name="TextBox 31"/>
          <p:cNvSpPr txBox="1"/>
          <p:nvPr/>
        </p:nvSpPr>
        <p:spPr>
          <a:xfrm>
            <a:off x="8827904" y="1724638"/>
            <a:ext cx="1775062" cy="600164"/>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Registration </a:t>
            </a:r>
            <a:r>
              <a:rPr lang="en-US" altLang="ja-JP" sz="1100" b="1" dirty="0" smtClean="0">
                <a:latin typeface="Arial" charset="0"/>
                <a:ea typeface="Arial" charset="0"/>
                <a:cs typeface="Arial" charset="0"/>
              </a:rPr>
              <a:t>Open</a:t>
            </a:r>
          </a:p>
        </p:txBody>
      </p:sp>
      <p:sp>
        <p:nvSpPr>
          <p:cNvPr id="25" name="TextBox 31"/>
          <p:cNvSpPr txBox="1"/>
          <p:nvPr/>
        </p:nvSpPr>
        <p:spPr>
          <a:xfrm>
            <a:off x="2946956" y="2022356"/>
            <a:ext cx="1888213" cy="615553"/>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a:t>
            </a:r>
            <a:r>
              <a:rPr lang="en-US" altLang="ja-JP" sz="1100" b="1" dirty="0" smtClean="0">
                <a:latin typeface="Arial" charset="0"/>
                <a:ea typeface="Arial" charset="0"/>
                <a:cs typeface="Arial" charset="0"/>
              </a:rPr>
              <a:t>Tokyo 2017 Sponsorship tapping start</a:t>
            </a:r>
          </a:p>
        </p:txBody>
      </p:sp>
      <p:sp>
        <p:nvSpPr>
          <p:cNvPr id="26" name="TextBox 31"/>
          <p:cNvSpPr txBox="1"/>
          <p:nvPr/>
        </p:nvSpPr>
        <p:spPr>
          <a:xfrm>
            <a:off x="4618080" y="1739062"/>
            <a:ext cx="1520036" cy="769441"/>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Satellite Tokyo 2017 Sponsorship </a:t>
            </a:r>
            <a:r>
              <a:rPr lang="en-US" altLang="ja-JP" sz="1100" b="1" dirty="0" smtClean="0">
                <a:latin typeface="Arial" charset="0"/>
                <a:ea typeface="Arial" charset="0"/>
                <a:cs typeface="Arial" charset="0"/>
              </a:rPr>
              <a:t>sales start</a:t>
            </a:r>
          </a:p>
        </p:txBody>
      </p:sp>
      <p:sp>
        <p:nvSpPr>
          <p:cNvPr id="27" name="TextBox 31"/>
          <p:cNvSpPr txBox="1"/>
          <p:nvPr/>
        </p:nvSpPr>
        <p:spPr>
          <a:xfrm>
            <a:off x="2578697" y="3924698"/>
            <a:ext cx="3162884"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MS </a:t>
            </a:r>
            <a:r>
              <a:rPr lang="pt-BR" altLang="ja-JP" sz="1100" b="1" dirty="0" err="1">
                <a:latin typeface="Arial" charset="0"/>
                <a:ea typeface="Arial" charset="0"/>
                <a:cs typeface="Arial" charset="0"/>
              </a:rPr>
              <a:t>de:code</a:t>
            </a:r>
            <a:r>
              <a:rPr lang="pt-BR" altLang="ja-JP" sz="1100" b="1" dirty="0">
                <a:latin typeface="Arial" charset="0"/>
                <a:ea typeface="Arial" charset="0"/>
                <a:cs typeface="Arial" charset="0"/>
              </a:rPr>
              <a:t> </a:t>
            </a:r>
            <a:r>
              <a:rPr lang="pt-BR" altLang="ja-JP" sz="1100" b="1" dirty="0" smtClean="0">
                <a:latin typeface="Arial" charset="0"/>
                <a:ea typeface="Arial" charset="0"/>
                <a:cs typeface="Arial" charset="0"/>
              </a:rPr>
              <a:t>2017 (May23-24)</a:t>
            </a:r>
            <a:endParaRPr lang="en-US" altLang="ja-JP" sz="1100" b="1" dirty="0" smtClean="0">
              <a:latin typeface="Arial" charset="0"/>
              <a:ea typeface="Arial" charset="0"/>
              <a:cs typeface="Arial" charset="0"/>
            </a:endParaRPr>
          </a:p>
        </p:txBody>
      </p:sp>
      <p:sp>
        <p:nvSpPr>
          <p:cNvPr id="28" name="TextBox 31"/>
          <p:cNvSpPr txBox="1"/>
          <p:nvPr/>
        </p:nvSpPr>
        <p:spPr>
          <a:xfrm>
            <a:off x="9756879" y="3611492"/>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Yahoo! </a:t>
            </a:r>
            <a:r>
              <a:rPr lang="en-US" altLang="ja-JP" sz="1100" b="1" dirty="0" smtClean="0">
                <a:latin typeface="Arial" charset="0"/>
                <a:ea typeface="Arial" charset="0"/>
                <a:cs typeface="Arial" charset="0"/>
              </a:rPr>
              <a:t>JAPAN Tech </a:t>
            </a:r>
            <a:r>
              <a:rPr lang="en-US" altLang="ja-JP" sz="1100" b="1" dirty="0">
                <a:latin typeface="Arial" charset="0"/>
                <a:ea typeface="Arial" charset="0"/>
                <a:cs typeface="Arial" charset="0"/>
              </a:rPr>
              <a:t>Conference </a:t>
            </a:r>
            <a:r>
              <a:rPr lang="en-US" altLang="ja-JP" sz="1100" b="1" dirty="0" smtClean="0">
                <a:latin typeface="Arial" charset="0"/>
                <a:ea typeface="Arial" charset="0"/>
                <a:cs typeface="Arial" charset="0"/>
              </a:rPr>
              <a:t>2018</a:t>
            </a:r>
            <a:endParaRPr lang="en-US" altLang="ja-JP" sz="1100" b="1" dirty="0">
              <a:latin typeface="Arial" charset="0"/>
              <a:ea typeface="Arial" charset="0"/>
              <a:cs typeface="Arial" charset="0"/>
            </a:endParaRPr>
          </a:p>
        </p:txBody>
      </p:sp>
      <p:sp>
        <p:nvSpPr>
          <p:cNvPr id="29" name="TextBox 31"/>
          <p:cNvSpPr txBox="1"/>
          <p:nvPr/>
        </p:nvSpPr>
        <p:spPr>
          <a:xfrm>
            <a:off x="9791423" y="3849868"/>
            <a:ext cx="30234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t>
            </a:r>
            <a:r>
              <a:rPr lang="en-US" altLang="ja-JP" sz="1100" b="1" dirty="0" smtClean="0">
                <a:latin typeface="Arial" charset="0"/>
                <a:ea typeface="Arial" charset="0"/>
                <a:cs typeface="Arial" charset="0"/>
              </a:rPr>
              <a:t>Developers Summit 2018</a:t>
            </a:r>
            <a:endParaRPr lang="en-US" altLang="ja-JP" sz="1100" b="1" dirty="0">
              <a:latin typeface="Arial" charset="0"/>
              <a:ea typeface="Arial" charset="0"/>
              <a:cs typeface="Arial" charset="0"/>
            </a:endParaRPr>
          </a:p>
        </p:txBody>
      </p:sp>
      <p:sp>
        <p:nvSpPr>
          <p:cNvPr id="30" name="TextBox 31"/>
          <p:cNvSpPr txBox="1"/>
          <p:nvPr/>
        </p:nvSpPr>
        <p:spPr>
          <a:xfrm>
            <a:off x="2709019" y="3697685"/>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AWS Dev Day Tokyo </a:t>
            </a:r>
            <a:r>
              <a:rPr lang="en-US" altLang="ja-JP" sz="1100" b="1" dirty="0" smtClean="0">
                <a:latin typeface="Arial" charset="0"/>
                <a:ea typeface="Arial" charset="0"/>
                <a:cs typeface="Arial" charset="0"/>
              </a:rPr>
              <a:t>2017 (May31-Jun2)</a:t>
            </a:r>
            <a:endParaRPr lang="en-US" altLang="ja-JP" sz="1100" b="1" dirty="0">
              <a:latin typeface="Arial" charset="0"/>
              <a:ea typeface="Arial" charset="0"/>
              <a:cs typeface="Arial" charset="0"/>
            </a:endParaRPr>
          </a:p>
        </p:txBody>
      </p:sp>
      <p:sp>
        <p:nvSpPr>
          <p:cNvPr id="32" name="TextBox 31"/>
          <p:cNvSpPr txBox="1"/>
          <p:nvPr/>
        </p:nvSpPr>
        <p:spPr>
          <a:xfrm>
            <a:off x="1706915" y="3499237"/>
            <a:ext cx="3128255"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a:t>
            </a:r>
            <a:r>
              <a:rPr lang="en-US" altLang="ja-JP" sz="1100" b="1" dirty="0">
                <a:latin typeface="Arial" charset="0"/>
                <a:ea typeface="Arial" charset="0"/>
                <a:cs typeface="Arial" charset="0"/>
              </a:rPr>
              <a:t> DevOps Days Tokyo 2017(</a:t>
            </a:r>
            <a:r>
              <a:rPr lang="en-US" altLang="ja-JP" sz="1100" b="1" dirty="0" smtClean="0">
                <a:latin typeface="Arial" charset="0"/>
                <a:ea typeface="Arial" charset="0"/>
                <a:cs typeface="Arial" charset="0"/>
              </a:rPr>
              <a:t>Apr25)</a:t>
            </a:r>
            <a:endParaRPr lang="en-US" altLang="ja-JP" sz="1100" b="1" dirty="0">
              <a:latin typeface="Arial" charset="0"/>
              <a:ea typeface="Arial" charset="0"/>
              <a:cs typeface="Arial" charset="0"/>
            </a:endParaRPr>
          </a:p>
        </p:txBody>
      </p:sp>
      <p:sp>
        <p:nvSpPr>
          <p:cNvPr id="33" name="TextBox 31"/>
          <p:cNvSpPr txBox="1"/>
          <p:nvPr/>
        </p:nvSpPr>
        <p:spPr>
          <a:xfrm>
            <a:off x="2043987" y="4197095"/>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 Tokyo(May1)</a:t>
            </a:r>
          </a:p>
        </p:txBody>
      </p:sp>
      <p:sp>
        <p:nvSpPr>
          <p:cNvPr id="34" name="TextBox 31"/>
          <p:cNvSpPr txBox="1"/>
          <p:nvPr/>
        </p:nvSpPr>
        <p:spPr>
          <a:xfrm>
            <a:off x="3035561" y="1579326"/>
            <a:ext cx="1919211" cy="430887"/>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Tokyo(June6)</a:t>
            </a:r>
            <a:endParaRPr lang="en-US" altLang="ja-JP" sz="1100" b="1" dirty="0">
              <a:latin typeface="Arial" charset="0"/>
              <a:ea typeface="Arial" charset="0"/>
              <a:cs typeface="Arial" charset="0"/>
            </a:endParaRPr>
          </a:p>
        </p:txBody>
      </p:sp>
      <p:sp>
        <p:nvSpPr>
          <p:cNvPr id="35" name="TextBox 31"/>
          <p:cNvSpPr txBox="1"/>
          <p:nvPr/>
        </p:nvSpPr>
        <p:spPr>
          <a:xfrm>
            <a:off x="454010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6" name="TextBox 31"/>
          <p:cNvSpPr txBox="1"/>
          <p:nvPr/>
        </p:nvSpPr>
        <p:spPr>
          <a:xfrm>
            <a:off x="7019953" y="4197848"/>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7" name="TextBox 31"/>
          <p:cNvSpPr txBox="1"/>
          <p:nvPr/>
        </p:nvSpPr>
        <p:spPr>
          <a:xfrm>
            <a:off x="9715435" y="4201820"/>
            <a:ext cx="2000766" cy="261610"/>
          </a:xfrm>
          <a:prstGeom prst="rect">
            <a:avLst/>
          </a:prstGeom>
          <a:no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Patchwork</a:t>
            </a:r>
          </a:p>
        </p:txBody>
      </p:sp>
      <p:sp>
        <p:nvSpPr>
          <p:cNvPr id="38" name="TextBox 31"/>
          <p:cNvSpPr txBox="1"/>
          <p:nvPr/>
        </p:nvSpPr>
        <p:spPr>
          <a:xfrm>
            <a:off x="3438431" y="4810523"/>
            <a:ext cx="2584362" cy="430887"/>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kumimoji="1" lang="en-US" altLang="ja-JP" sz="1100" b="1" dirty="0" smtClean="0">
                <a:latin typeface="Arial" charset="0"/>
                <a:ea typeface="Arial" charset="0"/>
                <a:cs typeface="Arial" charset="0"/>
              </a:rPr>
              <a:t>GitHub </a:t>
            </a:r>
            <a:r>
              <a:rPr lang="en-US" altLang="ja-JP" sz="1100" b="1" dirty="0" smtClean="0">
                <a:latin typeface="Arial" charset="0"/>
                <a:ea typeface="Arial" charset="0"/>
                <a:cs typeface="Arial" charset="0"/>
              </a:rPr>
              <a:t>Constellation Japan</a:t>
            </a:r>
          </a:p>
          <a:p>
            <a:r>
              <a:rPr lang="en-US" altLang="ja-JP" sz="1100" b="1" dirty="0" smtClean="0">
                <a:latin typeface="Arial" charset="0"/>
                <a:ea typeface="Arial" charset="0"/>
                <a:cs typeface="Arial" charset="0"/>
              </a:rPr>
              <a:t>	special feature article </a:t>
            </a:r>
          </a:p>
        </p:txBody>
      </p:sp>
      <p:sp>
        <p:nvSpPr>
          <p:cNvPr id="39" name="TextBox 31"/>
          <p:cNvSpPr txBox="1"/>
          <p:nvPr/>
        </p:nvSpPr>
        <p:spPr>
          <a:xfrm>
            <a:off x="3029394" y="4486203"/>
            <a:ext cx="2978423" cy="261610"/>
          </a:xfrm>
          <a:prstGeom prst="rect">
            <a:avLst/>
          </a:prstGeom>
          <a:solidFill>
            <a:schemeClr val="accent4">
              <a:lumMod val="20000"/>
              <a:lumOff val="80000"/>
            </a:schemeClr>
          </a:solidFill>
        </p:spPr>
        <p:txBody>
          <a:bodyPr wrap="square" rtlCol="0">
            <a:spAutoFit/>
          </a:bodyPr>
          <a:lstStyle/>
          <a:p>
            <a:r>
              <a:rPr kumimoji="1" lang="ja-JP" altLang="en-US" sz="1100" b="1" dirty="0" smtClean="0">
                <a:latin typeface="Arial" charset="0"/>
                <a:ea typeface="Arial" charset="0"/>
                <a:cs typeface="Arial" charset="0"/>
              </a:rPr>
              <a:t>★ </a:t>
            </a:r>
            <a:r>
              <a:rPr lang="en-US" altLang="ja-JP" sz="1100" b="1" dirty="0">
                <a:latin typeface="Arial" charset="0"/>
                <a:ea typeface="Arial" charset="0"/>
                <a:cs typeface="Arial" charset="0"/>
              </a:rPr>
              <a:t>GitHub Constellation </a:t>
            </a:r>
            <a:r>
              <a:rPr lang="en-US" altLang="ja-JP" sz="1100" b="1" dirty="0" smtClean="0">
                <a:latin typeface="Arial" charset="0"/>
                <a:ea typeface="Arial" charset="0"/>
                <a:cs typeface="Arial" charset="0"/>
              </a:rPr>
              <a:t>Meetup (June5)</a:t>
            </a:r>
            <a:endParaRPr lang="en-US" altLang="ja-JP" sz="1100" b="1" dirty="0">
              <a:latin typeface="Arial" charset="0"/>
              <a:ea typeface="Arial" charset="0"/>
              <a:cs typeface="Arial" charset="0"/>
            </a:endParaRPr>
          </a:p>
        </p:txBody>
      </p:sp>
      <p:sp>
        <p:nvSpPr>
          <p:cNvPr id="40" name="TextBox 31"/>
          <p:cNvSpPr txBox="1"/>
          <p:nvPr/>
        </p:nvSpPr>
        <p:spPr>
          <a:xfrm>
            <a:off x="3086803" y="259309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
        <p:nvSpPr>
          <p:cNvPr id="41" name="TextBox 31"/>
          <p:cNvSpPr txBox="1"/>
          <p:nvPr/>
        </p:nvSpPr>
        <p:spPr>
          <a:xfrm>
            <a:off x="11150036" y="2590957"/>
            <a:ext cx="1431802" cy="261610"/>
          </a:xfrm>
          <a:prstGeom prst="rect">
            <a:avLst/>
          </a:prstGeom>
          <a:noFill/>
        </p:spPr>
        <p:txBody>
          <a:bodyPr wrap="none" rtlCol="0">
            <a:spAutoFit/>
          </a:bodyPr>
          <a:lstStyle/>
          <a:p>
            <a:r>
              <a:rPr kumimoji="1" lang="ja-JP" altLang="en-US" sz="1100" b="1" dirty="0" smtClean="0">
                <a:latin typeface="Arial" charset="0"/>
                <a:ea typeface="Arial" charset="0"/>
                <a:cs typeface="Arial" charset="0"/>
              </a:rPr>
              <a:t>★ </a:t>
            </a:r>
            <a:r>
              <a:rPr lang="en-US" altLang="ja-JP" sz="1100" b="1" dirty="0" smtClean="0">
                <a:latin typeface="Arial" charset="0"/>
                <a:ea typeface="Arial" charset="0"/>
                <a:cs typeface="Arial" charset="0"/>
              </a:rPr>
              <a:t>Announcement</a:t>
            </a:r>
            <a:endParaRPr lang="en-US" altLang="ja-JP" sz="1100" b="1" dirty="0">
              <a:latin typeface="Arial" charset="0"/>
              <a:ea typeface="Arial" charset="0"/>
              <a:cs typeface="Arial" charset="0"/>
            </a:endParaRPr>
          </a:p>
        </p:txBody>
      </p:sp>
    </p:spTree>
    <p:extLst>
      <p:ext uri="{BB962C8B-B14F-4D97-AF65-F5344CB8AC3E}">
        <p14:creationId xmlns:p14="http://schemas.microsoft.com/office/powerpoint/2010/main" val="120249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Public Relations</a:t>
            </a:r>
            <a:endParaRPr kumimoji="1" lang="en-US" altLang="ja-JP" sz="3600" b="1" kern="0" dirty="0">
              <a:solidFill>
                <a:srgbClr val="00B0F0"/>
              </a:solidFill>
              <a:latin typeface="Arial" charset="0"/>
              <a:ea typeface="Arial" charset="0"/>
              <a:cs typeface="Arial" charset="0"/>
            </a:endParaRPr>
          </a:p>
        </p:txBody>
      </p:sp>
      <p:sp>
        <p:nvSpPr>
          <p:cNvPr id="5" name="Text Placeholder 3"/>
          <p:cNvSpPr txBox="1">
            <a:spLocks/>
          </p:cNvSpPr>
          <p:nvPr/>
        </p:nvSpPr>
        <p:spPr>
          <a:xfrm>
            <a:off x="322023" y="1190847"/>
            <a:ext cx="11426632" cy="5374340"/>
          </a:xfrm>
          <a:prstGeom prst="rect">
            <a:avLst/>
          </a:prstGeom>
        </p:spPr>
        <p:txBody>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None/>
            </a:pPr>
            <a:r>
              <a:rPr lang="en-US" altLang="ja-JP" sz="2400" b="1" dirty="0">
                <a:latin typeface="Arial" charset="0"/>
                <a:ea typeface="Arial" charset="0"/>
                <a:cs typeface="Arial" charset="0"/>
              </a:rPr>
              <a:t>3 key PR activities</a:t>
            </a:r>
          </a:p>
          <a:p>
            <a:r>
              <a:rPr lang="en-US" altLang="ja-JP" sz="2000" dirty="0">
                <a:latin typeface="Arial" charset="0"/>
                <a:ea typeface="Arial" charset="0"/>
                <a:cs typeface="Arial" charset="0"/>
              </a:rPr>
              <a:t>News Release</a:t>
            </a:r>
          </a:p>
          <a:p>
            <a:r>
              <a:rPr lang="en-US" altLang="ja-JP" sz="2000" dirty="0">
                <a:latin typeface="Arial" charset="0"/>
                <a:ea typeface="Arial" charset="0"/>
                <a:cs typeface="Arial" charset="0"/>
              </a:rPr>
              <a:t>Interview</a:t>
            </a:r>
          </a:p>
          <a:p>
            <a:r>
              <a:rPr lang="en-US" altLang="ja-JP" sz="2000" dirty="0">
                <a:latin typeface="Arial" charset="0"/>
                <a:ea typeface="Arial" charset="0"/>
                <a:cs typeface="Arial" charset="0"/>
              </a:rPr>
              <a:t>Press </a:t>
            </a:r>
            <a:r>
              <a:rPr lang="en-US" altLang="ja-JP" sz="2000" dirty="0" smtClean="0">
                <a:latin typeface="Arial" charset="0"/>
                <a:ea typeface="Arial" charset="0"/>
                <a:cs typeface="Arial" charset="0"/>
              </a:rPr>
              <a:t>Conference</a:t>
            </a:r>
          </a:p>
          <a:p>
            <a:endParaRPr lang="en-US" altLang="ja-JP" sz="2000" b="1" dirty="0" smtClean="0">
              <a:latin typeface="Arial" charset="0"/>
              <a:ea typeface="Arial" charset="0"/>
              <a:cs typeface="Arial" charset="0"/>
            </a:endParaRPr>
          </a:p>
          <a:p>
            <a:pPr marL="0" indent="0">
              <a:buNone/>
            </a:pPr>
            <a:r>
              <a:rPr lang="en-US" altLang="ja-JP" sz="2400" b="1" dirty="0">
                <a:latin typeface="Arial" charset="0"/>
                <a:ea typeface="Arial" charset="0"/>
                <a:cs typeface="Arial" charset="0"/>
              </a:rPr>
              <a:t>Our Challenge</a:t>
            </a:r>
          </a:p>
          <a:p>
            <a:pPr marL="0" indent="0">
              <a:buNone/>
            </a:pPr>
            <a:r>
              <a:rPr lang="en-US" altLang="ja-JP" sz="2000" dirty="0">
                <a:latin typeface="Arial" charset="0"/>
                <a:ea typeface="Arial" charset="0"/>
                <a:cs typeface="Arial" charset="0"/>
              </a:rPr>
              <a:t>Digital Transformation - How to cover </a:t>
            </a:r>
            <a:r>
              <a:rPr lang="en-US" altLang="ja-JP" sz="2000" dirty="0" smtClean="0">
                <a:latin typeface="Arial" charset="0"/>
                <a:ea typeface="Arial" charset="0"/>
                <a:cs typeface="Arial" charset="0"/>
              </a:rPr>
              <a:t>“Millennials”</a:t>
            </a:r>
            <a:endParaRPr lang="en-US" altLang="ja-JP" sz="2000" dirty="0" smtClean="0">
              <a:latin typeface="Arial" charset="0"/>
              <a:ea typeface="Arial" charset="0"/>
              <a:cs typeface="Arial" charset="0"/>
            </a:endParaRPr>
          </a:p>
          <a:p>
            <a:pPr marL="0" indent="0">
              <a:buFont typeface="Arial"/>
              <a:buNone/>
            </a:pPr>
            <a:endParaRPr lang="en-US" altLang="ja-JP" sz="2000" b="1" dirty="0">
              <a:latin typeface="Arial" charset="0"/>
              <a:ea typeface="Arial" charset="0"/>
              <a:cs typeface="Arial" charset="0"/>
            </a:endParaRPr>
          </a:p>
          <a:p>
            <a:pPr marL="0" indent="0">
              <a:buNone/>
            </a:pPr>
            <a:r>
              <a:rPr lang="en-US" altLang="ja-JP" sz="2400" b="1" dirty="0">
                <a:latin typeface="Arial" charset="0"/>
                <a:ea typeface="Arial" charset="0"/>
                <a:cs typeface="Arial" charset="0"/>
              </a:rPr>
              <a:t>How to change</a:t>
            </a:r>
            <a:r>
              <a:rPr lang="en-US" altLang="ja-JP" sz="2400" b="1" dirty="0" smtClean="0">
                <a:latin typeface="Arial" charset="0"/>
                <a:ea typeface="Arial" charset="0"/>
                <a:cs typeface="Arial" charset="0"/>
              </a:rPr>
              <a:t>?</a:t>
            </a:r>
            <a:endParaRPr lang="en-US" altLang="ja-JP" sz="2400" b="1" dirty="0" smtClean="0">
              <a:latin typeface="Arial" charset="0"/>
              <a:ea typeface="Arial" charset="0"/>
              <a:cs typeface="Arial" charset="0"/>
            </a:endParaRPr>
          </a:p>
          <a:p>
            <a:pPr marL="0" indent="0">
              <a:buNone/>
            </a:pPr>
            <a:r>
              <a:rPr lang="en-US" altLang="ja-JP" sz="2000" dirty="0" smtClean="0">
                <a:latin typeface="Arial" charset="0"/>
                <a:ea typeface="Arial" charset="0"/>
                <a:cs typeface="Arial" charset="0"/>
              </a:rPr>
              <a:t>We </a:t>
            </a:r>
            <a:r>
              <a:rPr lang="en-US" altLang="ja-JP" sz="2000" dirty="0">
                <a:latin typeface="Arial" charset="0"/>
                <a:ea typeface="Arial" charset="0"/>
                <a:cs typeface="Arial" charset="0"/>
              </a:rPr>
              <a:t>need to build connections with bloggers and influencers, who are key players in the digital space leveraging Japan unique technical blogs such as </a:t>
            </a:r>
            <a:r>
              <a:rPr lang="en-US" altLang="ja-JP" sz="2000" dirty="0" err="1">
                <a:latin typeface="Arial" charset="0"/>
                <a:ea typeface="Arial" charset="0"/>
                <a:cs typeface="Arial" charset="0"/>
              </a:rPr>
              <a:t>Qiita</a:t>
            </a:r>
            <a:r>
              <a:rPr lang="en-US" altLang="ja-JP" sz="2000" dirty="0">
                <a:latin typeface="Arial" charset="0"/>
                <a:ea typeface="Arial" charset="0"/>
                <a:cs typeface="Arial" charset="0"/>
              </a:rPr>
              <a:t>, </a:t>
            </a:r>
            <a:r>
              <a:rPr lang="en-US" altLang="ja-JP" sz="2000" dirty="0" err="1" smtClean="0">
                <a:latin typeface="Arial" charset="0"/>
                <a:ea typeface="Arial" charset="0"/>
                <a:cs typeface="Arial" charset="0"/>
              </a:rPr>
              <a:t>Publickey</a:t>
            </a:r>
            <a:r>
              <a:rPr lang="en-US" altLang="ja-JP" sz="2000" dirty="0" smtClean="0">
                <a:latin typeface="Arial" charset="0"/>
                <a:ea typeface="Arial" charset="0"/>
                <a:cs typeface="Arial" charset="0"/>
              </a:rPr>
              <a:t> </a:t>
            </a:r>
            <a:r>
              <a:rPr lang="en-US" altLang="ja-JP" sz="2000" dirty="0">
                <a:latin typeface="Arial" charset="0"/>
                <a:ea typeface="Arial" charset="0"/>
                <a:cs typeface="Arial" charset="0"/>
              </a:rPr>
              <a:t>and 8. </a:t>
            </a:r>
            <a:endParaRPr lang="en-US" altLang="ja-JP" sz="2000" dirty="0" smtClean="0">
              <a:latin typeface="Arial" charset="0"/>
              <a:ea typeface="Arial" charset="0"/>
              <a:cs typeface="Arial" charset="0"/>
            </a:endParaRPr>
          </a:p>
          <a:p>
            <a:pPr marL="0" indent="0">
              <a:buNone/>
            </a:pPr>
            <a:r>
              <a:rPr lang="en-US" altLang="ja-JP" sz="2000" dirty="0" smtClean="0">
                <a:latin typeface="Arial" charset="0"/>
                <a:ea typeface="Arial" charset="0"/>
                <a:cs typeface="Arial" charset="0"/>
              </a:rPr>
              <a:t>We </a:t>
            </a:r>
            <a:r>
              <a:rPr lang="en-US" altLang="ja-JP" sz="2000" dirty="0">
                <a:latin typeface="Arial" charset="0"/>
                <a:ea typeface="Arial" charset="0"/>
                <a:cs typeface="Arial" charset="0"/>
              </a:rPr>
              <a:t>need to encourage them to write "How to use" rather than just a product specifications.</a:t>
            </a:r>
          </a:p>
        </p:txBody>
      </p:sp>
    </p:spTree>
    <p:extLst>
      <p:ext uri="{BB962C8B-B14F-4D97-AF65-F5344CB8AC3E}">
        <p14:creationId xmlns:p14="http://schemas.microsoft.com/office/powerpoint/2010/main" val="1446396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74794"/>
            <a:ext cx="11426632" cy="512961"/>
          </a:xfrm>
        </p:spPr>
        <p:txBody>
          <a:bodyPr/>
          <a:lstStyle/>
          <a:p>
            <a:r>
              <a:rPr kumimoji="1" lang="en-US" altLang="ja-JP" sz="3600" b="1" dirty="0" smtClean="0">
                <a:solidFill>
                  <a:srgbClr val="00B0F0"/>
                </a:solidFill>
                <a:latin typeface="Arial" charset="0"/>
                <a:ea typeface="Arial" charset="0"/>
                <a:cs typeface="Arial" charset="0"/>
              </a:rPr>
              <a:t>Questions</a:t>
            </a:r>
            <a:endParaRPr kumimoji="1" lang="ja-JP" altLang="en-US" sz="2933" b="1" dirty="0">
              <a:solidFill>
                <a:srgbClr val="00B0F0"/>
              </a:solidFill>
              <a:latin typeface="Arial" charset="0"/>
              <a:ea typeface="Arial" charset="0"/>
              <a:cs typeface="Arial" charset="0"/>
            </a:endParaRPr>
          </a:p>
        </p:txBody>
      </p:sp>
      <p:sp>
        <p:nvSpPr>
          <p:cNvPr id="4" name="テキスト ボックス 3"/>
          <p:cNvSpPr txBox="1"/>
          <p:nvPr/>
        </p:nvSpPr>
        <p:spPr>
          <a:xfrm>
            <a:off x="322023" y="1309477"/>
            <a:ext cx="11426632" cy="4801314"/>
          </a:xfrm>
          <a:prstGeom prst="rect">
            <a:avLst/>
          </a:prstGeom>
          <a:noFill/>
        </p:spPr>
        <p:txBody>
          <a:bodyPr wrap="square" rtlCol="0">
            <a:spAutoFit/>
          </a:bodyPr>
          <a:lstStyle/>
          <a:p>
            <a:pPr marL="285750" indent="-285750">
              <a:buFont typeface="Arial" charset="0"/>
              <a:buChar char="•"/>
            </a:pPr>
            <a:r>
              <a:rPr lang="en-US" altLang="ja-JP" sz="1700" b="1" dirty="0" smtClean="0">
                <a:latin typeface="Arial" charset="0"/>
                <a:ea typeface="Arial" charset="0"/>
                <a:cs typeface="Arial" charset="0"/>
              </a:rPr>
              <a:t>Planning Cycle</a:t>
            </a:r>
          </a:p>
          <a:p>
            <a:pPr marL="742950" lvl="1" indent="-285750">
              <a:buFont typeface="Arial" charset="0"/>
              <a:buChar char="•"/>
            </a:pPr>
            <a:r>
              <a:rPr lang="en-US" altLang="ja-JP" sz="1700" dirty="0" smtClean="0">
                <a:latin typeface="Arial" charset="0"/>
                <a:ea typeface="Arial" charset="0"/>
                <a:cs typeface="Arial" charset="0"/>
              </a:rPr>
              <a:t>3 months(quarterly),6 months(half) or full year?</a:t>
            </a:r>
          </a:p>
          <a:p>
            <a:pPr marL="285750" indent="-285750">
              <a:buFont typeface="Arial" charset="0"/>
              <a:buChar char="•"/>
            </a:pPr>
            <a:r>
              <a:rPr lang="en-US" altLang="ja-JP" sz="1700" b="1" dirty="0" smtClean="0">
                <a:latin typeface="Arial" charset="0"/>
                <a:ea typeface="Arial" charset="0"/>
                <a:cs typeface="Arial" charset="0"/>
              </a:rPr>
              <a:t>Marketing Budget</a:t>
            </a:r>
          </a:p>
          <a:p>
            <a:pPr marL="742950" lvl="1" indent="-285750">
              <a:buFont typeface="Arial" charset="0"/>
              <a:buChar char="•"/>
            </a:pPr>
            <a:r>
              <a:rPr lang="en-US" altLang="ja-JP" sz="1700" dirty="0" smtClean="0">
                <a:latin typeface="Arial" charset="0"/>
                <a:ea typeface="Arial" charset="0"/>
                <a:cs typeface="Arial" charset="0"/>
              </a:rPr>
              <a:t>How much?</a:t>
            </a:r>
          </a:p>
          <a:p>
            <a:pPr marL="742950" lvl="1" indent="-285750">
              <a:buFont typeface="Arial" charset="0"/>
              <a:buChar char="•"/>
            </a:pPr>
            <a:r>
              <a:rPr lang="en-US" altLang="ja-JP" sz="1700" dirty="0" smtClean="0">
                <a:latin typeface="Arial" charset="0"/>
                <a:ea typeface="Arial" charset="0"/>
                <a:cs typeface="Arial" charset="0"/>
              </a:rPr>
              <a:t>Is there any spending skew related to planning cycle?</a:t>
            </a:r>
          </a:p>
          <a:p>
            <a:pPr marL="285750" indent="-285750">
              <a:buFont typeface="Arial" charset="0"/>
              <a:buChar char="•"/>
            </a:pPr>
            <a:r>
              <a:rPr lang="en-US" altLang="ja-JP" sz="1700" b="1" dirty="0">
                <a:latin typeface="Arial" charset="0"/>
                <a:ea typeface="Arial" charset="0"/>
                <a:cs typeface="Arial" charset="0"/>
              </a:rPr>
              <a:t>KPI</a:t>
            </a:r>
          </a:p>
          <a:p>
            <a:pPr marL="742950" lvl="1" indent="-285750">
              <a:buFont typeface="Arial" charset="0"/>
              <a:buChar char="•"/>
            </a:pPr>
            <a:r>
              <a:rPr lang="en-US" altLang="ja-JP" sz="1700" dirty="0">
                <a:latin typeface="Arial" charset="0"/>
                <a:ea typeface="Arial" charset="0"/>
                <a:cs typeface="Arial" charset="0"/>
              </a:rPr>
              <a:t>What is primary KPI for Marketing? </a:t>
            </a:r>
            <a:endParaRPr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Performance Report</a:t>
            </a:r>
          </a:p>
          <a:p>
            <a:pPr marL="742950" lvl="1" indent="-285750">
              <a:buFont typeface="Arial" charset="0"/>
              <a:buChar char="•"/>
            </a:pPr>
            <a:r>
              <a:rPr lang="en-US" altLang="ja-JP" sz="1700" dirty="0" smtClean="0">
                <a:latin typeface="Arial" charset="0"/>
                <a:ea typeface="Arial" charset="0"/>
                <a:cs typeface="Arial" charset="0"/>
              </a:rPr>
              <a:t>How do you capture Marketing performance? Do you use any reporting tools?</a:t>
            </a:r>
          </a:p>
          <a:p>
            <a:pPr marL="285750" indent="-285750">
              <a:buFont typeface="Arial" charset="0"/>
              <a:buChar char="•"/>
            </a:pPr>
            <a:r>
              <a:rPr lang="en-US" altLang="ja-JP" sz="1700" b="1" dirty="0" smtClean="0">
                <a:latin typeface="Arial" charset="0"/>
                <a:ea typeface="Arial" charset="0"/>
                <a:cs typeface="Arial" charset="0"/>
              </a:rPr>
              <a:t>Digital Marketing</a:t>
            </a:r>
          </a:p>
          <a:p>
            <a:pPr marL="742950" lvl="1" indent="-285750">
              <a:buFont typeface="Arial" charset="0"/>
              <a:buChar char="•"/>
            </a:pPr>
            <a:r>
              <a:rPr lang="en-US" altLang="ja-JP" sz="1700" dirty="0" smtClean="0">
                <a:latin typeface="Arial" charset="0"/>
                <a:ea typeface="Arial" charset="0"/>
                <a:cs typeface="Arial" charset="0"/>
              </a:rPr>
              <a:t>How do you buy paid medias such as display ads, paid </a:t>
            </a:r>
            <a:r>
              <a:rPr lang="en-US" altLang="ja-JP" sz="1700" dirty="0">
                <a:latin typeface="Arial" charset="0"/>
                <a:ea typeface="Arial" charset="0"/>
                <a:cs typeface="Arial" charset="0"/>
              </a:rPr>
              <a:t>s</a:t>
            </a:r>
            <a:r>
              <a:rPr lang="en-US" altLang="ja-JP" sz="1700" dirty="0" smtClean="0">
                <a:latin typeface="Arial" charset="0"/>
                <a:ea typeface="Arial" charset="0"/>
                <a:cs typeface="Arial" charset="0"/>
              </a:rPr>
              <a:t>earch and sponsorships? Do you do Central buying? </a:t>
            </a:r>
          </a:p>
          <a:p>
            <a:pPr marL="285750" indent="-285750">
              <a:buFont typeface="Arial" charset="0"/>
              <a:buChar char="•"/>
            </a:pPr>
            <a:r>
              <a:rPr lang="en-US" altLang="ja-JP" sz="1700" b="1" dirty="0" smtClean="0">
                <a:latin typeface="Arial" charset="0"/>
                <a:ea typeface="Arial" charset="0"/>
                <a:cs typeface="Arial" charset="0"/>
              </a:rPr>
              <a:t>Customer database</a:t>
            </a:r>
          </a:p>
          <a:p>
            <a:pPr marL="742950" lvl="1" indent="-285750">
              <a:buFont typeface="Arial" charset="0"/>
              <a:buChar char="•"/>
            </a:pPr>
            <a:r>
              <a:rPr lang="en-US" altLang="ja-JP" sz="1700" dirty="0" smtClean="0">
                <a:latin typeface="Arial" charset="0"/>
                <a:ea typeface="Arial" charset="0"/>
                <a:cs typeface="Arial" charset="0"/>
              </a:rPr>
              <a:t>How do you manage Geo specific customer data?  Any centralized database?</a:t>
            </a:r>
            <a:endParaRPr kumimoji="1" lang="en-US" altLang="ja-JP" sz="1700" dirty="0" smtClean="0">
              <a:latin typeface="Arial" charset="0"/>
              <a:ea typeface="Arial" charset="0"/>
              <a:cs typeface="Arial" charset="0"/>
            </a:endParaRPr>
          </a:p>
          <a:p>
            <a:pPr marL="285750" indent="-285750">
              <a:buFont typeface="Arial" charset="0"/>
              <a:buChar char="•"/>
            </a:pPr>
            <a:r>
              <a:rPr lang="en-US" altLang="ja-JP" sz="1700" b="1" dirty="0" smtClean="0">
                <a:latin typeface="Arial" charset="0"/>
                <a:ea typeface="Arial" charset="0"/>
                <a:cs typeface="Arial" charset="0"/>
              </a:rPr>
              <a:t>Marketing Intelligence</a:t>
            </a:r>
          </a:p>
          <a:p>
            <a:pPr marL="742950" lvl="1" indent="-285750">
              <a:buFont typeface="Arial" charset="0"/>
              <a:buChar char="•"/>
            </a:pPr>
            <a:r>
              <a:rPr lang="en-US" altLang="ja-JP" sz="1700" dirty="0" smtClean="0">
                <a:latin typeface="Arial" charset="0"/>
                <a:ea typeface="Arial" charset="0"/>
                <a:cs typeface="Arial" charset="0"/>
              </a:rPr>
              <a:t>Is there any </a:t>
            </a:r>
            <a:r>
              <a:rPr lang="en-US" altLang="ja-JP" sz="1700" dirty="0">
                <a:latin typeface="Arial" charset="0"/>
                <a:ea typeface="Arial" charset="0"/>
                <a:cs typeface="Arial" charset="0"/>
              </a:rPr>
              <a:t>c</a:t>
            </a:r>
            <a:r>
              <a:rPr lang="en-US" altLang="ja-JP" sz="1700" dirty="0" smtClean="0">
                <a:latin typeface="Arial" charset="0"/>
                <a:ea typeface="Arial" charset="0"/>
                <a:cs typeface="Arial" charset="0"/>
              </a:rPr>
              <a:t>entralized function for MI? How do Geo marketing get local market </a:t>
            </a:r>
            <a:r>
              <a:rPr lang="en-US" altLang="ja-JP" sz="1700" dirty="0">
                <a:latin typeface="Arial" charset="0"/>
                <a:ea typeface="Arial" charset="0"/>
                <a:cs typeface="Arial" charset="0"/>
              </a:rPr>
              <a:t>Insights/research </a:t>
            </a:r>
            <a:r>
              <a:rPr lang="en-US" altLang="ja-JP" sz="1700" dirty="0" smtClean="0">
                <a:latin typeface="Arial" charset="0"/>
                <a:ea typeface="Arial" charset="0"/>
                <a:cs typeface="Arial" charset="0"/>
              </a:rPr>
              <a:t>information?</a:t>
            </a:r>
          </a:p>
          <a:p>
            <a:pPr marL="285750" indent="-285750">
              <a:buFont typeface="Arial" charset="0"/>
              <a:buChar char="•"/>
            </a:pPr>
            <a:r>
              <a:rPr kumimoji="1" lang="en-US" altLang="ja-JP" sz="1700" b="1" dirty="0" smtClean="0">
                <a:latin typeface="Arial" charset="0"/>
                <a:ea typeface="Arial" charset="0"/>
                <a:cs typeface="Arial" charset="0"/>
              </a:rPr>
              <a:t>Inside Sales</a:t>
            </a:r>
          </a:p>
          <a:p>
            <a:pPr marL="742950" lvl="1" indent="-285750">
              <a:buFont typeface="Arial" charset="0"/>
              <a:buChar char="•"/>
            </a:pPr>
            <a:r>
              <a:rPr lang="en-US" altLang="ja-JP" sz="1700" dirty="0" smtClean="0">
                <a:latin typeface="Arial" charset="0"/>
                <a:ea typeface="Arial" charset="0"/>
                <a:cs typeface="Arial" charset="0"/>
              </a:rPr>
              <a:t>Is there any inside sales functions?</a:t>
            </a:r>
            <a:endParaRPr kumimoji="1" lang="ja-JP" altLang="en-US" sz="1700" dirty="0">
              <a:latin typeface="Arial" charset="0"/>
              <a:ea typeface="Arial" charset="0"/>
              <a:cs typeface="Arial" charset="0"/>
            </a:endParaRPr>
          </a:p>
        </p:txBody>
      </p:sp>
    </p:spTree>
    <p:extLst>
      <p:ext uri="{BB962C8B-B14F-4D97-AF65-F5344CB8AC3E}">
        <p14:creationId xmlns:p14="http://schemas.microsoft.com/office/powerpoint/2010/main" val="1749016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Appendix</a:t>
            </a:r>
            <a:endParaRPr kumimoji="1" lang="en-US" altLang="ja-JP" sz="3600" b="1" kern="0" dirty="0">
              <a:solidFill>
                <a:srgbClr val="00B0F0"/>
              </a:solidFill>
              <a:latin typeface="Arial" charset="0"/>
              <a:ea typeface="Arial" charset="0"/>
              <a:cs typeface="Arial" charset="0"/>
            </a:endParaRPr>
          </a:p>
        </p:txBody>
      </p:sp>
    </p:spTree>
    <p:extLst>
      <p:ext uri="{BB962C8B-B14F-4D97-AF65-F5344CB8AC3E}">
        <p14:creationId xmlns:p14="http://schemas.microsoft.com/office/powerpoint/2010/main" val="1572702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22023" y="374794"/>
            <a:ext cx="11426632" cy="1538883"/>
          </a:xfrm>
          <a:prstGeom prst="rect">
            <a:avLst/>
          </a:prstGeom>
        </p:spPr>
        <p:txBody>
          <a:bodyPr/>
          <a:lstStyle>
            <a:lvl1pPr algn="l" defTabSz="1219170" rtl="0" eaLnBrk="1" latinLnBrk="0" hangingPunct="1">
              <a:spcBef>
                <a:spcPct val="0"/>
              </a:spcBef>
              <a:buNone/>
              <a:defRPr sz="5600" kern="1200" baseline="0">
                <a:solidFill>
                  <a:srgbClr val="FFFFFF"/>
                </a:solidFill>
                <a:latin typeface="+mj-lt"/>
                <a:ea typeface="+mj-ea"/>
                <a:cs typeface="+mj-cs"/>
              </a:defRPr>
            </a:lvl1pPr>
          </a:lstStyle>
          <a:p>
            <a:pPr marL="0" lvl="1" algn="l" defTabSz="1219170" rtl="0">
              <a:lnSpc>
                <a:spcPts val="4000"/>
              </a:lnSpc>
              <a:spcBef>
                <a:spcPct val="0"/>
              </a:spcBef>
            </a:pPr>
            <a:r>
              <a:rPr kumimoji="1" lang="en-US" altLang="ja-JP" sz="3600" b="1" kern="0" dirty="0" smtClean="0">
                <a:solidFill>
                  <a:srgbClr val="00B0F0"/>
                </a:solidFill>
                <a:latin typeface="Arial" charset="0"/>
                <a:ea typeface="Arial" charset="0"/>
                <a:cs typeface="Arial" charset="0"/>
              </a:rPr>
              <a:t>Community Marketing</a:t>
            </a:r>
            <a:endParaRPr kumimoji="1" lang="en-US" altLang="ja-JP" sz="3600" b="1" kern="0" dirty="0">
              <a:solidFill>
                <a:srgbClr val="00B0F0"/>
              </a:solidFill>
              <a:latin typeface="Arial" charset="0"/>
              <a:ea typeface="Arial" charset="0"/>
              <a:cs typeface="Arial" charset="0"/>
            </a:endParaRPr>
          </a:p>
        </p:txBody>
      </p:sp>
      <p:sp>
        <p:nvSpPr>
          <p:cNvPr id="5" name="Text Placeholder 3"/>
          <p:cNvSpPr txBox="1">
            <a:spLocks/>
          </p:cNvSpPr>
          <p:nvPr/>
        </p:nvSpPr>
        <p:spPr>
          <a:xfrm>
            <a:off x="322023" y="1190847"/>
            <a:ext cx="11426632" cy="4212948"/>
          </a:xfrm>
          <a:prstGeom prst="rect">
            <a:avLst/>
          </a:prstGeom>
        </p:spPr>
        <p:txBody>
          <a:bodyPr/>
          <a:lst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Font typeface="Arial"/>
              <a:buNone/>
            </a:pPr>
            <a:r>
              <a:rPr lang="en-US" altLang="ja-JP" sz="2400" b="1" dirty="0" smtClean="0">
                <a:latin typeface="Arial" charset="0"/>
                <a:ea typeface="Arial" charset="0"/>
                <a:cs typeface="Arial" charset="0"/>
              </a:rPr>
              <a:t>Community is</a:t>
            </a:r>
          </a:p>
          <a:p>
            <a:r>
              <a:rPr lang="en-US" altLang="ja-JP" sz="2000" dirty="0" smtClean="0">
                <a:latin typeface="Arial" charset="0"/>
                <a:ea typeface="Arial" charset="0"/>
                <a:cs typeface="Arial" charset="0"/>
              </a:rPr>
              <a:t>Contents Generator</a:t>
            </a:r>
          </a:p>
          <a:p>
            <a:r>
              <a:rPr lang="en-US" altLang="ja-JP" sz="2000" dirty="0" smtClean="0">
                <a:latin typeface="Arial" charset="0"/>
                <a:ea typeface="Arial" charset="0"/>
                <a:cs typeface="Arial" charset="0"/>
              </a:rPr>
              <a:t>Contents Exchanger</a:t>
            </a:r>
          </a:p>
          <a:p>
            <a:r>
              <a:rPr lang="en-US" altLang="ja-JP" sz="2000" dirty="0" smtClean="0">
                <a:latin typeface="Arial" charset="0"/>
                <a:ea typeface="Arial" charset="0"/>
                <a:cs typeface="Arial" charset="0"/>
              </a:rPr>
              <a:t>Contents Archiver</a:t>
            </a:r>
          </a:p>
          <a:p>
            <a:pPr marL="0" indent="0">
              <a:buFont typeface="Arial"/>
              <a:buNone/>
            </a:pPr>
            <a:r>
              <a:rPr lang="en-US" altLang="ja-JP" sz="2000" dirty="0" smtClean="0">
                <a:latin typeface="Arial" charset="0"/>
                <a:ea typeface="Arial" charset="0"/>
                <a:cs typeface="Arial" charset="0"/>
              </a:rPr>
              <a:t>..about common/specific topics</a:t>
            </a:r>
          </a:p>
          <a:p>
            <a:pPr marL="0" indent="0">
              <a:buFont typeface="Arial"/>
              <a:buNone/>
            </a:pPr>
            <a:endParaRPr lang="en-US" altLang="ja-JP" sz="2000" b="1" dirty="0" smtClean="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Operating Policy</a:t>
            </a:r>
          </a:p>
          <a:p>
            <a:pPr marL="0" indent="0">
              <a:buFont typeface="Arial"/>
              <a:buNone/>
            </a:pPr>
            <a:r>
              <a:rPr lang="en-US" altLang="ja-JP" sz="2000" dirty="0" smtClean="0">
                <a:latin typeface="Arial" charset="0"/>
                <a:ea typeface="Arial" charset="0"/>
                <a:cs typeface="Arial" charset="0"/>
              </a:rPr>
              <a:t>Don’t sell to the community, </a:t>
            </a:r>
            <a:r>
              <a:rPr lang="en-US" altLang="ja-JP" sz="2000" dirty="0">
                <a:latin typeface="Arial" charset="0"/>
                <a:ea typeface="Arial" charset="0"/>
                <a:cs typeface="Arial" charset="0"/>
              </a:rPr>
              <a:t>S</a:t>
            </a:r>
            <a:r>
              <a:rPr lang="en-US" altLang="ja-JP" sz="2000" dirty="0" smtClean="0">
                <a:latin typeface="Arial" charset="0"/>
                <a:ea typeface="Arial" charset="0"/>
                <a:cs typeface="Arial" charset="0"/>
              </a:rPr>
              <a:t>ell </a:t>
            </a:r>
            <a:r>
              <a:rPr lang="en-US" altLang="ja-JP" sz="2000" i="1" dirty="0" smtClean="0">
                <a:latin typeface="Arial" charset="0"/>
                <a:ea typeface="Arial" charset="0"/>
                <a:cs typeface="Arial" charset="0"/>
              </a:rPr>
              <a:t>Through</a:t>
            </a:r>
            <a:r>
              <a:rPr lang="en-US" altLang="ja-JP" sz="2000" dirty="0" smtClean="0">
                <a:latin typeface="Arial" charset="0"/>
                <a:ea typeface="Arial" charset="0"/>
                <a:cs typeface="Arial" charset="0"/>
              </a:rPr>
              <a:t> the community!</a:t>
            </a:r>
          </a:p>
          <a:p>
            <a:pPr marL="0" indent="0">
              <a:buFont typeface="Arial"/>
              <a:buNone/>
            </a:pPr>
            <a:endParaRPr lang="en-US" altLang="ja-JP" sz="2000" b="1" dirty="0">
              <a:latin typeface="Arial" charset="0"/>
              <a:ea typeface="Arial" charset="0"/>
              <a:cs typeface="Arial" charset="0"/>
            </a:endParaRPr>
          </a:p>
          <a:p>
            <a:pPr marL="0" indent="0">
              <a:buFont typeface="Arial"/>
              <a:buNone/>
            </a:pPr>
            <a:r>
              <a:rPr lang="en-US" altLang="ja-JP" sz="2400" b="1" dirty="0" smtClean="0">
                <a:latin typeface="Arial" charset="0"/>
                <a:ea typeface="Arial" charset="0"/>
                <a:cs typeface="Arial" charset="0"/>
              </a:rPr>
              <a:t>GitHub led vehicle will be</a:t>
            </a:r>
          </a:p>
          <a:p>
            <a:r>
              <a:rPr lang="en-US" altLang="ja-JP" sz="2000" dirty="0" smtClean="0">
                <a:latin typeface="Arial" charset="0"/>
                <a:ea typeface="Arial" charset="0"/>
                <a:cs typeface="Arial" charset="0"/>
              </a:rPr>
              <a:t>Patchwork</a:t>
            </a:r>
          </a:p>
          <a:p>
            <a:r>
              <a:rPr lang="en-US" altLang="ja-JP" sz="2000" dirty="0" smtClean="0">
                <a:latin typeface="Arial" charset="0"/>
                <a:ea typeface="Arial" charset="0"/>
                <a:cs typeface="Arial" charset="0"/>
              </a:rPr>
              <a:t>Meetup</a:t>
            </a:r>
          </a:p>
          <a:p>
            <a:r>
              <a:rPr lang="en-US" altLang="ja-JP" sz="2000" dirty="0" smtClean="0">
                <a:latin typeface="Arial" charset="0"/>
                <a:ea typeface="Arial" charset="0"/>
                <a:cs typeface="Arial" charset="0"/>
              </a:rPr>
              <a:t>Global Signature Event (Universe) Tour (*TBD)</a:t>
            </a:r>
          </a:p>
        </p:txBody>
      </p:sp>
    </p:spTree>
    <p:extLst>
      <p:ext uri="{BB962C8B-B14F-4D97-AF65-F5344CB8AC3E}">
        <p14:creationId xmlns:p14="http://schemas.microsoft.com/office/powerpoint/2010/main" val="962716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 11"/>
          <p:cNvGraphicFramePr>
            <a:graphicFrameLocks noGrp="1"/>
          </p:cNvGraphicFramePr>
          <p:nvPr>
            <p:extLst>
              <p:ext uri="{D42A27DB-BD31-4B8C-83A1-F6EECF244321}">
                <p14:modId xmlns:p14="http://schemas.microsoft.com/office/powerpoint/2010/main" val="570143099"/>
              </p:ext>
            </p:extLst>
          </p:nvPr>
        </p:nvGraphicFramePr>
        <p:xfrm>
          <a:off x="1236977" y="1733477"/>
          <a:ext cx="8741500" cy="3710394"/>
        </p:xfrm>
        <a:graphic>
          <a:graphicData uri="http://schemas.openxmlformats.org/drawingml/2006/table">
            <a:tbl>
              <a:tblPr>
                <a:tableStyleId>{D7AC3CCA-C797-4891-BE02-D94E43425B78}</a:tableStyleId>
              </a:tblPr>
              <a:tblGrid>
                <a:gridCol w="6303020"/>
                <a:gridCol w="2438480"/>
              </a:tblGrid>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noFill/>
                  </a:tcPr>
                </a:tc>
                <a:tc>
                  <a:txBody>
                    <a:bodyPr/>
                    <a:lstStyle/>
                    <a:p>
                      <a:pPr algn="r" fontAlgn="b"/>
                      <a:r>
                        <a:rPr lang="is-IS" sz="2000" u="none" strike="noStrike" dirty="0" smtClean="0">
                          <a:effectLst/>
                          <a:latin typeface="Arial" charset="0"/>
                          <a:ea typeface="Arial" charset="0"/>
                          <a:cs typeface="Arial" charset="0"/>
                        </a:rPr>
                        <a:t>K$</a:t>
                      </a:r>
                      <a:endParaRPr lang="is-IS" sz="2000" b="0" i="0" u="none" strike="noStrike" dirty="0">
                        <a:solidFill>
                          <a:srgbClr val="000000"/>
                        </a:solidFill>
                        <a:effectLst/>
                        <a:latin typeface="Arial" charset="0"/>
                        <a:ea typeface="Arial" charset="0"/>
                        <a:cs typeface="Arial" charset="0"/>
                      </a:endParaRPr>
                    </a:p>
                  </a:txBody>
                  <a:tcPr marL="6350" marR="6350" marT="6350" marB="0" anchor="b">
                    <a:noFill/>
                  </a:tcPr>
                </a:tc>
              </a:tr>
              <a:tr h="412266">
                <a:tc>
                  <a:txBody>
                    <a:bodyPr/>
                    <a:lstStyle/>
                    <a:p>
                      <a:pPr algn="l" fontAlgn="b"/>
                      <a:r>
                        <a:rPr lang="en-US" sz="2000" u="none" strike="noStrike" dirty="0" smtClean="0">
                          <a:effectLst/>
                          <a:latin typeface="Arial" charset="0"/>
                          <a:ea typeface="Arial" charset="0"/>
                          <a:cs typeface="Arial" charset="0"/>
                        </a:rPr>
                        <a:t>ACV </a:t>
                      </a:r>
                      <a:r>
                        <a:rPr lang="en-US" sz="2000" u="none" strike="noStrike" dirty="0" err="1">
                          <a:effectLst/>
                          <a:latin typeface="Arial" charset="0"/>
                          <a:ea typeface="Arial" charset="0"/>
                          <a:cs typeface="Arial" charset="0"/>
                        </a:rPr>
                        <a:t>Traget</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r>
                        <a:rPr lang="en-US" sz="2000" u="none" strike="noStrike" dirty="0">
                          <a:effectLst/>
                          <a:latin typeface="Arial" charset="0"/>
                          <a:ea typeface="Arial" charset="0"/>
                          <a:cs typeface="Arial" charset="0"/>
                        </a:rPr>
                        <a:t>Average Deal Size</a:t>
                      </a:r>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en-U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fi-FI" sz="2000" b="0" i="0" u="none" strike="noStrike" dirty="0">
                        <a:solidFill>
                          <a:srgbClr val="000000"/>
                        </a:solidFill>
                        <a:effectLst/>
                        <a:latin typeface="Arial" charset="0"/>
                        <a:ea typeface="Arial" charset="0"/>
                        <a:cs typeface="Arial" charset="0"/>
                      </a:endParaRPr>
                    </a:p>
                  </a:txBody>
                  <a:tcPr marL="6350" marR="6350" marT="6350" marB="0" anchor="b"/>
                </a:tc>
              </a:tr>
              <a:tr h="412266">
                <a:tc>
                  <a:txBody>
                    <a:bodyPr/>
                    <a:lstStyle/>
                    <a:p>
                      <a:pPr algn="l" fontAlgn="b"/>
                      <a:endParaRPr lang="en-US" sz="2000" b="0" i="0" u="none" strike="noStrike">
                        <a:solidFill>
                          <a:srgbClr val="000000"/>
                        </a:solidFill>
                        <a:effectLst/>
                        <a:latin typeface="Arial" charset="0"/>
                        <a:ea typeface="Arial" charset="0"/>
                        <a:cs typeface="Arial" charset="0"/>
                      </a:endParaRPr>
                    </a:p>
                  </a:txBody>
                  <a:tcPr marL="6350" marR="6350" marT="6350" marB="0" anchor="b"/>
                </a:tc>
                <a:tc>
                  <a:txBody>
                    <a:bodyPr/>
                    <a:lstStyle/>
                    <a:p>
                      <a:pPr algn="r" fontAlgn="b"/>
                      <a:endParaRPr lang="is-IS" sz="2000" b="0" i="0" u="none" strike="noStrike" dirty="0">
                        <a:solidFill>
                          <a:srgbClr val="000000"/>
                        </a:solidFill>
                        <a:effectLst/>
                        <a:latin typeface="Arial" charset="0"/>
                        <a:ea typeface="Arial" charset="0"/>
                        <a:cs typeface="Arial" charset="0"/>
                      </a:endParaRPr>
                    </a:p>
                  </a:txBody>
                  <a:tcPr marL="6350" marR="6350" marT="6350" marB="0" anchor="b"/>
                </a:tc>
              </a:tr>
            </a:tbl>
          </a:graphicData>
        </a:graphic>
      </p:graphicFrame>
      <p:sp>
        <p:nvSpPr>
          <p:cNvPr id="2" name="Title 1"/>
          <p:cNvSpPr>
            <a:spLocks noGrp="1"/>
          </p:cNvSpPr>
          <p:nvPr>
            <p:ph type="title"/>
          </p:nvPr>
        </p:nvSpPr>
        <p:spPr>
          <a:xfrm>
            <a:off x="322023" y="328628"/>
            <a:ext cx="11426632" cy="605294"/>
          </a:xfrm>
        </p:spPr>
        <p:txBody>
          <a:bodyPr/>
          <a:lstStyle/>
          <a:p>
            <a:r>
              <a:rPr lang="en-US" altLang="ja-JP" sz="3200" b="1" dirty="0" smtClean="0">
                <a:solidFill>
                  <a:srgbClr val="00B0F0"/>
                </a:solidFill>
                <a:latin typeface="Arial" charset="0"/>
                <a:ea typeface="Arial" charset="0"/>
                <a:cs typeface="Arial" charset="0"/>
              </a:rPr>
              <a:t>2017 Japan Revenue </a:t>
            </a:r>
            <a:r>
              <a:rPr lang="en-US" altLang="ja-JP" sz="3200" b="1" dirty="0">
                <a:solidFill>
                  <a:srgbClr val="00B0F0"/>
                </a:solidFill>
                <a:latin typeface="Arial" charset="0"/>
                <a:ea typeface="Arial" charset="0"/>
                <a:cs typeface="Arial" charset="0"/>
              </a:rPr>
              <a:t>Target </a:t>
            </a:r>
            <a:r>
              <a:rPr lang="en-US" altLang="ja-JP" sz="3200" b="1" dirty="0" smtClean="0">
                <a:solidFill>
                  <a:srgbClr val="00B0F0"/>
                </a:solidFill>
                <a:latin typeface="Arial" charset="0"/>
                <a:ea typeface="Arial" charset="0"/>
                <a:cs typeface="Arial" charset="0"/>
              </a:rPr>
              <a:t>&amp; Marketing </a:t>
            </a:r>
            <a:r>
              <a:rPr lang="en-US" altLang="ja-JP" sz="3200" b="1" dirty="0">
                <a:solidFill>
                  <a:srgbClr val="00B0F0"/>
                </a:solidFill>
                <a:latin typeface="Arial" charset="0"/>
                <a:ea typeface="Arial" charset="0"/>
                <a:cs typeface="Arial" charset="0"/>
              </a:rPr>
              <a:t>Contribution</a:t>
            </a:r>
          </a:p>
        </p:txBody>
      </p:sp>
      <p:sp>
        <p:nvSpPr>
          <p:cNvPr id="6" name="Rectangle 9"/>
          <p:cNvSpPr/>
          <p:nvPr/>
        </p:nvSpPr>
        <p:spPr>
          <a:xfrm>
            <a:off x="11647754" y="6596555"/>
            <a:ext cx="410749" cy="138499"/>
          </a:xfrm>
          <a:prstGeom prst="rect">
            <a:avLst/>
          </a:prstGeom>
        </p:spPr>
        <p:txBody>
          <a:bodyPr wrap="square" lIns="0" tIns="0" rIns="0" bIns="0">
            <a:spAutoFit/>
          </a:bodyPr>
          <a:lstStyle/>
          <a:p>
            <a:fld id="{655362CE-4ABE-4CB4-8947-B1242CDD9D94}" type="slidenum">
              <a:rPr kumimoji="0" lang="en-US" sz="900" smtClean="0">
                <a:solidFill>
                  <a:srgbClr val="5A5A5A"/>
                </a:solidFill>
                <a:latin typeface="Arial" charset="0"/>
                <a:ea typeface="Arial" charset="0"/>
                <a:cs typeface="Arial" charset="0"/>
              </a:rPr>
              <a:pPr/>
              <a:t>15</a:t>
            </a:fld>
            <a:endParaRPr kumimoji="0" lang="en-US" sz="900" dirty="0">
              <a:solidFill>
                <a:srgbClr val="5A5A5A"/>
              </a:solidFill>
              <a:latin typeface="Arial" charset="0"/>
              <a:ea typeface="Arial" charset="0"/>
              <a:cs typeface="Arial" charset="0"/>
            </a:endParaRPr>
          </a:p>
        </p:txBody>
      </p:sp>
      <p:sp>
        <p:nvSpPr>
          <p:cNvPr id="7" name="Rectangle 14"/>
          <p:cNvSpPr/>
          <p:nvPr/>
        </p:nvSpPr>
        <p:spPr>
          <a:xfrm>
            <a:off x="11291779" y="6596555"/>
            <a:ext cx="380848" cy="138499"/>
          </a:xfrm>
          <a:prstGeom prst="rect">
            <a:avLst/>
          </a:prstGeom>
        </p:spPr>
        <p:txBody>
          <a:bodyPr wrap="square" lIns="0" tIns="0" rIns="0" bIns="0">
            <a:spAutoFit/>
          </a:bodyPr>
          <a:lstStyle/>
          <a:p>
            <a:r>
              <a:rPr kumimoji="0" lang="en-US" sz="900" dirty="0" smtClean="0">
                <a:solidFill>
                  <a:srgbClr val="5A5A5A"/>
                </a:solidFill>
                <a:latin typeface="Arial" charset="0"/>
                <a:ea typeface="Arial" charset="0"/>
                <a:cs typeface="Arial" charset="0"/>
              </a:rPr>
              <a:t>Page</a:t>
            </a:r>
            <a:endParaRPr kumimoji="0" lang="en-US" sz="900" dirty="0">
              <a:solidFill>
                <a:srgbClr val="5A5A5A"/>
              </a:solidFill>
              <a:latin typeface="Arial" charset="0"/>
              <a:ea typeface="Arial" charset="0"/>
              <a:cs typeface="Arial" charset="0"/>
            </a:endParaRPr>
          </a:p>
        </p:txBody>
      </p:sp>
      <p:sp>
        <p:nvSpPr>
          <p:cNvPr id="9" name="角丸四角形 8"/>
          <p:cNvSpPr/>
          <p:nvPr/>
        </p:nvSpPr>
        <p:spPr>
          <a:xfrm>
            <a:off x="10302948" y="19943"/>
            <a:ext cx="1889051" cy="716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latin typeface="Arial" charset="0"/>
                <a:ea typeface="Arial" charset="0"/>
                <a:cs typeface="Arial" charset="0"/>
              </a:rPr>
              <a:t>WIP</a:t>
            </a:r>
            <a:endParaRPr kumimoji="1" lang="ja-JP" altLang="en-US" sz="2800" dirty="0">
              <a:latin typeface="Arial" charset="0"/>
              <a:ea typeface="Arial" charset="0"/>
              <a:cs typeface="Arial" charset="0"/>
            </a:endParaRPr>
          </a:p>
        </p:txBody>
      </p:sp>
    </p:spTree>
    <p:extLst>
      <p:ext uri="{BB962C8B-B14F-4D97-AF65-F5344CB8AC3E}">
        <p14:creationId xmlns:p14="http://schemas.microsoft.com/office/powerpoint/2010/main" val="841811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12" y="269456"/>
            <a:ext cx="7258991" cy="6068516"/>
          </a:xfrm>
          <a:prstGeom prst="rect">
            <a:avLst/>
          </a:prstGeom>
        </p:spPr>
      </p:pic>
    </p:spTree>
    <p:extLst>
      <p:ext uri="{BB962C8B-B14F-4D97-AF65-F5344CB8AC3E}">
        <p14:creationId xmlns:p14="http://schemas.microsoft.com/office/powerpoint/2010/main" val="1096906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299517"/>
            <a:ext cx="11426632" cy="1118255"/>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Applications Development and Deployment Market Forecast</a:t>
            </a: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pic>
        <p:nvPicPr>
          <p:cNvPr id="4" name="図 3"/>
          <p:cNvPicPr>
            <a:picLocks noChangeAspect="1"/>
          </p:cNvPicPr>
          <p:nvPr/>
        </p:nvPicPr>
        <p:blipFill>
          <a:blip r:embed="rId2"/>
          <a:stretch>
            <a:fillRect/>
          </a:stretch>
        </p:blipFill>
        <p:spPr>
          <a:xfrm>
            <a:off x="426196" y="1675094"/>
            <a:ext cx="9186087" cy="4290804"/>
          </a:xfrm>
          <a:prstGeom prst="rect">
            <a:avLst/>
          </a:prstGeom>
        </p:spPr>
      </p:pic>
    </p:spTree>
    <p:extLst>
      <p:ext uri="{BB962C8B-B14F-4D97-AF65-F5344CB8AC3E}">
        <p14:creationId xmlns:p14="http://schemas.microsoft.com/office/powerpoint/2010/main" val="519102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Why </a:t>
            </a:r>
            <a:r>
              <a:rPr lang="en-US" altLang="ja-JP" sz="3600" b="1" dirty="0" smtClean="0">
                <a:solidFill>
                  <a:srgbClr val="00B0F0"/>
                </a:solidFill>
                <a:latin typeface="Arial" charset="0"/>
                <a:ea typeface="Arial" charset="0"/>
                <a:cs typeface="Arial" charset="0"/>
              </a:rPr>
              <a:t>OSS</a:t>
            </a:r>
            <a:r>
              <a:rPr kumimoji="1" lang="en-US" altLang="ja-JP" sz="3600" b="1" dirty="0" smtClean="0">
                <a:solidFill>
                  <a:srgbClr val="00B0F0"/>
                </a:solidFill>
                <a:latin typeface="Arial" charset="0"/>
                <a:ea typeface="Arial" charset="0"/>
                <a:cs typeface="Arial" charset="0"/>
              </a:rPr>
              <a:t>?</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1190847"/>
            <a:ext cx="11426632" cy="2757678"/>
          </a:xfrm>
        </p:spPr>
        <p:txBody>
          <a:bodyPr/>
          <a:lstStyle/>
          <a:p>
            <a:pPr marL="0" indent="0">
              <a:buNone/>
            </a:pPr>
            <a:r>
              <a:rPr lang="en-US" altLang="ja-JP" sz="2400" b="1" dirty="0" smtClean="0">
                <a:solidFill>
                  <a:schemeClr val="tx1"/>
                </a:solidFill>
                <a:latin typeface="Arial" charset="0"/>
                <a:ea typeface="Arial" charset="0"/>
                <a:cs typeface="Arial" charset="0"/>
              </a:rPr>
              <a:t>OSS is</a:t>
            </a:r>
            <a:endParaRPr lang="en-US" altLang="ja-JP" sz="2400" b="1" dirty="0">
              <a:solidFill>
                <a:schemeClr val="tx1"/>
              </a:solidFill>
              <a:latin typeface="Arial" charset="0"/>
              <a:ea typeface="Arial" charset="0"/>
              <a:cs typeface="Arial" charset="0"/>
            </a:endParaRPr>
          </a:p>
          <a:p>
            <a:pPr marL="0" indent="0">
              <a:buNone/>
            </a:pPr>
            <a:r>
              <a:rPr lang="en-US" altLang="ja-JP" sz="2000" dirty="0" smtClean="0">
                <a:solidFill>
                  <a:schemeClr val="tx1"/>
                </a:solidFill>
                <a:latin typeface="Arial" charset="0"/>
                <a:ea typeface="Arial" charset="0"/>
                <a:cs typeface="Arial" charset="0"/>
              </a:rPr>
              <a:t>Key Driver to </a:t>
            </a:r>
            <a:r>
              <a:rPr lang="en-US" altLang="ja-JP" sz="2000" dirty="0">
                <a:solidFill>
                  <a:schemeClr val="tx1"/>
                </a:solidFill>
                <a:latin typeface="Arial" charset="0"/>
                <a:ea typeface="Arial" charset="0"/>
                <a:cs typeface="Arial" charset="0"/>
              </a:rPr>
              <a:t>grow and evolve </a:t>
            </a:r>
            <a:r>
              <a:rPr lang="en-US" altLang="ja-JP" sz="2000" dirty="0" smtClean="0">
                <a:solidFill>
                  <a:schemeClr val="tx1"/>
                </a:solidFill>
                <a:latin typeface="Arial" charset="0"/>
                <a:ea typeface="Arial" charset="0"/>
                <a:cs typeface="Arial" charset="0"/>
              </a:rPr>
              <a:t>company’s eco-system</a:t>
            </a:r>
            <a:r>
              <a:rPr lang="en-US" altLang="ja-JP" sz="2000" dirty="0">
                <a:solidFill>
                  <a:schemeClr val="tx1"/>
                </a:solidFill>
                <a:latin typeface="Arial" charset="0"/>
                <a:ea typeface="Arial" charset="0"/>
                <a:cs typeface="Arial" charset="0"/>
              </a:rPr>
              <a:t>, which </a:t>
            </a:r>
            <a:r>
              <a:rPr lang="en-US" altLang="ja-JP" sz="2000" dirty="0" smtClean="0">
                <a:solidFill>
                  <a:schemeClr val="tx1"/>
                </a:solidFill>
                <a:latin typeface="Arial" charset="0"/>
                <a:ea typeface="Arial" charset="0"/>
                <a:cs typeface="Arial" charset="0"/>
              </a:rPr>
              <a:t>allow organization to become more flexible, capable </a:t>
            </a:r>
            <a:r>
              <a:rPr lang="en-US" altLang="ja-JP" sz="2000" dirty="0">
                <a:solidFill>
                  <a:schemeClr val="tx1"/>
                </a:solidFill>
                <a:latin typeface="Arial" charset="0"/>
                <a:ea typeface="Arial" charset="0"/>
                <a:cs typeface="Arial" charset="0"/>
              </a:rPr>
              <a:t>of quickly responding to new challenges and capitalizing on new </a:t>
            </a:r>
            <a:r>
              <a:rPr lang="en-US" altLang="ja-JP" sz="2000" dirty="0" smtClean="0">
                <a:solidFill>
                  <a:schemeClr val="tx1"/>
                </a:solidFill>
                <a:latin typeface="Arial" charset="0"/>
                <a:ea typeface="Arial" charset="0"/>
                <a:cs typeface="Arial" charset="0"/>
              </a:rPr>
              <a:t>opportunities</a:t>
            </a:r>
            <a:endParaRPr lang="en-US" altLang="ja-JP" sz="2400" b="1" dirty="0" smtClean="0">
              <a:solidFill>
                <a:schemeClr val="tx1"/>
              </a:solidFill>
              <a:latin typeface="Arial" charset="0"/>
              <a:ea typeface="Arial" charset="0"/>
              <a:cs typeface="Arial" charset="0"/>
            </a:endParaRPr>
          </a:p>
          <a:p>
            <a:pPr marL="0" indent="0">
              <a:buNone/>
            </a:pPr>
            <a:r>
              <a:rPr lang="en-US" altLang="ja-JP" sz="2400" b="1" dirty="0" smtClean="0">
                <a:solidFill>
                  <a:schemeClr val="tx1"/>
                </a:solidFill>
                <a:latin typeface="Arial" charset="0"/>
                <a:ea typeface="Arial" charset="0"/>
                <a:cs typeface="Arial" charset="0"/>
              </a:rPr>
              <a:t>and </a:t>
            </a:r>
            <a:r>
              <a:rPr lang="en-US" altLang="ja-JP" sz="2400" b="1" dirty="0">
                <a:solidFill>
                  <a:schemeClr val="tx1"/>
                </a:solidFill>
                <a:latin typeface="Arial" charset="0"/>
                <a:ea typeface="Arial" charset="0"/>
                <a:cs typeface="Arial" charset="0"/>
              </a:rPr>
              <a:t>I am so interested in </a:t>
            </a:r>
            <a:r>
              <a:rPr lang="en-US" altLang="ja-JP" sz="2400" b="1" dirty="0" smtClean="0">
                <a:solidFill>
                  <a:schemeClr val="tx1"/>
                </a:solidFill>
                <a:latin typeface="Arial" charset="0"/>
                <a:ea typeface="Arial" charset="0"/>
                <a:cs typeface="Arial" charset="0"/>
              </a:rPr>
              <a:t>OSS because</a:t>
            </a:r>
          </a:p>
          <a:p>
            <a:pPr marL="0" indent="0">
              <a:buNone/>
            </a:pPr>
            <a:r>
              <a:rPr lang="en-US" altLang="ja-JP" sz="2000" smtClean="0">
                <a:solidFill>
                  <a:schemeClr val="tx1"/>
                </a:solidFill>
                <a:latin typeface="Arial" charset="0"/>
                <a:ea typeface="Arial" charset="0"/>
                <a:cs typeface="Arial" charset="0"/>
              </a:rPr>
              <a:t>OSS can be </a:t>
            </a:r>
            <a:r>
              <a:rPr lang="en-US" altLang="ja-JP" sz="2000" dirty="0">
                <a:solidFill>
                  <a:schemeClr val="tx1"/>
                </a:solidFill>
                <a:latin typeface="Arial" charset="0"/>
                <a:ea typeface="Arial" charset="0"/>
                <a:cs typeface="Arial" charset="0"/>
              </a:rPr>
              <a:t>a viral marketing </a:t>
            </a:r>
            <a:r>
              <a:rPr lang="en-US" altLang="ja-JP" sz="2000" dirty="0" smtClean="0">
                <a:solidFill>
                  <a:schemeClr val="tx1"/>
                </a:solidFill>
                <a:latin typeface="Arial" charset="0"/>
                <a:ea typeface="Arial" charset="0"/>
                <a:cs typeface="Arial" charset="0"/>
              </a:rPr>
              <a:t>channel - When </a:t>
            </a:r>
            <a:r>
              <a:rPr lang="en-US" altLang="ja-JP" sz="2000" dirty="0">
                <a:solidFill>
                  <a:schemeClr val="tx1"/>
                </a:solidFill>
                <a:latin typeface="Arial" charset="0"/>
                <a:ea typeface="Arial" charset="0"/>
                <a:cs typeface="Arial" charset="0"/>
              </a:rPr>
              <a:t>developers open-source their components and applications they also bring new developers to you, the whole process becomes self-sustainable, viral, and turns into a marketing </a:t>
            </a:r>
            <a:r>
              <a:rPr lang="en-US" altLang="ja-JP" sz="2000" dirty="0" smtClean="0">
                <a:solidFill>
                  <a:schemeClr val="tx1"/>
                </a:solidFill>
                <a:latin typeface="Arial" charset="0"/>
                <a:ea typeface="Arial" charset="0"/>
                <a:cs typeface="Arial" charset="0"/>
              </a:rPr>
              <a:t>avalanche</a:t>
            </a:r>
            <a:endParaRPr lang="en-US" altLang="ja-JP" sz="200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127121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435510" y="1406013"/>
            <a:ext cx="8868696" cy="1077218"/>
          </a:xfrm>
          <a:prstGeom prst="rect">
            <a:avLst/>
          </a:prstGeom>
          <a:noFill/>
        </p:spPr>
        <p:txBody>
          <a:bodyPr wrap="square" rtlCol="0">
            <a:spAutoFit/>
          </a:bodyPr>
          <a:lstStyle/>
          <a:p>
            <a:r>
              <a:rPr kumimoji="1" lang="en-US" altLang="ja-JP" sz="3200" b="1" dirty="0" smtClean="0">
                <a:latin typeface="Arial" charset="0"/>
                <a:ea typeface="Arial" charset="0"/>
                <a:cs typeface="Arial" charset="0"/>
              </a:rPr>
              <a:t>GitHub Japan</a:t>
            </a:r>
          </a:p>
          <a:p>
            <a:r>
              <a:rPr kumimoji="1" lang="en-US" altLang="ja-JP" sz="3200" b="1" dirty="0" smtClean="0">
                <a:latin typeface="Arial" charset="0"/>
                <a:ea typeface="Arial" charset="0"/>
                <a:cs typeface="Arial" charset="0"/>
              </a:rPr>
              <a:t>Marketing </a:t>
            </a:r>
            <a:r>
              <a:rPr lang="en-US" altLang="ja-JP" sz="3200" b="1" dirty="0" smtClean="0">
                <a:latin typeface="Arial" charset="0"/>
                <a:ea typeface="Arial" charset="0"/>
                <a:cs typeface="Arial" charset="0"/>
              </a:rPr>
              <a:t>Strategy</a:t>
            </a:r>
            <a:endParaRPr kumimoji="1" lang="en-US" altLang="ja-JP" sz="3200" b="1" dirty="0" smtClean="0">
              <a:latin typeface="Arial" charset="0"/>
              <a:ea typeface="Arial" charset="0"/>
              <a:cs typeface="Arial" charset="0"/>
            </a:endParaRPr>
          </a:p>
        </p:txBody>
      </p:sp>
    </p:spTree>
    <p:extLst>
      <p:ext uri="{BB962C8B-B14F-4D97-AF65-F5344CB8AC3E}">
        <p14:creationId xmlns:p14="http://schemas.microsoft.com/office/powerpoint/2010/main" val="4778506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kumimoji="1" lang="en-US" altLang="ja-JP" sz="3600" b="1" dirty="0" smtClean="0">
                <a:solidFill>
                  <a:srgbClr val="00B0F0"/>
                </a:solidFill>
                <a:latin typeface="Arial" charset="0"/>
                <a:ea typeface="Arial" charset="0"/>
                <a:cs typeface="Arial" charset="0"/>
              </a:rPr>
              <a:t>Value Proposition: GitHub Enterprise</a:t>
            </a:r>
            <a:endParaRPr lang="en-US" altLang="ja-JP" sz="3600" b="1" dirty="0">
              <a:solidFill>
                <a:srgbClr val="00B0F0"/>
              </a:solidFill>
              <a:latin typeface="Arial" charset="0"/>
              <a:ea typeface="Arial" charset="0"/>
              <a:cs typeface="Arial" charset="0"/>
            </a:endParaRPr>
          </a:p>
        </p:txBody>
      </p:sp>
      <p:graphicFrame>
        <p:nvGraphicFramePr>
          <p:cNvPr id="5" name="表 4"/>
          <p:cNvGraphicFramePr>
            <a:graphicFrameLocks noGrp="1"/>
          </p:cNvGraphicFramePr>
          <p:nvPr>
            <p:extLst>
              <p:ext uri="{D42A27DB-BD31-4B8C-83A1-F6EECF244321}">
                <p14:modId xmlns:p14="http://schemas.microsoft.com/office/powerpoint/2010/main" val="354212586"/>
              </p:ext>
            </p:extLst>
          </p:nvPr>
        </p:nvGraphicFramePr>
        <p:xfrm>
          <a:off x="796022" y="1313694"/>
          <a:ext cx="11260382" cy="5010424"/>
        </p:xfrm>
        <a:graphic>
          <a:graphicData uri="http://schemas.openxmlformats.org/drawingml/2006/table">
            <a:tbl>
              <a:tblPr firstRow="1" bandRow="1">
                <a:tableStyleId>{7DF18680-E054-41AD-8BC1-D1AEF772440D}</a:tableStyleId>
              </a:tblPr>
              <a:tblGrid>
                <a:gridCol w="5630191"/>
                <a:gridCol w="5630191"/>
              </a:tblGrid>
              <a:tr h="280126">
                <a:tc>
                  <a:txBody>
                    <a:bodyPr/>
                    <a:lstStyle/>
                    <a:p>
                      <a:endParaRPr kumimoji="1" lang="ja-JP" altLang="en-US" sz="1600" dirty="0">
                        <a:latin typeface="Arial" charset="0"/>
                        <a:ea typeface="Arial" charset="0"/>
                        <a:cs typeface="Arial" charset="0"/>
                      </a:endParaRPr>
                    </a:p>
                  </a:txBody>
                  <a:tcPr marL="121920" marR="121920" marT="60960" marB="60960"/>
                </a:tc>
                <a:tc>
                  <a:txBody>
                    <a:bodyPr/>
                    <a:lstStyle/>
                    <a:p>
                      <a:endParaRPr kumimoji="1" lang="ja-JP" altLang="en-US" sz="1600" dirty="0">
                        <a:latin typeface="Arial" charset="0"/>
                        <a:ea typeface="Arial" charset="0"/>
                        <a:cs typeface="Arial" charset="0"/>
                      </a:endParaRPr>
                    </a:p>
                  </a:txBody>
                  <a:tcPr marL="121920" marR="121920" marT="60960" marB="60960"/>
                </a:tc>
              </a:tr>
              <a:tr h="763442">
                <a:tc>
                  <a:txBody>
                    <a:bodyPr/>
                    <a:lstStyle/>
                    <a:p>
                      <a:r>
                        <a:rPr kumimoji="1" lang="en-US" altLang="ja-JP" sz="1700" b="1" dirty="0" smtClean="0">
                          <a:latin typeface="Arial" charset="0"/>
                          <a:ea typeface="Arial" charset="0"/>
                          <a:cs typeface="Arial" charset="0"/>
                        </a:rPr>
                        <a:t>To the</a:t>
                      </a:r>
                      <a:endParaRPr kumimoji="1" lang="en-US" altLang="ja-JP" sz="1700" b="1" baseline="0" dirty="0" smtClean="0">
                        <a:latin typeface="Arial" charset="0"/>
                        <a:ea typeface="Arial" charset="0"/>
                        <a:cs typeface="Arial" charset="0"/>
                      </a:endParaRPr>
                    </a:p>
                    <a:p>
                      <a:r>
                        <a:rPr kumimoji="1" lang="en-US" altLang="ja-JP" sz="1700" baseline="0" dirty="0" smtClean="0">
                          <a:latin typeface="Arial" charset="0"/>
                          <a:ea typeface="Arial" charset="0"/>
                          <a:cs typeface="Arial" charset="0"/>
                        </a:rPr>
                        <a:t>(role)</a:t>
                      </a:r>
                      <a:endParaRPr kumimoji="1" lang="ja-JP" altLang="en-US" sz="1700" dirty="0">
                        <a:latin typeface="Arial" charset="0"/>
                        <a:ea typeface="Arial" charset="0"/>
                        <a:cs typeface="Arial" charset="0"/>
                      </a:endParaRPr>
                    </a:p>
                  </a:txBody>
                  <a:tcPr/>
                </a:tc>
                <a:tc>
                  <a:txBody>
                    <a:bodyPr/>
                    <a:lstStyle/>
                    <a:p>
                      <a:pPr marL="0" marR="0" indent="0" algn="l" defTabSz="121917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in-house Developers in internet based companies</a:t>
                      </a:r>
                      <a:r>
                        <a:rPr kumimoji="1" lang="en-US" altLang="ja-JP" sz="1700" baseline="0" dirty="0" smtClean="0">
                          <a:latin typeface="Arial" charset="0"/>
                          <a:ea typeface="Arial" charset="0"/>
                          <a:cs typeface="Arial" charset="0"/>
                        </a:rPr>
                        <a:t> or </a:t>
                      </a:r>
                      <a:r>
                        <a:rPr kumimoji="1" lang="en-US" altLang="ja-JP" sz="1700" dirty="0" smtClean="0">
                          <a:latin typeface="Arial" charset="0"/>
                          <a:ea typeface="Arial" charset="0"/>
                          <a:cs typeface="Arial" charset="0"/>
                        </a:rPr>
                        <a:t>companies</a:t>
                      </a:r>
                      <a:r>
                        <a:rPr kumimoji="1" lang="en-US" altLang="ja-JP" sz="1700" baseline="0" dirty="0" smtClean="0">
                          <a:latin typeface="Arial" charset="0"/>
                          <a:ea typeface="Arial" charset="0"/>
                          <a:cs typeface="Arial" charset="0"/>
                        </a:rPr>
                        <a:t> based on software</a:t>
                      </a:r>
                      <a:endParaRPr kumimoji="1" lang="ja-JP" altLang="en-US" sz="1700" dirty="0">
                        <a:latin typeface="Arial" charset="0"/>
                        <a:ea typeface="Arial" charset="0"/>
                        <a:cs typeface="Arial" charset="0"/>
                      </a:endParaRPr>
                    </a:p>
                  </a:txBody>
                  <a:tcPr marL="121920" marR="121920" marT="60960" marB="60960"/>
                </a:tc>
              </a:tr>
              <a:tr h="1027943">
                <a:tc>
                  <a:txBody>
                    <a:bodyPr/>
                    <a:lstStyle/>
                    <a:p>
                      <a:r>
                        <a:rPr kumimoji="1" lang="en-US" altLang="ja-JP" sz="1700" b="1" dirty="0" smtClean="0">
                          <a:latin typeface="Arial" charset="0"/>
                          <a:ea typeface="Arial" charset="0"/>
                          <a:cs typeface="Arial" charset="0"/>
                        </a:rPr>
                        <a:t>Who wants to</a:t>
                      </a:r>
                    </a:p>
                    <a:p>
                      <a:r>
                        <a:rPr kumimoji="1" lang="en-US" altLang="ja-JP" sz="1700" dirty="0" smtClean="0">
                          <a:latin typeface="Arial" charset="0"/>
                          <a:ea typeface="Arial" charset="0"/>
                          <a:cs typeface="Arial" charset="0"/>
                        </a:rPr>
                        <a:t>(buyer aspiration based on capabilities in this dimension</a:t>
                      </a:r>
                      <a:r>
                        <a:rPr kumimoji="1" lang="en-US" altLang="ja-JP" sz="1700" baseline="0" dirty="0" smtClean="0">
                          <a:latin typeface="Arial" charset="0"/>
                          <a:ea typeface="Arial" charset="0"/>
                          <a:cs typeface="Arial" charset="0"/>
                        </a:rPr>
                        <a:t> of proficiency and current buying behavior)</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dirty="0" smtClean="0">
                          <a:latin typeface="Arial" charset="0"/>
                          <a:ea typeface="Arial" charset="0"/>
                          <a:cs typeface="Arial" charset="0"/>
                        </a:rPr>
                        <a:t>share</a:t>
                      </a:r>
                      <a:r>
                        <a:rPr kumimoji="1" lang="en-US" altLang="ja-JP" sz="1700" baseline="0" dirty="0" smtClean="0">
                          <a:latin typeface="Arial" charset="0"/>
                          <a:ea typeface="Arial" charset="0"/>
                          <a:cs typeface="Arial" charset="0"/>
                        </a:rPr>
                        <a:t> source code with </a:t>
                      </a:r>
                      <a:r>
                        <a:rPr kumimoji="1" lang="en-US" altLang="ja-JP" sz="1700" dirty="0" smtClean="0">
                          <a:latin typeface="Arial" charset="0"/>
                          <a:ea typeface="Arial" charset="0"/>
                          <a:cs typeface="Arial" charset="0"/>
                        </a:rPr>
                        <a:t>extremely high performance</a:t>
                      </a:r>
                      <a:r>
                        <a:rPr kumimoji="1" lang="en-US" altLang="ja-JP" sz="1700" baseline="0" dirty="0" smtClean="0">
                          <a:latin typeface="Arial" charset="0"/>
                          <a:ea typeface="Arial" charset="0"/>
                          <a:cs typeface="Arial" charset="0"/>
                        </a:rPr>
                        <a:t> system, also wants to feel “The human side of software” in their product development process (= social coding) when working on a team</a:t>
                      </a:r>
                      <a:endParaRPr kumimoji="1" lang="ja-JP" altLang="en-US" sz="1700" dirty="0">
                        <a:latin typeface="Arial" charset="0"/>
                        <a:ea typeface="Arial" charset="0"/>
                        <a:cs typeface="Arial" charset="0"/>
                      </a:endParaRPr>
                    </a:p>
                  </a:txBody>
                  <a:tcPr marL="121920" marR="121920" marT="60960" marB="60960"/>
                </a:tc>
              </a:tr>
              <a:tr h="751615">
                <a:tc>
                  <a:txBody>
                    <a:bodyPr/>
                    <a:lstStyle/>
                    <a:p>
                      <a:r>
                        <a:rPr kumimoji="1" lang="en-US" altLang="ja-JP" sz="1700" b="1" dirty="0" smtClean="0">
                          <a:latin typeface="Arial" charset="0"/>
                          <a:ea typeface="Arial" charset="0"/>
                          <a:cs typeface="Arial" charset="0"/>
                        </a:rPr>
                        <a:t>GitHub is the only partner that can</a:t>
                      </a:r>
                    </a:p>
                    <a:p>
                      <a:r>
                        <a:rPr kumimoji="1" lang="en-US" altLang="ja-JP" sz="1700" dirty="0" smtClean="0">
                          <a:latin typeface="Arial" charset="0"/>
                          <a:ea typeface="Arial" charset="0"/>
                          <a:cs typeface="Arial" charset="0"/>
                        </a:rPr>
                        <a:t>(differentiated benefits)</a:t>
                      </a:r>
                      <a:endParaRPr kumimoji="1" lang="ja-JP" altLang="en-US" sz="170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700" dirty="0" smtClean="0">
                          <a:latin typeface="Arial" charset="0"/>
                          <a:ea typeface="Arial" charset="0"/>
                          <a:cs typeface="Arial" charset="0"/>
                        </a:rPr>
                        <a:t>provide extremely</a:t>
                      </a:r>
                      <a:r>
                        <a:rPr kumimoji="1" lang="en-US" altLang="ja-JP" sz="1700" baseline="0" dirty="0" smtClean="0">
                          <a:latin typeface="Arial" charset="0"/>
                          <a:ea typeface="Arial" charset="0"/>
                          <a:cs typeface="Arial" charset="0"/>
                        </a:rPr>
                        <a:t> high performance “</a:t>
                      </a:r>
                      <a:r>
                        <a:rPr kumimoji="1" lang="en-US" altLang="ja-JP" sz="1700" dirty="0" smtClean="0">
                          <a:latin typeface="Arial" charset="0"/>
                          <a:ea typeface="Arial" charset="0"/>
                          <a:cs typeface="Arial" charset="0"/>
                        </a:rPr>
                        <a:t>virtual appliance</a:t>
                      </a:r>
                      <a:r>
                        <a:rPr kumimoji="1" lang="en-US" altLang="ja-JP" sz="1700" baseline="0" dirty="0" smtClean="0">
                          <a:latin typeface="Arial" charset="0"/>
                          <a:ea typeface="Arial" charset="0"/>
                          <a:cs typeface="Arial" charset="0"/>
                        </a:rPr>
                        <a:t>” system</a:t>
                      </a:r>
                      <a:r>
                        <a:rPr kumimoji="1" lang="en-US" altLang="ja-JP" sz="1700" dirty="0" smtClean="0">
                          <a:latin typeface="Arial" charset="0"/>
                          <a:ea typeface="Arial" charset="0"/>
                          <a:cs typeface="Arial" charset="0"/>
                        </a:rPr>
                        <a:t> wit</a:t>
                      </a:r>
                      <a:r>
                        <a:rPr kumimoji="1" lang="en-US" altLang="ja-JP" sz="1700" baseline="0" dirty="0" smtClean="0">
                          <a:latin typeface="Arial" charset="0"/>
                          <a:ea typeface="Arial" charset="0"/>
                          <a:cs typeface="Arial" charset="0"/>
                        </a:rPr>
                        <a:t>h very low </a:t>
                      </a:r>
                      <a:r>
                        <a:rPr kumimoji="1" lang="en-US" altLang="ja-JP" sz="1700" dirty="0" smtClean="0">
                          <a:latin typeface="Arial" charset="0"/>
                          <a:ea typeface="Arial" charset="0"/>
                          <a:cs typeface="Arial" charset="0"/>
                        </a:rPr>
                        <a:t>administrative overhead</a:t>
                      </a:r>
                      <a:endParaRPr kumimoji="1" lang="ja-JP" altLang="en-US" sz="1700" dirty="0">
                        <a:latin typeface="Arial" charset="0"/>
                        <a:ea typeface="Arial" charset="0"/>
                        <a:cs typeface="Arial" charset="0"/>
                      </a:endParaRPr>
                    </a:p>
                  </a:txBody>
                  <a:tcPr marL="121920" marR="121920" marT="60960" marB="60960"/>
                </a:tc>
              </a:tr>
              <a:tr h="767310">
                <a:tc>
                  <a:txBody>
                    <a:bodyPr/>
                    <a:lstStyle/>
                    <a:p>
                      <a:r>
                        <a:rPr kumimoji="1" lang="en-US" altLang="ja-JP" sz="1700" b="1" dirty="0" smtClean="0">
                          <a:latin typeface="Arial" charset="0"/>
                          <a:ea typeface="Arial" charset="0"/>
                          <a:cs typeface="Arial" charset="0"/>
                        </a:rPr>
                        <a:t>through our</a:t>
                      </a:r>
                    </a:p>
                    <a:p>
                      <a:r>
                        <a:rPr kumimoji="1" lang="en-US" altLang="ja-JP" sz="1700" dirty="0" smtClean="0">
                          <a:latin typeface="Arial" charset="0"/>
                          <a:ea typeface="Arial" charset="0"/>
                          <a:cs typeface="Arial" charset="0"/>
                        </a:rPr>
                        <a:t>(lead-with offering)</a:t>
                      </a:r>
                      <a:endParaRPr kumimoji="1" lang="ja-JP" altLang="en-US" sz="1700" dirty="0">
                        <a:latin typeface="Arial" charset="0"/>
                        <a:ea typeface="Arial" charset="0"/>
                        <a:cs typeface="Arial" charset="0"/>
                      </a:endParaRPr>
                    </a:p>
                  </a:txBody>
                  <a:tcPr/>
                </a:tc>
                <a:tc>
                  <a:txBody>
                    <a:bodyPr/>
                    <a:lstStyle/>
                    <a:p>
                      <a:pPr marL="0" indent="0">
                        <a:buFont typeface="Arial" charset="0"/>
                        <a:buNone/>
                      </a:pPr>
                      <a:r>
                        <a:rPr kumimoji="1" lang="en-US" altLang="ja-JP" sz="1700" dirty="0" smtClean="0">
                          <a:latin typeface="Arial" charset="0"/>
                          <a:ea typeface="Arial" charset="0"/>
                          <a:cs typeface="Arial" charset="0"/>
                        </a:rPr>
                        <a:t>GitHub</a:t>
                      </a:r>
                      <a:r>
                        <a:rPr kumimoji="1" lang="en-US" altLang="ja-JP" sz="1700" baseline="0" dirty="0" smtClean="0">
                          <a:latin typeface="Arial" charset="0"/>
                          <a:ea typeface="Arial" charset="0"/>
                          <a:cs typeface="Arial" charset="0"/>
                        </a:rPr>
                        <a:t> Enterprise</a:t>
                      </a:r>
                    </a:p>
                  </a:txBody>
                  <a:tcPr marL="121920" marR="121920" marT="60960" marB="60960"/>
                </a:tc>
              </a:tr>
              <a:tr h="1204057">
                <a:tc>
                  <a:txBody>
                    <a:bodyPr/>
                    <a:lstStyle/>
                    <a:p>
                      <a:r>
                        <a:rPr kumimoji="1" lang="en-US" altLang="ja-JP" sz="1700" b="1" dirty="0" smtClean="0">
                          <a:latin typeface="Arial" charset="0"/>
                          <a:ea typeface="Arial" charset="0"/>
                          <a:cs typeface="Arial" charset="0"/>
                        </a:rPr>
                        <a:t>because</a:t>
                      </a:r>
                    </a:p>
                    <a:p>
                      <a:r>
                        <a:rPr kumimoji="1" lang="en-US" altLang="ja-JP" sz="1700" dirty="0" smtClean="0">
                          <a:latin typeface="Arial" charset="0"/>
                          <a:ea typeface="Arial" charset="0"/>
                          <a:cs typeface="Arial" charset="0"/>
                        </a:rPr>
                        <a:t>(proof points)</a:t>
                      </a:r>
                      <a:endParaRPr kumimoji="1" lang="ja-JP" altLang="en-US" sz="1700" b="0" dirty="0">
                        <a:latin typeface="Arial" charset="0"/>
                        <a:ea typeface="Arial" charset="0"/>
                        <a:cs typeface="Arial"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kumimoji="1" lang="en-US" altLang="ja-JP" sz="1700" kern="1200" dirty="0" smtClean="0">
                          <a:effectLst/>
                          <a:latin typeface="Arial" charset="0"/>
                          <a:ea typeface="Arial" charset="0"/>
                          <a:cs typeface="Arial" charset="0"/>
                        </a:rPr>
                        <a:t>GitHub is trusted by more than 100,000 organizations worldwide</a:t>
                      </a:r>
                      <a:r>
                        <a:rPr kumimoji="1" lang="en-US" altLang="ja-JP" sz="1700" kern="1200" baseline="0" dirty="0" smtClean="0">
                          <a:effectLst/>
                          <a:latin typeface="Arial" charset="0"/>
                          <a:ea typeface="Arial" charset="0"/>
                          <a:cs typeface="Arial" charset="0"/>
                        </a:rPr>
                        <a:t> including Japan </a:t>
                      </a:r>
                      <a:r>
                        <a:rPr kumimoji="1" lang="en-US" altLang="ja-JP" sz="1700" kern="1200" dirty="0" smtClean="0">
                          <a:effectLst/>
                          <a:latin typeface="Arial" charset="0"/>
                          <a:ea typeface="Arial" charset="0"/>
                          <a:cs typeface="Arial" charset="0"/>
                        </a:rPr>
                        <a:t>top</a:t>
                      </a:r>
                      <a:r>
                        <a:rPr kumimoji="1" lang="en-US" altLang="ja-JP" sz="1700" kern="1200" baseline="0" dirty="0" smtClean="0">
                          <a:effectLst/>
                          <a:latin typeface="Arial" charset="0"/>
                          <a:ea typeface="Arial" charset="0"/>
                          <a:cs typeface="Arial" charset="0"/>
                        </a:rPr>
                        <a:t> leading internet based companies such as GREE, Yahoo! JAPAN, </a:t>
                      </a:r>
                      <a:r>
                        <a:rPr kumimoji="1" lang="en-US" altLang="ja-JP" sz="1700" kern="1200" baseline="0" dirty="0" err="1" smtClean="0">
                          <a:effectLst/>
                          <a:latin typeface="Arial" charset="0"/>
                          <a:ea typeface="Arial" charset="0"/>
                          <a:cs typeface="Arial" charset="0"/>
                        </a:rPr>
                        <a:t>DeNA</a:t>
                      </a:r>
                      <a:r>
                        <a:rPr kumimoji="1" lang="en-US" altLang="ja-JP" sz="1700" kern="1200" baseline="0" dirty="0" smtClean="0">
                          <a:effectLst/>
                          <a:latin typeface="Arial" charset="0"/>
                          <a:ea typeface="Arial" charset="0"/>
                          <a:cs typeface="Arial" charset="0"/>
                        </a:rPr>
                        <a:t>, </a:t>
                      </a:r>
                      <a:r>
                        <a:rPr kumimoji="1" lang="en-US" altLang="ja-JP" sz="1700" kern="1200" baseline="0" dirty="0" err="1" smtClean="0">
                          <a:effectLst/>
                          <a:latin typeface="Arial" charset="0"/>
                          <a:ea typeface="Arial" charset="0"/>
                          <a:cs typeface="Arial" charset="0"/>
                        </a:rPr>
                        <a:t>Cookpad</a:t>
                      </a:r>
                      <a:r>
                        <a:rPr kumimoji="1" lang="en-US" altLang="ja-JP" sz="1700" kern="1200" baseline="0" dirty="0" smtClean="0">
                          <a:effectLst/>
                          <a:latin typeface="Arial" charset="0"/>
                          <a:ea typeface="Arial" charset="0"/>
                          <a:cs typeface="Arial" charset="0"/>
                        </a:rPr>
                        <a:t>, LINE and </a:t>
                      </a:r>
                      <a:r>
                        <a:rPr kumimoji="1" lang="en-US" altLang="ja-JP" sz="1700" kern="1200" baseline="0" dirty="0" err="1" smtClean="0">
                          <a:effectLst/>
                          <a:latin typeface="Arial" charset="0"/>
                          <a:ea typeface="Arial" charset="0"/>
                          <a:cs typeface="Arial" charset="0"/>
                        </a:rPr>
                        <a:t>CyberAgent</a:t>
                      </a:r>
                      <a:endParaRPr kumimoji="1" lang="en-US" altLang="ja-JP" sz="1700" b="0" i="0" kern="1200" dirty="0" smtClean="0">
                        <a:solidFill>
                          <a:schemeClr val="dk1"/>
                        </a:solidFill>
                        <a:effectLst/>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1866779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605294"/>
          </a:xfrm>
        </p:spPr>
        <p:txBody>
          <a:bodyPr/>
          <a:lstStyle/>
          <a:p>
            <a:r>
              <a:rPr kumimoji="1" lang="en-US" altLang="ja-JP" sz="3600" b="1" dirty="0" smtClean="0">
                <a:solidFill>
                  <a:srgbClr val="00B0F0"/>
                </a:solidFill>
                <a:latin typeface="Arial" charset="0"/>
                <a:ea typeface="Arial" charset="0"/>
                <a:cs typeface="Arial" charset="0"/>
              </a:rPr>
              <a:t>Persona</a:t>
            </a:r>
            <a:endParaRPr kumimoji="1" lang="ja-JP" altLang="en-US" sz="2933" b="1" dirty="0">
              <a:solidFill>
                <a:srgbClr val="00B0F0"/>
              </a:solidFill>
              <a:latin typeface="Arial" charset="0"/>
              <a:ea typeface="Arial" charset="0"/>
              <a:cs typeface="Arial" charset="0"/>
            </a:endParaRPr>
          </a:p>
        </p:txBody>
      </p:sp>
      <p:sp>
        <p:nvSpPr>
          <p:cNvPr id="5" name="Text Placeholder 3"/>
          <p:cNvSpPr>
            <a:spLocks noGrp="1"/>
          </p:cNvSpPr>
          <p:nvPr>
            <p:ph type="body" sz="quarter" idx="11"/>
          </p:nvPr>
        </p:nvSpPr>
        <p:spPr>
          <a:xfrm>
            <a:off x="322023" y="2952711"/>
            <a:ext cx="5859321" cy="3422475"/>
          </a:xfrm>
        </p:spPr>
        <p:txBody>
          <a:bodyPr/>
          <a:lstStyle/>
          <a:p>
            <a:pPr marL="0" indent="0">
              <a:buNone/>
            </a:pPr>
            <a:r>
              <a:rPr lang="en-US" altLang="ja-JP" sz="2000" b="1" dirty="0">
                <a:solidFill>
                  <a:schemeClr val="tx1"/>
                </a:solidFill>
                <a:latin typeface="Arial" charset="0"/>
                <a:ea typeface="Arial" charset="0"/>
                <a:cs typeface="Arial" charset="0"/>
              </a:rPr>
              <a:t>in-house Developers in </a:t>
            </a:r>
            <a:r>
              <a:rPr lang="en-US" altLang="ja-JP" sz="2000" b="1" dirty="0" smtClean="0">
                <a:solidFill>
                  <a:schemeClr val="tx1"/>
                </a:solidFill>
                <a:latin typeface="Arial" charset="0"/>
                <a:ea typeface="Arial" charset="0"/>
                <a:cs typeface="Arial" charset="0"/>
              </a:rPr>
              <a:t>larger companies:</a:t>
            </a:r>
          </a:p>
          <a:p>
            <a:pPr marL="0" indent="0">
              <a:buNone/>
            </a:pPr>
            <a:r>
              <a:rPr lang="en-US" altLang="ja-JP" dirty="0" smtClean="0">
                <a:solidFill>
                  <a:schemeClr val="tx1"/>
                </a:solidFill>
                <a:latin typeface="Arial" charset="0"/>
                <a:ea typeface="Arial" charset="0"/>
                <a:cs typeface="Arial" charset="0"/>
              </a:rPr>
              <a:t>Who is </a:t>
            </a:r>
            <a:r>
              <a:rPr lang="en-US" altLang="ja-JP" dirty="0">
                <a:solidFill>
                  <a:schemeClr val="tx1"/>
                </a:solidFill>
                <a:latin typeface="Arial" charset="0"/>
                <a:ea typeface="Arial" charset="0"/>
                <a:cs typeface="Arial" charset="0"/>
              </a:rPr>
              <a:t>involved in the innovation, design, coding, testing and maintenance for both front-end and back-end development depending on the needs and resources of a project</a:t>
            </a:r>
            <a:r>
              <a:rPr lang="en-US" altLang="ja-JP" dirty="0" smtClean="0">
                <a:solidFill>
                  <a:schemeClr val="tx1"/>
                </a:solidFill>
                <a:latin typeface="Arial" charset="0"/>
                <a:ea typeface="Arial" charset="0"/>
                <a:cs typeface="Arial" charset="0"/>
              </a:rPr>
              <a:t>.</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mainly codes in C# or Java for customer-facing applications. He also uses HTML/CSS, JavaScript, and some PHP for smaller web or mobile projects. </a:t>
            </a: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also integrates with back-end web-services, APIs, legacy applications, databases and packaged </a:t>
            </a:r>
            <a:r>
              <a:rPr lang="en-US" altLang="ja-JP" dirty="0" smtClean="0">
                <a:solidFill>
                  <a:schemeClr val="tx1"/>
                </a:solidFill>
                <a:latin typeface="Arial" charset="0"/>
                <a:ea typeface="Arial" charset="0"/>
                <a:cs typeface="Arial" charset="0"/>
              </a:rPr>
              <a:t>applications.</a:t>
            </a:r>
          </a:p>
          <a:p>
            <a:pPr marL="0" indent="0">
              <a:buNone/>
            </a:pPr>
            <a:r>
              <a:rPr lang="en-US" altLang="ja-JP" dirty="0" smtClean="0">
                <a:solidFill>
                  <a:schemeClr val="tx1"/>
                </a:solidFill>
                <a:latin typeface="Arial" charset="0"/>
                <a:ea typeface="Arial" charset="0"/>
                <a:cs typeface="Arial" charset="0"/>
              </a:rPr>
              <a:t>He </a:t>
            </a:r>
            <a:r>
              <a:rPr lang="en-US" altLang="ja-JP" dirty="0">
                <a:solidFill>
                  <a:schemeClr val="tx1"/>
                </a:solidFill>
                <a:latin typeface="Arial" charset="0"/>
                <a:ea typeface="Arial" charset="0"/>
                <a:cs typeface="Arial" charset="0"/>
              </a:rPr>
              <a:t>wants to get work done quickly and with minimal interruptions. He wants tools that allow more effective collaboration and communication</a:t>
            </a:r>
            <a:r>
              <a:rPr lang="en-US" altLang="ja-JP" dirty="0" smtClean="0">
                <a:solidFill>
                  <a:schemeClr val="tx1"/>
                </a:solidFill>
                <a:latin typeface="Arial" charset="0"/>
                <a:ea typeface="Arial" charset="0"/>
                <a:cs typeface="Arial" charset="0"/>
              </a:rPr>
              <a:t>.</a:t>
            </a:r>
          </a:p>
        </p:txBody>
      </p:sp>
      <p:sp>
        <p:nvSpPr>
          <p:cNvPr id="18" name="Text Placeholder 3"/>
          <p:cNvSpPr>
            <a:spLocks noGrp="1"/>
          </p:cNvSpPr>
          <p:nvPr>
            <p:ph type="body" sz="quarter" idx="12"/>
          </p:nvPr>
        </p:nvSpPr>
        <p:spPr>
          <a:xfrm>
            <a:off x="6940362" y="2952711"/>
            <a:ext cx="5093141" cy="3816429"/>
          </a:xfrm>
        </p:spPr>
        <p:txBody>
          <a:bodyPr/>
          <a:lstStyle/>
          <a:p>
            <a:pPr marL="0" indent="0">
              <a:lnSpc>
                <a:spcPct val="100000"/>
              </a:lnSpc>
              <a:buNone/>
            </a:pPr>
            <a:r>
              <a:rPr lang="en-US" altLang="ja-JP" sz="1800" b="1" dirty="0">
                <a:solidFill>
                  <a:schemeClr val="tx1"/>
                </a:solidFill>
                <a:latin typeface="Arial" charset="0"/>
                <a:ea typeface="Arial" charset="0"/>
                <a:cs typeface="Arial" charset="0"/>
              </a:rPr>
              <a:t>Client Challenges </a:t>
            </a:r>
            <a:endParaRPr lang="en-US" altLang="ja-JP" sz="18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Deal with delays and bottlenecks across the software delivery lifecycle, </a:t>
            </a:r>
            <a:r>
              <a:rPr lang="en-US" altLang="ja-JP" sz="1600" dirty="0" smtClean="0">
                <a:solidFill>
                  <a:schemeClr val="tx1"/>
                </a:solidFill>
                <a:latin typeface="Arial" charset="0"/>
                <a:ea typeface="Arial" charset="0"/>
                <a:cs typeface="Arial" charset="0"/>
              </a:rPr>
              <a:t>achieve </a:t>
            </a:r>
            <a:r>
              <a:rPr lang="en-US" altLang="ja-JP" sz="1600" dirty="0">
                <a:solidFill>
                  <a:schemeClr val="tx1"/>
                </a:solidFill>
                <a:latin typeface="Arial" charset="0"/>
                <a:ea typeface="Arial" charset="0"/>
                <a:cs typeface="Arial" charset="0"/>
              </a:rPr>
              <a:t>faster response times for defect analysis and </a:t>
            </a:r>
            <a:r>
              <a:rPr lang="en-US" altLang="ja-JP" sz="1600" dirty="0" smtClean="0">
                <a:solidFill>
                  <a:schemeClr val="tx1"/>
                </a:solidFill>
                <a:latin typeface="Arial" charset="0"/>
                <a:ea typeface="Arial" charset="0"/>
                <a:cs typeface="Arial" charset="0"/>
              </a:rPr>
              <a:t>remediation.</a:t>
            </a:r>
            <a:endParaRPr lang="en-US" altLang="ja-JP" sz="1600" dirty="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Communicate effectively with clients and co-workers; working remotely with colleagues.</a:t>
            </a: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Work with multiple tools across multiple projects.</a:t>
            </a:r>
            <a:endParaRPr lang="en-US" altLang="ja-JP" sz="1600" dirty="0" smtClean="0">
              <a:solidFill>
                <a:schemeClr val="tx1"/>
              </a:solidFill>
              <a:latin typeface="Arial" charset="0"/>
              <a:ea typeface="Arial" charset="0"/>
              <a:cs typeface="Arial" charset="0"/>
            </a:endParaRPr>
          </a:p>
          <a:p>
            <a:pPr marL="285750" indent="-285750">
              <a:lnSpc>
                <a:spcPct val="100000"/>
              </a:lnSpc>
              <a:buFont typeface="Wingdings" charset="2"/>
              <a:buChar char="p"/>
            </a:pPr>
            <a:r>
              <a:rPr lang="en-US" altLang="ja-JP" sz="1600" dirty="0">
                <a:solidFill>
                  <a:schemeClr val="tx1"/>
                </a:solidFill>
                <a:latin typeface="Arial" charset="0"/>
                <a:ea typeface="Arial" charset="0"/>
                <a:cs typeface="Arial" charset="0"/>
              </a:rPr>
              <a:t>Keep things in-sync across multiple projects.</a:t>
            </a:r>
          </a:p>
        </p:txBody>
      </p:sp>
      <p:pic>
        <p:nvPicPr>
          <p:cNvPr id="3" name="図 2"/>
          <p:cNvPicPr>
            <a:picLocks noChangeAspect="1"/>
          </p:cNvPicPr>
          <p:nvPr/>
        </p:nvPicPr>
        <p:blipFill>
          <a:blip r:embed="rId2"/>
          <a:stretch>
            <a:fillRect/>
          </a:stretch>
        </p:blipFill>
        <p:spPr>
          <a:xfrm>
            <a:off x="322023" y="1152977"/>
            <a:ext cx="1896813" cy="1580678"/>
          </a:xfrm>
          <a:prstGeom prst="rect">
            <a:avLst/>
          </a:prstGeom>
        </p:spPr>
      </p:pic>
    </p:spTree>
    <p:extLst>
      <p:ext uri="{BB962C8B-B14F-4D97-AF65-F5344CB8AC3E}">
        <p14:creationId xmlns:p14="http://schemas.microsoft.com/office/powerpoint/2010/main" val="185443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17471"/>
            <a:ext cx="11426632" cy="1082348"/>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(1/2)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Market Condition Highlights :</a:t>
            </a:r>
            <a:endParaRPr kumimoji="1" lang="en-US" altLang="ja-JP" sz="3600" b="1" dirty="0">
              <a:solidFill>
                <a:srgbClr val="00B0F0"/>
              </a:solidFill>
              <a:latin typeface="Arial" charset="0"/>
              <a:ea typeface="Arial" charset="0"/>
              <a:cs typeface="Arial" charset="0"/>
            </a:endParaRPr>
          </a:p>
        </p:txBody>
      </p:sp>
      <p:sp>
        <p:nvSpPr>
          <p:cNvPr id="8" name="Text Placeholder 3"/>
          <p:cNvSpPr>
            <a:spLocks noGrp="1"/>
          </p:cNvSpPr>
          <p:nvPr>
            <p:ph type="body" sz="quarter" idx="11"/>
          </p:nvPr>
        </p:nvSpPr>
        <p:spPr>
          <a:xfrm>
            <a:off x="6141817" y="1576764"/>
            <a:ext cx="5606838" cy="5317353"/>
          </a:xfrm>
        </p:spPr>
        <p:txBody>
          <a:bodyPr/>
          <a:lstStyle/>
          <a:p>
            <a:pPr marL="0" indent="0">
              <a:buNone/>
            </a:pPr>
            <a:r>
              <a:rPr lang="en-US" altLang="ja-JP" sz="1800" b="1" dirty="0" smtClean="0">
                <a:solidFill>
                  <a:schemeClr val="tx1"/>
                </a:solidFill>
                <a:latin typeface="Arial" charset="0"/>
                <a:ea typeface="Arial" charset="0"/>
                <a:cs typeface="Arial" charset="0"/>
              </a:rPr>
              <a:t>Market </a:t>
            </a:r>
            <a:r>
              <a:rPr lang="en-US" altLang="ja-JP" sz="1800" b="1" dirty="0">
                <a:solidFill>
                  <a:schemeClr val="tx1"/>
                </a:solidFill>
                <a:latin typeface="Arial" charset="0"/>
                <a:ea typeface="Arial" charset="0"/>
                <a:cs typeface="Arial" charset="0"/>
              </a:rPr>
              <a:t>Trend</a:t>
            </a:r>
          </a:p>
          <a:p>
            <a:pPr>
              <a:buFont typeface="Wingdings" charset="2"/>
              <a:buChar char="p"/>
            </a:pPr>
            <a:r>
              <a:rPr lang="en-US" altLang="ja-JP" sz="1500" b="1" dirty="0" smtClean="0">
                <a:solidFill>
                  <a:schemeClr val="tx1"/>
                </a:solidFill>
                <a:latin typeface="Arial" charset="0"/>
                <a:ea typeface="Arial" charset="0"/>
                <a:cs typeface="Arial" charset="0"/>
              </a:rPr>
              <a:t>Overall</a:t>
            </a:r>
            <a:r>
              <a:rPr lang="en-US" altLang="ja-JP" sz="1500" dirty="0">
                <a:solidFill>
                  <a:schemeClr val="tx1"/>
                </a:solidFill>
                <a:latin typeface="Arial" charset="0"/>
                <a:ea typeface="Arial" charset="0"/>
                <a:cs typeface="Arial" charset="0"/>
              </a:rPr>
              <a:t>: </a:t>
            </a:r>
            <a:r>
              <a:rPr lang="en-US" altLang="ja-JP" sz="1500" dirty="0" smtClean="0">
                <a:solidFill>
                  <a:schemeClr val="tx1"/>
                </a:solidFill>
                <a:latin typeface="Arial" charset="0"/>
                <a:ea typeface="Arial" charset="0"/>
                <a:cs typeface="Arial" charset="0"/>
              </a:rPr>
              <a:t>Japan </a:t>
            </a:r>
            <a:r>
              <a:rPr lang="en-US" altLang="ja-JP" sz="1500" dirty="0">
                <a:solidFill>
                  <a:schemeClr val="tx1"/>
                </a:solidFill>
                <a:latin typeface="Arial" charset="0"/>
                <a:ea typeface="Arial" charset="0"/>
                <a:cs typeface="Arial" charset="0"/>
              </a:rPr>
              <a:t>software market revenue will grow 3.9% year over year (YoY) in 2016 to reach 2.74169 trillion yen and will continue to grow from 2015 to 2020 at a compound annual growth rate (CAGR) of 4.2</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r>
              <a:rPr lang="en-US" altLang="ja-JP" sz="1500" b="1" dirty="0">
                <a:solidFill>
                  <a:schemeClr val="tx1"/>
                </a:solidFill>
                <a:latin typeface="Arial" charset="0"/>
                <a:ea typeface="Arial" charset="0"/>
                <a:cs typeface="Arial" charset="0"/>
              </a:rPr>
              <a:t>Application development and deployment </a:t>
            </a:r>
            <a:r>
              <a:rPr lang="en-US" altLang="ja-JP" sz="1500" b="1" dirty="0" smtClean="0">
                <a:solidFill>
                  <a:schemeClr val="tx1"/>
                </a:solidFill>
                <a:latin typeface="Arial" charset="0"/>
                <a:ea typeface="Arial" charset="0"/>
                <a:cs typeface="Arial" charset="0"/>
              </a:rPr>
              <a:t>market</a:t>
            </a:r>
            <a:r>
              <a:rPr lang="en-US" altLang="ja-JP" sz="1500" dirty="0">
                <a:solidFill>
                  <a:schemeClr val="tx1"/>
                </a:solidFill>
                <a:latin typeface="Arial" charset="0"/>
                <a:ea typeface="Arial" charset="0"/>
                <a:cs typeface="Arial" charset="0"/>
              </a:rPr>
              <a:t>: CAGR from 2015 to 2020 will be 6.2</a:t>
            </a:r>
            <a:r>
              <a:rPr lang="en-US" altLang="ja-JP" sz="1500" dirty="0" smtClean="0">
                <a:solidFill>
                  <a:schemeClr val="tx1"/>
                </a:solidFill>
                <a:latin typeface="Arial" charset="0"/>
                <a:ea typeface="Arial" charset="0"/>
                <a:cs typeface="Arial" charset="0"/>
              </a:rPr>
              <a:t>%.This </a:t>
            </a:r>
            <a:r>
              <a:rPr lang="en-US" altLang="ja-JP" sz="1500" dirty="0">
                <a:solidFill>
                  <a:schemeClr val="tx1"/>
                </a:solidFill>
                <a:latin typeface="Arial" charset="0"/>
                <a:ea typeface="Arial" charset="0"/>
                <a:cs typeface="Arial" charset="0"/>
              </a:rPr>
              <a:t>market will grow 6.1% YoY in 2016. M</a:t>
            </a:r>
            <a:r>
              <a:rPr lang="en-US" altLang="ja-JP" sz="1500" dirty="0" smtClean="0">
                <a:solidFill>
                  <a:schemeClr val="tx1"/>
                </a:solidFill>
                <a:latin typeface="Arial" charset="0"/>
                <a:ea typeface="Arial" charset="0"/>
                <a:cs typeface="Arial" charset="0"/>
              </a:rPr>
              <a:t>arket </a:t>
            </a:r>
            <a:r>
              <a:rPr lang="en-US" altLang="ja-JP" sz="1500" dirty="0">
                <a:solidFill>
                  <a:schemeClr val="tx1"/>
                </a:solidFill>
                <a:latin typeface="Arial" charset="0"/>
                <a:ea typeface="Arial" charset="0"/>
                <a:cs typeface="Arial" charset="0"/>
              </a:rPr>
              <a:t>is driven by high growth in data access, analysis, and delivery software market with growing demand for Big Data and analytics, as well as in application platform market that includes the increasing utilized platform as a service (PaaS). </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b="1" dirty="0" smtClean="0">
                <a:solidFill>
                  <a:schemeClr val="tx1"/>
                </a:solidFill>
                <a:latin typeface="Arial" charset="0"/>
                <a:ea typeface="Arial" charset="0"/>
                <a:cs typeface="Arial" charset="0"/>
              </a:rPr>
              <a:t>Quality </a:t>
            </a:r>
            <a:r>
              <a:rPr lang="en-US" altLang="ja-JP" sz="1500" b="1" dirty="0">
                <a:solidFill>
                  <a:schemeClr val="tx1"/>
                </a:solidFill>
                <a:latin typeface="Arial" charset="0"/>
                <a:ea typeface="Arial" charset="0"/>
                <a:cs typeface="Arial" charset="0"/>
              </a:rPr>
              <a:t>and life-cycle tools </a:t>
            </a:r>
            <a:r>
              <a:rPr lang="en-US" altLang="ja-JP" sz="1500" b="1" dirty="0" smtClean="0">
                <a:solidFill>
                  <a:schemeClr val="tx1"/>
                </a:solidFill>
                <a:latin typeface="Arial" charset="0"/>
                <a:ea typeface="Arial" charset="0"/>
                <a:cs typeface="Arial" charset="0"/>
              </a:rPr>
              <a:t>market</a:t>
            </a:r>
            <a:r>
              <a:rPr lang="en-US" altLang="ja-JP" sz="1500" dirty="0" smtClean="0">
                <a:solidFill>
                  <a:schemeClr val="tx1"/>
                </a:solidFill>
                <a:latin typeface="Arial" charset="0"/>
                <a:ea typeface="Arial" charset="0"/>
                <a:cs typeface="Arial" charset="0"/>
              </a:rPr>
              <a:t>: CAGR from 2015 to 2020 will be </a:t>
            </a:r>
            <a:r>
              <a:rPr lang="en-US" altLang="ja-JP" sz="1500" b="1" dirty="0" smtClean="0">
                <a:solidFill>
                  <a:schemeClr val="tx1"/>
                </a:solidFill>
                <a:latin typeface="Arial" charset="0"/>
                <a:ea typeface="Arial" charset="0"/>
                <a:cs typeface="Arial" charset="0"/>
              </a:rPr>
              <a:t>4.5%</a:t>
            </a:r>
            <a:r>
              <a:rPr lang="en-US" altLang="ja-JP" sz="1500" dirty="0" smtClean="0">
                <a:solidFill>
                  <a:schemeClr val="tx1"/>
                </a:solidFill>
                <a:latin typeface="Arial" charset="0"/>
                <a:ea typeface="Arial" charset="0"/>
                <a:cs typeface="Arial" charset="0"/>
              </a:rPr>
              <a:t>.Systems </a:t>
            </a:r>
            <a:r>
              <a:rPr lang="en-US" altLang="ja-JP" sz="1500" dirty="0">
                <a:solidFill>
                  <a:schemeClr val="tx1"/>
                </a:solidFill>
                <a:latin typeface="Arial" charset="0"/>
                <a:ea typeface="Arial" charset="0"/>
                <a:cs typeface="Arial" charset="0"/>
              </a:rPr>
              <a:t>integrators recognize process improvement aimed at improving project productivity as a business </a:t>
            </a:r>
            <a:r>
              <a:rPr lang="en-US" altLang="ja-JP" sz="1500" dirty="0" smtClean="0">
                <a:solidFill>
                  <a:schemeClr val="tx1"/>
                </a:solidFill>
                <a:latin typeface="Arial" charset="0"/>
                <a:ea typeface="Arial" charset="0"/>
                <a:cs typeface="Arial" charset="0"/>
              </a:rPr>
              <a:t>issue, and </a:t>
            </a:r>
            <a:r>
              <a:rPr lang="en-US" altLang="ja-JP" sz="1500" dirty="0">
                <a:solidFill>
                  <a:schemeClr val="tx1"/>
                </a:solidFill>
                <a:latin typeface="Arial" charset="0"/>
                <a:ea typeface="Arial" charset="0"/>
                <a:cs typeface="Arial" charset="0"/>
              </a:rPr>
              <a:t>response to applications development will be required more than ever. DevOps that unifies development and operation will grow more important because of increased mobile applications development and penetration of cloud services utilization</a:t>
            </a:r>
            <a:r>
              <a:rPr lang="en-US" altLang="ja-JP" sz="1500" dirty="0" smtClean="0">
                <a:solidFill>
                  <a:schemeClr val="tx1"/>
                </a:solidFill>
                <a:latin typeface="Arial" charset="0"/>
                <a:ea typeface="Arial" charset="0"/>
                <a:cs typeface="Arial" charset="0"/>
              </a:rPr>
              <a:t>.</a:t>
            </a:r>
            <a:endParaRPr lang="en-US" altLang="ja-JP" sz="1500" dirty="0">
              <a:solidFill>
                <a:schemeClr val="tx1"/>
              </a:solidFill>
              <a:latin typeface="Arial" charset="0"/>
              <a:ea typeface="Arial" charset="0"/>
              <a:cs typeface="Arial" charset="0"/>
            </a:endParaRPr>
          </a:p>
          <a:p>
            <a:pPr>
              <a:buFont typeface="Wingdings" charset="2"/>
              <a:buChar char="p"/>
            </a:pPr>
            <a:endParaRPr lang="en-US" altLang="ja-JP" sz="1500" dirty="0">
              <a:solidFill>
                <a:schemeClr val="tx1"/>
              </a:solidFill>
              <a:latin typeface="Arial" charset="0"/>
              <a:ea typeface="Arial" charset="0"/>
              <a:cs typeface="Arial" charset="0"/>
            </a:endParaRPr>
          </a:p>
        </p:txBody>
      </p:sp>
      <p:sp>
        <p:nvSpPr>
          <p:cNvPr id="10" name="Text Box 7"/>
          <p:cNvSpPr txBox="1">
            <a:spLocks noChangeArrowheads="1"/>
          </p:cNvSpPr>
          <p:nvPr/>
        </p:nvSpPr>
        <p:spPr bwMode="auto">
          <a:xfrm>
            <a:off x="426196" y="6280160"/>
            <a:ext cx="4065588" cy="24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p>
            <a:r>
              <a:rPr lang="en-US" altLang="ja-JP" sz="1000" dirty="0">
                <a:solidFill>
                  <a:srgbClr val="000000"/>
                </a:solidFill>
                <a:latin typeface="Arial" charset="0"/>
                <a:ea typeface="Arial" charset="0"/>
                <a:cs typeface="Arial" charset="0"/>
              </a:rPr>
              <a:t>Source: IDC Japan, December </a:t>
            </a:r>
            <a:r>
              <a:rPr lang="en-US" altLang="ja-JP" sz="1000" dirty="0" smtClean="0">
                <a:solidFill>
                  <a:srgbClr val="000000"/>
                </a:solidFill>
                <a:latin typeface="Arial" charset="0"/>
                <a:ea typeface="Arial" charset="0"/>
                <a:cs typeface="Arial" charset="0"/>
              </a:rPr>
              <a:t>2016</a:t>
            </a:r>
            <a:endParaRPr lang="en-US" altLang="ja-JP" sz="1000" dirty="0">
              <a:solidFill>
                <a:srgbClr val="000000"/>
              </a:solidFill>
              <a:latin typeface="Arial" charset="0"/>
              <a:ea typeface="Arial" charset="0"/>
              <a:cs typeface="Arial" charset="0"/>
            </a:endParaRPr>
          </a:p>
        </p:txBody>
      </p:sp>
      <p:sp>
        <p:nvSpPr>
          <p:cNvPr id="11" name="Text Box 5"/>
          <p:cNvSpPr txBox="1">
            <a:spLocks noChangeArrowheads="1"/>
          </p:cNvSpPr>
          <p:nvPr/>
        </p:nvSpPr>
        <p:spPr bwMode="auto">
          <a:xfrm>
            <a:off x="322024" y="1576764"/>
            <a:ext cx="626458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a:latin typeface="Arial" charset="0"/>
                <a:ea typeface="Arial" charset="0"/>
                <a:cs typeface="Arial" charset="0"/>
              </a:rPr>
              <a:t>Japan Software Market Revenue </a:t>
            </a:r>
            <a:r>
              <a:rPr lang="en-US" altLang="ja-JP" sz="1600" b="1" dirty="0" smtClean="0">
                <a:latin typeface="Arial" charset="0"/>
                <a:ea typeface="Arial" charset="0"/>
                <a:cs typeface="Arial" charset="0"/>
              </a:rPr>
              <a:t>Snapshot</a:t>
            </a:r>
          </a:p>
          <a:p>
            <a:r>
              <a:rPr lang="en-US" altLang="ja-JP" sz="1600" b="1" dirty="0" smtClean="0">
                <a:latin typeface="Arial" charset="0"/>
                <a:ea typeface="Arial" charset="0"/>
                <a:cs typeface="Arial" charset="0"/>
              </a:rPr>
              <a:t>2015-2020 Revenue (¥B) with Growth (%)</a:t>
            </a:r>
            <a:endParaRPr lang="en-US" altLang="ja-JP" sz="1600" b="1" dirty="0">
              <a:latin typeface="Arial" charset="0"/>
              <a:ea typeface="Arial" charset="0"/>
              <a:cs typeface="Arial" charset="0"/>
            </a:endParaRPr>
          </a:p>
        </p:txBody>
      </p:sp>
      <p:pic>
        <p:nvPicPr>
          <p:cNvPr id="5" name="図 4"/>
          <p:cNvPicPr>
            <a:picLocks noChangeAspect="1"/>
          </p:cNvPicPr>
          <p:nvPr/>
        </p:nvPicPr>
        <p:blipFill>
          <a:blip r:embed="rId2"/>
          <a:stretch>
            <a:fillRect/>
          </a:stretch>
        </p:blipFill>
        <p:spPr>
          <a:xfrm>
            <a:off x="426196" y="2253739"/>
            <a:ext cx="4632420" cy="3953269"/>
          </a:xfrm>
          <a:prstGeom prst="rect">
            <a:avLst/>
          </a:prstGeom>
        </p:spPr>
      </p:pic>
    </p:spTree>
    <p:extLst>
      <p:ext uri="{BB962C8B-B14F-4D97-AF65-F5344CB8AC3E}">
        <p14:creationId xmlns:p14="http://schemas.microsoft.com/office/powerpoint/2010/main" val="1528237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8"/>
            <a:ext cx="11426632" cy="1631216"/>
          </a:xfrm>
        </p:spPr>
        <p:txBody>
          <a:bodyPr/>
          <a:lstStyle/>
          <a:p>
            <a:pPr lvl="1" algn="l" defTabSz="1219170" rtl="0">
              <a:lnSpc>
                <a:spcPts val="4000"/>
              </a:lnSpc>
              <a:spcBef>
                <a:spcPct val="0"/>
              </a:spcBef>
            </a:pPr>
            <a:r>
              <a:rPr kumimoji="1" lang="en-US" altLang="ja-JP" sz="3600" b="1" dirty="0" smtClean="0">
                <a:solidFill>
                  <a:srgbClr val="00B0F0"/>
                </a:solidFill>
                <a:latin typeface="Arial" charset="0"/>
                <a:ea typeface="Arial" charset="0"/>
                <a:cs typeface="Arial" charset="0"/>
              </a:rPr>
              <a:t>Japan Market </a:t>
            </a:r>
            <a:r>
              <a:rPr kumimoji="1" lang="en-US" altLang="ja-JP" sz="3600" b="1" dirty="0">
                <a:solidFill>
                  <a:srgbClr val="00B0F0"/>
                </a:solidFill>
                <a:latin typeface="Arial" charset="0"/>
                <a:ea typeface="Arial" charset="0"/>
                <a:cs typeface="Arial" charset="0"/>
              </a:rPr>
              <a:t>Assessment Highlights </a:t>
            </a:r>
            <a:r>
              <a:rPr kumimoji="1" lang="en-US" altLang="ja-JP" sz="3600" b="1" dirty="0" smtClean="0">
                <a:solidFill>
                  <a:srgbClr val="00B0F0"/>
                </a:solidFill>
                <a:latin typeface="Arial" charset="0"/>
                <a:ea typeface="Arial" charset="0"/>
                <a:cs typeface="Arial" charset="0"/>
              </a:rPr>
              <a:t>(2/2)</a:t>
            </a:r>
            <a:br>
              <a:rPr kumimoji="1" lang="en-US" altLang="ja-JP" sz="3600" b="1" dirty="0" smtClean="0">
                <a:solidFill>
                  <a:srgbClr val="00B0F0"/>
                </a:solidFill>
                <a:latin typeface="Arial" charset="0"/>
                <a:ea typeface="Arial" charset="0"/>
                <a:cs typeface="Arial" charset="0"/>
              </a:rPr>
            </a:br>
            <a:r>
              <a:rPr kumimoji="1" lang="en-US" altLang="ja-JP" sz="2400" b="1" dirty="0" smtClean="0">
                <a:solidFill>
                  <a:srgbClr val="00B0F0"/>
                </a:solidFill>
                <a:latin typeface="Arial" charset="0"/>
                <a:ea typeface="Arial" charset="0"/>
                <a:cs typeface="Arial" charset="0"/>
              </a:rPr>
              <a:t>Competitive Landscape Highlights :</a:t>
            </a:r>
            <a:r>
              <a:rPr kumimoji="1" lang="en-US" altLang="ja-JP" sz="3600" b="1" dirty="0" smtClean="0">
                <a:solidFill>
                  <a:srgbClr val="00B0F0"/>
                </a:solidFill>
                <a:latin typeface="Arial" charset="0"/>
                <a:ea typeface="Arial" charset="0"/>
                <a:cs typeface="Arial" charset="0"/>
              </a:rPr>
              <a:t/>
            </a:r>
            <a:br>
              <a:rPr kumimoji="1" lang="en-US" altLang="ja-JP" sz="3600" b="1" dirty="0" smtClean="0">
                <a:solidFill>
                  <a:srgbClr val="00B0F0"/>
                </a:solidFill>
                <a:latin typeface="Arial" charset="0"/>
                <a:ea typeface="Arial" charset="0"/>
                <a:cs typeface="Arial" charset="0"/>
              </a:rPr>
            </a:br>
            <a:endParaRPr kumimoji="1" lang="en-US" altLang="ja-JP" sz="3600" b="1" dirty="0">
              <a:solidFill>
                <a:srgbClr val="00B0F0"/>
              </a:solidFill>
              <a:latin typeface="Arial" charset="0"/>
              <a:ea typeface="Arial" charset="0"/>
              <a:cs typeface="Arial" charset="0"/>
            </a:endParaRPr>
          </a:p>
        </p:txBody>
      </p:sp>
      <p:sp>
        <p:nvSpPr>
          <p:cNvPr id="9" name="Text Placeholder 3"/>
          <p:cNvSpPr>
            <a:spLocks noGrp="1"/>
          </p:cNvSpPr>
          <p:nvPr>
            <p:ph type="body" sz="quarter" idx="11"/>
          </p:nvPr>
        </p:nvSpPr>
        <p:spPr>
          <a:xfrm>
            <a:off x="6586610" y="1597995"/>
            <a:ext cx="5026270" cy="4855175"/>
          </a:xfrm>
        </p:spPr>
        <p:txBody>
          <a:bodyPr/>
          <a:lstStyle/>
          <a:p>
            <a:pPr marL="0" indent="0">
              <a:buNone/>
            </a:pPr>
            <a:r>
              <a:rPr lang="en-US" altLang="ja-JP" sz="1500" b="1" dirty="0">
                <a:solidFill>
                  <a:schemeClr val="tx1"/>
                </a:solidFill>
                <a:latin typeface="Arial" charset="0"/>
                <a:ea typeface="Arial" charset="0"/>
                <a:cs typeface="Arial" charset="0"/>
              </a:rPr>
              <a:t>GitHub</a:t>
            </a:r>
          </a:p>
          <a:p>
            <a:pPr marL="0" indent="0">
              <a:buNone/>
            </a:pPr>
            <a:r>
              <a:rPr lang="en-US" altLang="ja-JP" sz="1500" dirty="0" smtClean="0">
                <a:solidFill>
                  <a:schemeClr val="tx1"/>
                </a:solidFill>
                <a:latin typeface="Arial" charset="0"/>
                <a:ea typeface="Arial" charset="0"/>
                <a:cs typeface="Arial" charset="0"/>
              </a:rPr>
              <a:t>1,400 + customers </a:t>
            </a:r>
            <a:r>
              <a:rPr lang="en-US" altLang="ja-JP" sz="1500" dirty="0">
                <a:solidFill>
                  <a:schemeClr val="tx1"/>
                </a:solidFill>
                <a:latin typeface="Arial" charset="0"/>
                <a:ea typeface="Arial" charset="0"/>
                <a:cs typeface="Arial" charset="0"/>
              </a:rPr>
              <a:t>on the B2B side, </a:t>
            </a:r>
            <a:r>
              <a:rPr lang="en-US" altLang="ja-JP" sz="1500" dirty="0" smtClean="0">
                <a:solidFill>
                  <a:schemeClr val="tx1"/>
                </a:solidFill>
                <a:latin typeface="Arial" charset="0"/>
                <a:ea typeface="Arial" charset="0"/>
                <a:cs typeface="Arial" charset="0"/>
              </a:rPr>
              <a:t>and </a:t>
            </a:r>
            <a:r>
              <a:rPr lang="en-US" altLang="ja-JP" sz="1500" dirty="0">
                <a:solidFill>
                  <a:schemeClr val="tx1"/>
                </a:solidFill>
                <a:latin typeface="Arial" charset="0"/>
                <a:ea typeface="Arial" charset="0"/>
                <a:cs typeface="Arial" charset="0"/>
              </a:rPr>
              <a:t>close to </a:t>
            </a:r>
            <a:r>
              <a:rPr lang="en-US" altLang="ja-JP" sz="1500" dirty="0" smtClean="0">
                <a:solidFill>
                  <a:schemeClr val="tx1"/>
                </a:solidFill>
                <a:latin typeface="Arial" charset="0"/>
                <a:ea typeface="Arial" charset="0"/>
                <a:cs typeface="Arial" charset="0"/>
              </a:rPr>
              <a:t>300,000 users on </a:t>
            </a:r>
            <a:r>
              <a:rPr lang="en-US" altLang="ja-JP" sz="1500" dirty="0" err="1">
                <a:solidFill>
                  <a:schemeClr val="tx1"/>
                </a:solidFill>
                <a:latin typeface="Arial" charset="0"/>
                <a:ea typeface="Arial" charset="0"/>
                <a:cs typeface="Arial" charset="0"/>
              </a:rPr>
              <a:t>GitHub.com</a:t>
            </a:r>
            <a:r>
              <a:rPr lang="en-US" altLang="ja-JP" sz="1500" dirty="0">
                <a:solidFill>
                  <a:schemeClr val="tx1"/>
                </a:solidFill>
                <a:latin typeface="Arial" charset="0"/>
                <a:ea typeface="Arial" charset="0"/>
                <a:cs typeface="Arial" charset="0"/>
              </a:rPr>
              <a:t> in general.</a:t>
            </a:r>
            <a:endParaRPr lang="en-US" altLang="ja-JP" sz="1500" b="1" dirty="0">
              <a:solidFill>
                <a:schemeClr val="tx1"/>
              </a:solidFill>
              <a:latin typeface="Arial" charset="0"/>
              <a:ea typeface="Arial" charset="0"/>
              <a:cs typeface="Arial" charset="0"/>
            </a:endParaRPr>
          </a:p>
          <a:p>
            <a:pPr marL="0" indent="0">
              <a:buNone/>
            </a:pPr>
            <a:r>
              <a:rPr lang="en-US" altLang="ja-JP" sz="1500" dirty="0" smtClean="0">
                <a:solidFill>
                  <a:schemeClr val="tx1"/>
                </a:solidFill>
                <a:latin typeface="Arial" charset="0"/>
                <a:ea typeface="Arial" charset="0"/>
                <a:cs typeface="Arial" charset="0"/>
              </a:rPr>
              <a:t>GitHub already </a:t>
            </a:r>
            <a:r>
              <a:rPr lang="en-US" altLang="ja-JP" sz="1500" dirty="0">
                <a:solidFill>
                  <a:schemeClr val="tx1"/>
                </a:solidFill>
                <a:latin typeface="Arial" charset="0"/>
                <a:ea typeface="Arial" charset="0"/>
                <a:cs typeface="Arial" charset="0"/>
              </a:rPr>
              <a:t>had a brand awareness and user base in </a:t>
            </a:r>
            <a:r>
              <a:rPr lang="en-US" altLang="ja-JP" sz="1500" dirty="0" smtClean="0">
                <a:solidFill>
                  <a:schemeClr val="tx1"/>
                </a:solidFill>
                <a:latin typeface="Arial" charset="0"/>
                <a:ea typeface="Arial" charset="0"/>
                <a:cs typeface="Arial" charset="0"/>
              </a:rPr>
              <a:t>consumer </a:t>
            </a:r>
            <a:r>
              <a:rPr lang="en-US" altLang="ja-JP" sz="1500" dirty="0">
                <a:solidFill>
                  <a:schemeClr val="tx1"/>
                </a:solidFill>
                <a:latin typeface="Arial" charset="0"/>
                <a:ea typeface="Arial" charset="0"/>
                <a:cs typeface="Arial" charset="0"/>
              </a:rPr>
              <a:t>segment from the very beginning, but need more awareness on the B2B side to expand the business</a:t>
            </a:r>
            <a:r>
              <a:rPr lang="en-US" altLang="ja-JP" sz="1500" dirty="0" smtClean="0">
                <a:solidFill>
                  <a:schemeClr val="tx1"/>
                </a:solidFill>
                <a:latin typeface="Arial" charset="0"/>
                <a:ea typeface="Arial" charset="0"/>
                <a:cs typeface="Arial" charset="0"/>
              </a:rPr>
              <a:t>.</a:t>
            </a:r>
            <a:endParaRPr lang="en-US" altLang="ja-JP" sz="1500" b="1" dirty="0">
              <a:solidFill>
                <a:schemeClr val="tx1"/>
              </a:solidFill>
              <a:latin typeface="Arial" charset="0"/>
              <a:ea typeface="Arial" charset="0"/>
              <a:cs typeface="Arial" charset="0"/>
            </a:endParaRPr>
          </a:p>
          <a:p>
            <a:pPr marL="0" indent="0">
              <a:buNone/>
            </a:pPr>
            <a:r>
              <a:rPr lang="en-US" altLang="ja-JP" sz="1500" b="1" dirty="0" smtClean="0">
                <a:solidFill>
                  <a:schemeClr val="tx1"/>
                </a:solidFill>
                <a:latin typeface="Arial" charset="0"/>
                <a:ea typeface="Arial" charset="0"/>
                <a:cs typeface="Arial" charset="0"/>
              </a:rPr>
              <a:t>Competitors</a:t>
            </a:r>
            <a:endParaRPr lang="en-US" altLang="ja-JP" sz="1500" b="1" dirty="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Two </a:t>
            </a:r>
            <a:r>
              <a:rPr lang="en-US" altLang="ja-JP" sz="1500" dirty="0">
                <a:solidFill>
                  <a:schemeClr val="tx1"/>
                </a:solidFill>
                <a:latin typeface="Arial" charset="0"/>
                <a:ea typeface="Arial" charset="0"/>
                <a:cs typeface="Arial" charset="0"/>
              </a:rPr>
              <a:t>different levels of competitors in the </a:t>
            </a:r>
            <a:r>
              <a:rPr lang="en-US" altLang="ja-JP" sz="1500" dirty="0" smtClean="0">
                <a:solidFill>
                  <a:schemeClr val="tx1"/>
                </a:solidFill>
                <a:latin typeface="Arial" charset="0"/>
                <a:ea typeface="Arial" charset="0"/>
                <a:cs typeface="Arial" charset="0"/>
              </a:rPr>
              <a:t>market. One is </a:t>
            </a:r>
            <a:r>
              <a:rPr lang="en-US" altLang="ja-JP" sz="1500" dirty="0">
                <a:solidFill>
                  <a:schemeClr val="tx1"/>
                </a:solidFill>
                <a:latin typeface="Arial" charset="0"/>
                <a:ea typeface="Arial" charset="0"/>
                <a:cs typeface="Arial" charset="0"/>
              </a:rPr>
              <a:t>legacy competition</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centralized version control </a:t>
            </a:r>
            <a:r>
              <a:rPr lang="en-US" altLang="ja-JP" sz="1500" dirty="0" smtClean="0">
                <a:solidFill>
                  <a:schemeClr val="tx1"/>
                </a:solidFill>
                <a:latin typeface="Arial" charset="0"/>
                <a:ea typeface="Arial" charset="0"/>
                <a:cs typeface="Arial" charset="0"/>
              </a:rPr>
              <a:t>systems such as subversion (SVN).The other is direct competition, companies </a:t>
            </a:r>
            <a:r>
              <a:rPr lang="en-US" altLang="ja-JP" sz="1500" dirty="0">
                <a:solidFill>
                  <a:schemeClr val="tx1"/>
                </a:solidFill>
                <a:latin typeface="Arial" charset="0"/>
                <a:ea typeface="Arial" charset="0"/>
                <a:cs typeface="Arial" charset="0"/>
              </a:rPr>
              <a:t>like </a:t>
            </a:r>
            <a:r>
              <a:rPr lang="en-US" altLang="ja-JP" sz="1500" dirty="0" err="1" smtClean="0">
                <a:solidFill>
                  <a:schemeClr val="tx1"/>
                </a:solidFill>
                <a:latin typeface="Arial" charset="0"/>
                <a:ea typeface="Arial" charset="0"/>
                <a:cs typeface="Arial" charset="0"/>
              </a:rPr>
              <a:t>Atlassian</a:t>
            </a:r>
            <a:r>
              <a:rPr lang="en-US" altLang="ja-JP" sz="1500" dirty="0" smtClean="0">
                <a:solidFill>
                  <a:schemeClr val="tx1"/>
                </a:solidFill>
                <a:latin typeface="Arial" charset="0"/>
                <a:ea typeface="Arial" charset="0"/>
                <a:cs typeface="Arial" charset="0"/>
              </a:rPr>
              <a:t> and </a:t>
            </a:r>
            <a:r>
              <a:rPr lang="en-US" altLang="ja-JP" sz="1500" dirty="0" err="1" smtClean="0">
                <a:solidFill>
                  <a:schemeClr val="tx1"/>
                </a:solidFill>
                <a:latin typeface="Arial" charset="0"/>
                <a:ea typeface="Arial" charset="0"/>
                <a:cs typeface="Arial" charset="0"/>
              </a:rPr>
              <a:t>GitLab</a:t>
            </a:r>
            <a:r>
              <a:rPr lang="en-US" altLang="ja-JP" sz="1500" dirty="0">
                <a:solidFill>
                  <a:schemeClr val="tx1"/>
                </a:solidFill>
                <a:latin typeface="Arial" charset="0"/>
                <a:ea typeface="Arial" charset="0"/>
                <a:cs typeface="Arial" charset="0"/>
              </a:rPr>
              <a:t>.</a:t>
            </a:r>
            <a:endParaRPr lang="en-US" altLang="ja-JP" sz="1500" dirty="0" smtClean="0">
              <a:solidFill>
                <a:schemeClr val="tx1"/>
              </a:solidFill>
              <a:latin typeface="Arial" charset="0"/>
              <a:ea typeface="Arial" charset="0"/>
              <a:cs typeface="Arial" charset="0"/>
            </a:endParaRPr>
          </a:p>
          <a:p>
            <a:pPr>
              <a:buFont typeface="Wingdings" charset="2"/>
              <a:buChar char="p"/>
            </a:pPr>
            <a:r>
              <a:rPr lang="en-US" altLang="ja-JP" sz="1500" dirty="0" smtClean="0">
                <a:solidFill>
                  <a:schemeClr val="tx1"/>
                </a:solidFill>
                <a:latin typeface="Arial" charset="0"/>
                <a:ea typeface="Arial" charset="0"/>
                <a:cs typeface="Arial" charset="0"/>
              </a:rPr>
              <a:t>Legacy competition with subversion (SVN) shows a fierce battle. </a:t>
            </a:r>
            <a:r>
              <a:rPr lang="en-US" altLang="ja-JP" sz="1500" dirty="0">
                <a:solidFill>
                  <a:schemeClr val="tx1"/>
                </a:solidFill>
                <a:latin typeface="Arial" charset="0"/>
                <a:ea typeface="Arial" charset="0"/>
                <a:cs typeface="Arial" charset="0"/>
              </a:rPr>
              <a:t>S</a:t>
            </a:r>
            <a:r>
              <a:rPr lang="en-US" altLang="ja-JP" sz="1500" dirty="0" smtClean="0">
                <a:solidFill>
                  <a:schemeClr val="tx1"/>
                </a:solidFill>
                <a:latin typeface="Arial" charset="0"/>
                <a:ea typeface="Arial" charset="0"/>
                <a:cs typeface="Arial" charset="0"/>
              </a:rPr>
              <a:t>ubversion still get a strong presence in </a:t>
            </a:r>
            <a:br>
              <a:rPr lang="en-US" altLang="ja-JP" sz="1500" dirty="0" smtClean="0">
                <a:solidFill>
                  <a:schemeClr val="tx1"/>
                </a:solidFill>
                <a:latin typeface="Arial" charset="0"/>
                <a:ea typeface="Arial" charset="0"/>
                <a:cs typeface="Arial" charset="0"/>
              </a:rPr>
            </a:br>
            <a:r>
              <a:rPr lang="en-US" altLang="ja-JP" sz="1500" dirty="0" smtClean="0">
                <a:solidFill>
                  <a:schemeClr val="tx1"/>
                </a:solidFill>
                <a:latin typeface="Arial" charset="0"/>
                <a:ea typeface="Arial" charset="0"/>
                <a:cs typeface="Arial" charset="0"/>
              </a:rPr>
              <a:t>Enterprise segment.</a:t>
            </a:r>
          </a:p>
          <a:p>
            <a:pPr>
              <a:buFont typeface="Wingdings" charset="2"/>
              <a:buChar char="p"/>
            </a:pPr>
            <a:r>
              <a:rPr lang="en-US" altLang="ja-JP" sz="1500" dirty="0" smtClean="0">
                <a:solidFill>
                  <a:schemeClr val="tx1"/>
                </a:solidFill>
                <a:latin typeface="Arial" charset="0"/>
                <a:ea typeface="Arial" charset="0"/>
                <a:cs typeface="Arial" charset="0"/>
              </a:rPr>
              <a:t>Price </a:t>
            </a:r>
            <a:r>
              <a:rPr lang="en-US" altLang="ja-JP" sz="1500" dirty="0">
                <a:solidFill>
                  <a:schemeClr val="tx1"/>
                </a:solidFill>
                <a:latin typeface="Arial" charset="0"/>
                <a:ea typeface="Arial" charset="0"/>
                <a:cs typeface="Arial" charset="0"/>
              </a:rPr>
              <a:t>is still a critical factor in selection of </a:t>
            </a:r>
            <a:r>
              <a:rPr lang="en-US" altLang="ja-JP" sz="1500" dirty="0" smtClean="0">
                <a:solidFill>
                  <a:schemeClr val="tx1"/>
                </a:solidFill>
                <a:latin typeface="Arial" charset="0"/>
                <a:ea typeface="Arial" charset="0"/>
                <a:cs typeface="Arial" charset="0"/>
              </a:rPr>
              <a:t>version control systems package</a:t>
            </a:r>
            <a:r>
              <a:rPr lang="en-US" altLang="ja-JP" sz="1500" dirty="0">
                <a:solidFill>
                  <a:schemeClr val="tx1"/>
                </a:solidFill>
                <a:latin typeface="Arial" charset="0"/>
                <a:ea typeface="Arial" charset="0"/>
                <a:cs typeface="Arial" charset="0"/>
              </a:rPr>
              <a:t>, and </a:t>
            </a:r>
            <a:r>
              <a:rPr lang="en-US" altLang="ja-JP" sz="1500" dirty="0" smtClean="0">
                <a:solidFill>
                  <a:schemeClr val="tx1"/>
                </a:solidFill>
                <a:latin typeface="Arial" charset="0"/>
                <a:ea typeface="Arial" charset="0"/>
                <a:cs typeface="Arial" charset="0"/>
              </a:rPr>
              <a:t>subversion and </a:t>
            </a:r>
            <a:r>
              <a:rPr lang="en-US" altLang="ja-JP" sz="1500" dirty="0" err="1" smtClean="0">
                <a:solidFill>
                  <a:schemeClr val="tx1"/>
                </a:solidFill>
                <a:latin typeface="Arial" charset="0"/>
                <a:ea typeface="Arial" charset="0"/>
                <a:cs typeface="Arial" charset="0"/>
              </a:rPr>
              <a:t>GitLab</a:t>
            </a:r>
            <a:r>
              <a:rPr lang="en-US" altLang="ja-JP" sz="1500" dirty="0" smtClean="0">
                <a:solidFill>
                  <a:schemeClr val="tx1"/>
                </a:solidFill>
                <a:latin typeface="Arial" charset="0"/>
                <a:ea typeface="Arial" charset="0"/>
                <a:cs typeface="Arial" charset="0"/>
              </a:rPr>
              <a:t> </a:t>
            </a:r>
            <a:r>
              <a:rPr lang="en-US" altLang="ja-JP" sz="1500" dirty="0">
                <a:solidFill>
                  <a:schemeClr val="tx1"/>
                </a:solidFill>
                <a:latin typeface="Arial" charset="0"/>
                <a:ea typeface="Arial" charset="0"/>
                <a:cs typeface="Arial" charset="0"/>
              </a:rPr>
              <a:t>take advantage for </a:t>
            </a:r>
            <a:r>
              <a:rPr lang="en-US" altLang="ja-JP" sz="1500" dirty="0" smtClean="0">
                <a:solidFill>
                  <a:schemeClr val="tx1"/>
                </a:solidFill>
                <a:latin typeface="Arial" charset="0"/>
                <a:ea typeface="Arial" charset="0"/>
                <a:cs typeface="Arial" charset="0"/>
              </a:rPr>
              <a:t>it.</a:t>
            </a:r>
          </a:p>
        </p:txBody>
      </p:sp>
      <p:sp>
        <p:nvSpPr>
          <p:cNvPr id="11" name="Text Box 5"/>
          <p:cNvSpPr txBox="1">
            <a:spLocks noChangeArrowheads="1"/>
          </p:cNvSpPr>
          <p:nvPr/>
        </p:nvSpPr>
        <p:spPr bwMode="auto">
          <a:xfrm>
            <a:off x="322024" y="1597995"/>
            <a:ext cx="62645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Google Trends snapshot:</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Version </a:t>
            </a:r>
            <a:r>
              <a:rPr lang="en-US" altLang="ja-JP" sz="1600" b="1" dirty="0">
                <a:latin typeface="Arial" charset="0"/>
                <a:ea typeface="Arial" charset="0"/>
                <a:cs typeface="Arial" charset="0"/>
              </a:rPr>
              <a:t>Control </a:t>
            </a:r>
            <a:r>
              <a:rPr lang="en-US" altLang="ja-JP" sz="1600" b="1" dirty="0" smtClean="0">
                <a:latin typeface="Arial" charset="0"/>
                <a:ea typeface="Arial" charset="0"/>
                <a:cs typeface="Arial" charset="0"/>
              </a:rPr>
              <a:t>Hosting</a:t>
            </a:r>
            <a:r>
              <a:rPr lang="en-US" altLang="ja-JP" sz="1600" b="1" dirty="0">
                <a:latin typeface="Arial" charset="0"/>
                <a:ea typeface="Arial" charset="0"/>
                <a:cs typeface="Arial" charset="0"/>
              </a:rPr>
              <a:t> </a:t>
            </a:r>
            <a:r>
              <a:rPr lang="en-US" altLang="ja-JP" sz="1600" b="1" dirty="0" smtClean="0">
                <a:latin typeface="Arial" charset="0"/>
                <a:ea typeface="Arial" charset="0"/>
                <a:cs typeface="Arial" charset="0"/>
              </a:rPr>
              <a:t>solutions</a:t>
            </a:r>
            <a:endParaRPr lang="en-US" altLang="ja-JP" sz="1600" b="1" dirty="0">
              <a:latin typeface="Arial" charset="0"/>
              <a:ea typeface="Arial" charset="0"/>
              <a:cs typeface="Arial" charset="0"/>
            </a:endParaRPr>
          </a:p>
        </p:txBody>
      </p:sp>
      <p:pic>
        <p:nvPicPr>
          <p:cNvPr id="4" name="図 3"/>
          <p:cNvPicPr>
            <a:picLocks noChangeAspect="1"/>
          </p:cNvPicPr>
          <p:nvPr/>
        </p:nvPicPr>
        <p:blipFill>
          <a:blip r:embed="rId3"/>
          <a:stretch>
            <a:fillRect/>
          </a:stretch>
        </p:blipFill>
        <p:spPr>
          <a:xfrm>
            <a:off x="393290" y="2485643"/>
            <a:ext cx="5652319" cy="1705038"/>
          </a:xfrm>
          <a:prstGeom prst="rect">
            <a:avLst/>
          </a:prstGeom>
        </p:spPr>
      </p:pic>
      <p:sp>
        <p:nvSpPr>
          <p:cNvPr id="5" name="テキスト ボックス 4"/>
          <p:cNvSpPr txBox="1"/>
          <p:nvPr/>
        </p:nvSpPr>
        <p:spPr>
          <a:xfrm>
            <a:off x="393290" y="2068136"/>
            <a:ext cx="5581051" cy="276999"/>
          </a:xfrm>
          <a:prstGeom prst="rect">
            <a:avLst/>
          </a:prstGeom>
          <a:noFill/>
        </p:spPr>
        <p:txBody>
          <a:bodyPr wrap="square" rtlCol="0">
            <a:spAutoFit/>
          </a:bodyPr>
          <a:lstStyle/>
          <a:p>
            <a:r>
              <a:rPr kumimoji="1" lang="ja-JP" altLang="en-US" sz="1200" dirty="0" smtClean="0">
                <a:solidFill>
                  <a:schemeClr val="accent2"/>
                </a:solidFill>
                <a:latin typeface="Arial" charset="0"/>
                <a:ea typeface="Arial" charset="0"/>
                <a:cs typeface="Arial" charset="0"/>
              </a:rPr>
              <a:t>■</a:t>
            </a:r>
            <a:r>
              <a:rPr lang="en-US" altLang="ja-JP" sz="1200" dirty="0" err="1">
                <a:latin typeface="Arial" charset="0"/>
                <a:ea typeface="Arial" charset="0"/>
                <a:cs typeface="Arial" charset="0"/>
              </a:rPr>
              <a:t>G</a:t>
            </a:r>
            <a:r>
              <a:rPr kumimoji="1" lang="en-US" altLang="ja-JP" sz="1200" dirty="0" err="1" smtClean="0">
                <a:latin typeface="Arial" charset="0"/>
                <a:ea typeface="Arial" charset="0"/>
                <a:cs typeface="Arial" charset="0"/>
              </a:rPr>
              <a:t>it</a:t>
            </a:r>
            <a:r>
              <a:rPr lang="en-US" altLang="ja-JP" sz="1200" dirty="0" smtClean="0">
                <a:latin typeface="Arial" charset="0"/>
                <a:ea typeface="Arial" charset="0"/>
                <a:cs typeface="Arial" charset="0"/>
              </a:rPr>
              <a:t>    </a:t>
            </a:r>
            <a:r>
              <a:rPr lang="ja-JP" altLang="en-US" sz="1200" dirty="0" smtClean="0">
                <a:solidFill>
                  <a:schemeClr val="accent6"/>
                </a:solidFill>
                <a:latin typeface="Arial" charset="0"/>
                <a:ea typeface="Arial" charset="0"/>
                <a:cs typeface="Arial" charset="0"/>
              </a:rPr>
              <a:t>■</a:t>
            </a:r>
            <a:r>
              <a:rPr lang="en-US" altLang="ja-JP" sz="1200" dirty="0" smtClean="0">
                <a:latin typeface="Arial" charset="0"/>
                <a:ea typeface="Arial" charset="0"/>
                <a:cs typeface="Arial" charset="0"/>
              </a:rPr>
              <a:t>GitHub    </a:t>
            </a:r>
            <a:r>
              <a:rPr lang="ja-JP" altLang="en-US" sz="1200" dirty="0" smtClean="0">
                <a:solidFill>
                  <a:schemeClr val="accent4">
                    <a:lumMod val="40000"/>
                    <a:lumOff val="60000"/>
                  </a:schemeClr>
                </a:solidFill>
                <a:latin typeface="Arial" charset="0"/>
                <a:ea typeface="Arial" charset="0"/>
                <a:cs typeface="Arial" charset="0"/>
              </a:rPr>
              <a:t>■</a:t>
            </a:r>
            <a:r>
              <a:rPr lang="en-US" altLang="ja-JP" sz="1200" dirty="0" smtClean="0">
                <a:latin typeface="Arial" charset="0"/>
                <a:ea typeface="Arial" charset="0"/>
                <a:cs typeface="Arial" charset="0"/>
              </a:rPr>
              <a:t>SVN    </a:t>
            </a:r>
            <a:r>
              <a:rPr lang="ja-JP" altLang="en-US" sz="1200" dirty="0" smtClean="0">
                <a:solidFill>
                  <a:srgbClr val="00B0F0"/>
                </a:solidFill>
                <a:latin typeface="Arial" charset="0"/>
                <a:ea typeface="Arial" charset="0"/>
                <a:cs typeface="Arial" charset="0"/>
              </a:rPr>
              <a:t>■</a:t>
            </a:r>
            <a:r>
              <a:rPr lang="en-US" altLang="ja-JP" sz="1200" dirty="0" smtClean="0">
                <a:latin typeface="Arial" charset="0"/>
                <a:ea typeface="Arial" charset="0"/>
                <a:cs typeface="Arial" charset="0"/>
              </a:rPr>
              <a:t>subversion    </a:t>
            </a:r>
            <a:r>
              <a:rPr lang="ja-JP" altLang="en-US" sz="1200" dirty="0" smtClean="0">
                <a:solidFill>
                  <a:srgbClr val="7030A0"/>
                </a:solidFill>
                <a:latin typeface="Arial" charset="0"/>
                <a:ea typeface="Arial" charset="0"/>
                <a:cs typeface="Arial" charset="0"/>
              </a:rPr>
              <a:t>■</a:t>
            </a:r>
            <a:r>
              <a:rPr lang="en-US" altLang="ja-JP" sz="1200" dirty="0" err="1" smtClean="0">
                <a:latin typeface="Arial" charset="0"/>
                <a:ea typeface="Arial" charset="0"/>
                <a:cs typeface="Arial" charset="0"/>
              </a:rPr>
              <a:t>BitBucket</a:t>
            </a:r>
            <a:endParaRPr kumimoji="1" lang="ja-JP" altLang="en-US" sz="1200" dirty="0">
              <a:latin typeface="Arial" charset="0"/>
              <a:ea typeface="Arial" charset="0"/>
              <a:cs typeface="Arial" charset="0"/>
            </a:endParaRPr>
          </a:p>
        </p:txBody>
      </p:sp>
      <p:sp>
        <p:nvSpPr>
          <p:cNvPr id="10" name="Text Box 5"/>
          <p:cNvSpPr txBox="1">
            <a:spLocks noChangeArrowheads="1"/>
          </p:cNvSpPr>
          <p:nvPr/>
        </p:nvSpPr>
        <p:spPr bwMode="auto">
          <a:xfrm>
            <a:off x="322024" y="4257560"/>
            <a:ext cx="583297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2075" tIns="46038" rIns="92075" bIns="46038">
            <a:spAutoFit/>
          </a:bodyPr>
          <a:lstStyle/>
          <a:p>
            <a:r>
              <a:rPr lang="en-US" altLang="ja-JP" sz="1600" b="1" dirty="0" smtClean="0">
                <a:latin typeface="Arial" charset="0"/>
                <a:ea typeface="Arial" charset="0"/>
                <a:cs typeface="Arial" charset="0"/>
              </a:rPr>
              <a:t># Google keyword search</a:t>
            </a:r>
            <a:endParaRPr lang="en-US" altLang="ja-JP" sz="1600" b="1" dirty="0">
              <a:latin typeface="Arial" charset="0"/>
              <a:ea typeface="Arial" charset="0"/>
              <a:cs typeface="Arial" charset="0"/>
            </a:endParaRPr>
          </a:p>
        </p:txBody>
      </p:sp>
      <p:graphicFrame>
        <p:nvGraphicFramePr>
          <p:cNvPr id="12" name="表 11"/>
          <p:cNvGraphicFramePr>
            <a:graphicFrameLocks noGrp="1"/>
          </p:cNvGraphicFramePr>
          <p:nvPr>
            <p:extLst>
              <p:ext uri="{D42A27DB-BD31-4B8C-83A1-F6EECF244321}">
                <p14:modId xmlns:p14="http://schemas.microsoft.com/office/powerpoint/2010/main" val="865404425"/>
              </p:ext>
            </p:extLst>
          </p:nvPr>
        </p:nvGraphicFramePr>
        <p:xfrm>
          <a:off x="393290" y="4591620"/>
          <a:ext cx="5620440" cy="2194560"/>
        </p:xfrm>
        <a:graphic>
          <a:graphicData uri="http://schemas.openxmlformats.org/drawingml/2006/table">
            <a:tbl>
              <a:tblPr firstRow="1" bandRow="1">
                <a:tableStyleId>{7DF18680-E054-41AD-8BC1-D1AEF772440D}</a:tableStyleId>
              </a:tblPr>
              <a:tblGrid>
                <a:gridCol w="1599487"/>
                <a:gridCol w="2524359"/>
                <a:gridCol w="1496594"/>
              </a:tblGrid>
              <a:tr h="165925">
                <a:tc>
                  <a:txBody>
                    <a:bodyPr/>
                    <a:lstStyle/>
                    <a:p>
                      <a:pPr algn="ctr"/>
                      <a:r>
                        <a:rPr kumimoji="1" lang="en-US" altLang="ja-JP" sz="1000" dirty="0" smtClean="0">
                          <a:latin typeface="Arial" charset="0"/>
                          <a:ea typeface="Arial" charset="0"/>
                          <a:cs typeface="Arial" charset="0"/>
                        </a:rPr>
                        <a:t>category</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keyword</a:t>
                      </a:r>
                      <a:endParaRPr kumimoji="1" lang="ja-JP" altLang="en-US" sz="1000" dirty="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 search results</a:t>
                      </a:r>
                      <a:endParaRPr kumimoji="1" lang="ja-JP" altLang="en-US" sz="1000" dirty="0">
                        <a:latin typeface="Arial" charset="0"/>
                        <a:ea typeface="Arial" charset="0"/>
                        <a:cs typeface="Arial" charset="0"/>
                      </a:endParaRPr>
                    </a:p>
                  </a:txBody>
                  <a:tcPr marL="121920" marR="121920" marT="60960" marB="60960"/>
                </a:tc>
              </a:tr>
              <a:tr h="165925">
                <a:tc rowSpan="4">
                  <a:txBody>
                    <a:bodyPr/>
                    <a:lstStyle/>
                    <a:p>
                      <a:pPr algn="ctr"/>
                      <a:r>
                        <a:rPr kumimoji="1" lang="en-US" altLang="ja-JP" sz="1000" dirty="0" smtClean="0">
                          <a:latin typeface="Arial" charset="0"/>
                          <a:ea typeface="Arial" charset="0"/>
                          <a:cs typeface="Arial" charset="0"/>
                        </a:rPr>
                        <a:t>Legacy Competition</a:t>
                      </a:r>
                      <a:endParaRPr kumimoji="1" lang="ja-JP" altLang="en-US" sz="1000" dirty="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785,000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563,000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“SVN”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209,000</a:t>
                      </a:r>
                      <a:endParaRPr kumimoji="1" lang="ja-JP" altLang="en-US" sz="1000" dirty="0">
                        <a:latin typeface="Arial" charset="0"/>
                        <a:ea typeface="Arial" charset="0"/>
                        <a:cs typeface="Arial" charset="0"/>
                      </a:endParaRPr>
                    </a:p>
                  </a:txBody>
                  <a:tcPr marL="121920" marR="121920" marT="60960" marB="60960"/>
                </a:tc>
              </a:tr>
              <a:tr h="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algn="ctr"/>
                      <a:r>
                        <a:rPr kumimoji="1" lang="en-US" altLang="ja-JP" sz="1000" dirty="0" smtClean="0">
                          <a:latin typeface="Arial" charset="0"/>
                          <a:ea typeface="Arial" charset="0"/>
                          <a:cs typeface="Arial" charset="0"/>
                        </a:rPr>
                        <a:t>“subversion”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a:latin typeface="Arial" charset="0"/>
                        <a:ea typeface="Arial" charset="0"/>
                        <a:cs typeface="Arial" charset="0"/>
                      </a:endParaRPr>
                    </a:p>
                  </a:txBody>
                  <a:tcPr marL="121920" marR="121920" marT="60960" marB="60960"/>
                </a:tc>
                <a:tc>
                  <a:txBody>
                    <a:bodyPr/>
                    <a:lstStyle/>
                    <a:p>
                      <a:pPr algn="r"/>
                      <a:r>
                        <a:rPr kumimoji="1" lang="en-US" altLang="ja-JP" sz="1000" dirty="0" smtClean="0">
                          <a:latin typeface="Arial" charset="0"/>
                          <a:ea typeface="Arial" charset="0"/>
                          <a:cs typeface="Arial" charset="0"/>
                        </a:rPr>
                        <a:t>208,000</a:t>
                      </a:r>
                      <a:endParaRPr kumimoji="1" lang="ja-JP" altLang="en-US" sz="1000" dirty="0">
                        <a:latin typeface="Arial" charset="0"/>
                        <a:ea typeface="Arial" charset="0"/>
                        <a:cs typeface="Arial" charset="0"/>
                      </a:endParaRPr>
                    </a:p>
                  </a:txBody>
                  <a:tcPr marL="121920" marR="121920" marT="60960" marB="60960"/>
                </a:tc>
              </a:tr>
              <a:tr h="165925">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Direct Competition</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 Enterprise”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92,000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GitLab</a:t>
                      </a:r>
                      <a:r>
                        <a:rPr kumimoji="1" lang="en-US" altLang="ja-JP" sz="1000" dirty="0" smtClean="0">
                          <a:latin typeface="Arial" charset="0"/>
                          <a:ea typeface="Arial" charset="0"/>
                          <a:cs typeface="Arial" charset="0"/>
                        </a:rPr>
                        <a:t>” +</a:t>
                      </a:r>
                      <a:r>
                        <a:rPr kumimoji="1" lang="en-US" altLang="ja-JP" sz="1000" baseline="0" dirty="0" smtClean="0">
                          <a:latin typeface="Arial" charset="0"/>
                          <a:ea typeface="Arial" charset="0"/>
                          <a:cs typeface="Arial" charset="0"/>
                        </a:rPr>
                        <a:t> </a:t>
                      </a:r>
                      <a:r>
                        <a:rPr kumimoji="1" lang="en-US" altLang="ja-JP" sz="1000" dirty="0" smtClean="0">
                          <a:latin typeface="Arial" charset="0"/>
                          <a:ea typeface="Arial" charset="0"/>
                          <a:cs typeface="Arial" charset="0"/>
                        </a:rPr>
                        <a:t>“</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66,500</a:t>
                      </a:r>
                      <a:endParaRPr kumimoji="1" lang="ja-JP" altLang="en-US" sz="1000" dirty="0">
                        <a:latin typeface="Arial" charset="0"/>
                        <a:ea typeface="Arial" charset="0"/>
                        <a:cs typeface="Arial" charset="0"/>
                      </a:endParaRPr>
                    </a:p>
                  </a:txBody>
                  <a:tcPr marL="121920" marR="121920" marT="60960" marB="60960"/>
                </a:tc>
              </a:tr>
              <a:tr h="165925">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smtClean="0">
                        <a:latin typeface="Arial" charset="0"/>
                        <a:ea typeface="Arial" charset="0"/>
                        <a:cs typeface="Arial"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a:t>
                      </a:r>
                      <a:r>
                        <a:rPr kumimoji="1" lang="en-US" altLang="ja-JP" sz="1000" dirty="0" err="1" smtClean="0">
                          <a:latin typeface="Arial" charset="0"/>
                          <a:ea typeface="Arial" charset="0"/>
                          <a:cs typeface="Arial" charset="0"/>
                        </a:rPr>
                        <a:t>BitBucket</a:t>
                      </a:r>
                      <a:r>
                        <a:rPr kumimoji="1" lang="en-US" altLang="ja-JP" sz="1000" dirty="0" smtClean="0">
                          <a:latin typeface="Arial" charset="0"/>
                          <a:ea typeface="Arial" charset="0"/>
                          <a:cs typeface="Arial" charset="0"/>
                        </a:rPr>
                        <a:t>” + “</a:t>
                      </a:r>
                      <a:r>
                        <a:rPr kumimoji="1" lang="ja-JP" altLang="en-US" sz="1000" dirty="0" smtClean="0">
                          <a:latin typeface="Arial" charset="0"/>
                          <a:ea typeface="Arial" charset="0"/>
                          <a:cs typeface="Arial" charset="0"/>
                        </a:rPr>
                        <a:t>使ってみた</a:t>
                      </a:r>
                      <a:r>
                        <a:rPr kumimoji="1" lang="en-US" altLang="ja-JP" sz="1000" dirty="0" smtClean="0">
                          <a:latin typeface="Arial" charset="0"/>
                          <a:ea typeface="Arial" charset="0"/>
                          <a:cs typeface="Arial" charset="0"/>
                        </a:rPr>
                        <a:t>”</a:t>
                      </a:r>
                      <a:endParaRPr kumimoji="1" lang="ja-JP" altLang="en-US" sz="1000" dirty="0" smtClean="0">
                        <a:latin typeface="Arial" charset="0"/>
                        <a:ea typeface="Arial" charset="0"/>
                        <a:cs typeface="Arial" charset="0"/>
                      </a:endParaRPr>
                    </a:p>
                  </a:txBody>
                  <a:tcPr marL="121920" marR="121920" marT="60960" marB="60960"/>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58,400</a:t>
                      </a:r>
                      <a:endParaRPr kumimoji="1" lang="ja-JP" altLang="en-US" sz="1000" dirty="0">
                        <a:latin typeface="Arial" charset="0"/>
                        <a:ea typeface="Arial" charset="0"/>
                        <a:cs typeface="Arial" charset="0"/>
                      </a:endParaRPr>
                    </a:p>
                  </a:txBody>
                  <a:tcPr marL="121920" marR="121920" marT="60960" marB="60960"/>
                </a:tc>
              </a:tr>
            </a:tbl>
          </a:graphicData>
        </a:graphic>
      </p:graphicFrame>
      <p:cxnSp>
        <p:nvCxnSpPr>
          <p:cNvPr id="18" name="直線コネクタ 17"/>
          <p:cNvCxnSpPr/>
          <p:nvPr/>
        </p:nvCxnSpPr>
        <p:spPr>
          <a:xfrm>
            <a:off x="4267201" y="2589709"/>
            <a:ext cx="0" cy="14021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3990059" y="2374265"/>
            <a:ext cx="599768" cy="215444"/>
          </a:xfrm>
          <a:prstGeom prst="rect">
            <a:avLst/>
          </a:prstGeom>
          <a:noFill/>
        </p:spPr>
        <p:txBody>
          <a:bodyPr wrap="square" rtlCol="0">
            <a:spAutoFit/>
          </a:bodyPr>
          <a:lstStyle/>
          <a:p>
            <a:pPr algn="ctr"/>
            <a:r>
              <a:rPr kumimoji="1" lang="en-US" altLang="ja-JP" sz="800" b="1" dirty="0" smtClean="0">
                <a:latin typeface="Arial" charset="0"/>
                <a:ea typeface="Arial" charset="0"/>
                <a:cs typeface="Arial" charset="0"/>
              </a:rPr>
              <a:t>2013/1</a:t>
            </a:r>
            <a:endParaRPr kumimoji="1" lang="ja-JP" altLang="en-US" sz="800" b="1" dirty="0">
              <a:latin typeface="Arial" charset="0"/>
              <a:ea typeface="Arial" charset="0"/>
              <a:cs typeface="Arial" charset="0"/>
            </a:endParaRPr>
          </a:p>
        </p:txBody>
      </p:sp>
    </p:spTree>
    <p:extLst>
      <p:ext uri="{BB962C8B-B14F-4D97-AF65-F5344CB8AC3E}">
        <p14:creationId xmlns:p14="http://schemas.microsoft.com/office/powerpoint/2010/main" val="210681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46036"/>
            <a:ext cx="11426632" cy="570477"/>
          </a:xfrm>
        </p:spPr>
        <p:txBody>
          <a:bodyPr/>
          <a:lstStyle/>
          <a:p>
            <a:r>
              <a:rPr lang="en-US" altLang="ja-JP" sz="3200" b="1" dirty="0" smtClean="0">
                <a:solidFill>
                  <a:srgbClr val="00B0F0"/>
                </a:solidFill>
                <a:latin typeface="Arial" charset="0"/>
                <a:ea typeface="Arial" charset="0"/>
                <a:cs typeface="Arial" charset="0"/>
              </a:rPr>
              <a:t>Executive Summary: Go to Market Strategy </a:t>
            </a:r>
            <a:endParaRPr kumimoji="1" lang="en-US" altLang="ja-JP" sz="3200" b="1" dirty="0">
              <a:solidFill>
                <a:srgbClr val="00B0F0"/>
              </a:solidFill>
              <a:latin typeface="Arial" charset="0"/>
              <a:ea typeface="Arial" charset="0"/>
              <a:cs typeface="Arial" charset="0"/>
            </a:endParaRPr>
          </a:p>
        </p:txBody>
      </p:sp>
      <p:cxnSp>
        <p:nvCxnSpPr>
          <p:cNvPr id="3" name="Straight Connector 5"/>
          <p:cNvCxnSpPr>
            <a:cxnSpLocks noChangeShapeType="1"/>
          </p:cNvCxnSpPr>
          <p:nvPr/>
        </p:nvCxnSpPr>
        <p:spPr bwMode="auto">
          <a:xfrm flipH="1">
            <a:off x="5982611" y="1061334"/>
            <a:ext cx="2277" cy="5206679"/>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 name="Straight Connector 5"/>
          <p:cNvCxnSpPr>
            <a:cxnSpLocks noChangeShapeType="1"/>
          </p:cNvCxnSpPr>
          <p:nvPr/>
        </p:nvCxnSpPr>
        <p:spPr bwMode="auto">
          <a:xfrm flipH="1" flipV="1">
            <a:off x="971014" y="3664672"/>
            <a:ext cx="10336409" cy="7072"/>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8" name="テキスト ボックス 7"/>
          <p:cNvSpPr txBox="1"/>
          <p:nvPr/>
        </p:nvSpPr>
        <p:spPr>
          <a:xfrm>
            <a:off x="871776" y="1013388"/>
            <a:ext cx="4138872" cy="307777"/>
          </a:xfrm>
          <a:prstGeom prst="rect">
            <a:avLst/>
          </a:prstGeom>
          <a:noFill/>
        </p:spPr>
        <p:txBody>
          <a:bodyPr wrap="square" rtlCol="0">
            <a:spAutoFit/>
          </a:bodyPr>
          <a:lstStyle/>
          <a:p>
            <a:r>
              <a:rPr lang="en-US" altLang="ja-JP" sz="1400" b="1" dirty="0">
                <a:solidFill>
                  <a:srgbClr val="5A5A5A"/>
                </a:solidFill>
                <a:latin typeface="Arial" charset="0"/>
                <a:ea typeface="Arial" charset="0"/>
                <a:cs typeface="Arial" charset="0"/>
              </a:rPr>
              <a:t>Offerings / Target Category/ KPI</a:t>
            </a:r>
          </a:p>
        </p:txBody>
      </p:sp>
      <p:sp>
        <p:nvSpPr>
          <p:cNvPr id="15" name="テキスト ボックス 14"/>
          <p:cNvSpPr txBox="1"/>
          <p:nvPr/>
        </p:nvSpPr>
        <p:spPr>
          <a:xfrm>
            <a:off x="5642368" y="3284647"/>
            <a:ext cx="340243" cy="297454"/>
          </a:xfrm>
          <a:prstGeom prst="rect">
            <a:avLst/>
          </a:prstGeom>
          <a:noFill/>
        </p:spPr>
        <p:txBody>
          <a:bodyPr wrap="square" rtlCol="0">
            <a:spAutoFit/>
          </a:bodyPr>
          <a:lstStyle/>
          <a:p>
            <a:r>
              <a:rPr lang="en-US" altLang="ja-JP" sz="1333">
                <a:solidFill>
                  <a:srgbClr val="5A5A5A"/>
                </a:solidFill>
                <a:latin typeface="Arial" charset="0"/>
                <a:ea typeface="Arial" charset="0"/>
                <a:cs typeface="Arial" charset="0"/>
              </a:rPr>
              <a:t>1</a:t>
            </a:r>
            <a:endParaRPr lang="ja-JP" altLang="en-US" sz="1333" dirty="0">
              <a:solidFill>
                <a:srgbClr val="5A5A5A"/>
              </a:solidFill>
              <a:latin typeface="Arial" charset="0"/>
              <a:ea typeface="Arial" charset="0"/>
              <a:cs typeface="Arial" charset="0"/>
            </a:endParaRPr>
          </a:p>
        </p:txBody>
      </p:sp>
      <p:sp>
        <p:nvSpPr>
          <p:cNvPr id="16" name="テキスト ボックス 15"/>
          <p:cNvSpPr txBox="1"/>
          <p:nvPr/>
        </p:nvSpPr>
        <p:spPr>
          <a:xfrm>
            <a:off x="5642368"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2</a:t>
            </a:r>
            <a:endParaRPr lang="ja-JP" altLang="en-US" sz="1333" dirty="0">
              <a:solidFill>
                <a:srgbClr val="5A5A5A"/>
              </a:solidFill>
              <a:latin typeface="Arial" charset="0"/>
              <a:ea typeface="Arial" charset="0"/>
              <a:cs typeface="Arial" charset="0"/>
            </a:endParaRPr>
          </a:p>
        </p:txBody>
      </p:sp>
      <p:sp>
        <p:nvSpPr>
          <p:cNvPr id="17" name="テキスト ボックス 16"/>
          <p:cNvSpPr txBox="1"/>
          <p:nvPr/>
        </p:nvSpPr>
        <p:spPr>
          <a:xfrm>
            <a:off x="5982611" y="3284646"/>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3</a:t>
            </a:r>
            <a:endParaRPr lang="ja-JP" altLang="en-US" sz="1333" dirty="0">
              <a:solidFill>
                <a:srgbClr val="5A5A5A"/>
              </a:solidFill>
              <a:latin typeface="Arial" charset="0"/>
              <a:ea typeface="Arial" charset="0"/>
              <a:cs typeface="Arial" charset="0"/>
            </a:endParaRPr>
          </a:p>
        </p:txBody>
      </p:sp>
      <p:sp>
        <p:nvSpPr>
          <p:cNvPr id="18" name="テキスト ボックス 17"/>
          <p:cNvSpPr txBox="1"/>
          <p:nvPr/>
        </p:nvSpPr>
        <p:spPr>
          <a:xfrm>
            <a:off x="5996887" y="3723475"/>
            <a:ext cx="340243" cy="297454"/>
          </a:xfrm>
          <a:prstGeom prst="rect">
            <a:avLst/>
          </a:prstGeom>
          <a:noFill/>
        </p:spPr>
        <p:txBody>
          <a:bodyPr wrap="square" rtlCol="0">
            <a:spAutoFit/>
          </a:bodyPr>
          <a:lstStyle/>
          <a:p>
            <a:r>
              <a:rPr lang="en-US" altLang="ja-JP" sz="1333" dirty="0">
                <a:solidFill>
                  <a:srgbClr val="5A5A5A"/>
                </a:solidFill>
                <a:latin typeface="Arial" charset="0"/>
                <a:ea typeface="Arial" charset="0"/>
                <a:cs typeface="Arial" charset="0"/>
              </a:rPr>
              <a:t>4</a:t>
            </a:r>
            <a:endParaRPr lang="ja-JP" altLang="en-US" sz="1333" dirty="0">
              <a:solidFill>
                <a:srgbClr val="5A5A5A"/>
              </a:solidFill>
              <a:latin typeface="Arial" charset="0"/>
              <a:ea typeface="Arial" charset="0"/>
              <a:cs typeface="Arial" charset="0"/>
            </a:endParaRPr>
          </a:p>
        </p:txBody>
      </p:sp>
      <p:sp>
        <p:nvSpPr>
          <p:cNvPr id="37" name="テキスト ボックス 36"/>
          <p:cNvSpPr txBox="1"/>
          <p:nvPr/>
        </p:nvSpPr>
        <p:spPr>
          <a:xfrm>
            <a:off x="971014" y="1375144"/>
            <a:ext cx="4507468" cy="2308324"/>
          </a:xfrm>
          <a:prstGeom prst="rect">
            <a:avLst/>
          </a:prstGeom>
          <a:noFill/>
        </p:spPr>
        <p:txBody>
          <a:bodyPr wrap="square" rtlCol="0">
            <a:spAutoFit/>
          </a:bodyPr>
          <a:lstStyle/>
          <a:p>
            <a:pPr marL="171450" indent="-171450">
              <a:buFont typeface="Wingdings" charset="2"/>
              <a:buChar char="p"/>
            </a:pPr>
            <a:r>
              <a:rPr kumimoji="0" lang="en-US" altLang="ja-JP" sz="1200" dirty="0">
                <a:latin typeface="Arial" charset="0"/>
                <a:ea typeface="Arial" charset="0"/>
                <a:cs typeface="Arial" charset="0"/>
              </a:rPr>
              <a:t>Lead with Offering</a:t>
            </a:r>
          </a:p>
          <a:p>
            <a:pPr marL="781035" lvl="1" indent="-171450">
              <a:buFont typeface="Arial" charset="0"/>
              <a:buChar char="•"/>
            </a:pPr>
            <a:r>
              <a:rPr lang="en-US" altLang="ja-JP" sz="1200" dirty="0" smtClean="0">
                <a:latin typeface="Arial" charset="0"/>
                <a:ea typeface="Arial" charset="0"/>
                <a:cs typeface="Arial" charset="0"/>
              </a:rPr>
              <a:t>GitHub Enterprise</a:t>
            </a:r>
            <a:endParaRPr kumimoji="0"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Client Category</a:t>
            </a:r>
          </a:p>
          <a:p>
            <a:pPr marL="838179" lvl="1" indent="-228594">
              <a:buFont typeface="Arial" charset="0"/>
              <a:buChar char="•"/>
            </a:pPr>
            <a:r>
              <a:rPr lang="en-US" altLang="ja-JP" sz="1200" dirty="0" smtClean="0">
                <a:latin typeface="Arial" charset="0"/>
                <a:ea typeface="Arial" charset="0"/>
                <a:cs typeface="Arial" charset="0"/>
              </a:rPr>
              <a:t>Internet based Companies, companies based on software regardless of industries</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Demand and Concern</a:t>
            </a:r>
          </a:p>
          <a:p>
            <a:pPr marL="838179" lvl="1" indent="-228594">
              <a:buFont typeface="Arial" charset="0"/>
              <a:buChar char="•"/>
            </a:pPr>
            <a:r>
              <a:rPr lang="en-US" altLang="ja-JP" sz="1200" dirty="0" smtClean="0">
                <a:latin typeface="Arial" charset="0"/>
                <a:ea typeface="Arial" charset="0"/>
                <a:cs typeface="Arial" charset="0"/>
              </a:rPr>
              <a:t>Fast deployment, multiple project management, better communication among team </a:t>
            </a:r>
            <a:endParaRPr lang="en-US" altLang="ja-JP" sz="1200" dirty="0">
              <a:latin typeface="Arial" charset="0"/>
              <a:ea typeface="Arial" charset="0"/>
              <a:cs typeface="Arial" charset="0"/>
            </a:endParaRPr>
          </a:p>
          <a:p>
            <a:pPr marL="171450" indent="-171450">
              <a:buFont typeface="Wingdings" charset="2"/>
              <a:buChar char="p"/>
            </a:pPr>
            <a:r>
              <a:rPr lang="en-US" altLang="ja-JP" sz="1200" dirty="0">
                <a:latin typeface="Arial" charset="0"/>
                <a:ea typeface="Arial" charset="0"/>
                <a:cs typeface="Arial" charset="0"/>
              </a:rPr>
              <a:t>Target Audience</a:t>
            </a:r>
          </a:p>
          <a:p>
            <a:pPr marL="838179" lvl="1" indent="-228594">
              <a:buFont typeface="Arial" charset="0"/>
              <a:buChar char="•"/>
            </a:pPr>
            <a:r>
              <a:rPr lang="en-US" altLang="ja-JP" sz="1200" dirty="0">
                <a:latin typeface="Arial" charset="0"/>
                <a:ea typeface="Arial" charset="0"/>
                <a:cs typeface="Arial" charset="0"/>
              </a:rPr>
              <a:t>in-house Developers in </a:t>
            </a:r>
            <a:r>
              <a:rPr lang="en-US" altLang="ja-JP" sz="1200" dirty="0" smtClean="0">
                <a:latin typeface="Arial" charset="0"/>
                <a:ea typeface="Arial" charset="0"/>
                <a:cs typeface="Arial" charset="0"/>
              </a:rPr>
              <a:t>Enterprises</a:t>
            </a:r>
            <a:endParaRPr lang="en-US" altLang="ja-JP" sz="1200" dirty="0">
              <a:latin typeface="Arial" charset="0"/>
              <a:ea typeface="Arial" charset="0"/>
              <a:cs typeface="Arial" charset="0"/>
            </a:endParaRPr>
          </a:p>
          <a:p>
            <a:pPr marL="228594" indent="-228594">
              <a:buFont typeface="Wingdings" charset="2"/>
              <a:buChar char="p"/>
            </a:pPr>
            <a:r>
              <a:rPr lang="en-US" altLang="ja-JP" sz="1200" dirty="0">
                <a:latin typeface="Arial" charset="0"/>
                <a:ea typeface="Arial" charset="0"/>
                <a:cs typeface="Arial" charset="0"/>
              </a:rPr>
              <a:t>Expected </a:t>
            </a:r>
            <a:r>
              <a:rPr lang="en-US" altLang="ja-JP" sz="1200" dirty="0" smtClean="0">
                <a:latin typeface="Arial" charset="0"/>
                <a:ea typeface="Arial" charset="0"/>
                <a:cs typeface="Arial" charset="0"/>
              </a:rPr>
              <a:t>Outcome/KPIs</a:t>
            </a:r>
            <a:endParaRPr lang="en-US" altLang="ja-JP" sz="1200" dirty="0">
              <a:latin typeface="Arial" charset="0"/>
              <a:ea typeface="Arial" charset="0"/>
              <a:cs typeface="Arial" charset="0"/>
            </a:endParaRPr>
          </a:p>
          <a:p>
            <a:pPr marL="838179" lvl="1" indent="-228594">
              <a:buFont typeface="Arial" charset="0"/>
              <a:buChar char="•"/>
            </a:pPr>
            <a:r>
              <a:rPr lang="en-US" altLang="ja-JP" sz="1200" dirty="0" smtClean="0">
                <a:latin typeface="Arial" charset="0"/>
                <a:ea typeface="Arial" charset="0"/>
                <a:cs typeface="Arial" charset="0"/>
              </a:rPr>
              <a:t>ACV, # user growth</a:t>
            </a:r>
            <a:endParaRPr lang="en-US" altLang="ja-JP" sz="1200" dirty="0">
              <a:latin typeface="Arial" charset="0"/>
              <a:ea typeface="Arial" charset="0"/>
              <a:cs typeface="Arial" charset="0"/>
            </a:endParaRPr>
          </a:p>
        </p:txBody>
      </p:sp>
      <p:sp>
        <p:nvSpPr>
          <p:cNvPr id="49" name="テキスト ボックス 48"/>
          <p:cNvSpPr txBox="1"/>
          <p:nvPr/>
        </p:nvSpPr>
        <p:spPr>
          <a:xfrm>
            <a:off x="6646065" y="933031"/>
            <a:ext cx="4432627" cy="297454"/>
          </a:xfrm>
          <a:prstGeom prst="rect">
            <a:avLst/>
          </a:prstGeom>
          <a:noFill/>
        </p:spPr>
        <p:txBody>
          <a:bodyPr wrap="square" rtlCol="0">
            <a:spAutoFit/>
          </a:bodyPr>
          <a:lstStyle/>
          <a:p>
            <a:r>
              <a:rPr lang="en-US" altLang="ja-JP" sz="1333" b="1" dirty="0">
                <a:solidFill>
                  <a:srgbClr val="FFFFFF"/>
                </a:solidFill>
                <a:latin typeface="Arial" charset="0"/>
                <a:ea typeface="Arial" charset="0"/>
                <a:cs typeface="Arial" charset="0"/>
              </a:rPr>
              <a:t>Target Segment Planning #2</a:t>
            </a:r>
          </a:p>
        </p:txBody>
      </p:sp>
      <p:sp>
        <p:nvSpPr>
          <p:cNvPr id="28" name="テキスト ボックス 27"/>
          <p:cNvSpPr txBox="1"/>
          <p:nvPr/>
        </p:nvSpPr>
        <p:spPr>
          <a:xfrm>
            <a:off x="871776" y="3816342"/>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Target Segment Planning</a:t>
            </a:r>
          </a:p>
        </p:txBody>
      </p:sp>
      <p:graphicFrame>
        <p:nvGraphicFramePr>
          <p:cNvPr id="9" name="表 8"/>
          <p:cNvGraphicFramePr>
            <a:graphicFrameLocks noGrp="1"/>
          </p:cNvGraphicFramePr>
          <p:nvPr>
            <p:extLst>
              <p:ext uri="{D42A27DB-BD31-4B8C-83A1-F6EECF244321}">
                <p14:modId xmlns:p14="http://schemas.microsoft.com/office/powerpoint/2010/main" val="348978109"/>
              </p:ext>
            </p:extLst>
          </p:nvPr>
        </p:nvGraphicFramePr>
        <p:xfrm>
          <a:off x="6322854" y="1342958"/>
          <a:ext cx="5750771" cy="2194560"/>
        </p:xfrm>
        <a:graphic>
          <a:graphicData uri="http://schemas.openxmlformats.org/drawingml/2006/table">
            <a:tbl>
              <a:tblPr firstRow="1" bandRow="1">
                <a:tableStyleId>{7DF18680-E054-41AD-8BC1-D1AEF772440D}</a:tableStyleId>
              </a:tblPr>
              <a:tblGrid>
                <a:gridCol w="872490"/>
                <a:gridCol w="735126"/>
                <a:gridCol w="2880360"/>
                <a:gridCol w="1262795"/>
              </a:tblGrid>
              <a:tr h="291316">
                <a:tc>
                  <a:txBody>
                    <a:bodyPr/>
                    <a:lstStyle/>
                    <a:p>
                      <a:pPr algn="ctr"/>
                      <a:r>
                        <a:rPr kumimoji="1" lang="en-US" altLang="ja-JP" sz="1100" dirty="0" smtClean="0">
                          <a:latin typeface="Arial" charset="0"/>
                          <a:ea typeface="Arial" charset="0"/>
                          <a:cs typeface="Arial" charset="0"/>
                        </a:rPr>
                        <a:t>Segment</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Priority</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Message</a:t>
                      </a:r>
                      <a:endParaRPr kumimoji="1" lang="ja-JP" altLang="en-US" sz="1100" dirty="0">
                        <a:latin typeface="Arial" charset="0"/>
                        <a:ea typeface="Arial" charset="0"/>
                        <a:cs typeface="Arial" charset="0"/>
                      </a:endParaRPr>
                    </a:p>
                  </a:txBody>
                  <a:tcPr marL="121920" marR="121920" marT="60960" marB="60960" anchor="ctr"/>
                </a:tc>
                <a:tc>
                  <a:txBody>
                    <a:bodyPr/>
                    <a:lstStyle/>
                    <a:p>
                      <a:pPr algn="ctr"/>
                      <a:r>
                        <a:rPr kumimoji="1" lang="en-US" altLang="ja-JP" sz="1100" dirty="0" smtClean="0">
                          <a:latin typeface="Arial" charset="0"/>
                          <a:ea typeface="Arial" charset="0"/>
                          <a:cs typeface="Arial" charset="0"/>
                        </a:rPr>
                        <a:t>Delivery</a:t>
                      </a:r>
                    </a:p>
                    <a:p>
                      <a:pPr algn="ctr"/>
                      <a:r>
                        <a:rPr kumimoji="1" lang="en-US" altLang="ja-JP" sz="1100" baseline="0" dirty="0" smtClean="0">
                          <a:latin typeface="Arial" charset="0"/>
                          <a:ea typeface="Arial" charset="0"/>
                          <a:cs typeface="Arial" charset="0"/>
                        </a:rPr>
                        <a:t>Channel</a:t>
                      </a:r>
                      <a:endParaRPr kumimoji="1" lang="ja-JP" altLang="en-US" sz="1100" dirty="0">
                        <a:latin typeface="Arial" charset="0"/>
                        <a:ea typeface="Arial" charset="0"/>
                        <a:cs typeface="Arial" charset="0"/>
                      </a:endParaRPr>
                    </a:p>
                  </a:txBody>
                  <a:tcPr marL="121920" marR="121920" marT="60960" marB="60960" anchor="ctr"/>
                </a:tc>
              </a:tr>
              <a:tr h="466105">
                <a:tc>
                  <a:txBody>
                    <a:bodyPr/>
                    <a:lstStyle/>
                    <a:p>
                      <a:pPr algn="ctr"/>
                      <a:r>
                        <a:rPr kumimoji="1" lang="en-US" altLang="ja-JP" sz="1000" b="1" dirty="0" smtClean="0">
                          <a:latin typeface="Arial" charset="0"/>
                          <a:ea typeface="Arial" charset="0"/>
                          <a:cs typeface="Arial" charset="0"/>
                        </a:rPr>
                        <a:t>(A)</a:t>
                      </a:r>
                    </a:p>
                    <a:p>
                      <a:pPr algn="ctr"/>
                      <a:endParaRPr kumimoji="1" lang="en-US" altLang="ja-JP" sz="1000" b="1"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New</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High</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Direct Sales</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ja-JP" altLang="en-US" sz="1000" dirty="0">
                        <a:latin typeface="Arial" charset="0"/>
                        <a:ea typeface="Arial" charset="0"/>
                        <a:cs typeface="Arial" charset="0"/>
                      </a:endParaRPr>
                    </a:p>
                  </a:txBody>
                  <a:tcPr marL="121920" marR="121920" marT="60960" marB="60960"/>
                </a:tc>
              </a:tr>
              <a:tr h="466105">
                <a:tc>
                  <a:txBody>
                    <a:bodyPr/>
                    <a:lstStyle/>
                    <a:p>
                      <a:pPr algn="ctr"/>
                      <a:r>
                        <a:rPr kumimoji="1" lang="en-US" altLang="ja-JP" sz="1000" b="1" dirty="0" smtClean="0">
                          <a:latin typeface="Arial" charset="0"/>
                          <a:ea typeface="Arial" charset="0"/>
                          <a:cs typeface="Arial" charset="0"/>
                        </a:rPr>
                        <a:t>(B)</a:t>
                      </a:r>
                    </a:p>
                    <a:p>
                      <a:pPr algn="ctr"/>
                      <a:endParaRPr kumimoji="1" lang="en-US" altLang="ja-JP" sz="1000" b="0" dirty="0" smtClean="0">
                        <a:solidFill>
                          <a:schemeClr val="tx1"/>
                        </a:solidFill>
                        <a:latin typeface="Arial" charset="0"/>
                        <a:ea typeface="Arial" charset="0"/>
                        <a:cs typeface="Arial" charset="0"/>
                      </a:endParaRPr>
                    </a:p>
                    <a:p>
                      <a:pPr algn="ctr"/>
                      <a:r>
                        <a:rPr kumimoji="1" lang="en-US" altLang="ja-JP" sz="1000" b="0" dirty="0" smtClean="0">
                          <a:solidFill>
                            <a:schemeClr val="tx1"/>
                          </a:solidFill>
                          <a:latin typeface="Arial" charset="0"/>
                          <a:ea typeface="Arial" charset="0"/>
                          <a:cs typeface="Arial" charset="0"/>
                        </a:rPr>
                        <a:t>Up-Sell</a:t>
                      </a:r>
                      <a:endParaRPr kumimoji="1" lang="ja-JP" altLang="en-US" sz="1000" b="0" dirty="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Mid</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Enterprise can </a:t>
                      </a:r>
                      <a:r>
                        <a:rPr kumimoji="1" lang="en-US" altLang="ja-JP" sz="1000" dirty="0" smtClean="0">
                          <a:latin typeface="Arial" charset="0"/>
                          <a:ea typeface="Arial" charset="0"/>
                          <a:cs typeface="Arial" charset="0"/>
                        </a:rPr>
                        <a:t>provide secure and extremely</a:t>
                      </a:r>
                      <a:r>
                        <a:rPr kumimoji="1" lang="en-US" altLang="ja-JP" sz="1000" baseline="0" dirty="0" smtClean="0">
                          <a:latin typeface="Arial" charset="0"/>
                          <a:ea typeface="Arial" charset="0"/>
                          <a:cs typeface="Arial" charset="0"/>
                        </a:rPr>
                        <a:t> high performance “</a:t>
                      </a:r>
                      <a:r>
                        <a:rPr kumimoji="1" lang="en-US" altLang="ja-JP" sz="1000" dirty="0" smtClean="0">
                          <a:latin typeface="Arial" charset="0"/>
                          <a:ea typeface="Arial" charset="0"/>
                          <a:cs typeface="Arial" charset="0"/>
                        </a:rPr>
                        <a:t>virtual appliance</a:t>
                      </a:r>
                      <a:r>
                        <a:rPr kumimoji="1" lang="en-US" altLang="ja-JP" sz="1000" baseline="0" dirty="0" smtClean="0">
                          <a:latin typeface="Arial" charset="0"/>
                          <a:ea typeface="Arial" charset="0"/>
                          <a:cs typeface="Arial" charset="0"/>
                        </a:rPr>
                        <a:t>” system</a:t>
                      </a:r>
                      <a:r>
                        <a:rPr kumimoji="1" lang="en-US" altLang="ja-JP" sz="1000" dirty="0" smtClean="0">
                          <a:latin typeface="Arial" charset="0"/>
                          <a:ea typeface="Arial" charset="0"/>
                          <a:cs typeface="Arial" charset="0"/>
                        </a:rPr>
                        <a:t> wit</a:t>
                      </a:r>
                      <a:r>
                        <a:rPr kumimoji="1" lang="en-US" altLang="ja-JP" sz="1000" baseline="0" dirty="0" smtClean="0">
                          <a:latin typeface="Arial" charset="0"/>
                          <a:ea typeface="Arial" charset="0"/>
                          <a:cs typeface="Arial" charset="0"/>
                        </a:rPr>
                        <a:t>h very low </a:t>
                      </a:r>
                      <a:r>
                        <a:rPr kumimoji="1" lang="en-US" altLang="ja-JP" sz="1000" dirty="0" smtClean="0">
                          <a:latin typeface="Arial" charset="0"/>
                          <a:ea typeface="Arial" charset="0"/>
                          <a:cs typeface="Arial" charset="0"/>
                        </a:rPr>
                        <a:t>administrative overhead</a:t>
                      </a:r>
                      <a:endParaRPr kumimoji="1" lang="ja-JP" altLang="en-US" sz="1000" dirty="0" smtClean="0">
                        <a:latin typeface="Arial" charset="0"/>
                        <a:ea typeface="Arial" charset="0"/>
                        <a:cs typeface="Arial" charset="0"/>
                      </a:endParaRPr>
                    </a:p>
                  </a:txBody>
                  <a:tcPr marL="121920" marR="121920" marT="60960" marB="60960"/>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p>
                      <a:pPr marL="228600" indent="-228600">
                        <a:buFont typeface="+mj-lt"/>
                        <a:buAutoNum type="arabicPeriod"/>
                      </a:pPr>
                      <a:r>
                        <a:rPr kumimoji="1" lang="en-US" altLang="ja-JP" sz="1000" dirty="0" smtClean="0">
                          <a:latin typeface="Arial" charset="0"/>
                          <a:ea typeface="Arial" charset="0"/>
                          <a:cs typeface="Arial" charset="0"/>
                        </a:rPr>
                        <a:t>Direct</a:t>
                      </a:r>
                      <a:r>
                        <a:rPr kumimoji="1" lang="en-US" altLang="ja-JP" sz="1000" baseline="0" dirty="0" smtClean="0">
                          <a:latin typeface="Arial" charset="0"/>
                          <a:ea typeface="Arial" charset="0"/>
                          <a:cs typeface="Arial" charset="0"/>
                        </a:rPr>
                        <a:t> Sales</a:t>
                      </a:r>
                      <a:endParaRPr kumimoji="1" lang="en-US" altLang="ja-JP" sz="1000" dirty="0" smtClean="0">
                        <a:latin typeface="Arial" charset="0"/>
                        <a:ea typeface="Arial" charset="0"/>
                        <a:cs typeface="Arial" charset="0"/>
                      </a:endParaRPr>
                    </a:p>
                  </a:txBody>
                  <a:tcPr marL="121920" marR="121920" marT="60960" marB="60960"/>
                </a:tc>
              </a:tr>
              <a:tr h="369000">
                <a:tc>
                  <a:txBody>
                    <a:bodyPr/>
                    <a:lstStyle/>
                    <a:p>
                      <a:pPr algn="ctr"/>
                      <a:r>
                        <a:rPr kumimoji="1" lang="de-DE" altLang="ja-JP" sz="1000" b="1" dirty="0" smtClean="0">
                          <a:solidFill>
                            <a:schemeClr val="dk1"/>
                          </a:solidFill>
                          <a:latin typeface="Arial" charset="0"/>
                          <a:ea typeface="Arial" charset="0"/>
                          <a:cs typeface="Arial" charset="0"/>
                        </a:rPr>
                        <a:t>(C)</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dirty="0" smtClean="0">
                          <a:latin typeface="Arial" charset="0"/>
                          <a:ea typeface="Arial" charset="0"/>
                          <a:cs typeface="Arial" charset="0"/>
                        </a:rPr>
                        <a:t>Low</a:t>
                      </a:r>
                      <a:endParaRPr kumimoji="1" lang="ja-JP" altLang="en-US" sz="1000" b="0" dirty="0" smtClean="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GitHub</a:t>
                      </a:r>
                      <a:r>
                        <a:rPr kumimoji="1" lang="en-US" altLang="ja-JP" sz="1000" baseline="0" dirty="0" smtClean="0">
                          <a:latin typeface="Arial" charset="0"/>
                          <a:ea typeface="Arial" charset="0"/>
                          <a:cs typeface="Arial" charset="0"/>
                        </a:rPr>
                        <a:t> can put product code in one place and all of systems are on their own infrastructure</a:t>
                      </a:r>
                      <a:endParaRPr kumimoji="1" lang="ja-JP" altLang="en-US" sz="1000" dirty="0">
                        <a:latin typeface="Arial" charset="0"/>
                        <a:ea typeface="Arial" charset="0"/>
                        <a:cs typeface="Arial" charset="0"/>
                      </a:endParaRPr>
                    </a:p>
                  </a:txBody>
                  <a:tcPr marL="121920" marR="121920" marT="60960" marB="60960"/>
                </a:tc>
                <a:tc>
                  <a:txBody>
                    <a:bodyPr/>
                    <a:lstStyle/>
                    <a:p>
                      <a:pPr marL="228600" indent="-228600">
                        <a:buFont typeface="+mj-lt"/>
                        <a:buAutoNum type="arabicPeriod"/>
                      </a:pPr>
                      <a:r>
                        <a:rPr kumimoji="1" lang="en-US" altLang="ja-JP" sz="1000" dirty="0" smtClean="0">
                          <a:latin typeface="Arial" charset="0"/>
                          <a:ea typeface="Arial" charset="0"/>
                          <a:cs typeface="Arial" charset="0"/>
                        </a:rPr>
                        <a:t>Online</a:t>
                      </a:r>
                    </a:p>
                    <a:p>
                      <a:pPr marL="228600" indent="-228600">
                        <a:buFont typeface="+mj-lt"/>
                        <a:buAutoNum type="arabicPeriod"/>
                      </a:pPr>
                      <a:r>
                        <a:rPr kumimoji="1" lang="en-US" altLang="ja-JP" sz="1000" dirty="0" smtClean="0">
                          <a:latin typeface="Arial" charset="0"/>
                          <a:ea typeface="Arial" charset="0"/>
                          <a:cs typeface="Arial" charset="0"/>
                        </a:rPr>
                        <a:t>Business</a:t>
                      </a:r>
                      <a:r>
                        <a:rPr kumimoji="1" lang="en-US" altLang="ja-JP" sz="1000" baseline="0" dirty="0" smtClean="0">
                          <a:latin typeface="Arial" charset="0"/>
                          <a:ea typeface="Arial" charset="0"/>
                          <a:cs typeface="Arial" charset="0"/>
                        </a:rPr>
                        <a:t> Partners</a:t>
                      </a:r>
                      <a:endParaRPr kumimoji="1" lang="en-US" altLang="ja-JP" sz="1000" dirty="0" smtClean="0">
                        <a:latin typeface="Arial" charset="0"/>
                        <a:ea typeface="Arial" charset="0"/>
                        <a:cs typeface="Arial" charset="0"/>
                      </a:endParaRPr>
                    </a:p>
                  </a:txBody>
                  <a:tcPr marL="121920" marR="121920" marT="60960" marB="60960"/>
                </a:tc>
              </a:tr>
            </a:tbl>
          </a:graphicData>
        </a:graphic>
      </p:graphicFrame>
      <p:sp>
        <p:nvSpPr>
          <p:cNvPr id="38" name="テキスト ボックス 37"/>
          <p:cNvSpPr txBox="1"/>
          <p:nvPr/>
        </p:nvSpPr>
        <p:spPr>
          <a:xfrm>
            <a:off x="6421251" y="1013388"/>
            <a:ext cx="4138872" cy="297454"/>
          </a:xfrm>
          <a:prstGeom prst="rect">
            <a:avLst/>
          </a:prstGeom>
          <a:noFill/>
        </p:spPr>
        <p:txBody>
          <a:bodyPr wrap="square" rtlCol="0">
            <a:spAutoFit/>
          </a:bodyPr>
          <a:lstStyle/>
          <a:p>
            <a:r>
              <a:rPr lang="en-US" altLang="ja-JP" sz="1333" b="1" dirty="0">
                <a:solidFill>
                  <a:srgbClr val="5A5A5A"/>
                </a:solidFill>
                <a:latin typeface="Arial" charset="0"/>
                <a:ea typeface="Arial" charset="0"/>
                <a:cs typeface="Arial" charset="0"/>
              </a:rPr>
              <a:t>Message / </a:t>
            </a:r>
            <a:r>
              <a:rPr lang="en-US" altLang="ja-JP" sz="1333" b="1" dirty="0" smtClean="0">
                <a:solidFill>
                  <a:srgbClr val="5A5A5A"/>
                </a:solidFill>
                <a:latin typeface="Arial" charset="0"/>
                <a:ea typeface="Arial" charset="0"/>
                <a:cs typeface="Arial" charset="0"/>
              </a:rPr>
              <a:t>Distribution Model </a:t>
            </a:r>
            <a:r>
              <a:rPr lang="en-US" altLang="ja-JP" sz="1333" b="1" dirty="0">
                <a:solidFill>
                  <a:srgbClr val="5A5A5A"/>
                </a:solidFill>
                <a:latin typeface="Arial" charset="0"/>
                <a:ea typeface="Arial" charset="0"/>
                <a:cs typeface="Arial" charset="0"/>
              </a:rPr>
              <a:t>by Segment</a:t>
            </a:r>
          </a:p>
        </p:txBody>
      </p:sp>
      <p:sp>
        <p:nvSpPr>
          <p:cNvPr id="23" name="AutoShape 6"/>
          <p:cNvSpPr>
            <a:spLocks noChangeArrowheads="1"/>
          </p:cNvSpPr>
          <p:nvPr/>
        </p:nvSpPr>
        <p:spPr bwMode="gray">
          <a:xfrm>
            <a:off x="575009" y="4654815"/>
            <a:ext cx="469799" cy="835576"/>
          </a:xfrm>
          <a:prstGeom prst="triangle">
            <a:avLst>
              <a:gd name="adj" fmla="val 50000"/>
            </a:avLst>
          </a:prstGeom>
          <a:solidFill>
            <a:schemeClr val="bg1">
              <a:lumMod val="75000"/>
            </a:schemeClr>
          </a:solidFill>
          <a:ln w="19050" algn="ctr">
            <a:noFill/>
            <a:prstDash val="dash"/>
            <a:miter lim="800000"/>
            <a:headEnd/>
            <a:tailEnd/>
          </a:ln>
          <a:effectLst/>
        </p:spPr>
        <p:txBody>
          <a:bodyPr wrap="none" anchor="ctr"/>
          <a:lstStyle/>
          <a:p>
            <a:pPr algn="ctr"/>
            <a:r>
              <a:rPr kumimoji="0" lang="en-US" altLang="ja-JP" sz="1333" b="1" dirty="0" smtClean="0">
                <a:solidFill>
                  <a:srgbClr val="5A5A5A"/>
                </a:solidFill>
                <a:latin typeface="Arial" charset="0"/>
                <a:ea typeface="Arial" charset="0"/>
                <a:cs typeface="Arial" charset="0"/>
              </a:rPr>
              <a:t>Large Enterprise</a:t>
            </a:r>
          </a:p>
        </p:txBody>
      </p:sp>
      <p:sp>
        <p:nvSpPr>
          <p:cNvPr id="24" name="AutoShape 7"/>
          <p:cNvSpPr>
            <a:spLocks noChangeArrowheads="1"/>
          </p:cNvSpPr>
          <p:nvPr/>
        </p:nvSpPr>
        <p:spPr bwMode="gray">
          <a:xfrm rot="10800000">
            <a:off x="434730" y="5592769"/>
            <a:ext cx="750359" cy="436607"/>
          </a:xfrm>
          <a:custGeom>
            <a:avLst/>
            <a:gdLst>
              <a:gd name="G0" fmla="+- 3826 0 0"/>
              <a:gd name="G1" fmla="+- 21600 0 3826"/>
              <a:gd name="G2" fmla="*/ 3826 1 2"/>
              <a:gd name="G3" fmla="+- 21600 0 G2"/>
              <a:gd name="G4" fmla="+/ 3826 21600 2"/>
              <a:gd name="G5" fmla="+/ G1 0 2"/>
              <a:gd name="G6" fmla="*/ 21600 21600 3826"/>
              <a:gd name="G7" fmla="*/ G6 1 2"/>
              <a:gd name="G8" fmla="+- 21600 0 G7"/>
              <a:gd name="G9" fmla="*/ 21600 1 2"/>
              <a:gd name="G10" fmla="+- 3826 0 G9"/>
              <a:gd name="G11" fmla="?: G10 G8 0"/>
              <a:gd name="G12" fmla="?: G10 G7 21600"/>
              <a:gd name="T0" fmla="*/ 19687 w 21600"/>
              <a:gd name="T1" fmla="*/ 10800 h 21600"/>
              <a:gd name="T2" fmla="*/ 10800 w 21600"/>
              <a:gd name="T3" fmla="*/ 21600 h 21600"/>
              <a:gd name="T4" fmla="*/ 1913 w 21600"/>
              <a:gd name="T5" fmla="*/ 10800 h 21600"/>
              <a:gd name="T6" fmla="*/ 10800 w 21600"/>
              <a:gd name="T7" fmla="*/ 0 h 21600"/>
              <a:gd name="T8" fmla="*/ 3713 w 21600"/>
              <a:gd name="T9" fmla="*/ 3713 h 21600"/>
              <a:gd name="T10" fmla="*/ 17887 w 21600"/>
              <a:gd name="T11" fmla="*/ 17887 h 21600"/>
            </a:gdLst>
            <a:ahLst/>
            <a:cxnLst>
              <a:cxn ang="0">
                <a:pos x="T0" y="T1"/>
              </a:cxn>
              <a:cxn ang="0">
                <a:pos x="T2" y="T3"/>
              </a:cxn>
              <a:cxn ang="0">
                <a:pos x="T4" y="T5"/>
              </a:cxn>
              <a:cxn ang="0">
                <a:pos x="T6" y="T7"/>
              </a:cxn>
            </a:cxnLst>
            <a:rect l="T8" t="T9" r="T10" b="T11"/>
            <a:pathLst>
              <a:path w="21600" h="21600">
                <a:moveTo>
                  <a:pt x="0" y="0"/>
                </a:moveTo>
                <a:lnTo>
                  <a:pt x="3826" y="21600"/>
                </a:lnTo>
                <a:lnTo>
                  <a:pt x="17774" y="21600"/>
                </a:lnTo>
                <a:lnTo>
                  <a:pt x="21600" y="0"/>
                </a:lnTo>
                <a:close/>
              </a:path>
            </a:pathLst>
          </a:custGeom>
          <a:solidFill>
            <a:schemeClr val="accent4"/>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Medium Enterprise</a:t>
            </a:r>
          </a:p>
        </p:txBody>
      </p:sp>
      <p:sp>
        <p:nvSpPr>
          <p:cNvPr id="25" name="AutoShape 8"/>
          <p:cNvSpPr>
            <a:spLocks noChangeArrowheads="1"/>
          </p:cNvSpPr>
          <p:nvPr/>
        </p:nvSpPr>
        <p:spPr bwMode="gray">
          <a:xfrm rot="10800000">
            <a:off x="247691" y="6131752"/>
            <a:ext cx="1065741" cy="477221"/>
          </a:xfrm>
          <a:custGeom>
            <a:avLst/>
            <a:gdLst>
              <a:gd name="G0" fmla="+- 2879 0 0"/>
              <a:gd name="G1" fmla="+- 21600 0 2879"/>
              <a:gd name="G2" fmla="*/ 2879 1 2"/>
              <a:gd name="G3" fmla="+- 21600 0 G2"/>
              <a:gd name="G4" fmla="+/ 2879 21600 2"/>
              <a:gd name="G5" fmla="+/ G1 0 2"/>
              <a:gd name="G6" fmla="*/ 21600 21600 2879"/>
              <a:gd name="G7" fmla="*/ G6 1 2"/>
              <a:gd name="G8" fmla="+- 21600 0 G7"/>
              <a:gd name="G9" fmla="*/ 21600 1 2"/>
              <a:gd name="G10" fmla="+- 2879 0 G9"/>
              <a:gd name="G11" fmla="?: G10 G8 0"/>
              <a:gd name="G12" fmla="?: G10 G7 21600"/>
              <a:gd name="T0" fmla="*/ 20160 w 21600"/>
              <a:gd name="T1" fmla="*/ 10800 h 21600"/>
              <a:gd name="T2" fmla="*/ 10800 w 21600"/>
              <a:gd name="T3" fmla="*/ 21600 h 21600"/>
              <a:gd name="T4" fmla="*/ 1440 w 21600"/>
              <a:gd name="T5" fmla="*/ 10800 h 21600"/>
              <a:gd name="T6" fmla="*/ 10800 w 21600"/>
              <a:gd name="T7" fmla="*/ 0 h 21600"/>
              <a:gd name="T8" fmla="*/ 3240 w 21600"/>
              <a:gd name="T9" fmla="*/ 3240 h 21600"/>
              <a:gd name="T10" fmla="*/ 18360 w 21600"/>
              <a:gd name="T11" fmla="*/ 18360 h 21600"/>
            </a:gdLst>
            <a:ahLst/>
            <a:cxnLst>
              <a:cxn ang="0">
                <a:pos x="T0" y="T1"/>
              </a:cxn>
              <a:cxn ang="0">
                <a:pos x="T2" y="T3"/>
              </a:cxn>
              <a:cxn ang="0">
                <a:pos x="T4" y="T5"/>
              </a:cxn>
              <a:cxn ang="0">
                <a:pos x="T6" y="T7"/>
              </a:cxn>
            </a:cxnLst>
            <a:rect l="T8" t="T9" r="T10" b="T11"/>
            <a:pathLst>
              <a:path w="21600" h="21600">
                <a:moveTo>
                  <a:pt x="0" y="0"/>
                </a:moveTo>
                <a:lnTo>
                  <a:pt x="2879" y="21600"/>
                </a:lnTo>
                <a:lnTo>
                  <a:pt x="18721" y="21600"/>
                </a:lnTo>
                <a:lnTo>
                  <a:pt x="21600" y="0"/>
                </a:lnTo>
                <a:close/>
              </a:path>
            </a:pathLst>
          </a:custGeom>
          <a:solidFill>
            <a:schemeClr val="accent4">
              <a:lumMod val="60000"/>
              <a:lumOff val="40000"/>
            </a:schemeClr>
          </a:solidFill>
          <a:ln w="19050" algn="ctr">
            <a:noFill/>
            <a:prstDash val="dash"/>
            <a:miter lim="800000"/>
            <a:headEnd/>
            <a:tailEnd/>
          </a:ln>
          <a:effectLst/>
        </p:spPr>
        <p:txBody>
          <a:bodyPr rot="10800000" wrap="none" anchor="ctr"/>
          <a:lstStyle/>
          <a:p>
            <a:pPr algn="ctr"/>
            <a:r>
              <a:rPr kumimoji="0" lang="en-US" altLang="ja-JP" sz="1333" b="1" dirty="0" smtClean="0">
                <a:solidFill>
                  <a:srgbClr val="5A5A5A"/>
                </a:solidFill>
                <a:latin typeface="Arial" charset="0"/>
                <a:ea typeface="Arial" charset="0"/>
                <a:cs typeface="Arial" charset="0"/>
              </a:rPr>
              <a:t>SME</a:t>
            </a:r>
            <a:endParaRPr kumimoji="0" lang="en-US" altLang="ja-JP" sz="1333" b="1" dirty="0">
              <a:solidFill>
                <a:srgbClr val="5A5A5A"/>
              </a:solidFill>
              <a:latin typeface="Arial" charset="0"/>
              <a:ea typeface="Arial" charset="0"/>
              <a:cs typeface="Arial" charset="0"/>
            </a:endParaRPr>
          </a:p>
        </p:txBody>
      </p:sp>
      <p:graphicFrame>
        <p:nvGraphicFramePr>
          <p:cNvPr id="31" name="表 30"/>
          <p:cNvGraphicFramePr>
            <a:graphicFrameLocks noGrp="1"/>
          </p:cNvGraphicFramePr>
          <p:nvPr>
            <p:extLst>
              <p:ext uri="{D42A27DB-BD31-4B8C-83A1-F6EECF244321}">
                <p14:modId xmlns:p14="http://schemas.microsoft.com/office/powerpoint/2010/main" val="105533474"/>
              </p:ext>
            </p:extLst>
          </p:nvPr>
        </p:nvGraphicFramePr>
        <p:xfrm>
          <a:off x="1792103" y="4069324"/>
          <a:ext cx="3980463" cy="2743200"/>
        </p:xfrm>
        <a:graphic>
          <a:graphicData uri="http://schemas.openxmlformats.org/drawingml/2006/table">
            <a:tbl>
              <a:tblPr firstRow="1" bandRow="1">
                <a:tableStyleId>{7DF18680-E054-41AD-8BC1-D1AEF772440D}</a:tableStyleId>
              </a:tblPr>
              <a:tblGrid>
                <a:gridCol w="656082"/>
                <a:gridCol w="807463"/>
                <a:gridCol w="1310877"/>
                <a:gridCol w="1206041"/>
              </a:tblGrid>
              <a:tr h="184368">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gridSpan="2">
                  <a:txBody>
                    <a:bodyPr/>
                    <a:lstStyle/>
                    <a:p>
                      <a:pPr algn="ctr"/>
                      <a:r>
                        <a:rPr kumimoji="1" lang="en-US" altLang="ja-JP" sz="1000" dirty="0" smtClean="0">
                          <a:latin typeface="Arial" charset="0"/>
                          <a:ea typeface="Arial" charset="0"/>
                          <a:cs typeface="Arial" charset="0"/>
                        </a:rPr>
                        <a:t>internet based companies</a:t>
                      </a:r>
                      <a:r>
                        <a:rPr kumimoji="1" lang="en-US" altLang="ja-JP" sz="1000" baseline="0" dirty="0" smtClean="0">
                          <a:latin typeface="Arial" charset="0"/>
                          <a:ea typeface="Arial" charset="0"/>
                          <a:cs typeface="Arial" charset="0"/>
                        </a:rPr>
                        <a:t> or </a:t>
                      </a:r>
                      <a:r>
                        <a:rPr kumimoji="1" lang="en-US" altLang="ja-JP" sz="1000" dirty="0" smtClean="0">
                          <a:latin typeface="Arial" charset="0"/>
                          <a:ea typeface="Arial" charset="0"/>
                          <a:cs typeface="Arial" charset="0"/>
                        </a:rPr>
                        <a:t>companies</a:t>
                      </a:r>
                      <a:r>
                        <a:rPr kumimoji="1" lang="en-US" altLang="ja-JP" sz="1000" baseline="0" dirty="0" smtClean="0">
                          <a:latin typeface="Arial" charset="0"/>
                          <a:ea typeface="Arial" charset="0"/>
                          <a:cs typeface="Arial" charset="0"/>
                        </a:rPr>
                        <a:t> based on software</a:t>
                      </a:r>
                      <a:endParaRPr kumimoji="1" lang="ja-JP" altLang="en-US" sz="1000" dirty="0">
                        <a:latin typeface="Arial" charset="0"/>
                        <a:ea typeface="Arial" charset="0"/>
                        <a:cs typeface="Arial" charset="0"/>
                      </a:endParaRPr>
                    </a:p>
                  </a:txBody>
                  <a:tcPr marL="121920" marR="121920" marT="60960" marB="60960"/>
                </a:tc>
                <a:tc hMerge="1">
                  <a:txBody>
                    <a:bodyPr/>
                    <a:lstStyle/>
                    <a:p>
                      <a:endParaRPr kumimoji="1" lang="ja-JP" altLang="en-US" sz="1000" dirty="0"/>
                    </a:p>
                  </a:txBody>
                  <a:tcPr/>
                </a:tc>
              </a:tr>
              <a:tr h="286795">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endParaRPr kumimoji="1" lang="ja-JP" altLang="en-US" sz="1000" dirty="0">
                        <a:latin typeface="Arial" charset="0"/>
                        <a:ea typeface="Arial" charset="0"/>
                        <a:cs typeface="Arial" charset="0"/>
                      </a:endParaRPr>
                    </a:p>
                  </a:txBody>
                  <a:tcPr marL="121920" marR="121920" marT="60960" marB="60960">
                    <a:noFill/>
                  </a:tcPr>
                </a:tc>
                <a:tc>
                  <a:txBody>
                    <a:bodyPr/>
                    <a:lstStyle/>
                    <a:p>
                      <a:pPr algn="ctr"/>
                      <a:r>
                        <a:rPr kumimoji="1" lang="en-US" altLang="ja-JP" sz="1000" b="0" dirty="0" smtClean="0">
                          <a:latin typeface="Arial" charset="0"/>
                          <a:ea typeface="Arial" charset="0"/>
                          <a:cs typeface="Arial" charset="0"/>
                        </a:rPr>
                        <a:t>GitHub</a:t>
                      </a:r>
                      <a:r>
                        <a:rPr kumimoji="1" lang="en-US" altLang="ja-JP" sz="1000" b="0" baseline="0" dirty="0" smtClean="0">
                          <a:latin typeface="Arial" charset="0"/>
                          <a:ea typeface="Arial" charset="0"/>
                          <a:cs typeface="Arial" charset="0"/>
                        </a:rPr>
                        <a:t> Enterprise Installed Base</a:t>
                      </a:r>
                      <a:endParaRPr kumimoji="1" lang="ja-JP" altLang="en-US" sz="1000" b="1" dirty="0">
                        <a:latin typeface="Arial" charset="0"/>
                        <a:ea typeface="Arial" charset="0"/>
                        <a:cs typeface="Arial" charset="0"/>
                      </a:endParaRPr>
                    </a:p>
                  </a:txBody>
                  <a:tcPr marL="121920" marR="121920" marT="60960" marB="60960"/>
                </a:tc>
                <a:tc>
                  <a:txBody>
                    <a:bodyPr/>
                    <a:lstStyle/>
                    <a:p>
                      <a:pPr algn="ctr"/>
                      <a:r>
                        <a:rPr kumimoji="1" lang="en-US" altLang="ja-JP" sz="1000" b="0" dirty="0" smtClean="0">
                          <a:latin typeface="Arial" charset="0"/>
                          <a:ea typeface="Arial" charset="0"/>
                          <a:cs typeface="Arial" charset="0"/>
                        </a:rPr>
                        <a:t>White</a:t>
                      </a:r>
                      <a:r>
                        <a:rPr kumimoji="1" lang="en-US" altLang="ja-JP" sz="1000" b="0" baseline="0" dirty="0" smtClean="0">
                          <a:latin typeface="Arial" charset="0"/>
                          <a:ea typeface="Arial" charset="0"/>
                          <a:cs typeface="Arial" charset="0"/>
                        </a:rPr>
                        <a:t> Space</a:t>
                      </a:r>
                      <a:endParaRPr kumimoji="1" lang="ja-JP" altLang="en-US" sz="1000" b="1" dirty="0">
                        <a:latin typeface="Arial" charset="0"/>
                        <a:ea typeface="Arial" charset="0"/>
                        <a:cs typeface="Arial" charset="0"/>
                      </a:endParaRPr>
                    </a:p>
                  </a:txBody>
                  <a:tcPr marL="121920" marR="121920" marT="60960" marB="60960"/>
                </a:tc>
              </a:tr>
              <a:tr h="389222">
                <a:tc rowSpan="3">
                  <a:txBody>
                    <a:bodyPr/>
                    <a:lstStyle/>
                    <a:p>
                      <a:pPr algn="ctr"/>
                      <a:r>
                        <a:rPr kumimoji="1" lang="en-US" altLang="ja-JP" sz="1000" b="1" dirty="0" smtClean="0">
                          <a:solidFill>
                            <a:schemeClr val="bg1"/>
                          </a:solidFill>
                          <a:latin typeface="Arial" charset="0"/>
                          <a:ea typeface="Arial" charset="0"/>
                          <a:cs typeface="Arial" charset="0"/>
                        </a:rPr>
                        <a:t>Company  </a:t>
                      </a:r>
                    </a:p>
                    <a:p>
                      <a:pPr algn="ctr"/>
                      <a:r>
                        <a:rPr kumimoji="1" lang="en-US" altLang="ja-JP" sz="1000" b="1" dirty="0" smtClean="0">
                          <a:solidFill>
                            <a:schemeClr val="bg1"/>
                          </a:solidFill>
                          <a:latin typeface="Arial" charset="0"/>
                          <a:ea typeface="Arial" charset="0"/>
                          <a:cs typeface="Arial" charset="0"/>
                        </a:rPr>
                        <a:t>Rev.</a:t>
                      </a:r>
                      <a:r>
                        <a:rPr kumimoji="1" lang="en-US" altLang="ja-JP" sz="1000" b="1" baseline="0" dirty="0" smtClean="0">
                          <a:solidFill>
                            <a:schemeClr val="bg1"/>
                          </a:solidFill>
                          <a:latin typeface="Arial" charset="0"/>
                          <a:ea typeface="Arial" charset="0"/>
                          <a:cs typeface="Arial" charset="0"/>
                        </a:rPr>
                        <a:t> size</a:t>
                      </a:r>
                      <a:endParaRPr kumimoji="1" lang="ja-JP" altLang="en-US" sz="1000" b="1" dirty="0">
                        <a:solidFill>
                          <a:schemeClr val="bg1"/>
                        </a:solidFill>
                        <a:latin typeface="Arial" charset="0"/>
                        <a:ea typeface="Arial" charset="0"/>
                        <a:cs typeface="Arial" charset="0"/>
                      </a:endParaRPr>
                    </a:p>
                  </a:txBody>
                  <a:tcPr marL="121920" marR="121920" marT="60960" marB="60960">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&gt; $5B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1</a:t>
                      </a:r>
                    </a:p>
                    <a:p>
                      <a:r>
                        <a:rPr kumimoji="1" lang="en-US" altLang="ja-JP" sz="1000" baseline="0" dirty="0" smtClean="0">
                          <a:solidFill>
                            <a:schemeClr val="tx1"/>
                          </a:solidFill>
                          <a:latin typeface="Arial" charset="0"/>
                          <a:ea typeface="Arial" charset="0"/>
                          <a:cs typeface="Arial" charset="0"/>
                        </a:rPr>
                        <a:t>(Yahoo! Japan)</a:t>
                      </a:r>
                      <a:endParaRPr kumimoji="1" lang="ja-JP" altLang="en-US" sz="1000" dirty="0">
                        <a:solidFill>
                          <a:schemeClr val="tx1"/>
                        </a:solidFill>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SB,Rakuten</a:t>
                      </a:r>
                      <a:r>
                        <a:rPr kumimoji="1" lang="en-US" altLang="ja-JP" sz="1000" baseline="0" dirty="0" smtClean="0">
                          <a:solidFill>
                            <a:schemeClr val="tx1"/>
                          </a:solidFill>
                          <a:latin typeface="Arial" charset="0"/>
                          <a:ea typeface="Arial" charset="0"/>
                          <a:cs typeface="Arial" charset="0"/>
                        </a:rPr>
                        <a:t>)</a:t>
                      </a:r>
                      <a:endParaRPr kumimoji="1" lang="ja-JP" altLang="en-US" sz="1000" dirty="0" smtClean="0">
                        <a:solidFill>
                          <a:schemeClr val="tx1"/>
                        </a:solidFill>
                        <a:latin typeface="Arial" charset="0"/>
                        <a:ea typeface="Arial" charset="0"/>
                        <a:cs typeface="Arial" charset="0"/>
                      </a:endParaRPr>
                    </a:p>
                  </a:txBody>
                  <a:tcPr marL="121920" marR="121920" marT="60960" marB="60960"/>
                </a:tc>
              </a:tr>
              <a:tr h="389222">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US-&gt;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$5B-US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 </a:t>
                      </a:r>
                      <a:r>
                        <a:rPr kumimoji="1" lang="en-US" altLang="ja-JP" sz="1000" baseline="0" dirty="0" smtClean="0">
                          <a:solidFill>
                            <a:schemeClr val="tx1"/>
                          </a:solidFill>
                          <a:latin typeface="Arial" charset="0"/>
                          <a:ea typeface="Arial" charset="0"/>
                          <a:cs typeface="Arial" charset="0"/>
                        </a:rPr>
                        <a:t>(</a:t>
                      </a:r>
                      <a:r>
                        <a:rPr kumimoji="1" lang="en-US" altLang="ja-JP" sz="1000" kern="1200" baseline="0" dirty="0" smtClean="0">
                          <a:effectLst/>
                          <a:latin typeface="Arial" charset="0"/>
                          <a:ea typeface="Arial" charset="0"/>
                          <a:cs typeface="Arial" charset="0"/>
                        </a:rPr>
                        <a:t>GREE, </a:t>
                      </a:r>
                      <a:r>
                        <a:rPr kumimoji="1" lang="en-US" altLang="ja-JP" sz="1000" kern="1200" baseline="0" dirty="0" err="1" smtClean="0">
                          <a:effectLst/>
                          <a:latin typeface="Arial" charset="0"/>
                          <a:ea typeface="Arial" charset="0"/>
                          <a:cs typeface="Arial" charset="0"/>
                        </a:rPr>
                        <a:t>DeNA</a:t>
                      </a:r>
                      <a:r>
                        <a:rPr kumimoji="1" lang="en-US" altLang="ja-JP" sz="1000" kern="1200" baseline="0" dirty="0" smtClean="0">
                          <a:effectLst/>
                          <a:latin typeface="Arial" charset="0"/>
                          <a:ea typeface="Arial" charset="0"/>
                          <a:cs typeface="Arial" charset="0"/>
                        </a:rPr>
                        <a:t>, </a:t>
                      </a:r>
                      <a:r>
                        <a:rPr kumimoji="1" lang="en-US" altLang="ja-JP" sz="1000" kern="1200" baseline="0" dirty="0" err="1" smtClean="0">
                          <a:effectLst/>
                          <a:latin typeface="Arial" charset="0"/>
                          <a:ea typeface="Arial" charset="0"/>
                          <a:cs typeface="Arial" charset="0"/>
                        </a:rPr>
                        <a:t>Cookpad</a:t>
                      </a:r>
                      <a:r>
                        <a:rPr kumimoji="1" lang="en-US" altLang="ja-JP" sz="1000" kern="1200" baseline="0" dirty="0" smtClean="0">
                          <a:effectLst/>
                          <a:latin typeface="Arial" charset="0"/>
                          <a:ea typeface="Arial" charset="0"/>
                          <a:cs typeface="Arial" charset="0"/>
                        </a:rPr>
                        <a:t>, LINE, </a:t>
                      </a:r>
                      <a:r>
                        <a:rPr kumimoji="1" lang="en-US" altLang="ja-JP" sz="1000" kern="1200" baseline="0" dirty="0" err="1" smtClean="0">
                          <a:effectLst/>
                          <a:latin typeface="Arial" charset="0"/>
                          <a:ea typeface="Arial" charset="0"/>
                          <a:cs typeface="Arial" charset="0"/>
                        </a:rPr>
                        <a:t>CyberAgent</a:t>
                      </a:r>
                      <a:r>
                        <a:rPr kumimoji="1" lang="en-US" altLang="ja-JP" sz="1000" baseline="0" dirty="0" smtClean="0">
                          <a:solidFill>
                            <a:schemeClr val="tx1"/>
                          </a:solidFill>
                          <a:latin typeface="Arial" charset="0"/>
                          <a:ea typeface="Arial" charset="0"/>
                          <a:cs typeface="Arial" charset="0"/>
                        </a:rPr>
                        <a:t>)</a:t>
                      </a:r>
                    </a:p>
                    <a:p>
                      <a:pPr algn="r"/>
                      <a:r>
                        <a:rPr kumimoji="1" lang="en-US" altLang="ja-JP" sz="1000" b="1" baseline="0" dirty="0" smtClean="0">
                          <a:solidFill>
                            <a:schemeClr val="tx1"/>
                          </a:solidFill>
                          <a:latin typeface="Arial" charset="0"/>
                          <a:ea typeface="Arial" charset="0"/>
                          <a:cs typeface="Arial" charset="0"/>
                        </a:rPr>
                        <a:t>(B)</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XX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solidFill>
                            <a:schemeClr val="tx1"/>
                          </a:solidFill>
                          <a:latin typeface="Arial" charset="0"/>
                          <a:ea typeface="Arial" charset="0"/>
                          <a:cs typeface="Arial" charset="0"/>
                        </a:rPr>
                        <a:t>(</a:t>
                      </a:r>
                      <a:r>
                        <a:rPr kumimoji="1" lang="en-US" altLang="ja-JP" sz="1000" baseline="0" dirty="0" err="1" smtClean="0">
                          <a:solidFill>
                            <a:schemeClr val="tx1"/>
                          </a:solidFill>
                          <a:latin typeface="Arial" charset="0"/>
                          <a:ea typeface="Arial" charset="0"/>
                          <a:cs typeface="Arial" charset="0"/>
                        </a:rPr>
                        <a:t>Mixi,Kakakaku.com,Monex,GMO</a:t>
                      </a:r>
                      <a:r>
                        <a:rPr kumimoji="1" lang="en-US" altLang="ja-JP" sz="1000" baseline="0" dirty="0" smtClean="0">
                          <a:solidFill>
                            <a:schemeClr val="tx1"/>
                          </a:solidFill>
                          <a:latin typeface="Arial" charset="0"/>
                          <a:ea typeface="Arial" charset="0"/>
                          <a:cs typeface="Arial" charset="0"/>
                        </a:rPr>
                        <a:t> internet..)                        </a:t>
                      </a:r>
                      <a:r>
                        <a:rPr kumimoji="1" lang="en-US" altLang="ja-JP" sz="1000" b="1" baseline="0" dirty="0" smtClean="0">
                          <a:solidFill>
                            <a:schemeClr val="tx1"/>
                          </a:solidFill>
                          <a:latin typeface="Arial" charset="0"/>
                          <a:ea typeface="Arial" charset="0"/>
                          <a:cs typeface="Arial" charset="0"/>
                        </a:rPr>
                        <a:t>(A)</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solidFill>
                  </a:tcPr>
                </a:tc>
              </a:tr>
              <a:tr h="491648">
                <a:tc vMerge="1">
                  <a:txBody>
                    <a:bodyPr/>
                    <a:lstStyle/>
                    <a:p>
                      <a:endParaRPr kumimoji="1" lang="ja-JP" alt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dirty="0" smtClean="0">
                        <a:latin typeface="Arial" charset="0"/>
                        <a:ea typeface="Arial" charset="0"/>
                        <a:cs typeface="Arial"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Under</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smtClean="0">
                          <a:latin typeface="Arial" charset="0"/>
                          <a:ea typeface="Arial" charset="0"/>
                          <a:cs typeface="Arial" charset="0"/>
                        </a:rPr>
                        <a:t>$1B US</a:t>
                      </a:r>
                      <a:endParaRPr kumimoji="1" lang="en-US" altLang="ja-JP" sz="1000" b="1" dirty="0" smtClean="0">
                        <a:latin typeface="Arial" charset="0"/>
                        <a:ea typeface="Arial" charset="0"/>
                        <a:cs typeface="Arial" charset="0"/>
                      </a:endParaRPr>
                    </a:p>
                  </a:txBody>
                  <a:tcPr marL="121920" marR="121920" marT="60960" marB="60960"/>
                </a:tc>
                <a:tc>
                  <a:txBody>
                    <a:bodyPr/>
                    <a:lstStyle/>
                    <a:p>
                      <a:r>
                        <a:rPr kumimoji="1" lang="en-US" altLang="ja-JP" sz="1000" baseline="0" dirty="0" smtClean="0">
                          <a:latin typeface="Arial" charset="0"/>
                          <a:ea typeface="Arial" charset="0"/>
                          <a:cs typeface="Arial" charset="0"/>
                        </a:rPr>
                        <a:t># Accounts: WIP</a:t>
                      </a:r>
                    </a:p>
                    <a:p>
                      <a:pPr algn="r"/>
                      <a:r>
                        <a:rPr kumimoji="1" lang="en-US" altLang="ja-JP" sz="1000" b="1" baseline="0" dirty="0" smtClean="0">
                          <a:solidFill>
                            <a:schemeClr val="tx1"/>
                          </a:solidFill>
                          <a:latin typeface="Arial" charset="0"/>
                          <a:ea typeface="Arial" charset="0"/>
                          <a:cs typeface="Arial" charset="0"/>
                        </a:rPr>
                        <a:t>(C)</a:t>
                      </a:r>
                      <a:endParaRPr kumimoji="1" lang="ja-JP" altLang="en-US" sz="1000" b="1" dirty="0" smtClean="0">
                        <a:solidFill>
                          <a:schemeClr val="tx1"/>
                        </a:solidFill>
                        <a:latin typeface="Arial" charset="0"/>
                        <a:ea typeface="Arial" charset="0"/>
                        <a:cs typeface="Arial" charset="0"/>
                      </a:endParaRPr>
                    </a:p>
                  </a:txBody>
                  <a:tcPr marL="121920" marR="121920" marT="60960" marB="60960">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aseline="0" dirty="0" smtClean="0">
                          <a:latin typeface="Arial" charset="0"/>
                          <a:ea typeface="Arial" charset="0"/>
                          <a:cs typeface="Arial" charset="0"/>
                        </a:rPr>
                        <a:t># Accounts: WIP</a:t>
                      </a:r>
                    </a:p>
                  </a:txBody>
                  <a:tcPr marL="121920" marR="121920" marT="60960" marB="60960"/>
                </a:tc>
              </a:tr>
            </a:tbl>
          </a:graphicData>
        </a:graphic>
      </p:graphicFrame>
      <p:sp>
        <p:nvSpPr>
          <p:cNvPr id="30" name="テキスト ボックス 29"/>
          <p:cNvSpPr txBox="1"/>
          <p:nvPr/>
        </p:nvSpPr>
        <p:spPr>
          <a:xfrm>
            <a:off x="6485641" y="3816342"/>
            <a:ext cx="4138872" cy="297454"/>
          </a:xfrm>
          <a:prstGeom prst="rect">
            <a:avLst/>
          </a:prstGeom>
          <a:noFill/>
        </p:spPr>
        <p:txBody>
          <a:bodyPr wrap="square" rtlCol="0">
            <a:spAutoFit/>
          </a:bodyPr>
          <a:lstStyle/>
          <a:p>
            <a:r>
              <a:rPr lang="en-US" altLang="ja-JP" sz="1333" b="1" dirty="0" smtClean="0">
                <a:solidFill>
                  <a:srgbClr val="5A5A5A"/>
                </a:solidFill>
                <a:latin typeface="Arial" charset="0"/>
                <a:ea typeface="Arial" charset="0"/>
                <a:cs typeface="Arial" charset="0"/>
              </a:rPr>
              <a:t>Dependency/Blockers</a:t>
            </a:r>
            <a:endParaRPr lang="en-US" altLang="ja-JP" sz="1333" b="1" dirty="0">
              <a:solidFill>
                <a:srgbClr val="5A5A5A"/>
              </a:solidFill>
              <a:latin typeface="Arial" charset="0"/>
              <a:ea typeface="Arial" charset="0"/>
              <a:cs typeface="Arial" charset="0"/>
            </a:endParaRPr>
          </a:p>
        </p:txBody>
      </p:sp>
      <p:graphicFrame>
        <p:nvGraphicFramePr>
          <p:cNvPr id="32" name="表 31"/>
          <p:cNvGraphicFramePr>
            <a:graphicFrameLocks noGrp="1"/>
          </p:cNvGraphicFramePr>
          <p:nvPr>
            <p:extLst>
              <p:ext uri="{D42A27DB-BD31-4B8C-83A1-F6EECF244321}">
                <p14:modId xmlns:p14="http://schemas.microsoft.com/office/powerpoint/2010/main" val="1240331591"/>
              </p:ext>
            </p:extLst>
          </p:nvPr>
        </p:nvGraphicFramePr>
        <p:xfrm>
          <a:off x="6337130" y="4258394"/>
          <a:ext cx="4832812" cy="1905000"/>
        </p:xfrm>
        <a:graphic>
          <a:graphicData uri="http://schemas.openxmlformats.org/drawingml/2006/table">
            <a:tbl>
              <a:tblPr firstRow="1" bandRow="1">
                <a:tableStyleId>{7DF18680-E054-41AD-8BC1-D1AEF772440D}</a:tableStyleId>
              </a:tblPr>
              <a:tblGrid>
                <a:gridCol w="417631"/>
                <a:gridCol w="4415181"/>
              </a:tblGrid>
              <a:tr h="236737">
                <a:tc>
                  <a:txBody>
                    <a:bodyPr/>
                    <a:lstStyle/>
                    <a:p>
                      <a:pPr algn="ctr"/>
                      <a:endParaRPr kumimoji="1" lang="ja-JP" altLang="en-US" sz="1100" dirty="0">
                        <a:latin typeface="Arial" charset="0"/>
                        <a:ea typeface="Arial" charset="0"/>
                        <a:cs typeface="Arial" charset="0"/>
                      </a:endParaRPr>
                    </a:p>
                  </a:txBody>
                  <a:tcPr marL="121920" marR="121920" marT="60960" marB="60960"/>
                </a:tc>
                <a:tc>
                  <a:txBody>
                    <a:bodyPr/>
                    <a:lstStyle/>
                    <a:p>
                      <a:pPr algn="ctr"/>
                      <a:r>
                        <a:rPr kumimoji="1" lang="en-US" altLang="ja-JP" sz="1100" dirty="0" smtClean="0">
                          <a:latin typeface="Arial" charset="0"/>
                          <a:ea typeface="Arial" charset="0"/>
                          <a:cs typeface="Arial" charset="0"/>
                        </a:rPr>
                        <a:t>Item</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1</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Business</a:t>
                      </a:r>
                      <a:r>
                        <a:rPr kumimoji="1" lang="en-US" altLang="ja-JP" sz="1100" baseline="0" dirty="0" smtClean="0">
                          <a:latin typeface="Arial" charset="0"/>
                          <a:ea typeface="Arial" charset="0"/>
                          <a:cs typeface="Arial" charset="0"/>
                        </a:rPr>
                        <a:t> Partner enablement</a:t>
                      </a:r>
                      <a:endParaRPr kumimoji="1" lang="ja-JP" altLang="en-US" sz="1100" dirty="0">
                        <a:latin typeface="Arial" charset="0"/>
                        <a:ea typeface="Arial" charset="0"/>
                        <a:cs typeface="Arial" charset="0"/>
                      </a:endParaRPr>
                    </a:p>
                  </a:txBody>
                  <a:tcPr marL="121920" marR="121920" marT="60960" marB="60960"/>
                </a:tc>
              </a:tr>
              <a:tr h="284480">
                <a:tc>
                  <a:txBody>
                    <a:bodyPr/>
                    <a:lstStyle/>
                    <a:p>
                      <a:pPr algn="ctr"/>
                      <a:r>
                        <a:rPr kumimoji="1" lang="en-US" altLang="ja-JP" sz="1100" dirty="0" smtClean="0">
                          <a:latin typeface="Arial" charset="0"/>
                          <a:ea typeface="Arial" charset="0"/>
                          <a:cs typeface="Arial" charset="0"/>
                        </a:rPr>
                        <a:t>2</a:t>
                      </a:r>
                      <a:endParaRPr kumimoji="1" lang="ja-JP" altLang="en-US" sz="1100" dirty="0">
                        <a:latin typeface="Arial" charset="0"/>
                        <a:ea typeface="Arial" charset="0"/>
                        <a:cs typeface="Arial" charset="0"/>
                      </a:endParaRPr>
                    </a:p>
                  </a:txBody>
                  <a:tcPr marL="121920" marR="121920" marT="60960" marB="60960"/>
                </a:tc>
                <a:tc>
                  <a:txBody>
                    <a:bodyPr/>
                    <a:lstStyle/>
                    <a:p>
                      <a:r>
                        <a:rPr kumimoji="1" lang="en-US" altLang="ja-JP" sz="1100" dirty="0" smtClean="0">
                          <a:latin typeface="Arial" charset="0"/>
                          <a:ea typeface="Arial" charset="0"/>
                          <a:cs typeface="Arial" charset="0"/>
                        </a:rPr>
                        <a:t>salesforce 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3</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Content localization: things like documentation, collateral support</a:t>
                      </a:r>
                      <a:r>
                        <a:rPr kumimoji="1" lang="en-US" altLang="ja-JP" sz="1100" baseline="0" dirty="0" smtClean="0">
                          <a:latin typeface="Arial" charset="0"/>
                          <a:ea typeface="Arial" charset="0"/>
                          <a:cs typeface="Arial" charset="0"/>
                        </a:rPr>
                        <a:t> and owned web</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4</a:t>
                      </a: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latin typeface="Arial" charset="0"/>
                          <a:ea typeface="Arial" charset="0"/>
                          <a:cs typeface="Arial" charset="0"/>
                        </a:rPr>
                        <a:t>Marketing</a:t>
                      </a:r>
                      <a:r>
                        <a:rPr kumimoji="1" lang="en-US" altLang="ja-JP" sz="1100" baseline="0" dirty="0" smtClean="0">
                          <a:latin typeface="Arial" charset="0"/>
                          <a:ea typeface="Arial" charset="0"/>
                          <a:cs typeface="Arial" charset="0"/>
                        </a:rPr>
                        <a:t> budget/resources</a:t>
                      </a:r>
                      <a:endParaRPr kumimoji="1" lang="ja-JP" altLang="en-US" sz="1100" dirty="0">
                        <a:latin typeface="Arial" charset="0"/>
                        <a:ea typeface="Arial" charset="0"/>
                        <a:cs typeface="Arial" charset="0"/>
                      </a:endParaRPr>
                    </a:p>
                  </a:txBody>
                  <a:tcPr marL="121920" marR="121920" marT="60960" marB="60960"/>
                </a:tc>
              </a:tr>
              <a:tr h="2844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Arial" charset="0"/>
                        <a:ea typeface="Arial" charset="0"/>
                        <a:cs typeface="Arial" charset="0"/>
                      </a:endParaRPr>
                    </a:p>
                  </a:txBody>
                  <a:tcPr marL="121920" marR="121920" marT="60960" marB="60960"/>
                </a:tc>
              </a:tr>
            </a:tbl>
          </a:graphicData>
        </a:graphic>
      </p:graphicFrame>
    </p:spTree>
    <p:extLst>
      <p:ext uri="{BB962C8B-B14F-4D97-AF65-F5344CB8AC3E}">
        <p14:creationId xmlns:p14="http://schemas.microsoft.com/office/powerpoint/2010/main" val="2111056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23" y="328627"/>
            <a:ext cx="11426632" cy="605294"/>
          </a:xfrm>
        </p:spPr>
        <p:txBody>
          <a:bodyPr/>
          <a:lstStyle/>
          <a:p>
            <a:r>
              <a:rPr lang="en-US" altLang="ja-JP" sz="3200" b="1" dirty="0" smtClean="0">
                <a:solidFill>
                  <a:srgbClr val="00B0F0"/>
                </a:solidFill>
                <a:latin typeface="Arial" charset="0"/>
                <a:ea typeface="Arial" charset="0"/>
                <a:cs typeface="Arial" charset="0"/>
              </a:rPr>
              <a:t>2017Q3 Japan Marketing  Budgeting</a:t>
            </a:r>
            <a:endParaRPr lang="en-US" altLang="ja-JP" sz="3200" b="1" dirty="0">
              <a:solidFill>
                <a:srgbClr val="00B0F0"/>
              </a:solidFill>
              <a:latin typeface="Arial" charset="0"/>
              <a:ea typeface="Arial" charset="0"/>
              <a:cs typeface="Arial" charset="0"/>
            </a:endParaRPr>
          </a:p>
        </p:txBody>
      </p:sp>
      <p:sp>
        <p:nvSpPr>
          <p:cNvPr id="3" name="テキスト ボックス 2"/>
          <p:cNvSpPr txBox="1"/>
          <p:nvPr/>
        </p:nvSpPr>
        <p:spPr>
          <a:xfrm>
            <a:off x="322024" y="2997117"/>
            <a:ext cx="4445049" cy="297454"/>
          </a:xfrm>
          <a:prstGeom prst="rect">
            <a:avLst/>
          </a:prstGeom>
          <a:noFill/>
        </p:spPr>
        <p:txBody>
          <a:bodyPr wrap="square" rtlCol="0">
            <a:spAutoFit/>
          </a:bodyPr>
          <a:lstStyle/>
          <a:p>
            <a:r>
              <a:rPr lang="en-US" altLang="ja-JP" sz="1333" b="1" dirty="0">
                <a:solidFill>
                  <a:schemeClr val="bg1"/>
                </a:solidFill>
              </a:rPr>
              <a:t>1Q2017 Cloud Program Framework Budget Plan</a:t>
            </a:r>
            <a:endParaRPr lang="ja-JP" altLang="en-US" sz="1333" b="1" dirty="0">
              <a:solidFill>
                <a:schemeClr val="bg1"/>
              </a:solidFill>
            </a:endParaRPr>
          </a:p>
        </p:txBody>
      </p:sp>
      <p:sp>
        <p:nvSpPr>
          <p:cNvPr id="6" name="テキスト ボックス 5"/>
          <p:cNvSpPr txBox="1"/>
          <p:nvPr/>
        </p:nvSpPr>
        <p:spPr>
          <a:xfrm>
            <a:off x="322022" y="1051902"/>
            <a:ext cx="3993945" cy="297454"/>
          </a:xfrm>
          <a:prstGeom prst="rect">
            <a:avLst/>
          </a:prstGeom>
          <a:noFill/>
        </p:spPr>
        <p:txBody>
          <a:bodyPr wrap="square" rtlCol="0">
            <a:spAutoFit/>
          </a:bodyPr>
          <a:lstStyle/>
          <a:p>
            <a:r>
              <a:rPr lang="en-US" altLang="ja-JP" sz="1333" b="1" dirty="0">
                <a:solidFill>
                  <a:schemeClr val="bg1"/>
                </a:solidFill>
              </a:rPr>
              <a:t>2017 Cloud Ad Spending Plan</a:t>
            </a:r>
            <a:endParaRPr lang="ja-JP" altLang="en-US" sz="1333" b="1" dirty="0">
              <a:solidFill>
                <a:schemeClr val="bg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309452223"/>
              </p:ext>
            </p:extLst>
          </p:nvPr>
        </p:nvGraphicFramePr>
        <p:xfrm>
          <a:off x="322022" y="2000804"/>
          <a:ext cx="6844321" cy="3789640"/>
        </p:xfrm>
        <a:graphic>
          <a:graphicData uri="http://schemas.openxmlformats.org/drawingml/2006/table">
            <a:tbl>
              <a:tblPr/>
              <a:tblGrid>
                <a:gridCol w="4175550"/>
                <a:gridCol w="1396714"/>
                <a:gridCol w="1272057"/>
              </a:tblGrid>
              <a:tr h="534539">
                <a:tc>
                  <a:txBody>
                    <a:bodyPr/>
                    <a:lstStyle/>
                    <a:p>
                      <a:pPr algn="ctr" rtl="0" fontAlgn="ctr"/>
                      <a:r>
                        <a:rPr lang="en-US" sz="1600" b="1" i="0" u="none" strike="noStrike" dirty="0">
                          <a:solidFill>
                            <a:srgbClr val="5A5A5A"/>
                          </a:solidFill>
                          <a:effectLst/>
                          <a:latin typeface="Arial" charset="0"/>
                          <a:ea typeface="Arial" charset="0"/>
                          <a:cs typeface="Arial" charset="0"/>
                        </a:rPr>
                        <a:t>Category Details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dirty="0">
                          <a:solidFill>
                            <a:srgbClr val="5A5A5A"/>
                          </a:solidFill>
                          <a:effectLst/>
                          <a:latin typeface="Arial" charset="0"/>
                          <a:ea typeface="Arial" charset="0"/>
                          <a:cs typeface="Arial" charset="0"/>
                        </a:rPr>
                        <a:t>3Q Budget</a:t>
                      </a:r>
                      <a:br>
                        <a:rPr lang="en-US" sz="1600" b="1" i="0" u="none" strike="noStrike" dirty="0">
                          <a:solidFill>
                            <a:srgbClr val="5A5A5A"/>
                          </a:solidFill>
                          <a:effectLst/>
                          <a:latin typeface="Arial" charset="0"/>
                          <a:ea typeface="Arial" charset="0"/>
                          <a:cs typeface="Arial" charset="0"/>
                        </a:rPr>
                      </a:br>
                      <a:r>
                        <a:rPr lang="en-US" sz="1600" b="1" i="0" u="none" strike="noStrike" dirty="0">
                          <a:solidFill>
                            <a:srgbClr val="5A5A5A"/>
                          </a:solidFill>
                          <a:effectLst/>
                          <a:latin typeface="Arial" charset="0"/>
                          <a:ea typeface="Arial" charset="0"/>
                          <a:cs typeface="Arial" charset="0"/>
                        </a:rPr>
                        <a:t>($K)</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c>
                  <a:txBody>
                    <a:bodyPr/>
                    <a:lstStyle/>
                    <a:p>
                      <a:pPr algn="ctr" rtl="0" fontAlgn="ctr"/>
                      <a:r>
                        <a:rPr lang="en-US" sz="1600" b="1" i="0" u="none" strike="noStrike">
                          <a:solidFill>
                            <a:srgbClr val="5A5A5A"/>
                          </a:solidFill>
                          <a:effectLst/>
                          <a:latin typeface="Arial" charset="0"/>
                          <a:ea typeface="Arial" charset="0"/>
                          <a:cs typeface="Arial" charset="0"/>
                        </a:rPr>
                        <a:t>Portion</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9050" cap="flat" cmpd="sng" algn="ctr">
                      <a:solidFill>
                        <a:srgbClr val="5A5A5A"/>
                      </a:solidFill>
                      <a:prstDash val="solid"/>
                      <a:round/>
                      <a:headEnd type="none" w="med" len="med"/>
                      <a:tailEnd type="none" w="med" len="med"/>
                    </a:lnB>
                    <a:solidFill>
                      <a:srgbClr val="C8D2D2"/>
                    </a:solidFill>
                  </a:tcPr>
                </a:tc>
              </a:tr>
              <a:tr h="259171">
                <a:tc>
                  <a:txBody>
                    <a:bodyPr/>
                    <a:lstStyle/>
                    <a:p>
                      <a:pPr algn="l" rtl="0" fontAlgn="ctr"/>
                      <a:r>
                        <a:rPr lang="en-US" sz="1600" b="0" i="0" u="none" strike="noStrike">
                          <a:solidFill>
                            <a:srgbClr val="5A5A5A"/>
                          </a:solidFill>
                          <a:effectLst/>
                          <a:latin typeface="Arial" charset="0"/>
                          <a:ea typeface="Arial" charset="0"/>
                          <a:cs typeface="Arial" charset="0"/>
                        </a:rPr>
                        <a:t>SEM</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905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Facebook, Facebook Ad, Social Article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16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8%</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469747">
                <a:tc>
                  <a:txBody>
                    <a:bodyPr/>
                    <a:lstStyle/>
                    <a:p>
                      <a:pPr algn="l" rtl="0" fontAlgn="ctr"/>
                      <a:r>
                        <a:rPr lang="en-US" sz="1600" b="0" i="0" u="none" strike="noStrike">
                          <a:solidFill>
                            <a:srgbClr val="5A5A5A"/>
                          </a:solidFill>
                          <a:effectLst/>
                          <a:latin typeface="Arial" charset="0"/>
                          <a:ea typeface="Arial" charset="0"/>
                          <a:cs typeface="Arial" charset="0"/>
                        </a:rPr>
                        <a:t>3rd Party Media, Web Seminars, Contents Syndication, Retargeting Ads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60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a:solidFill>
                            <a:srgbClr val="5A5A5A"/>
                          </a:solidFill>
                          <a:effectLst/>
                          <a:latin typeface="Arial" charset="0"/>
                          <a:ea typeface="Arial" charset="0"/>
                          <a:cs typeface="Arial" charset="0"/>
                        </a:rPr>
                        <a:t>30%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github.co.jp page updates and maintenance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dirty="0">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Signature Event prep</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3rd Party Sponsorships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30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15%</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Small Seminars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New Assets &amp; Translations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is-IS" sz="1600" b="0" i="0" u="none" strike="noStrike">
                          <a:solidFill>
                            <a:srgbClr val="5A5A5A"/>
                          </a:solidFill>
                          <a:effectLst/>
                          <a:latin typeface="Arial" charset="0"/>
                          <a:ea typeface="Arial" charset="0"/>
                          <a:cs typeface="Arial" charset="0"/>
                        </a:rPr>
                        <a:t>20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10%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External Tele Agency (Outbound Call)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0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Agency Fee</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46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23%</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EBEEEE"/>
                    </a:solidFill>
                  </a:tcPr>
                </a:tc>
              </a:tr>
              <a:tr h="242972">
                <a:tc>
                  <a:txBody>
                    <a:bodyPr/>
                    <a:lstStyle/>
                    <a:p>
                      <a:pPr algn="l" rtl="0" fontAlgn="ctr"/>
                      <a:r>
                        <a:rPr lang="en-US" sz="1600" b="0" i="0" u="none" strike="noStrike">
                          <a:solidFill>
                            <a:srgbClr val="5A5A5A"/>
                          </a:solidFill>
                          <a:effectLst/>
                          <a:latin typeface="Arial" charset="0"/>
                          <a:ea typeface="Arial" charset="0"/>
                          <a:cs typeface="Arial" charset="0"/>
                        </a:rPr>
                        <a:t>Reserved for miscellaneous activities</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en-US" altLang="ja-JP" sz="1600" b="0" i="0" u="none" strike="noStrike">
                          <a:solidFill>
                            <a:srgbClr val="5A5A5A"/>
                          </a:solidFill>
                          <a:effectLst/>
                          <a:latin typeface="Arial" charset="0"/>
                          <a:ea typeface="Arial" charset="0"/>
                          <a:cs typeface="Arial" charset="0"/>
                        </a:rPr>
                        <a:t>4 </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0" i="0" u="none" strike="noStrike" dirty="0">
                          <a:solidFill>
                            <a:srgbClr val="5A5A5A"/>
                          </a:solidFill>
                          <a:effectLst/>
                          <a:latin typeface="Arial" charset="0"/>
                          <a:ea typeface="Arial" charset="0"/>
                          <a:cs typeface="Arial" charset="0"/>
                        </a:rPr>
                        <a:t>2%</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r h="226774">
                <a:tc>
                  <a:txBody>
                    <a:bodyPr/>
                    <a:lstStyle/>
                    <a:p>
                      <a:pPr algn="ctr" rtl="0" fontAlgn="ctr"/>
                      <a:r>
                        <a:rPr lang="ja-JP" altLang="en-US" sz="1600" b="1" i="0" u="none" strike="noStrike">
                          <a:solidFill>
                            <a:srgbClr val="5A5A5A"/>
                          </a:solidFill>
                          <a:effectLst/>
                          <a:latin typeface="Arial" charset="0"/>
                          <a:ea typeface="Arial" charset="0"/>
                          <a:cs typeface="Arial" charset="0"/>
                        </a:rPr>
                        <a:t>　</a:t>
                      </a:r>
                    </a:p>
                  </a:txBody>
                  <a:tcPr marL="6350" marR="6350" marT="6350" marB="0" anchor="ctr">
                    <a:lnL>
                      <a:noFill/>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is-IS" sz="1600" b="1" i="0" u="none" strike="noStrike">
                          <a:solidFill>
                            <a:srgbClr val="5A5A5A"/>
                          </a:solidFill>
                          <a:effectLst/>
                          <a:latin typeface="Arial" charset="0"/>
                          <a:ea typeface="Arial" charset="0"/>
                          <a:cs typeface="Arial" charset="0"/>
                        </a:rPr>
                        <a:t>200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c>
                  <a:txBody>
                    <a:bodyPr/>
                    <a:lstStyle/>
                    <a:p>
                      <a:pPr algn="r" rtl="0" fontAlgn="ctr"/>
                      <a:r>
                        <a:rPr lang="mr-IN" sz="1600" b="1" i="0" u="none" strike="noStrike" dirty="0">
                          <a:solidFill>
                            <a:srgbClr val="5A5A5A"/>
                          </a:solidFill>
                          <a:effectLst/>
                          <a:latin typeface="Arial" charset="0"/>
                          <a:ea typeface="Arial" charset="0"/>
                          <a:cs typeface="Arial" charset="0"/>
                        </a:rPr>
                        <a:t>100%</a:t>
                      </a:r>
                    </a:p>
                  </a:txBody>
                  <a:tcPr marL="6350" marR="6350" marT="6350" marB="0" anchor="ctr">
                    <a:lnL w="12700" cap="flat" cmpd="sng" algn="ctr">
                      <a:solidFill>
                        <a:srgbClr val="5A5A5A"/>
                      </a:solidFill>
                      <a:prstDash val="solid"/>
                      <a:round/>
                      <a:headEnd type="none" w="med" len="med"/>
                      <a:tailEnd type="none" w="med" len="med"/>
                    </a:lnL>
                    <a:lnR w="12700" cap="flat" cmpd="sng" algn="ctr">
                      <a:solidFill>
                        <a:srgbClr val="5A5A5A"/>
                      </a:solidFill>
                      <a:prstDash val="solid"/>
                      <a:round/>
                      <a:headEnd type="none" w="med" len="med"/>
                      <a:tailEnd type="none" w="med" len="med"/>
                    </a:lnR>
                    <a:lnT w="12700" cap="flat" cmpd="sng" algn="ctr">
                      <a:solidFill>
                        <a:srgbClr val="5A5A5A"/>
                      </a:solidFill>
                      <a:prstDash val="solid"/>
                      <a:round/>
                      <a:headEnd type="none" w="med" len="med"/>
                      <a:tailEnd type="none" w="med" len="med"/>
                    </a:lnT>
                    <a:lnB w="12700" cap="flat" cmpd="sng" algn="ctr">
                      <a:solidFill>
                        <a:srgbClr val="5A5A5A"/>
                      </a:solidFill>
                      <a:prstDash val="solid"/>
                      <a:round/>
                      <a:headEnd type="none" w="med" len="med"/>
                      <a:tailEnd type="none" w="med" len="med"/>
                    </a:lnB>
                    <a:solidFill>
                      <a:srgbClr val="F5F7F7"/>
                    </a:solidFill>
                  </a:tcPr>
                </a:tc>
              </a:tr>
            </a:tbl>
          </a:graphicData>
        </a:graphic>
      </p:graphicFrame>
      <p:graphicFrame>
        <p:nvGraphicFramePr>
          <p:cNvPr id="10" name="グラフ 9"/>
          <p:cNvGraphicFramePr>
            <a:graphicFrameLocks/>
          </p:cNvGraphicFramePr>
          <p:nvPr>
            <p:extLst>
              <p:ext uri="{D42A27DB-BD31-4B8C-83A1-F6EECF244321}">
                <p14:modId xmlns:p14="http://schemas.microsoft.com/office/powerpoint/2010/main" val="1500365193"/>
              </p:ext>
            </p:extLst>
          </p:nvPr>
        </p:nvGraphicFramePr>
        <p:xfrm>
          <a:off x="7416390" y="2000804"/>
          <a:ext cx="4568093" cy="2747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2227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4042</TotalTime>
  <Words>1742</Words>
  <Application>Microsoft Macintosh PowerPoint</Application>
  <PresentationFormat>ワイド画面</PresentationFormat>
  <Paragraphs>334</Paragraphs>
  <Slides>17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Calibri</vt:lpstr>
      <vt:lpstr>ＭＳ Ｐゴシック</vt:lpstr>
      <vt:lpstr>Wingdings</vt:lpstr>
      <vt:lpstr>Yu Gothic</vt:lpstr>
      <vt:lpstr>Yu Gothic Light</vt:lpstr>
      <vt:lpstr>Arial</vt:lpstr>
      <vt:lpstr>デザインの設定</vt:lpstr>
      <vt:lpstr>Why GitHub?</vt:lpstr>
      <vt:lpstr>Why OSS?</vt:lpstr>
      <vt:lpstr>PowerPoint プレゼンテーション</vt:lpstr>
      <vt:lpstr>Value Proposition: GitHub Enterprise</vt:lpstr>
      <vt:lpstr>Persona</vt:lpstr>
      <vt:lpstr>Japan Market Assessment Highlights (1/2) Market Condition Highlights :</vt:lpstr>
      <vt:lpstr>Japan Market Assessment Highlights (2/2) Competitive Landscape Highlights : </vt:lpstr>
      <vt:lpstr>Executive Summary: Go to Market Strategy </vt:lpstr>
      <vt:lpstr>2017Q3 Japan Marketing  Budgeting</vt:lpstr>
      <vt:lpstr>2017-2018 Timeline</vt:lpstr>
      <vt:lpstr>PowerPoint プレゼンテーション</vt:lpstr>
      <vt:lpstr>Questions</vt:lpstr>
      <vt:lpstr>PowerPoint プレゼンテーション</vt:lpstr>
      <vt:lpstr>PowerPoint プレゼンテーション</vt:lpstr>
      <vt:lpstr>2017 Japan Revenue Target &amp; Marketing Contribution</vt:lpstr>
      <vt:lpstr>PowerPoint プレゼンテーション</vt:lpstr>
      <vt:lpstr>Japan Applications Development and Deployment Market Forecast</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SOSUKE Ebina</dc:creator>
  <cp:lastModifiedBy>SOSUKE Ebina</cp:lastModifiedBy>
  <cp:revision>359</cp:revision>
  <cp:lastPrinted>2017-03-07T00:25:33Z</cp:lastPrinted>
  <dcterms:created xsi:type="dcterms:W3CDTF">2017-01-13T16:11:11Z</dcterms:created>
  <dcterms:modified xsi:type="dcterms:W3CDTF">2017-05-29T10:32:03Z</dcterms:modified>
</cp:coreProperties>
</file>