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4" r:id="rId24"/>
    <p:sldId id="335" r:id="rId25"/>
    <p:sldId id="336" r:id="rId26"/>
    <p:sldId id="337" r:id="rId27"/>
    <p:sldId id="338" r:id="rId28"/>
    <p:sldId id="346" r:id="rId29"/>
    <p:sldId id="347" r:id="rId30"/>
    <p:sldId id="339" r:id="rId31"/>
    <p:sldId id="342" r:id="rId32"/>
    <p:sldId id="343" r:id="rId33"/>
    <p:sldId id="344" r:id="rId34"/>
    <p:sldId id="345" r:id="rId35"/>
    <p:sldId id="349" r:id="rId36"/>
    <p:sldId id="350" r:id="rId37"/>
    <p:sldId id="348" r:id="rId38"/>
    <p:sldId id="351" r:id="rId39"/>
    <p:sldId id="340" r:id="rId40"/>
    <p:sldId id="34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6A237-4F9A-4C52-AFCB-1920F954A8F9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2D8E8-358E-4E6C-B37C-6AE6A8B8A144}" type="slidenum">
              <a:rPr lang="fr-FR" altLang="en-US" sz="1200"/>
              <a:pPr/>
              <a:t>27</a:t>
            </a:fld>
            <a:endParaRPr lang="fr-FR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6B764C-BABB-4367-AA57-FBE7CCE473A9}" type="slidenum">
              <a:rPr lang="fr-FR" altLang="en-US" sz="1200"/>
              <a:pPr/>
              <a:t>30</a:t>
            </a:fld>
            <a:endParaRPr lang="fr-FR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1B7D55B-F9F7-42A8-ACE2-08402D020C3A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050CC4-2DF5-4921-A21A-7366C2C00744}" type="slidenum">
              <a:rPr lang="fr-FR" altLang="en-US" sz="1200"/>
              <a:pPr/>
              <a:t>3</a:t>
            </a:fld>
            <a:endParaRPr lang="fr-FR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221E9-7E62-4240-8267-7751AB109D65}" type="slidenum">
              <a:rPr lang="fr-FR" altLang="en-US" sz="1200"/>
              <a:pPr/>
              <a:t>5</a:t>
            </a:fld>
            <a:endParaRPr lang="fr-FR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286B8E-7B16-4BBB-9FB7-33D1C6D8C7D5}" type="slidenum">
              <a:rPr lang="fr-FR" altLang="en-US" sz="1200"/>
              <a:pPr/>
              <a:t>6</a:t>
            </a:fld>
            <a:endParaRPr lang="fr-FR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CB6AFD-1982-449B-BB46-0DFD2CD54004}" type="slidenum">
              <a:rPr lang="fr-FR" altLang="en-US" sz="1200"/>
              <a:pPr/>
              <a:t>7</a:t>
            </a:fld>
            <a:endParaRPr lang="fr-FR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415173-CD03-4E1C-9CA8-3B2BD7C75C9F}" type="slidenum">
              <a:rPr lang="fr-FR" altLang="en-US" sz="1200"/>
              <a:pPr/>
              <a:t>8</a:t>
            </a:fld>
            <a:endParaRPr lang="fr-FR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5222B-EE53-4EB7-89A5-6FA4616B4FF5}" type="slidenum">
              <a:rPr lang="fr-FR" altLang="en-US" sz="1200"/>
              <a:pPr/>
              <a:t>21</a:t>
            </a:fld>
            <a:endParaRPr lang="fr-FR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3299F2-8EDD-421F-B358-2CD2A8E18F59}" type="slidenum">
              <a:rPr lang="fr-FR" altLang="en-US" sz="1200"/>
              <a:pPr/>
              <a:t>23</a:t>
            </a:fld>
            <a:endParaRPr lang="fr-FR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13/04/2015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fr-FR" altLang="en-US" b="1" dirty="0" smtClean="0"/>
              <a:t>Programmation concurrente en Go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291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Les GoRoutines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dirty="0" smtClean="0"/>
              <a:t>La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entité</a:t>
            </a:r>
            <a:r>
              <a:rPr lang="en-CA" altLang="en-US" sz="2400" dirty="0" smtClean="0"/>
              <a:t> qui </a:t>
            </a:r>
            <a:r>
              <a:rPr lang="en-CA" altLang="en-US" sz="2400" dirty="0" err="1" smtClean="0"/>
              <a:t>tourne</a:t>
            </a:r>
            <a:r>
              <a:rPr lang="en-CA" altLang="en-US" sz="2400" dirty="0" smtClean="0"/>
              <a:t> en concurrence</a:t>
            </a:r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peut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correspondre</a:t>
            </a:r>
            <a:r>
              <a:rPr lang="en-CA" altLang="en-US" sz="2400" dirty="0" smtClean="0"/>
              <a:t> à un </a:t>
            </a:r>
            <a:r>
              <a:rPr lang="en-CA" altLang="en-US" sz="2400" dirty="0" err="1" smtClean="0"/>
              <a:t>ou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plusieurs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fils</a:t>
            </a:r>
            <a:endParaRPr lang="en-CA" altLang="en-US" sz="2400" dirty="0" smtClean="0"/>
          </a:p>
          <a:p>
            <a:r>
              <a:rPr lang="en-CA" altLang="en-US" sz="2400" dirty="0" smtClean="0"/>
              <a:t>Les </a:t>
            </a:r>
            <a:r>
              <a:rPr lang="en-CA" altLang="en-US" sz="2400" dirty="0" err="1" smtClean="0"/>
              <a:t>goroutines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partagent</a:t>
            </a:r>
            <a:r>
              <a:rPr lang="en-CA" altLang="en-US" sz="2400" dirty="0" smtClean="0"/>
              <a:t> le </a:t>
            </a:r>
            <a:r>
              <a:rPr lang="en-CA" altLang="en-US" sz="2400" dirty="0" err="1" smtClean="0"/>
              <a:t>même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espace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mémoire</a:t>
            </a:r>
            <a:endParaRPr lang="en-CA" altLang="en-US" sz="2400" dirty="0" smtClean="0"/>
          </a:p>
          <a:p>
            <a:r>
              <a:rPr lang="en-CA" altLang="en-US" sz="2400" dirty="0" smtClean="0"/>
              <a:t>Les </a:t>
            </a:r>
            <a:r>
              <a:rPr lang="en-CA" altLang="en-US" sz="2400" dirty="0" err="1" smtClean="0"/>
              <a:t>goroutines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ont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été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concues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facon</a:t>
            </a:r>
            <a:r>
              <a:rPr lang="en-CA" altLang="en-US" sz="2400" dirty="0" smtClean="0"/>
              <a:t> à </a:t>
            </a:r>
            <a:r>
              <a:rPr lang="en-CA" altLang="en-US" sz="2400" dirty="0" err="1" smtClean="0"/>
              <a:t>être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très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légères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Création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peu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coûteuse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fonction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ou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méthode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Une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goroutine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est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invoquée</a:t>
            </a:r>
            <a:r>
              <a:rPr lang="en-CA" altLang="en-US" sz="2400" dirty="0" smtClean="0"/>
              <a:t> en </a:t>
            </a:r>
            <a:r>
              <a:rPr lang="en-CA" altLang="en-US" sz="2400" dirty="0" err="1" smtClean="0"/>
              <a:t>utilisant</a:t>
            </a:r>
            <a:r>
              <a:rPr lang="en-CA" altLang="en-US" sz="2400" dirty="0" smtClean="0"/>
              <a:t> le mot </a:t>
            </a:r>
            <a:r>
              <a:rPr lang="en-CA" altLang="en-US" sz="2400" dirty="0" err="1" smtClean="0"/>
              <a:t>clé</a:t>
            </a:r>
            <a:r>
              <a:rPr lang="en-CA" altLang="en-US" sz="2400" dirty="0" smtClean="0"/>
              <a:t>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3120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Appeler des goroutines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1844675"/>
            <a:ext cx="7772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"runtime"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"time"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runtime.GOMAXPROCS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(3) // nombre max de fils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debut :=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chrono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lancement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de 2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goroutines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("En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attente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(2*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) // afin d'attendre les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goroutines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nFin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\n")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fin :=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time.Now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("Temps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d'execution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: %s",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fin.Sub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(debut))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4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Les goroutines sont des fonctions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85800" y="1844675"/>
            <a:ext cx="777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for number := 1; number &lt; 27; number++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      // pause afin de ralentir la fonction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(10*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time.Millisecond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("%d ", number)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lettres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for char := 'a'; char &lt; 'a'+26; char++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("%c ", char)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Temps d’execution concurrent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042988" y="2060575"/>
            <a:ext cx="67373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/>
              <a:t>Avec les goroutines</a:t>
            </a:r>
            <a:endParaRPr lang="fr-FR" altLang="en-US" sz="16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Debut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En attente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1 a b 2 c 3 4 d e 5 f 6 7 g 8 h i 9 j 10 k 11 l 12 m 13 n 14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o 15 p 16 17 q r 18 s 19 t 20 21 u v 22 23 w x 24 y 25 z 26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Temps d'execution: 2.0000278s</a:t>
            </a:r>
            <a:endParaRPr lang="en-CA" alt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1009650" y="4318000"/>
            <a:ext cx="7594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/>
              <a:t>Sans les goroutines</a:t>
            </a:r>
            <a:endParaRPr lang="fr-FR" altLang="en-US" sz="160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Debut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a b c d e f g h i j k l m n o p q r s t u v w x y z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1 2 3 4 5 6 7 8 9 10 11 12 13 14 15 16 17 18 19 20 21 22 23 24 25 26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En attente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400">
                <a:latin typeface="Courier New" pitchFamily="49" charset="0"/>
                <a:cs typeface="Courier New" pitchFamily="49" charset="0"/>
              </a:rPr>
              <a:t>Temps d'execution: 2.5369612s</a:t>
            </a:r>
            <a:endParaRPr lang="en-CA" altLang="en-US" sz="14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Communication entre goroutines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Les </a:t>
            </a:r>
            <a:r>
              <a:rPr lang="en-CA" altLang="en-US" dirty="0" err="1" smtClean="0"/>
              <a:t>goroutines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vraiment</a:t>
            </a:r>
            <a:r>
              <a:rPr lang="en-CA" altLang="en-US" dirty="0" smtClean="0"/>
              <a:t> effectives </a:t>
            </a:r>
            <a:r>
              <a:rPr lang="en-CA" altLang="en-US" dirty="0" err="1" smtClean="0"/>
              <a:t>lorsqu’elles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peuvent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communiquer</a:t>
            </a:r>
            <a:r>
              <a:rPr lang="en-CA" altLang="en-US" dirty="0" smtClean="0"/>
              <a:t> entre </a:t>
            </a:r>
            <a:r>
              <a:rPr lang="en-CA" altLang="en-US" dirty="0" err="1" smtClean="0"/>
              <a:t>elles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en </a:t>
            </a:r>
            <a:r>
              <a:rPr lang="en-CA" altLang="en-US" dirty="0" err="1" smtClean="0"/>
              <a:t>s’échangeant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l’information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en se </a:t>
            </a:r>
            <a:r>
              <a:rPr lang="en-CA" altLang="en-US" dirty="0" err="1" smtClean="0"/>
              <a:t>synchronisant</a:t>
            </a:r>
            <a:endParaRPr lang="en-CA" altLang="en-US" dirty="0" smtClean="0"/>
          </a:p>
          <a:p>
            <a:r>
              <a:rPr lang="en-CA" altLang="en-US" dirty="0" smtClean="0"/>
              <a:t>En Go </a:t>
            </a:r>
            <a:r>
              <a:rPr lang="en-CA" altLang="en-US" dirty="0" err="1" smtClean="0"/>
              <a:t>ceci</a:t>
            </a:r>
            <a:r>
              <a:rPr lang="en-CA" altLang="en-US" dirty="0" smtClean="0"/>
              <a:t> se realise via </a:t>
            </a:r>
            <a:r>
              <a:rPr lang="en-CA" altLang="en-US" dirty="0" err="1" smtClean="0"/>
              <a:t>l’utilisation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canaux</a:t>
            </a:r>
            <a:r>
              <a:rPr lang="en-CA" altLang="en-US" dirty="0" smtClean="0"/>
              <a:t> de communications</a:t>
            </a:r>
          </a:p>
          <a:p>
            <a:pPr lvl="1"/>
            <a:r>
              <a:rPr lang="en-CA" altLang="en-US" dirty="0" smtClean="0"/>
              <a:t>les </a:t>
            </a:r>
            <a:r>
              <a:rPr lang="en-CA" altLang="en-US" i="1" dirty="0" smtClean="0"/>
              <a:t>channels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3793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 concept de </a:t>
            </a:r>
            <a:r>
              <a:rPr lang="en-CA" altLang="en-US" i="1" smtClean="0"/>
              <a:t>channel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agit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un conduit pour un type de </a:t>
            </a:r>
            <a:r>
              <a:rPr lang="en-CA" altLang="en-US" dirty="0" err="1" smtClean="0"/>
              <a:t>données</a:t>
            </a:r>
            <a:endParaRPr lang="en-CA" altLang="en-US" dirty="0" smtClean="0"/>
          </a:p>
          <a:p>
            <a:r>
              <a:rPr lang="en-CA" altLang="en-US" dirty="0" smtClean="0"/>
              <a:t>Avec 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,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seule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goroutine</a:t>
            </a:r>
            <a:r>
              <a:rPr lang="en-CA" altLang="en-US" dirty="0" smtClean="0"/>
              <a:t> a </a:t>
            </a:r>
            <a:r>
              <a:rPr lang="en-CA" altLang="en-US" dirty="0" err="1" smtClean="0"/>
              <a:t>accès</a:t>
            </a:r>
            <a:r>
              <a:rPr lang="en-CA" altLang="en-US" dirty="0" smtClean="0"/>
              <a:t> à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donnée</a:t>
            </a:r>
            <a:r>
              <a:rPr lang="en-CA" altLang="en-US" dirty="0" smtClean="0"/>
              <a:t> à tout moment</a:t>
            </a:r>
          </a:p>
          <a:p>
            <a:r>
              <a:rPr lang="en-CA" altLang="en-US" dirty="0" smtClean="0"/>
              <a:t>Le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est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file de </a:t>
            </a:r>
            <a:r>
              <a:rPr lang="en-CA" altLang="en-US" dirty="0" err="1" smtClean="0"/>
              <a:t>données</a:t>
            </a:r>
            <a:r>
              <a:rPr lang="en-CA" altLang="en-US" dirty="0" smtClean="0"/>
              <a:t> (FIFO)</a:t>
            </a:r>
          </a:p>
          <a:p>
            <a:r>
              <a:rPr lang="en-CA" altLang="en-US" dirty="0" smtClean="0"/>
              <a:t>La lecture et </a:t>
            </a:r>
            <a:r>
              <a:rPr lang="en-CA" altLang="en-US" dirty="0" err="1" smtClean="0"/>
              <a:t>l’écriture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un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sont</a:t>
            </a:r>
            <a:r>
              <a:rPr lang="en-CA" altLang="en-US" dirty="0" smtClean="0"/>
              <a:t> des </a:t>
            </a:r>
            <a:r>
              <a:rPr lang="en-CA" altLang="en-US" dirty="0" err="1" smtClean="0"/>
              <a:t>énoncés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bloquants</a:t>
            </a:r>
            <a:endParaRPr lang="en-CA" altLang="en-US" dirty="0"/>
          </a:p>
          <a:p>
            <a:pPr lvl="1"/>
            <a:r>
              <a:rPr lang="en-CA" altLang="en-US" dirty="0" err="1" smtClean="0"/>
              <a:t>L’exécution</a:t>
            </a:r>
            <a:r>
              <a:rPr lang="en-CA" altLang="en-US" dirty="0" smtClean="0"/>
              <a:t> ne sera pas </a:t>
            </a:r>
            <a:r>
              <a:rPr lang="en-CA" altLang="en-US" dirty="0" err="1" smtClean="0"/>
              <a:t>bloquée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si</a:t>
            </a:r>
            <a:r>
              <a:rPr lang="en-CA" altLang="en-US" dirty="0" smtClean="0"/>
              <a:t> la </a:t>
            </a:r>
            <a:r>
              <a:rPr lang="en-CA" altLang="en-US" dirty="0" err="1" smtClean="0"/>
              <a:t>capacité</a:t>
            </a:r>
            <a:r>
              <a:rPr lang="en-CA" altLang="en-US" dirty="0" smtClean="0"/>
              <a:t> du </a:t>
            </a:r>
            <a:r>
              <a:rPr lang="en-CA" altLang="en-US" i="1" dirty="0" smtClean="0"/>
              <a:t>channel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n’est</a:t>
            </a:r>
            <a:r>
              <a:rPr lang="en-CA" altLang="en-US" dirty="0" smtClean="0"/>
              <a:t> pas </a:t>
            </a:r>
            <a:r>
              <a:rPr lang="en-CA" altLang="en-US" dirty="0" err="1" smtClean="0"/>
              <a:t>excédée</a:t>
            </a:r>
            <a:endParaRPr lang="en-CA" altLang="en-US" dirty="0" smtClean="0"/>
          </a:p>
          <a:p>
            <a:pPr marL="457200" lvl="1" indent="0">
              <a:buFontTx/>
              <a:buNone/>
            </a:pPr>
            <a:endParaRPr lang="en-CA" altLang="en-US" dirty="0" smtClean="0"/>
          </a:p>
          <a:p>
            <a:pPr marL="457200" lvl="1" indent="0">
              <a:buFontTx/>
              <a:buNone/>
            </a:pPr>
            <a:endParaRPr lang="en-CA" altLang="en-US" dirty="0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9113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Déclarer un </a:t>
            </a:r>
            <a:r>
              <a:rPr lang="en-CA" altLang="en-US" i="1" smtClean="0"/>
              <a:t>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96855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CA" altLang="en-US" sz="2800" dirty="0" err="1" smtClean="0"/>
              <a:t>Déclarer</a:t>
            </a:r>
            <a:r>
              <a:rPr lang="en-CA" altLang="en-US" sz="2800" dirty="0" smtClean="0"/>
              <a:t> un </a:t>
            </a:r>
            <a:r>
              <a:rPr lang="en-CA" altLang="en-US" sz="2800" i="1" dirty="0" smtClean="0"/>
              <a:t>channel</a:t>
            </a:r>
            <a:r>
              <a:rPr lang="en-CA" altLang="en-US" sz="2800" dirty="0" smtClean="0"/>
              <a:t> ne fait </a:t>
            </a:r>
            <a:r>
              <a:rPr lang="en-CA" altLang="en-US" sz="2800" dirty="0" err="1" smtClean="0"/>
              <a:t>que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créer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reference</a:t>
            </a:r>
          </a:p>
          <a:p>
            <a:pPr lvl="1">
              <a:defRPr/>
            </a:pPr>
            <a:r>
              <a:rPr lang="en-CA" altLang="en-US" sz="2400" dirty="0" smtClean="0"/>
              <a:t>Il </a:t>
            </a:r>
            <a:r>
              <a:rPr lang="en-CA" altLang="en-US" sz="2400" dirty="0" err="1" smtClean="0"/>
              <a:t>faut</a:t>
            </a:r>
            <a:r>
              <a:rPr lang="en-CA" altLang="en-US" sz="2400" dirty="0" smtClean="0"/>
              <a:t> utiliser </a:t>
            </a:r>
            <a:r>
              <a:rPr lang="en-CA" altLang="en-US" sz="2400" i="1" dirty="0" smtClean="0"/>
              <a:t>make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afin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d’allouer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l’espace</a:t>
            </a:r>
            <a:r>
              <a:rPr lang="en-CA" altLang="en-US" sz="2400" dirty="0" smtClean="0"/>
              <a:t> pour le channel</a:t>
            </a:r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r>
              <a:rPr lang="en-CA" sz="2800" dirty="0" smtClean="0"/>
              <a:t>On </a:t>
            </a:r>
            <a:r>
              <a:rPr lang="en-CA" sz="2800" dirty="0" err="1" smtClean="0"/>
              <a:t>peut</a:t>
            </a:r>
            <a:r>
              <a:rPr lang="en-CA" sz="2800" dirty="0" smtClean="0"/>
              <a:t> </a:t>
            </a:r>
            <a:r>
              <a:rPr lang="en-CA" sz="2800" dirty="0" err="1" smtClean="0"/>
              <a:t>aussi</a:t>
            </a:r>
            <a:r>
              <a:rPr lang="en-CA" sz="2800" dirty="0" smtClean="0"/>
              <a:t> </a:t>
            </a:r>
            <a:r>
              <a:rPr lang="en-CA" sz="2800" dirty="0" err="1" smtClean="0"/>
              <a:t>fermer</a:t>
            </a:r>
            <a:r>
              <a:rPr lang="en-CA" sz="2800" dirty="0" smtClean="0"/>
              <a:t> un channel</a:t>
            </a:r>
          </a:p>
          <a:p>
            <a:pPr>
              <a:defRPr/>
            </a:pPr>
            <a:endParaRPr lang="en-CA" sz="2800" dirty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r>
              <a:rPr lang="en-CA" sz="2800" dirty="0" smtClean="0"/>
              <a:t>Par </a:t>
            </a:r>
            <a:r>
              <a:rPr lang="en-CA" sz="2800" dirty="0" err="1"/>
              <a:t>défaut</a:t>
            </a:r>
            <a:r>
              <a:rPr lang="en-CA" sz="2800" dirty="0"/>
              <a:t> un channel </a:t>
            </a:r>
            <a:r>
              <a:rPr lang="en-CA" sz="2800" dirty="0" err="1" smtClean="0"/>
              <a:t>est</a:t>
            </a:r>
            <a:r>
              <a:rPr lang="en-CA" sz="2800" dirty="0" smtClean="0"/>
              <a:t> sans </a:t>
            </a:r>
            <a:r>
              <a:rPr lang="en-CA" sz="2800" dirty="0" err="1" smtClean="0"/>
              <a:t>mémoire</a:t>
            </a:r>
            <a:endParaRPr lang="en-CA" sz="2800" dirty="0" smtClean="0"/>
          </a:p>
          <a:p>
            <a:pPr lvl="1">
              <a:defRPr/>
            </a:pP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écriture</a:t>
            </a:r>
            <a:r>
              <a:rPr lang="en-CA" sz="2400" dirty="0" smtClean="0"/>
              <a:t> </a:t>
            </a:r>
            <a:r>
              <a:rPr lang="en-CA" sz="2400" dirty="0" err="1" smtClean="0"/>
              <a:t>dans</a:t>
            </a:r>
            <a:r>
              <a:rPr lang="en-CA" sz="2400" dirty="0" smtClean="0"/>
              <a:t> un </a:t>
            </a:r>
            <a:r>
              <a:rPr lang="en-CA" sz="2400" dirty="0" err="1" smtClean="0"/>
              <a:t>tel</a:t>
            </a:r>
            <a:r>
              <a:rPr lang="en-CA" sz="2400" dirty="0" smtClean="0"/>
              <a:t> channel sera </a:t>
            </a:r>
            <a:r>
              <a:rPr lang="en-CA" sz="2400" dirty="0" err="1" smtClean="0"/>
              <a:t>bloquante</a:t>
            </a:r>
            <a:endParaRPr lang="en-CA" sz="2400" dirty="0" smtClean="0"/>
          </a:p>
          <a:p>
            <a:pPr lvl="1">
              <a:defRPr/>
            </a:pPr>
            <a:r>
              <a:rPr lang="en-CA" sz="2400" dirty="0" smtClean="0"/>
              <a:t>On </a:t>
            </a:r>
            <a:r>
              <a:rPr lang="en-CA" sz="2400" dirty="0" err="1" smtClean="0"/>
              <a:t>déclare</a:t>
            </a:r>
            <a:r>
              <a:rPr lang="en-CA" sz="2400" dirty="0" smtClean="0"/>
              <a:t> </a:t>
            </a:r>
            <a:r>
              <a:rPr lang="en-CA" sz="2400" dirty="0" err="1" smtClean="0"/>
              <a:t>une</a:t>
            </a:r>
            <a:r>
              <a:rPr lang="en-CA" sz="2400" dirty="0" smtClean="0"/>
              <a:t> </a:t>
            </a:r>
            <a:r>
              <a:rPr lang="en-CA" sz="2400" dirty="0" err="1" smtClean="0"/>
              <a:t>mémoire</a:t>
            </a:r>
            <a:r>
              <a:rPr lang="en-CA" sz="2400" dirty="0" smtClean="0"/>
              <a:t> tampon </a:t>
            </a:r>
            <a:r>
              <a:rPr lang="en-CA" sz="2400" dirty="0" err="1" smtClean="0"/>
              <a:t>comme</a:t>
            </a:r>
            <a:r>
              <a:rPr lang="en-CA" sz="2400" dirty="0" smtClean="0"/>
              <a:t> suit:</a:t>
            </a:r>
            <a:endParaRPr lang="en-CA" sz="2400" dirty="0" smtClean="0"/>
          </a:p>
          <a:p>
            <a:pPr lvl="1">
              <a:defRPr/>
            </a:pPr>
            <a:endParaRPr lang="en-CA" sz="2400" dirty="0" smtClean="0"/>
          </a:p>
          <a:p>
            <a:pPr>
              <a:defRPr/>
            </a:pPr>
            <a:endParaRPr lang="en-CA" sz="2800" dirty="0" smtClean="0"/>
          </a:p>
          <a:p>
            <a:pPr>
              <a:defRPr/>
            </a:pPr>
            <a:r>
              <a:rPr lang="en-CA" sz="2800" dirty="0" smtClean="0"/>
              <a:t>Pour </a:t>
            </a:r>
            <a:r>
              <a:rPr lang="en-CA" sz="2800" dirty="0" err="1" smtClean="0"/>
              <a:t>envoyer</a:t>
            </a:r>
            <a:r>
              <a:rPr lang="en-CA" sz="2800" dirty="0" smtClean="0"/>
              <a:t> </a:t>
            </a:r>
            <a:r>
              <a:rPr lang="en-CA" sz="2800" dirty="0" err="1" smtClean="0"/>
              <a:t>ou</a:t>
            </a:r>
            <a:r>
              <a:rPr lang="en-CA" sz="2800" dirty="0" smtClean="0"/>
              <a:t> </a:t>
            </a:r>
            <a:r>
              <a:rPr lang="en-CA" sz="2800" dirty="0" err="1" smtClean="0"/>
              <a:t>recevoir</a:t>
            </a:r>
            <a:r>
              <a:rPr lang="en-CA" sz="2800" dirty="0" smtClean="0"/>
              <a:t>, </a:t>
            </a:r>
            <a:r>
              <a:rPr lang="en-CA" sz="2800" dirty="0" err="1" smtClean="0"/>
              <a:t>il</a:t>
            </a:r>
            <a:r>
              <a:rPr lang="en-CA" sz="2800" dirty="0" smtClean="0"/>
              <a:t> </a:t>
            </a:r>
            <a:r>
              <a:rPr lang="en-CA" sz="2800" dirty="0" err="1" smtClean="0"/>
              <a:t>faut</a:t>
            </a:r>
            <a:r>
              <a:rPr lang="en-CA" sz="2800" dirty="0" smtClean="0"/>
              <a:t> utiliser </a:t>
            </a:r>
            <a:r>
              <a:rPr lang="en-CA" sz="2800" dirty="0" err="1" smtClean="0"/>
              <a:t>l’opérateur</a:t>
            </a:r>
            <a:r>
              <a:rPr lang="en-CA" sz="2800" dirty="0" smtClean="0"/>
              <a:t> </a:t>
            </a:r>
            <a:r>
              <a:rPr lang="en-CA" sz="2800" dirty="0" err="1" smtClean="0"/>
              <a:t>flèche</a:t>
            </a:r>
            <a:endParaRPr lang="en-CA" sz="2800" dirty="0" smtClean="0"/>
          </a:p>
          <a:p>
            <a:pPr marL="457200" lvl="1" indent="0">
              <a:buFontTx/>
              <a:buNone/>
              <a:defRPr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monCanal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uneChaine</a:t>
            </a:r>
            <a:endParaRPr lang="en-CA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C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uneAutreChaine</a:t>
            </a:r>
            <a:r>
              <a:rPr lang="en-C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&lt;- 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monCanal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908175" y="2132856"/>
            <a:ext cx="6232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string // un channel de strings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string)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907704" y="3132832"/>
            <a:ext cx="62327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x,ok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:= &lt;-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// ok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faux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le channel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                  // a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été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fermé</a:t>
            </a:r>
            <a:endParaRPr lang="en-CA" alt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475656" y="4365104"/>
            <a:ext cx="7467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monCanal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CA" altLang="en-US" sz="16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string,2)//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permet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l’insertion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// 2 instances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avant</a:t>
            </a:r>
            <a:r>
              <a:rPr lang="en-CA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  <a:cs typeface="Courier New" pitchFamily="49" charset="0"/>
              </a:rPr>
              <a:t>bloquage</a:t>
            </a:r>
            <a:endParaRPr lang="en-CA" alt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Communication entre goroutines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792288" y="1014983"/>
            <a:ext cx="6172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:= make(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</a:rPr>
              <a:t>envoyer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        go </a:t>
            </a:r>
            <a:r>
              <a:rPr lang="en-CA" altLang="en-US" sz="1200" b="1" dirty="0" err="1">
                <a:latin typeface="Courier New" pitchFamily="49" charset="0"/>
              </a:rPr>
              <a:t>recevoir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        </a:t>
            </a:r>
            <a:r>
              <a:rPr lang="en-CA" altLang="en-US" sz="1200" b="1" dirty="0" err="1">
                <a:latin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</a:rPr>
              <a:t>(1*</a:t>
            </a:r>
            <a:r>
              <a:rPr lang="en-CA" altLang="en-US" sz="1200" b="1" dirty="0" err="1">
                <a:latin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envoyer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 { // production de </a:t>
            </a:r>
            <a:r>
              <a:rPr lang="en-CA" altLang="en-US" sz="1200" b="1" dirty="0" err="1">
                <a:latin typeface="Courier New" pitchFamily="49" charset="0"/>
              </a:rPr>
              <a:t>donnees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"Ottawa"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"Toronto"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"Gatineau"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&lt;- "</a:t>
            </a:r>
            <a:r>
              <a:rPr lang="en-CA" altLang="en-US" sz="1200" b="1" dirty="0" err="1">
                <a:latin typeface="Courier New" pitchFamily="49" charset="0"/>
              </a:rPr>
              <a:t>Casselman</a:t>
            </a:r>
            <a:r>
              <a:rPr lang="en-CA" altLang="en-US" sz="12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 err="1">
                <a:latin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recevoir</a:t>
            </a:r>
            <a:r>
              <a:rPr lang="en-CA" altLang="en-US" sz="1200" b="1" dirty="0">
                <a:latin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</a:rPr>
              <a:t> string) { // </a:t>
            </a:r>
            <a:r>
              <a:rPr lang="en-CA" altLang="en-US" sz="1200" b="1" dirty="0" err="1">
                <a:latin typeface="Courier New" pitchFamily="49" charset="0"/>
              </a:rPr>
              <a:t>traitement</a:t>
            </a:r>
            <a:r>
              <a:rPr lang="en-CA" altLang="en-US" sz="1200" b="1" dirty="0">
                <a:latin typeface="Courier New" pitchFamily="49" charset="0"/>
              </a:rPr>
              <a:t> des </a:t>
            </a:r>
            <a:r>
              <a:rPr lang="en-CA" altLang="en-US" sz="1200" b="1" dirty="0" err="1">
                <a:latin typeface="Courier New" pitchFamily="49" charset="0"/>
              </a:rPr>
              <a:t>donnees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for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= &lt;-</a:t>
            </a:r>
            <a:r>
              <a:rPr lang="en-CA" altLang="en-US" sz="1200" b="1" dirty="0" err="1">
                <a:latin typeface="Courier New" pitchFamily="49" charset="0"/>
              </a:rPr>
              <a:t>ch</a:t>
            </a: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	</a:t>
            </a:r>
            <a:r>
              <a:rPr lang="en-CA" altLang="en-US" sz="1200" b="1" dirty="0" err="1">
                <a:latin typeface="Courier New" pitchFamily="49" charset="0"/>
              </a:rPr>
              <a:t>fmt.Printf</a:t>
            </a:r>
            <a:r>
              <a:rPr lang="en-CA" altLang="en-US" sz="1200" b="1" dirty="0">
                <a:latin typeface="Courier New" pitchFamily="49" charset="0"/>
              </a:rPr>
              <a:t>("%s ", </a:t>
            </a:r>
            <a:r>
              <a:rPr lang="en-CA" altLang="en-US" sz="1200" b="1" dirty="0" err="1">
                <a:latin typeface="Courier New" pitchFamily="49" charset="0"/>
              </a:rPr>
              <a:t>ville</a:t>
            </a:r>
            <a:r>
              <a:rPr lang="en-CA" altLang="en-US" sz="12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</a:rPr>
              <a:t>Résultat</a:t>
            </a:r>
            <a:r>
              <a:rPr lang="en-CA" altLang="en-US" sz="1200" b="1" dirty="0">
                <a:latin typeface="Courier New" pitchFamily="49" charset="0"/>
              </a:rPr>
              <a:t>: Ottawa Toronto Gatineau </a:t>
            </a:r>
            <a:r>
              <a:rPr lang="en-CA" altLang="en-US" sz="1200" b="1" dirty="0" err="1">
                <a:latin typeface="Courier New" pitchFamily="49" charset="0"/>
              </a:rPr>
              <a:t>Casselman</a:t>
            </a:r>
            <a:endParaRPr lang="en-CA" altLang="en-US" sz="12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6064" y="119675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2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import (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"</a:t>
            </a:r>
            <a:r>
              <a:rPr lang="en-CA" altLang="en-US" sz="1200" b="1" dirty="0" err="1">
                <a:latin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  "time"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200" b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Synchronisation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1547813" y="1628800"/>
            <a:ext cx="5511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worker(done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traitement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cours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...")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fini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done &lt;- true // signal de fin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canal de synchronisation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done := make(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,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lancement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de la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goroutine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go worker(done)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ici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on continue le main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// point de synchronisation 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rendez-vous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&lt;-done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73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Boucle parallèle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685800" y="1412875"/>
            <a:ext cx="763111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boucle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parallele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i, v := range x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	y[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calcul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(v)</a:t>
            </a: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		}(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i,v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) // appel a la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goroutine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ajouter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synchronisation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calcul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(v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return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7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Programmation concurrente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Un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concurrent </a:t>
            </a:r>
            <a:r>
              <a:rPr lang="en-US" altLang="en-US" dirty="0" err="1" smtClean="0"/>
              <a:t>est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programme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contenant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fils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d’execution</a:t>
            </a:r>
            <a:endParaRPr lang="en-US" altLang="en-US" dirty="0" smtClean="0"/>
          </a:p>
          <a:p>
            <a:pPr lvl="1"/>
            <a:r>
              <a:rPr lang="en-US" altLang="en-US" sz="2000" dirty="0" smtClean="0"/>
              <a:t>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généralement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définit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comme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entité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s’écutant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facon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indépendante</a:t>
            </a:r>
            <a:r>
              <a:rPr lang="en-US" altLang="en-US" sz="2000" dirty="0" smtClean="0"/>
              <a:t> et </a:t>
            </a:r>
            <a:r>
              <a:rPr lang="en-US" altLang="en-US" sz="2000" dirty="0" err="1" smtClean="0"/>
              <a:t>contrôlant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propre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mémoire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Un </a:t>
            </a:r>
            <a:r>
              <a:rPr lang="en-US" altLang="en-US" sz="2000" dirty="0" err="1" smtClean="0"/>
              <a:t>fil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/>
              <a:t>thread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ou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light-weight process</a:t>
            </a:r>
            <a:r>
              <a:rPr lang="en-US" altLang="en-US" sz="2000" dirty="0" smtClean="0"/>
              <a:t>) </a:t>
            </a:r>
            <a:r>
              <a:rPr lang="en-US" altLang="en-US" sz="2000" dirty="0" err="1" smtClean="0"/>
              <a:t>est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une</a:t>
            </a:r>
            <a:r>
              <a:rPr lang="en-US" altLang="en-US" sz="2000" dirty="0" smtClean="0"/>
              <a:t> instance </a:t>
            </a:r>
            <a:r>
              <a:rPr lang="en-US" altLang="en-US" sz="2000" dirty="0" err="1" smtClean="0"/>
              <a:t>s’exécutant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dans</a:t>
            </a:r>
            <a:r>
              <a:rPr lang="en-US" altLang="en-US" sz="2000" dirty="0" smtClean="0"/>
              <a:t> 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. Les </a:t>
            </a:r>
            <a:r>
              <a:rPr lang="en-US" altLang="en-US" sz="2000" dirty="0" err="1" smtClean="0"/>
              <a:t>différents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fils</a:t>
            </a:r>
            <a:r>
              <a:rPr lang="en-US" altLang="en-US" sz="2000" dirty="0" smtClean="0"/>
              <a:t> d’un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généralement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partage</a:t>
            </a:r>
            <a:r>
              <a:rPr lang="en-US" altLang="en-US" sz="2000" dirty="0" smtClean="0"/>
              <a:t> la </a:t>
            </a:r>
            <a:r>
              <a:rPr lang="en-US" altLang="en-US" sz="2000" dirty="0" err="1" smtClean="0"/>
              <a:t>mémoire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allouée</a:t>
            </a:r>
            <a:r>
              <a:rPr lang="en-US" altLang="en-US" sz="2000" dirty="0" smtClean="0"/>
              <a:t> par le </a:t>
            </a:r>
            <a:r>
              <a:rPr lang="en-US" altLang="en-US" sz="2000" dirty="0" err="1" smtClean="0"/>
              <a:t>processus</a:t>
            </a:r>
            <a:r>
              <a:rPr lang="en-US" altLang="en-US" sz="2000" dirty="0" smtClean="0"/>
              <a:t>.</a:t>
            </a:r>
            <a:endParaRPr lang="fr-CA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67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Boucle parallèle (slices)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685800" y="1384300"/>
            <a:ext cx="763111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boucle 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parallelisée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en 2 slices</a:t>
            </a:r>
          </a:p>
          <a:p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go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 calcul2(x[:4],y[:4])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calcul2(x[4:],y[4:])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calcul2(in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out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in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out[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Sémaphore</a:t>
            </a:r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err="1" smtClean="0"/>
              <a:t>Une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sémaphore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est</a:t>
            </a:r>
            <a:r>
              <a:rPr lang="en-US" altLang="en-US" sz="2400" dirty="0" smtClean="0"/>
              <a:t> un </a:t>
            </a:r>
            <a:r>
              <a:rPr lang="en-US" altLang="en-US" sz="2400" dirty="0" err="1" smtClean="0"/>
              <a:t>mécanisme</a:t>
            </a:r>
            <a:r>
              <a:rPr lang="en-US" altLang="en-US" sz="2400" dirty="0" smtClean="0"/>
              <a:t> qui </a:t>
            </a:r>
            <a:r>
              <a:rPr lang="en-US" altLang="en-US" sz="2400" dirty="0" err="1" smtClean="0"/>
              <a:t>permet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synchronisation</a:t>
            </a:r>
            <a:r>
              <a:rPr lang="en-US" altLang="en-US" sz="2400" dirty="0" smtClean="0"/>
              <a:t> et le </a:t>
            </a:r>
            <a:r>
              <a:rPr lang="en-US" altLang="en-US" sz="2400" dirty="0" err="1" smtClean="0"/>
              <a:t>partage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ressource</a:t>
            </a:r>
            <a:r>
              <a:rPr lang="en-US" altLang="en-US" sz="2400" dirty="0" smtClean="0"/>
              <a:t> entre </a:t>
            </a:r>
            <a:r>
              <a:rPr lang="en-US" altLang="en-US" sz="2400" dirty="0" err="1" smtClean="0"/>
              <a:t>processus</a:t>
            </a: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Il </a:t>
            </a:r>
            <a:r>
              <a:rPr lang="en-US" altLang="en-US" sz="2400" dirty="0" err="1" smtClean="0"/>
              <a:t>n’y</a:t>
            </a:r>
            <a:r>
              <a:rPr lang="en-US" altLang="en-US" sz="2400" dirty="0" smtClean="0"/>
              <a:t> a pas de semaphore en Go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 smtClean="0"/>
              <a:t>Elles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sont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concues</a:t>
            </a:r>
            <a:r>
              <a:rPr lang="en-US" altLang="en-US" sz="2000" dirty="0" smtClean="0"/>
              <a:t> à </a:t>
            </a:r>
            <a:r>
              <a:rPr lang="en-US" altLang="en-US" sz="2000" dirty="0" err="1" smtClean="0"/>
              <a:t>l’aide</a:t>
            </a:r>
            <a:r>
              <a:rPr lang="en-US" altLang="en-US" sz="2000" dirty="0" smtClean="0"/>
              <a:t> de channels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La </a:t>
            </a:r>
            <a:r>
              <a:rPr lang="en-US" altLang="en-US" sz="2000" dirty="0" err="1" smtClean="0"/>
              <a:t>capacité</a:t>
            </a:r>
            <a:r>
              <a:rPr lang="en-US" altLang="en-US" sz="2000" dirty="0" smtClean="0"/>
              <a:t> du channel correspond au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ressources</a:t>
            </a:r>
            <a:r>
              <a:rPr lang="en-US" altLang="en-US" sz="2000" dirty="0" smtClean="0"/>
              <a:t> à </a:t>
            </a:r>
            <a:r>
              <a:rPr lang="en-US" altLang="en-US" sz="2000" dirty="0" err="1" smtClean="0"/>
              <a:t>synchroniser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Le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d’éléments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dans</a:t>
            </a:r>
            <a:r>
              <a:rPr lang="en-US" altLang="en-US" sz="2000" dirty="0" smtClean="0"/>
              <a:t> le channel correspond aux </a:t>
            </a:r>
            <a:r>
              <a:rPr lang="en-US" altLang="en-US" sz="2000" dirty="0" err="1" smtClean="0"/>
              <a:t>nombre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ressources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courament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utilisées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  <p:sp>
        <p:nvSpPr>
          <p:cNvPr id="31749" name="TextBox 1"/>
          <p:cNvSpPr txBox="1">
            <a:spLocks noChangeArrowheads="1"/>
          </p:cNvSpPr>
          <p:nvPr/>
        </p:nvSpPr>
        <p:spPr bwMode="auto">
          <a:xfrm>
            <a:off x="2217738" y="5013325"/>
            <a:ext cx="4010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semaphore := make(</a:t>
            </a:r>
            <a:r>
              <a:rPr lang="en-CA" altLang="en-US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CA" altLang="en-US" b="1" dirty="0">
                <a:latin typeface="Courier New" pitchFamily="49" charset="0"/>
                <a:cs typeface="Courier New" pitchFamily="49" charset="0"/>
              </a:rPr>
              <a:t>, N)</a:t>
            </a:r>
          </a:p>
        </p:txBody>
      </p:sp>
    </p:spTree>
    <p:extLst>
      <p:ext uri="{BB962C8B-B14F-4D97-AF65-F5344CB8AC3E}">
        <p14:creationId xmlns:p14="http://schemas.microsoft.com/office/powerpoint/2010/main" val="24290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Sémaphore</a:t>
            </a:r>
            <a:r>
              <a:rPr lang="en-CA" altLang="en-US" dirty="0" smtClean="0"/>
              <a:t> en Go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684213" y="1879600"/>
            <a:ext cx="76295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type semaphore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chan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afin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d'acquerir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n resources</a:t>
            </a:r>
          </a:p>
          <a:p>
            <a:r>
              <a:rPr lang="pt-BR" altLang="en-US" sz="1200" b="1" dirty="0">
                <a:latin typeface="Courier New" pitchFamily="49" charset="0"/>
                <a:cs typeface="Courier New" pitchFamily="49" charset="0"/>
              </a:rPr>
              <a:t>func (s semaphore) acquiere(n int)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i:=0; i&lt;n; i++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s &lt;- true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// afin de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liberer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n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resources</a:t>
            </a:r>
            <a:endParaRPr lang="fr-FR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altLang="en-US" sz="1200" b="1" dirty="0">
                <a:latin typeface="Courier New" pitchFamily="49" charset="0"/>
                <a:cs typeface="Courier New" pitchFamily="49" charset="0"/>
              </a:rPr>
              <a:t>func (s semaphore) libere(n int)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nn-NO" altLang="en-US" sz="1200" b="1" dirty="0">
                <a:latin typeface="Courier New" pitchFamily="49" charset="0"/>
                <a:cs typeface="Courier New" pitchFamily="49" charset="0"/>
              </a:rPr>
              <a:t>	for i:=0; i&lt;n; i++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&lt;- s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Mutex</a:t>
            </a:r>
            <a:endParaRPr lang="en-US" altLang="en-US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3962400"/>
          </a:xfrm>
        </p:spPr>
        <p:txBody>
          <a:bodyPr/>
          <a:lstStyle/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(</a:t>
            </a:r>
            <a:r>
              <a:rPr lang="fr-CA" altLang="en-US" i="1" dirty="0" err="1" smtClean="0"/>
              <a:t>mutual</a:t>
            </a:r>
            <a:r>
              <a:rPr lang="fr-CA" altLang="en-US" i="1" dirty="0" smtClean="0"/>
              <a:t> exclusion</a:t>
            </a:r>
            <a:r>
              <a:rPr lang="fr-CA" altLang="en-US" dirty="0" smtClean="0"/>
              <a:t>) permet de verrouiller une ressource pendant qu’un fil y accède</a:t>
            </a:r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est donc associé à une ressource</a:t>
            </a:r>
            <a:endParaRPr lang="en-US" altLang="en-US" dirty="0" smtClean="0"/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verrou est </a:t>
            </a:r>
            <a:r>
              <a:rPr lang="fr-CA" altLang="en-US" dirty="0" err="1" smtClean="0"/>
              <a:t>implementés</a:t>
            </a:r>
            <a:r>
              <a:rPr lang="fr-CA" altLang="en-US" dirty="0" smtClean="0"/>
              <a:t> en utilisant des sémaphore binaires</a:t>
            </a:r>
          </a:p>
          <a:p>
            <a:r>
              <a:rPr lang="fr-CA" altLang="en-US" dirty="0" smtClean="0"/>
              <a:t>Un </a:t>
            </a:r>
            <a:r>
              <a:rPr lang="fr-CA" altLang="en-US" dirty="0" err="1" smtClean="0"/>
              <a:t>mutex</a:t>
            </a:r>
            <a:r>
              <a:rPr lang="fr-CA" altLang="en-US" dirty="0" smtClean="0"/>
              <a:t> </a:t>
            </a:r>
            <a:r>
              <a:rPr lang="en-CA" altLang="en-US" dirty="0" smtClean="0"/>
              <a:t>à </a:t>
            </a:r>
            <a:r>
              <a:rPr lang="en-CA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CA" altLang="en-US" dirty="0" smtClean="0"/>
              <a:t> resource utilise le patron signal et </a:t>
            </a:r>
            <a:r>
              <a:rPr lang="en-CA" altLang="en-US" dirty="0" err="1" smtClean="0"/>
              <a:t>attente</a:t>
            </a:r>
            <a:r>
              <a:rPr lang="en-CA" altLang="en-US" dirty="0" smtClean="0"/>
              <a:t> (</a:t>
            </a:r>
            <a:r>
              <a:rPr lang="en-CA" altLang="en-US" i="1" dirty="0" smtClean="0"/>
              <a:t>signal and wait</a:t>
            </a:r>
            <a:r>
              <a:rPr lang="en-CA" altLang="en-US" dirty="0" smtClean="0"/>
              <a:t>)</a:t>
            </a:r>
            <a:endParaRPr lang="fr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6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Mutex en Go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827088" y="1128613"/>
            <a:ext cx="684053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import "time"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MUTEX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verouiller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Lock()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s.acquiere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deverouiller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Unlock()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s.libere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attendre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Wait(n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s.libere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(n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// signaler</a:t>
            </a: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(s semaphore) Signal()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 smtClean="0">
                <a:latin typeface="Courier New" pitchFamily="49" charset="0"/>
                <a:cs typeface="Courier New" pitchFamily="49" charset="0"/>
              </a:rPr>
              <a:t>s.acquiere</a:t>
            </a:r>
            <a:r>
              <a:rPr lang="en-CA" altLang="en-US" sz="1200" b="1" dirty="0" smtClean="0">
                <a:latin typeface="Courier New" pitchFamily="49" charset="0"/>
                <a:cs typeface="Courier New" pitchFamily="49" charset="0"/>
              </a:rPr>
              <a:t>(1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Mutex et verrou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827088" y="1412776"/>
            <a:ext cx="68405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creation d'un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verrou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verrou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:= make(semaphore,1)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(x,2,verrou)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(x,5,verrou)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time.Second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// fonction modifiant les valeurs d'un tableau</a:t>
            </a: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modif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(tableau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semaphore)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verouille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l'acces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au tableau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sem.Lock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tableau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tableau[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v+inc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libere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l'acces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au tableau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sem.Unlock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Mutex en attente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en-US" sz="1000" smtClean="0"/>
              <a:t>CSI2520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827088" y="1484784"/>
            <a:ext cx="684053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altLang="en-US" sz="1200" b="1" dirty="0">
                <a:latin typeface="Courier New" pitchFamily="49" charset="0"/>
                <a:cs typeface="Courier New" pitchFamily="49" charset="0"/>
              </a:rPr>
              <a:t>	x := []int{3, 1, 4, 1, 5, 9, 2, 6}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y [8]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creation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d'un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de </a:t>
            </a:r>
            <a:r>
              <a:rPr lang="fr-FR" altLang="en-US" sz="1200" b="1" dirty="0" err="1">
                <a:latin typeface="Courier New" pitchFamily="49" charset="0"/>
                <a:cs typeface="Courier New" pitchFamily="49" charset="0"/>
              </a:rPr>
              <a:t>capacite</a:t>
            </a:r>
            <a:r>
              <a:rPr lang="fr-FR" altLang="en-US" sz="1200" b="1" dirty="0"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:= make(semaphore, 2)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go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 calcul3(x[:4],y[:4],</a:t>
            </a:r>
            <a:r>
              <a:rPr lang="es-ES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s-ES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go calcul3(x[4:],y[4:],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attendre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signaux</a:t>
            </a:r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mutex.Wait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calcul3(in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out []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 semaphore) {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, v:= range in {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	out[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]= 2*v*v*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v+v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*v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// lance un signal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200" b="1" dirty="0" err="1">
                <a:latin typeface="Courier New" pitchFamily="49" charset="0"/>
                <a:cs typeface="Courier New" pitchFamily="49" charset="0"/>
              </a:rPr>
              <a:t>sem.Signal</a:t>
            </a:r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alt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alt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Moniteur</a:t>
            </a:r>
            <a:endParaRPr lang="en-US" alt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z="2400" dirty="0" smtClean="0"/>
              <a:t>Un moniteur est une abstraction qui contient les données partagées ainsi que les procédures qui accèdent à ces données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La synchronisation est alors réalisée implicitement en n’autorisant qu’un accès à la fois au moniteur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Lorsque le moniteur est occupé, tous les processus en attente pour accès sont placés dans une file</a:t>
            </a:r>
          </a:p>
          <a:p>
            <a:pPr>
              <a:lnSpc>
                <a:spcPct val="80000"/>
              </a:lnSpc>
            </a:pPr>
            <a:r>
              <a:rPr lang="fr-CA" altLang="en-US" sz="2400" dirty="0" smtClean="0"/>
              <a:t>En réalisant un appel à une opération du moniteur, un processus obtient des droits exclusifs d' accès aux ressources du moniteur. </a:t>
            </a:r>
          </a:p>
          <a:p>
            <a:pPr lvl="1">
              <a:lnSpc>
                <a:spcPct val="80000"/>
              </a:lnSpc>
            </a:pPr>
            <a:r>
              <a:rPr lang="fr-CA" altLang="en-US" sz="2000" dirty="0" smtClean="0"/>
              <a:t>Cette exclusivité demeure jusqu’à ce que l’opération soit complétée ou jusqu’à ce que ce processus se place en attente</a:t>
            </a:r>
          </a:p>
          <a:p>
            <a:pPr>
              <a:lnSpc>
                <a:spcPct val="80000"/>
              </a:lnSpc>
            </a:pPr>
            <a:endParaRPr lang="fr-CA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29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Moniteur</a:t>
            </a:r>
            <a:r>
              <a:rPr lang="en-CA" dirty="0" smtClean="0"/>
              <a:t> en Go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19672" y="1109057"/>
            <a:ext cx="6120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moniteur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semaphore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nom    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float32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augmentation(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float32)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1.0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("Fin du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e.moniteur.Unlock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bonus(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float32) float32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bonus...")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bonus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pourcentage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("Fin du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bonus...")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e.moniteur.Unlock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bonus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String() string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e.nom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fmt.Sprintf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(": $%6.2f",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e.salaire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08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Moniteur</a:t>
            </a:r>
            <a:r>
              <a:rPr lang="en-CA" dirty="0" smtClean="0"/>
              <a:t> en Go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611560" y="1255400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jean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{make(semaphore,1), "Jean", 12345, 22000}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{make(semaphore,1), "Pierre", 57683, 67000}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jean.augmentation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(0.2)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pierre.augmentation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(0.1)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jean.bonus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(0.01)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(jean)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pierre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768" y="4144144"/>
            <a:ext cx="269625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nouveau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salaire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du bonus...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 du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bonus...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Jean: $26400.00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Pierre: $73700.00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4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Fil d’exécution</a:t>
            </a:r>
            <a:endParaRPr lang="en-US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z="2000" smtClean="0"/>
              <a:t>Un fil d’exécution (thread) est une séquence d’exécution pouvant ou non interagir avec d’autres fils</a:t>
            </a:r>
            <a:endParaRPr lang="en-US" altLang="en-US" sz="2000" smtClean="0"/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fils partagent souvent les même variables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fils ont souvent (mais pas nécessairement) une durée de vie limitée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Un fil peut être bloqué:</a:t>
            </a:r>
          </a:p>
          <a:p>
            <a:pPr lvl="1">
              <a:lnSpc>
                <a:spcPct val="80000"/>
              </a:lnSpc>
            </a:pPr>
            <a:r>
              <a:rPr lang="fr-CA" altLang="en-US" sz="1800" smtClean="0"/>
              <a:t>Si il désire utiliser des variables partagées avec d’autres fils</a:t>
            </a:r>
          </a:p>
          <a:p>
            <a:pPr lvl="1">
              <a:lnSpc>
                <a:spcPct val="80000"/>
              </a:lnSpc>
            </a:pPr>
            <a:r>
              <a:rPr lang="fr-CA" altLang="en-US" sz="1800" smtClean="0"/>
              <a:t>Si il doit attendre des résultats d’un autre fil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Une application se subdivise en processus et un processus peut être composé de fils</a:t>
            </a:r>
          </a:p>
          <a:p>
            <a:pPr>
              <a:lnSpc>
                <a:spcPct val="80000"/>
              </a:lnSpc>
            </a:pPr>
            <a:r>
              <a:rPr lang="fr-CA" altLang="en-US" sz="2000" smtClean="0"/>
              <a:t>Les processus sont généralement créés lors de la conception de l’architecture alors que les fils sont créés lors de la phase de programmation</a:t>
            </a:r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33082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Java et moniteurs</a:t>
            </a:r>
            <a:endParaRPr lang="en-US" alt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en-US" sz="2800" smtClean="0"/>
              <a:t>En Java, tous les objets ont un moniteur intrinsèque associé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Méthodes synchronisées</a:t>
            </a:r>
          </a:p>
          <a:p>
            <a:pPr lvl="1">
              <a:lnSpc>
                <a:spcPct val="90000"/>
              </a:lnSpc>
            </a:pPr>
            <a:r>
              <a:rPr lang="fr-CA" altLang="en-US" sz="2400" smtClean="0"/>
              <a:t>Blocs synchronisés </a:t>
            </a:r>
          </a:p>
          <a:p>
            <a:pPr lvl="2">
              <a:lnSpc>
                <a:spcPct val="90000"/>
              </a:lnSpc>
            </a:pPr>
            <a:r>
              <a:rPr lang="fr-CA" altLang="en-US" sz="2000" smtClean="0"/>
              <a:t>avec l’énoncé synchronized(object)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La file d’attente est gérée par la machine virtuelle Java</a:t>
            </a:r>
          </a:p>
          <a:p>
            <a:pPr>
              <a:lnSpc>
                <a:spcPct val="90000"/>
              </a:lnSpc>
            </a:pPr>
            <a:r>
              <a:rPr lang="fr-CA" altLang="en-US" sz="2800" smtClean="0"/>
              <a:t>Jusqu’à 50 fois plus lente que les méthodes non-synchronisées</a:t>
            </a:r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6341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Le </a:t>
            </a:r>
            <a:r>
              <a:rPr lang="en-CA" dirty="0" err="1" smtClean="0"/>
              <a:t>producteur</a:t>
            </a:r>
            <a:r>
              <a:rPr lang="en-CA" dirty="0" smtClean="0"/>
              <a:t> et le </a:t>
            </a:r>
            <a:r>
              <a:rPr lang="en-CA" dirty="0" err="1" smtClean="0"/>
              <a:t>consommateur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403648" y="2050390"/>
            <a:ext cx="610242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jobs := make(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make(semaphore, 1)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jobs,mutex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démarre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consommateur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producteur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j := 1; j &lt;= 10; j++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jobs &lt;- j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créé</a:t>
            </a:r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("Travail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j)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close(jobs)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("Plus de travail à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produire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CA" dirty="0" smtClean="0"/>
              <a:t>La production des </a:t>
            </a:r>
            <a:r>
              <a:rPr lang="en-CA" dirty="0" err="1" smtClean="0"/>
              <a:t>données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2263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 </a:t>
            </a:r>
            <a:r>
              <a:rPr lang="en-CA" dirty="0" err="1" smtClean="0"/>
              <a:t>consommation</a:t>
            </a:r>
            <a:r>
              <a:rPr lang="en-CA" dirty="0" smtClean="0"/>
              <a:t> des </a:t>
            </a:r>
            <a:r>
              <a:rPr lang="en-CA" dirty="0" err="1" smtClean="0"/>
              <a:t>données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 </a:t>
            </a:r>
            <a:r>
              <a:rPr lang="en-CA" dirty="0" err="1"/>
              <a:t>producteur</a:t>
            </a:r>
            <a:r>
              <a:rPr lang="en-CA" dirty="0"/>
              <a:t> et le </a:t>
            </a:r>
            <a:r>
              <a:rPr lang="en-CA" dirty="0" err="1"/>
              <a:t>consommateur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55576" y="2480116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(jobs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done semaphore)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j, more := &lt;-</a:t>
            </a:r>
            <a:r>
              <a:rPr lang="en-C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more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", j*j)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(4*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je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perd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du </a:t>
            </a:r>
            <a:r>
              <a:rPr lang="en-CA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temps</a:t>
            </a:r>
          </a:p>
          <a:p>
            <a:endParaRPr lang="en-CA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{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C'est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done.Signal</a:t>
            </a:r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91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Le </a:t>
            </a:r>
            <a:r>
              <a:rPr lang="en-CA" dirty="0" err="1"/>
              <a:t>producteur</a:t>
            </a:r>
            <a:r>
              <a:rPr lang="en-CA" dirty="0"/>
              <a:t> et le </a:t>
            </a:r>
            <a:r>
              <a:rPr lang="en-CA" dirty="0" err="1"/>
              <a:t>consommateur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3808" y="1196752"/>
            <a:ext cx="2899833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25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Travail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envoyé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 de travail à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produire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49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81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consomme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100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C'est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92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Quicksort en </a:t>
            </a:r>
            <a:r>
              <a:rPr lang="en-CA" dirty="0" err="1" smtClean="0"/>
              <a:t>parallèle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5556" y="1124744"/>
            <a:ext cx="770485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done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 2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done &lt;-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pivot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 := 1,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j {</a:t>
            </a:r>
          </a:p>
          <a:p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arr[i] &lt; pivot &amp;&amp; i!=j{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&gt;= pivot &amp;&amp;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!=j{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j--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&gt;= pivot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j--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done &lt;- 1;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[:j], done)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[j+1:], done)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24128" y="250973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[]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done :=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defer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close(done)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}()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go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qsort_pass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[:], done)</a:t>
            </a:r>
          </a:p>
          <a:p>
            <a:endParaRPr lang="e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rslt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&lt;-done;</a:t>
            </a: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0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 types de </a:t>
            </a:r>
            <a:r>
              <a:rPr lang="en-CA" dirty="0" err="1" smtClean="0"/>
              <a:t>données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 </a:t>
            </a:r>
            <a:r>
              <a:rPr lang="en-CA" dirty="0" err="1" smtClean="0"/>
              <a:t>serveur</a:t>
            </a:r>
            <a:r>
              <a:rPr lang="en-CA" dirty="0" smtClean="0"/>
              <a:t> de </a:t>
            </a:r>
            <a:r>
              <a:rPr lang="en-CA" dirty="0" err="1" smtClean="0"/>
              <a:t>requêtes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71600" y="1916832"/>
            <a:ext cx="65527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"strings"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"time"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Reply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 Request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Mot   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Reponse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*Reply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755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</a:t>
            </a:r>
            <a:r>
              <a:rPr lang="en-CA" dirty="0" err="1" smtClean="0"/>
              <a:t>serveur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699792" y="1041023"/>
            <a:ext cx="568863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fonction service pour chaque requête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lettreCompteur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effectuer la tâche demandée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 :=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strings.Count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r.Mot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r.Lettre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construire la réponse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&amp;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Reply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insertion de la réponse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possiblement plusieurs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r.Reponse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serveur de requêtes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server(service 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{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arrivée d'une requête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&lt;-service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lancement d'une routine de service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go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lettreCompteur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Démarrage du server</a:t>
            </a:r>
          </a:p>
          <a:p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fr-F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 := 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(chan *</a:t>
            </a:r>
            <a:r>
              <a:rPr lang="fr-F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server(r)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r</a:t>
            </a:r>
          </a:p>
          <a:p>
            <a:r>
              <a:rPr lang="fr-F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44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 </a:t>
            </a:r>
            <a:r>
              <a:rPr lang="en-CA" dirty="0" err="1" smtClean="0"/>
              <a:t>côté</a:t>
            </a:r>
            <a:r>
              <a:rPr lang="en-CA" dirty="0" smtClean="0"/>
              <a:t> client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927596" y="1537622"/>
            <a:ext cx="684076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simulateur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client</a:t>
            </a:r>
          </a:p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client(nom string,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time.Duration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accept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*Request)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"test"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*Request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 *Reply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0;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 {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Création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d'une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requête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&amp;Request{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make(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*Reply)}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time.Millisecond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Envoie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requête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accept &lt;-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réponse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 = &lt;-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req.Reponse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("%s: %d\n", nom,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rep.nombre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close(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req.Reponse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Modification de la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(test)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bidon</a:t>
            </a:r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72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client-</a:t>
            </a:r>
            <a:r>
              <a:rPr lang="en-CA" dirty="0" err="1" smtClean="0"/>
              <a:t>serveur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99592" y="1268760"/>
            <a:ext cx="63904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accept :=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startServer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ABC", "t", 200,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XYZ", "e", 300,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WOW", "s", 100, accept)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go client("User NON", "x", 700, accept)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devrait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inclure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 signal de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terminaison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 * </a:t>
            </a:r>
            <a:r>
              <a:rPr lang="en-CA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time.Second</a:t>
            </a:r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0272" y="2060848"/>
            <a:ext cx="107721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32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NON: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128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256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32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WOW: 512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64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NON: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128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XYZ: 16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ABC: 256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09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Patron de programmation concurrente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Parallélisme de données</a:t>
            </a:r>
          </a:p>
          <a:p>
            <a:pPr lvl="1"/>
            <a:r>
              <a:rPr lang="en-CA" altLang="en-US" smtClean="0"/>
              <a:t>On se partage les données à traiter</a:t>
            </a:r>
          </a:p>
          <a:p>
            <a:r>
              <a:rPr lang="en-CA" altLang="en-US" smtClean="0"/>
              <a:t>Parallélisme de contrôle</a:t>
            </a:r>
          </a:p>
          <a:p>
            <a:pPr lvl="1"/>
            <a:r>
              <a:rPr lang="en-CA" altLang="en-US" smtClean="0"/>
              <a:t>On se partage les tâches</a:t>
            </a:r>
          </a:p>
          <a:p>
            <a:r>
              <a:rPr lang="en-CA" altLang="en-US" smtClean="0"/>
              <a:t>Parallélisme de flux</a:t>
            </a:r>
          </a:p>
          <a:p>
            <a:pPr lvl="1"/>
            <a:r>
              <a:rPr lang="en-CA" altLang="en-US" smtClean="0"/>
              <a:t>Chaine de montage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2392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Programmation parallèle vs programmation concurrente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smtClean="0"/>
              <a:t>Si les processus ou les fils s’exécutent sur des processeurs différents on parle de programmation parallèle</a:t>
            </a:r>
          </a:p>
          <a:p>
            <a:r>
              <a:rPr lang="en-CA" altLang="en-US" sz="2800" smtClean="0"/>
              <a:t>La programmation concurrente peut aussi se faire sur un seul processeur</a:t>
            </a:r>
          </a:p>
          <a:p>
            <a:pPr lvl="1"/>
            <a:r>
              <a:rPr lang="en-CA" altLang="en-US" sz="2000" smtClean="0"/>
              <a:t>Les processus se partagent alors le temps d’execution</a:t>
            </a:r>
          </a:p>
          <a:p>
            <a:r>
              <a:rPr lang="en-CA" altLang="en-US" sz="2800" smtClean="0"/>
              <a:t>Si le programme s’execute sur plusieurs machine, on parle de programmation distribuée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2043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9538"/>
          </a:xfrm>
        </p:spPr>
        <p:txBody>
          <a:bodyPr>
            <a:normAutofit fontScale="90000"/>
          </a:bodyPr>
          <a:lstStyle/>
          <a:p>
            <a:r>
              <a:rPr lang="en-CA" altLang="en-US" smtClean="0"/>
              <a:t/>
            </a:r>
            <a:br>
              <a:rPr lang="en-CA" altLang="en-US" smtClean="0"/>
            </a:br>
            <a:r>
              <a:rPr lang="en-CA" altLang="en-US" smtClean="0"/>
              <a:t>Exemple:</a:t>
            </a:r>
            <a:r>
              <a:rPr lang="en-CA" altLang="en-US" sz="3200" smtClean="0"/>
              <a:t> </a:t>
            </a:r>
            <a:br>
              <a:rPr lang="en-CA" altLang="en-US" sz="3200" smtClean="0"/>
            </a:br>
            <a:r>
              <a:rPr lang="en-CA" altLang="en-US" sz="3200" smtClean="0"/>
              <a:t>Calcul d’un polynome pour N variables</a:t>
            </a:r>
            <a:r>
              <a:rPr lang="en-CA" altLang="en-US" smtClean="0"/>
              <a:t/>
            </a:r>
            <a:br>
              <a:rPr lang="en-CA" altLang="en-US" smtClean="0"/>
            </a:br>
            <a:endParaRPr lang="en-CA" alt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4213" y="1916113"/>
            <a:ext cx="7920037" cy="5113337"/>
          </a:xfrm>
        </p:spPr>
        <p:txBody>
          <a:bodyPr/>
          <a:lstStyle/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données</a:t>
            </a:r>
            <a:endParaRPr lang="en-CA" altLang="en-US" sz="2400" dirty="0" smtClean="0"/>
          </a:p>
          <a:p>
            <a:pPr lvl="1"/>
            <a:r>
              <a:rPr lang="en-CA" altLang="en-US" sz="1800" dirty="0" err="1" smtClean="0"/>
              <a:t>Chacune</a:t>
            </a:r>
            <a:r>
              <a:rPr lang="en-CA" altLang="en-US" sz="1800" dirty="0" smtClean="0"/>
              <a:t> des </a:t>
            </a:r>
            <a:r>
              <a:rPr lang="en-CA" altLang="en-US" sz="1800" dirty="0" err="1" smtClean="0"/>
              <a:t>gorountines</a:t>
            </a:r>
            <a:r>
              <a:rPr lang="en-CA" altLang="en-US" sz="1800" dirty="0" smtClean="0"/>
              <a:t> fait le </a:t>
            </a:r>
            <a:r>
              <a:rPr lang="en-CA" altLang="en-US" sz="1800" dirty="0" err="1" smtClean="0"/>
              <a:t>calcul</a:t>
            </a:r>
            <a:r>
              <a:rPr lang="en-CA" altLang="en-US" sz="1800" dirty="0" smtClean="0"/>
              <a:t> pour un sous-ensemble de </a:t>
            </a:r>
            <a:r>
              <a:rPr lang="en-CA" altLang="en-US" sz="1800" dirty="0" err="1" smtClean="0"/>
              <a:t>données</a:t>
            </a:r>
            <a:endParaRPr lang="en-CA" altLang="en-US" sz="1800" dirty="0" smtClean="0"/>
          </a:p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flux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r1=(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dx+c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r2=r1*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x+b</a:t>
            </a:r>
            <a:endParaRPr lang="en-CA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r2*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x+a</a:t>
            </a:r>
            <a:r>
              <a:rPr lang="en-CA" altLang="en-US" dirty="0" smtClean="0"/>
              <a:t> </a:t>
            </a:r>
          </a:p>
          <a:p>
            <a:r>
              <a:rPr lang="en-CA" altLang="en-US" sz="2400" dirty="0" err="1" smtClean="0"/>
              <a:t>Parallèlisme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contrôle</a:t>
            </a:r>
            <a:endParaRPr lang="en-CA" altLang="en-US" sz="2400" dirty="0" smtClean="0"/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err="1" smtClean="0">
                <a:latin typeface="Courier New" pitchFamily="49" charset="0"/>
                <a:cs typeface="Courier New" pitchFamily="49" charset="0"/>
              </a:rPr>
              <a:t>a+bx</a:t>
            </a:r>
            <a:endParaRPr lang="en-CA" alt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cx</a:t>
            </a:r>
            <a:r>
              <a:rPr lang="en-CA" altLang="en-US" sz="2400" baseline="300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1"/>
            <a:r>
              <a:rPr lang="en-CA" altLang="en-US" sz="2000" dirty="0" err="1" smtClean="0"/>
              <a:t>Une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goroutine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calcule</a:t>
            </a:r>
            <a:r>
              <a:rPr lang="en-CA" altLang="en-US" sz="2000" dirty="0" smtClean="0"/>
              <a:t> </a:t>
            </a:r>
            <a:r>
              <a:rPr lang="en-CA" altLang="en-US" sz="2400" dirty="0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CA" altLang="en-US" sz="2400" baseline="30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CA" altLang="en-US" sz="2400" dirty="0" smtClean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732240" y="6381328"/>
            <a:ext cx="1920240" cy="36576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5796136" y="620688"/>
            <a:ext cx="2981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/>
            <a:r>
              <a:rPr lang="en-CA" altLang="en-US" sz="3200" b="1" dirty="0">
                <a:latin typeface="Courier New" pitchFamily="49" charset="0"/>
                <a:cs typeface="Courier New" pitchFamily="49" charset="0"/>
              </a:rPr>
              <a:t>a+bx+cx</a:t>
            </a:r>
            <a:r>
              <a:rPr lang="en-CA" altLang="en-US" sz="3200" b="1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CA" altLang="en-US" sz="3200" b="1" dirty="0">
                <a:latin typeface="Courier New" pitchFamily="49" charset="0"/>
                <a:cs typeface="Courier New" pitchFamily="49" charset="0"/>
              </a:rPr>
              <a:t>+dx</a:t>
            </a:r>
            <a:r>
              <a:rPr lang="en-CA" altLang="en-US" sz="3200" b="1" baseline="30000" dirty="0">
                <a:latin typeface="Courier New" pitchFamily="49" charset="0"/>
                <a:cs typeface="Courier New" pitchFamily="49" charset="0"/>
              </a:rPr>
              <a:t>3</a:t>
            </a:r>
            <a:endParaRPr lang="en-CA" altLang="en-US" sz="3200" b="1" dirty="0">
              <a:latin typeface="Courier New" pitchFamily="49" charset="0"/>
              <a:cs typeface="Courier New" pitchFamily="49" charset="0"/>
            </a:endParaRP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43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Langage de programmation concurrente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CA" altLang="en-US" smtClean="0"/>
              <a:t>Un langage de programmation concurrente doit permettre: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création de processus et de fils d’exécution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synchronisation de leurs opérations:</a:t>
            </a:r>
          </a:p>
          <a:p>
            <a:pPr lvl="2">
              <a:lnSpc>
                <a:spcPct val="80000"/>
              </a:lnSpc>
            </a:pPr>
            <a:r>
              <a:rPr lang="fr-CA" altLang="en-US" sz="2000" i="1" smtClean="0"/>
              <a:t>Synchronisation coopérative</a:t>
            </a:r>
            <a:r>
              <a:rPr lang="fr-CA" altLang="en-US" sz="2000" smtClean="0"/>
              <a:t>: lorsqu' un processus attend la fin de l’exécution d' un autre avant de poursuivre son exécution.</a:t>
            </a:r>
          </a:p>
          <a:p>
            <a:pPr lvl="2">
              <a:lnSpc>
                <a:spcPct val="80000"/>
              </a:lnSpc>
            </a:pPr>
            <a:r>
              <a:rPr lang="fr-CA" altLang="en-US" sz="2000" i="1" smtClean="0"/>
              <a:t>Synchronisation compétitive</a:t>
            </a:r>
            <a:r>
              <a:rPr lang="fr-CA" altLang="en-US" sz="2000" smtClean="0"/>
              <a:t>: lorsque plusieurs processus utilise la même ressource. Il faut alors disposer d' un mécanisme d’</a:t>
            </a:r>
            <a:r>
              <a:rPr lang="fr-CA" altLang="en-US" sz="2000" i="1" smtClean="0"/>
              <a:t>exclusion mutuelle </a:t>
            </a:r>
            <a:r>
              <a:rPr lang="fr-CA" altLang="en-US" sz="2000" smtClean="0"/>
              <a:t>afin d’éviter que les processus interfèrent entre eux</a:t>
            </a:r>
          </a:p>
          <a:p>
            <a:pPr lvl="1">
              <a:lnSpc>
                <a:spcPct val="80000"/>
              </a:lnSpc>
            </a:pPr>
            <a:r>
              <a:rPr lang="fr-CA" altLang="en-US" sz="2000" smtClean="0"/>
              <a:t>la communication des données entre processus: en utilisant des mécanismes de communication inter-processus définis par le système d’exploitation</a:t>
            </a:r>
          </a:p>
          <a:p>
            <a:pPr lvl="1">
              <a:lnSpc>
                <a:spcPct val="80000"/>
              </a:lnSpc>
            </a:pPr>
            <a:endParaRPr lang="fr-CA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9693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Fils en Java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4" y="1268760"/>
            <a:ext cx="590535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HelloRunnable implements Runnable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System.out.println(“Je marche sur un fil!");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(new Thread(new HelloRunnable())).start();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55776" y="3703091"/>
            <a:ext cx="6264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 class HelloThread extends Thread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void run()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System.out.println(“Je marche sur un fil!");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args[])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(new HelloThread()).start();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3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Niveaux de concurrence</a:t>
            </a:r>
            <a:endParaRPr lang="en-US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énoncés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une série d' énoncés sont exécutés de façon concurrente, le processus principal suspend alors son exécution. Chacun des processus ainsi créés partagent le même ensemble de données (</a:t>
            </a:r>
            <a:r>
              <a:rPr lang="fr-CA" altLang="en-US" sz="1600" dirty="0" err="1" smtClean="0"/>
              <a:t>OpenMP</a:t>
            </a:r>
            <a:r>
              <a:rPr lang="fr-CA" altLang="en-US" sz="1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sous-programmes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un processus commande alors la création d’un autre processus dont la tâche consiste à exécuter un certain sous-programme. Une fois le processus lancé, le processus appelant continue son exécution. Un mécanisme de synchronisation doit toutefois être disponible. 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objets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chacune des instances d' une classe devient une entité concurrente; il y a alors exécution concurrente d' une de ses méthodes.</a:t>
            </a:r>
          </a:p>
          <a:p>
            <a:pPr>
              <a:lnSpc>
                <a:spcPct val="80000"/>
              </a:lnSpc>
            </a:pPr>
            <a:r>
              <a:rPr lang="fr-CA" altLang="en-US" sz="2000" i="1" dirty="0" smtClean="0"/>
              <a:t>au niveau des programmes</a:t>
            </a:r>
            <a:r>
              <a:rPr lang="fr-CA" altLang="en-US" sz="2000" dirty="0" smtClean="0"/>
              <a:t>: </a:t>
            </a:r>
          </a:p>
          <a:p>
            <a:pPr lvl="1">
              <a:lnSpc>
                <a:spcPct val="80000"/>
              </a:lnSpc>
            </a:pPr>
            <a:r>
              <a:rPr lang="fr-CA" altLang="en-US" sz="1600" dirty="0" smtClean="0"/>
              <a:t>ceci se produit lorsqu' un processus parent a la capacité de lancer un ou plusieurs processus enfant. Il doit toutefois exister un moyen de connaître l' identité d' un processus. Les données peuvent être partagées ou non.</a:t>
            </a:r>
          </a:p>
        </p:txBody>
      </p:sp>
    </p:spTree>
    <p:extLst>
      <p:ext uri="{BB962C8B-B14F-4D97-AF65-F5344CB8AC3E}">
        <p14:creationId xmlns:p14="http://schemas.microsoft.com/office/powerpoint/2010/main" val="25667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Type de concurrence</a:t>
            </a:r>
            <a:endParaRPr lang="en-US" alt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Physique: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processeurs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les </a:t>
            </a:r>
            <a:r>
              <a:rPr lang="en-US" altLang="en-US" dirty="0" err="1" smtClean="0"/>
              <a:t>différents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Logique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 temps d' </a:t>
            </a:r>
            <a:r>
              <a:rPr lang="en-US" altLang="en-US" dirty="0" err="1" smtClean="0"/>
              <a:t>exécution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sur</a:t>
            </a:r>
            <a:r>
              <a:rPr lang="en-US" altLang="en-US" dirty="0" smtClean="0"/>
              <a:t> un </a:t>
            </a:r>
            <a:r>
              <a:rPr lang="en-US" altLang="en-US" dirty="0" err="1" smtClean="0"/>
              <a:t>seul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processeur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Distribué</a:t>
            </a:r>
            <a:r>
              <a:rPr lang="en-US" altLang="en-US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lorsque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plusieurs</a:t>
            </a:r>
            <a:r>
              <a:rPr lang="en-US" altLang="en-US" dirty="0" smtClean="0"/>
              <a:t> machines </a:t>
            </a:r>
            <a:r>
              <a:rPr lang="en-US" altLang="en-US" dirty="0" err="1" smtClean="0"/>
              <a:t>constituées</a:t>
            </a:r>
            <a:r>
              <a:rPr lang="en-US" altLang="en-US" dirty="0" smtClean="0"/>
              <a:t> en </a:t>
            </a:r>
            <a:r>
              <a:rPr lang="en-US" altLang="en-US" dirty="0" err="1" smtClean="0"/>
              <a:t>réseau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partagent</a:t>
            </a:r>
            <a:r>
              <a:rPr lang="en-US" altLang="en-US" dirty="0" smtClean="0"/>
              <a:t> les </a:t>
            </a:r>
            <a:r>
              <a:rPr lang="en-US" altLang="en-US" dirty="0" err="1" smtClean="0"/>
              <a:t>processus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0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Principe de concurrence en Go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/>
              <a:t>Le grand problème en concurrence est le </a:t>
            </a:r>
            <a:r>
              <a:rPr lang="en-CA" altLang="en-US" sz="2400" u="sng" smtClean="0"/>
              <a:t>partage</a:t>
            </a:r>
            <a:r>
              <a:rPr lang="en-CA" altLang="en-US" sz="2400" smtClean="0"/>
              <a:t> des données</a:t>
            </a:r>
          </a:p>
          <a:p>
            <a:r>
              <a:rPr lang="en-CA" altLang="en-US" sz="2400" smtClean="0"/>
              <a:t>Ne pas communiquer en partageant des données</a:t>
            </a:r>
          </a:p>
          <a:p>
            <a:r>
              <a:rPr lang="en-CA" altLang="en-US" sz="2400" smtClean="0"/>
              <a:t>Il faut plutôt partager des données en communiquant!</a:t>
            </a:r>
          </a:p>
          <a:p>
            <a:pPr lvl="1"/>
            <a:r>
              <a:rPr lang="en-CA" altLang="en-US" sz="2400" smtClean="0"/>
              <a:t>La communication est la clé d’une bonne synchronisation</a:t>
            </a:r>
          </a:p>
          <a:p>
            <a:r>
              <a:rPr lang="en-CA" altLang="en-US" sz="2400" smtClean="0"/>
              <a:t>Paradigme CSP</a:t>
            </a:r>
          </a:p>
          <a:p>
            <a:pPr lvl="1"/>
            <a:r>
              <a:rPr lang="en-CA" altLang="en-US" sz="2400" smtClean="0"/>
              <a:t>Communicating Sequential Processes</a:t>
            </a:r>
          </a:p>
          <a:p>
            <a:pPr lvl="1"/>
            <a:r>
              <a:rPr lang="en-CA" altLang="en-US" sz="2400" smtClean="0"/>
              <a:t>Échange de messages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8450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</TotalTime>
  <Words>2284</Words>
  <Application>Microsoft Office PowerPoint</Application>
  <PresentationFormat>On-screen Show (4:3)</PresentationFormat>
  <Paragraphs>742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Concourse</vt:lpstr>
      <vt:lpstr>Programmation concurrente en Go</vt:lpstr>
      <vt:lpstr>Programmation concurrente</vt:lpstr>
      <vt:lpstr>Fil d’exécution</vt:lpstr>
      <vt:lpstr>Programmation parallèle vs programmation concurrente</vt:lpstr>
      <vt:lpstr>Langage de programmation concurrente</vt:lpstr>
      <vt:lpstr>Fils en Java</vt:lpstr>
      <vt:lpstr>Niveaux de concurrence</vt:lpstr>
      <vt:lpstr>Type de concurrence</vt:lpstr>
      <vt:lpstr>Principe de concurrence en Go</vt:lpstr>
      <vt:lpstr>Les GoRoutines</vt:lpstr>
      <vt:lpstr>Appeler des goroutines</vt:lpstr>
      <vt:lpstr>Les goroutines sont des fonctions</vt:lpstr>
      <vt:lpstr>Temps d’execution concurrent</vt:lpstr>
      <vt:lpstr>Communication entre goroutines</vt:lpstr>
      <vt:lpstr>Le concept de channel</vt:lpstr>
      <vt:lpstr>Déclarer un channel</vt:lpstr>
      <vt:lpstr>Communication entre goroutines</vt:lpstr>
      <vt:lpstr>Synchronisation</vt:lpstr>
      <vt:lpstr>Boucle parallèle</vt:lpstr>
      <vt:lpstr>Boucle parallèle (slices)</vt:lpstr>
      <vt:lpstr>Sémaphore</vt:lpstr>
      <vt:lpstr>Sémaphore en Go</vt:lpstr>
      <vt:lpstr>Mutex</vt:lpstr>
      <vt:lpstr>Mutex en Go</vt:lpstr>
      <vt:lpstr>Mutex et verrou</vt:lpstr>
      <vt:lpstr>Mutex en attente</vt:lpstr>
      <vt:lpstr>Moniteur</vt:lpstr>
      <vt:lpstr>Moniteur en Go</vt:lpstr>
      <vt:lpstr>Moniteur en Go</vt:lpstr>
      <vt:lpstr>Java et moniteurs</vt:lpstr>
      <vt:lpstr>Le producteur et le consommateur</vt:lpstr>
      <vt:lpstr>Le producteur et le consommateur</vt:lpstr>
      <vt:lpstr>Le producteur et le consommateur</vt:lpstr>
      <vt:lpstr>Quicksort en parallèle</vt:lpstr>
      <vt:lpstr>Un serveur de requêtes</vt:lpstr>
      <vt:lpstr>Le serveur</vt:lpstr>
      <vt:lpstr>Le côté client</vt:lpstr>
      <vt:lpstr>Simulation client-serveur</vt:lpstr>
      <vt:lpstr>Patron de programmation concurrente</vt:lpstr>
      <vt:lpstr> Exemple:  Calcul d’un polynome pour N variables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62</cp:revision>
  <dcterms:created xsi:type="dcterms:W3CDTF">2014-01-06T17:37:46Z</dcterms:created>
  <dcterms:modified xsi:type="dcterms:W3CDTF">2015-04-13T20:07:11Z</dcterms:modified>
</cp:coreProperties>
</file>