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46" r:id="rId17"/>
    <p:sldId id="347" r:id="rId18"/>
    <p:sldId id="326" r:id="rId19"/>
    <p:sldId id="348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9" r:id="rId38"/>
    <p:sldId id="344" r:id="rId39"/>
    <p:sldId id="34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983"/>
  </p:normalViewPr>
  <p:slideViewPr>
    <p:cSldViewPr>
      <p:cViewPr varScale="1">
        <p:scale>
          <a:sx n="97" d="100"/>
          <a:sy n="97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6A237-4F9A-4C52-AFCB-1920F954A8F9}" type="slidenum">
              <a:rPr lang="fr-FR" altLang="en-US" sz="1200"/>
              <a:pPr/>
              <a:t>1</a:t>
            </a:fld>
            <a:endParaRPr lang="fr-FR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276D3F-C629-4990-96E7-AEAC54918DC7}" type="slidenum">
              <a:rPr lang="fr-FR" altLang="en-US" sz="1200"/>
              <a:pPr/>
              <a:t>2</a:t>
            </a:fld>
            <a:endParaRPr lang="fr-FR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permet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creer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deux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6BDD7-4DF1-472B-B920-752529B1C475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85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2018-04-02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fr-FR" altLang="en-US" b="1" smtClean="0"/>
              <a:t>Le langage Go</a:t>
            </a:r>
            <a:endParaRPr lang="fr-FR" altLang="en-US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en-US" smtClean="0"/>
              <a:t>Un langage de programmation </a:t>
            </a:r>
            <a:r>
              <a:rPr lang="fr-FR" altLang="en-US" i="1" smtClean="0"/>
              <a:t>imp</a:t>
            </a:r>
            <a:r>
              <a:rPr lang="en-CA" altLang="en-US" i="1" smtClean="0"/>
              <a:t>érative et concurrente</a:t>
            </a:r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2682918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Les variables et fonctions en Go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11188" y="1477228"/>
            <a:ext cx="820928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import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"</a:t>
            </a:r>
            <a:r>
              <a:rPr lang="en-CA" altLang="en-US" sz="1400" b="1" dirty="0" err="1">
                <a:latin typeface="Courier New" pitchFamily="49" charset="0"/>
              </a:rPr>
              <a:t>fmt</a:t>
            </a:r>
            <a:r>
              <a:rPr lang="en-CA" altLang="en-US" sz="14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const</a:t>
            </a:r>
            <a:r>
              <a:rPr lang="en-CA" altLang="en-US" sz="1400" b="1" dirty="0">
                <a:latin typeface="Courier New" pitchFamily="49" charset="0"/>
              </a:rPr>
              <a:t> pi= </a:t>
            </a:r>
            <a:r>
              <a:rPr lang="en-CA" altLang="en-US" sz="1400" b="1" dirty="0" smtClean="0">
                <a:latin typeface="Courier New" pitchFamily="49" charset="0"/>
              </a:rPr>
              <a:t>3.1416 // declaration du type </a:t>
            </a:r>
            <a:r>
              <a:rPr lang="en-CA" altLang="en-US" sz="1400" b="1" dirty="0" err="1" smtClean="0">
                <a:latin typeface="Courier New" pitchFamily="49" charset="0"/>
              </a:rPr>
              <a:t>optionnel</a:t>
            </a:r>
            <a:r>
              <a:rPr lang="en-CA" altLang="en-US" sz="1400" b="1" dirty="0" smtClean="0">
                <a:latin typeface="Courier New" pitchFamily="49" charset="0"/>
              </a:rPr>
              <a:t>: </a:t>
            </a:r>
            <a:r>
              <a:rPr lang="en-CA" altLang="en-US" sz="1400" b="1" dirty="0" err="1" smtClean="0">
                <a:latin typeface="Courier New" pitchFamily="49" charset="0"/>
              </a:rPr>
              <a:t>const</a:t>
            </a:r>
            <a:r>
              <a:rPr lang="en-CA" altLang="en-US" sz="1400" b="1" dirty="0" smtClean="0">
                <a:latin typeface="Courier New" pitchFamily="49" charset="0"/>
              </a:rPr>
              <a:t> pi float= 3.1416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x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r>
              <a:rPr lang="en-CA" altLang="en-US" sz="1400" b="1" dirty="0">
                <a:latin typeface="Courier New" pitchFamily="49" charset="0"/>
              </a:rPr>
              <a:t> = 5 // variable </a:t>
            </a:r>
            <a:r>
              <a:rPr lang="en-CA" altLang="en-US" sz="1400" b="1" dirty="0" err="1">
                <a:latin typeface="Courier New" pitchFamily="49" charset="0"/>
              </a:rPr>
              <a:t>globale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( // declaration en </a:t>
            </a:r>
            <a:r>
              <a:rPr lang="en-CA" altLang="en-US" sz="1400" b="1" dirty="0" err="1">
                <a:latin typeface="Courier New" pitchFamily="49" charset="0"/>
              </a:rPr>
              <a:t>groupe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a float64 = 8.8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b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b= </a:t>
            </a:r>
            <a:r>
              <a:rPr lang="en-CA" altLang="en-US" sz="1400" b="1" dirty="0" err="1">
                <a:latin typeface="Courier New" pitchFamily="49" charset="0"/>
              </a:rPr>
              <a:t>fonction</a:t>
            </a:r>
            <a:r>
              <a:rPr lang="en-CA" altLang="en-US" sz="1400" b="1" dirty="0">
                <a:latin typeface="Courier New" pitchFamily="49" charset="0"/>
              </a:rPr>
              <a:t>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valeur</a:t>
            </a:r>
            <a:r>
              <a:rPr lang="en-CA" altLang="en-US" sz="1400" b="1" dirty="0">
                <a:latin typeface="Courier New" pitchFamily="49" charset="0"/>
              </a:rPr>
              <a:t>: %f", 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fonction</a:t>
            </a:r>
            <a:r>
              <a:rPr lang="en-CA" altLang="en-US" sz="1400" b="1" dirty="0">
                <a:latin typeface="Courier New" pitchFamily="49" charset="0"/>
              </a:rPr>
              <a:t>(z float64) float32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u := 3.3 // declaration </a:t>
            </a:r>
            <a:r>
              <a:rPr lang="en-CA" altLang="en-US" sz="1400" b="1" dirty="0" err="1">
                <a:latin typeface="Courier New" pitchFamily="49" charset="0"/>
              </a:rPr>
              <a:t>initialisee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u*z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6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Fonctions à plusieurs retours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088" y="1268760"/>
            <a:ext cx="7772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s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d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s, d = </a:t>
            </a:r>
            <a:r>
              <a:rPr lang="en-CA" altLang="en-US" sz="1400" b="1" dirty="0" err="1">
                <a:latin typeface="Courier New" pitchFamily="49" charset="0"/>
              </a:rPr>
              <a:t>plusmoins</a:t>
            </a:r>
            <a:r>
              <a:rPr lang="en-CA" altLang="en-US" sz="1400" b="1" dirty="0">
                <a:latin typeface="Courier New" pitchFamily="49" charset="0"/>
              </a:rPr>
              <a:t>(7,9)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%d et %d", s , d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         for </a:t>
            </a:r>
            <a:r>
              <a:rPr lang="en-CA" altLang="en-US" sz="1400" b="1" dirty="0" err="1" smtClean="0">
                <a:latin typeface="Courier New" pitchFamily="49" charset="0"/>
              </a:rPr>
              <a:t>i,j</a:t>
            </a:r>
            <a:r>
              <a:rPr lang="en-CA" altLang="en-US" sz="1400" b="1" dirty="0" smtClean="0">
                <a:latin typeface="Courier New" pitchFamily="49" charset="0"/>
              </a:rPr>
              <a:t>:= 1,5 ; j&lt;100 ; </a:t>
            </a:r>
            <a:r>
              <a:rPr lang="en-CA" altLang="en-US" sz="1400" b="1" dirty="0" err="1">
                <a:latin typeface="Courier New" pitchFamily="49" charset="0"/>
              </a:rPr>
              <a:t>i</a:t>
            </a:r>
            <a:r>
              <a:rPr lang="en-CA" altLang="en-US" sz="1400" b="1" dirty="0" err="1" smtClean="0">
                <a:latin typeface="Courier New" pitchFamily="49" charset="0"/>
              </a:rPr>
              <a:t>,j</a:t>
            </a:r>
            <a:r>
              <a:rPr lang="en-CA" altLang="en-US" sz="1400" b="1" dirty="0" smtClean="0">
                <a:latin typeface="Courier New" pitchFamily="49" charset="0"/>
              </a:rPr>
              <a:t>= i+1, j+5 {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    </a:t>
            </a:r>
            <a:r>
              <a:rPr lang="en-CA" altLang="en-US" sz="1400" b="1" dirty="0" err="1" smtClean="0">
                <a:latin typeface="Courier New" pitchFamily="49" charset="0"/>
              </a:rPr>
              <a:t>fmt.Printf</a:t>
            </a:r>
            <a:r>
              <a:rPr lang="en-CA" altLang="en-US" sz="1400" b="1" dirty="0" smtClean="0">
                <a:latin typeface="Courier New" pitchFamily="49" charset="0"/>
              </a:rPr>
              <a:t>("%</a:t>
            </a:r>
            <a:r>
              <a:rPr lang="en-CA" altLang="en-US" sz="1400" b="1" dirty="0">
                <a:latin typeface="Courier New" pitchFamily="49" charset="0"/>
              </a:rPr>
              <a:t>d et %d", 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>
                <a:latin typeface="Courier New" pitchFamily="49" charset="0"/>
              </a:rPr>
              <a:t>, j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      }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// une fonction peut retourner plus d'une valeur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</a:t>
            </a:r>
            <a:r>
              <a:rPr lang="fr-FR" altLang="en-US" sz="1400" b="1" dirty="0" err="1">
                <a:latin typeface="Courier New" pitchFamily="49" charset="0"/>
              </a:rPr>
              <a:t>plusmoins</a:t>
            </a:r>
            <a:r>
              <a:rPr lang="fr-FR" altLang="en-US" sz="1400" b="1" dirty="0">
                <a:latin typeface="Courier New" pitchFamily="49" charset="0"/>
              </a:rPr>
              <a:t>(a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, b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) (somme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, </a:t>
            </a:r>
            <a:r>
              <a:rPr lang="fr-FR" altLang="en-US" sz="1400" b="1" dirty="0" err="1">
                <a:latin typeface="Courier New" pitchFamily="49" charset="0"/>
              </a:rPr>
              <a:t>difference</a:t>
            </a:r>
            <a:r>
              <a:rPr lang="fr-FR" altLang="en-US" sz="1400" b="1" dirty="0">
                <a:latin typeface="Courier New" pitchFamily="49" charset="0"/>
              </a:rPr>
              <a:t>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somme</a:t>
            </a:r>
            <a:r>
              <a:rPr lang="en-CA" altLang="en-US" sz="1400" b="1" dirty="0">
                <a:latin typeface="Courier New" pitchFamily="49" charset="0"/>
              </a:rPr>
              <a:t>= </a:t>
            </a:r>
            <a:r>
              <a:rPr lang="en-CA" altLang="en-US" sz="1400" b="1" dirty="0" err="1">
                <a:latin typeface="Courier New" pitchFamily="49" charset="0"/>
              </a:rPr>
              <a:t>a+b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difference= a-b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2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Fonction avec code d’erreur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2092325"/>
            <a:ext cx="759301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 err="1">
                <a:latin typeface="Courier New" pitchFamily="49" charset="0"/>
              </a:rPr>
              <a:t>func</a:t>
            </a:r>
            <a:r>
              <a:rPr lang="en-CA" altLang="en-US" sz="2000" b="1" dirty="0">
                <a:latin typeface="Courier New" pitchFamily="49" charset="0"/>
              </a:rPr>
              <a:t> </a:t>
            </a:r>
            <a:r>
              <a:rPr lang="en-CA" altLang="en-US" sz="2000" b="1" dirty="0" err="1">
                <a:latin typeface="Courier New" pitchFamily="49" charset="0"/>
              </a:rPr>
              <a:t>imc</a:t>
            </a:r>
            <a:r>
              <a:rPr lang="en-CA" altLang="en-US" sz="2000" b="1" dirty="0">
                <a:latin typeface="Courier New" pitchFamily="49" charset="0"/>
              </a:rPr>
              <a:t>(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 float64, </a:t>
            </a:r>
            <a:r>
              <a:rPr lang="en-CA" altLang="en-US" sz="2000" b="1" dirty="0" err="1">
                <a:latin typeface="Courier New" pitchFamily="49" charset="0"/>
              </a:rPr>
              <a:t>poids</a:t>
            </a:r>
            <a:r>
              <a:rPr lang="en-CA" altLang="en-US" sz="2000" b="1" dirty="0">
                <a:latin typeface="Courier New" pitchFamily="49" charset="0"/>
              </a:rPr>
              <a:t> float64) (float64, </a:t>
            </a:r>
            <a:r>
              <a:rPr lang="en-CA" altLang="en-US" sz="2000" b="1" dirty="0" err="1">
                <a:latin typeface="Courier New" pitchFamily="49" charset="0"/>
              </a:rPr>
              <a:t>bool</a:t>
            </a:r>
            <a:r>
              <a:rPr lang="en-CA" altLang="en-US" sz="2000" b="1" dirty="0">
                <a:latin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if 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 &gt; 0.0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	return </a:t>
            </a:r>
            <a:r>
              <a:rPr lang="en-CA" altLang="en-US" sz="2000" b="1" dirty="0" err="1">
                <a:latin typeface="Courier New" pitchFamily="49" charset="0"/>
              </a:rPr>
              <a:t>poids</a:t>
            </a:r>
            <a:r>
              <a:rPr lang="en-CA" altLang="en-US" sz="2000" b="1" dirty="0">
                <a:latin typeface="Courier New" pitchFamily="49" charset="0"/>
              </a:rPr>
              <a:t> / (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*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),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	return 0.0, 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4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Test valeur de retour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2632075"/>
            <a:ext cx="7772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// if </a:t>
            </a:r>
            <a:r>
              <a:rPr lang="en-CA" altLang="en-US" sz="2000" b="1" dirty="0" err="1">
                <a:latin typeface="Courier New" pitchFamily="49" charset="0"/>
              </a:rPr>
              <a:t>initialisaton</a:t>
            </a:r>
            <a:r>
              <a:rPr lang="en-CA" altLang="en-US" sz="2000" b="1" dirty="0">
                <a:latin typeface="Courier New" pitchFamily="49" charset="0"/>
              </a:rPr>
              <a:t>; condition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en-US" sz="2000" b="1" dirty="0">
                <a:latin typeface="Courier New" pitchFamily="49" charset="0"/>
              </a:rPr>
              <a:t>	if valeur, ok := imc(1.50, 55); ok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	</a:t>
            </a:r>
            <a:r>
              <a:rPr lang="en-CA" altLang="en-US" sz="2000" b="1" dirty="0" err="1">
                <a:latin typeface="Courier New" pitchFamily="49" charset="0"/>
              </a:rPr>
              <a:t>fmt.Printf</a:t>
            </a:r>
            <a:r>
              <a:rPr lang="en-CA" altLang="en-US" sz="2000" b="1" dirty="0">
                <a:latin typeface="Courier New" pitchFamily="49" charset="0"/>
              </a:rPr>
              <a:t>("</a:t>
            </a:r>
            <a:r>
              <a:rPr lang="en-CA" altLang="en-US" sz="2000" b="1" dirty="0" err="1">
                <a:latin typeface="Courier New" pitchFamily="49" charset="0"/>
              </a:rPr>
              <a:t>valeur</a:t>
            </a:r>
            <a:r>
              <a:rPr lang="en-CA" altLang="en-US" sz="2000" b="1" dirty="0">
                <a:latin typeface="Courier New" pitchFamily="49" charset="0"/>
              </a:rPr>
              <a:t>: %f\n", </a:t>
            </a:r>
            <a:r>
              <a:rPr lang="en-CA" altLang="en-US" sz="2000" b="1" dirty="0" err="1">
                <a:latin typeface="Courier New" pitchFamily="49" charset="0"/>
              </a:rPr>
              <a:t>valeur</a:t>
            </a:r>
            <a:r>
              <a:rPr lang="en-CA" altLang="en-US" sz="2000" b="1" dirty="0">
                <a:latin typeface="Courier New" pitchFamily="49" charset="0"/>
              </a:rPr>
              <a:t>)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}</a:t>
            </a:r>
            <a:endParaRPr lang="en-CA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0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Fonction</a:t>
            </a:r>
            <a:r>
              <a:rPr lang="en-CA" altLang="en-US" dirty="0" smtClean="0"/>
              <a:t> en </a:t>
            </a:r>
            <a:r>
              <a:rPr lang="en-CA" altLang="en-US" dirty="0" err="1" smtClean="0"/>
              <a:t>paramètre</a:t>
            </a:r>
            <a:endParaRPr lang="en-CA" altLang="en-US" dirty="0" smtClean="0"/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dirty="0" smtClean="0"/>
              <a:t>CSI2520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916113"/>
            <a:ext cx="77724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Point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x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y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Distance(p1 Point, p2 Point) (distance float64){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distance = </a:t>
            </a:r>
            <a:r>
              <a:rPr lang="en-CA" altLang="en-US" sz="1400" b="1" dirty="0" err="1">
                <a:latin typeface="Courier New" pitchFamily="49" charset="0"/>
              </a:rPr>
              <a:t>math.Sqrt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math.Pow</a:t>
            </a:r>
            <a:r>
              <a:rPr lang="en-CA" altLang="en-US" sz="1400" b="1" dirty="0">
                <a:latin typeface="Courier New" pitchFamily="49" charset="0"/>
              </a:rPr>
              <a:t>(p1.x - p2.x, 2.0) +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	</a:t>
            </a:r>
            <a:r>
              <a:rPr lang="en-CA" altLang="en-US" sz="1400" b="1" dirty="0" err="1">
                <a:latin typeface="Courier New" pitchFamily="49" charset="0"/>
              </a:rPr>
              <a:t>math.Pow</a:t>
            </a:r>
            <a:r>
              <a:rPr lang="en-CA" altLang="en-US" sz="1400" b="1" dirty="0">
                <a:latin typeface="Courier New" pitchFamily="49" charset="0"/>
              </a:rPr>
              <a:t>(p1.y - p2.y, 2.0))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calc</a:t>
            </a:r>
            <a:r>
              <a:rPr lang="en-CA" altLang="en-US" sz="1400" b="1" dirty="0">
                <a:latin typeface="Courier New" pitchFamily="49" charset="0"/>
              </a:rPr>
              <a:t>(p1 Point, p2 Point,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d </a:t>
            </a: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(Point, Point)(float64))(float64)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d(p1,p2)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Fonction</a:t>
            </a:r>
            <a:r>
              <a:rPr lang="en-CA" altLang="en-US" dirty="0" smtClean="0"/>
              <a:t> lambda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3528" y="1196752"/>
            <a:ext cx="871296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a := Point{2.,4.}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b := Point{5.,9.}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 := </a:t>
            </a:r>
            <a:r>
              <a:rPr lang="en-CA" altLang="en-US" sz="1400" b="1" dirty="0" err="1">
                <a:latin typeface="Courier New" pitchFamily="49" charset="0"/>
              </a:rPr>
              <a:t>calc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a,b,Distance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 = </a:t>
            </a:r>
            <a:r>
              <a:rPr lang="en-CA" altLang="en-US" sz="1400" b="1" dirty="0" err="1">
                <a:latin typeface="Courier New" pitchFamily="49" charset="0"/>
              </a:rPr>
              <a:t>calc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a,b</a:t>
            </a:r>
            <a:r>
              <a:rPr lang="en-CA" altLang="en-US" sz="1400" b="1" dirty="0">
                <a:latin typeface="Courier New" pitchFamily="49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  </a:t>
            </a: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(p Point, q Point)float64</a:t>
            </a:r>
            <a:r>
              <a:rPr lang="en-CA" altLang="en-US" sz="1400" b="1" dirty="0" smtClean="0">
                <a:latin typeface="Courier New" pitchFamily="49" charset="0"/>
              </a:rPr>
              <a:t>{ // definition </a:t>
            </a:r>
            <a:r>
              <a:rPr lang="en-CA" altLang="en-US" sz="1400" b="1" dirty="0" err="1" smtClean="0">
                <a:latin typeface="Courier New" pitchFamily="49" charset="0"/>
              </a:rPr>
              <a:t>d’une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fonction</a:t>
            </a:r>
            <a:r>
              <a:rPr lang="en-CA" altLang="en-US" sz="1400" b="1" dirty="0" smtClean="0">
                <a:latin typeface="Courier New" pitchFamily="49" charset="0"/>
              </a:rPr>
              <a:t> lambda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return </a:t>
            </a:r>
            <a:r>
              <a:rPr lang="en-CA" altLang="en-US" sz="1400" b="1" dirty="0" err="1">
                <a:latin typeface="Courier New" pitchFamily="49" charset="0"/>
              </a:rPr>
              <a:t>math.Abs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p.x-q.x</a:t>
            </a:r>
            <a:r>
              <a:rPr lang="en-CA" altLang="en-US" sz="1400" b="1" dirty="0">
                <a:latin typeface="Courier New" pitchFamily="49" charset="0"/>
              </a:rPr>
              <a:t>)+</a:t>
            </a:r>
            <a:r>
              <a:rPr lang="en-CA" altLang="en-US" sz="1400" b="1" dirty="0" err="1">
                <a:latin typeface="Courier New" pitchFamily="49" charset="0"/>
              </a:rPr>
              <a:t>math.Abs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p.y-q.y</a:t>
            </a:r>
            <a:r>
              <a:rPr lang="en-CA" altLang="en-US" sz="1400" b="1" dirty="0">
                <a:latin typeface="Courier New" pitchFamily="49" charset="0"/>
              </a:rPr>
              <a:t>)})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Affectation: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d</a:t>
            </a:r>
            <a:r>
              <a:rPr lang="en-CA" altLang="en-US" sz="1400" b="1" dirty="0" smtClean="0">
                <a:latin typeface="Courier New" pitchFamily="49" charset="0"/>
              </a:rPr>
              <a:t>1:= </a:t>
            </a:r>
            <a:r>
              <a:rPr lang="en-CA" altLang="en-US" sz="1400" b="1" dirty="0" err="1" smtClean="0">
                <a:latin typeface="Courier New" pitchFamily="49" charset="0"/>
              </a:rPr>
              <a:t>func</a:t>
            </a:r>
            <a:r>
              <a:rPr lang="en-CA" altLang="en-US" sz="1400" b="1" dirty="0" smtClean="0">
                <a:latin typeface="Courier New" pitchFamily="49" charset="0"/>
              </a:rPr>
              <a:t>(p Point, q Point)float64{ return 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p.x-q.x</a:t>
            </a:r>
            <a:r>
              <a:rPr lang="en-CA" altLang="en-US" sz="1400" b="1" dirty="0" smtClean="0">
                <a:latin typeface="Courier New" pitchFamily="49" charset="0"/>
              </a:rPr>
              <a:t>)+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p.y-q.y</a:t>
            </a:r>
            <a:r>
              <a:rPr lang="en-CA" altLang="en-US" sz="1400" b="1" dirty="0" smtClean="0">
                <a:latin typeface="Courier New" pitchFamily="49" charset="0"/>
              </a:rPr>
              <a:t>)}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 smtClean="0">
                <a:latin typeface="Courier New" pitchFamily="49" charset="0"/>
              </a:rPr>
              <a:t>Appel</a:t>
            </a:r>
            <a:r>
              <a:rPr lang="en-CA" altLang="en-US" sz="1400" b="1" dirty="0" smtClean="0">
                <a:latin typeface="Courier New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 smtClean="0">
                <a:latin typeface="Courier New" pitchFamily="49" charset="0"/>
              </a:rPr>
              <a:t>func</a:t>
            </a:r>
            <a:r>
              <a:rPr lang="en-CA" altLang="en-US" sz="1400" b="1" dirty="0" smtClean="0">
                <a:latin typeface="Courier New" pitchFamily="49" charset="0"/>
              </a:rPr>
              <a:t>(p Point, q Point)float64{ return 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p.x-q.x</a:t>
            </a:r>
            <a:r>
              <a:rPr lang="en-CA" altLang="en-US" sz="1400" b="1" dirty="0" smtClean="0">
                <a:latin typeface="Courier New" pitchFamily="49" charset="0"/>
              </a:rPr>
              <a:t>)+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                                   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p.y-q.y</a:t>
            </a:r>
            <a:r>
              <a:rPr lang="en-CA" altLang="en-US" sz="1400" b="1" dirty="0" smtClean="0">
                <a:latin typeface="Courier New" pitchFamily="49" charset="0"/>
              </a:rPr>
              <a:t>)}(p1,p2)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*/</a:t>
            </a:r>
            <a:endParaRPr lang="en-CA" alt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pointeurs</a:t>
            </a:r>
            <a:endParaRPr lang="en-CA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9632" y="1844824"/>
            <a:ext cx="576064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	</a:t>
            </a:r>
            <a:r>
              <a:rPr lang="en-CA" altLang="en-US" sz="1400" b="1" dirty="0" err="1" smtClean="0">
                <a:latin typeface="Courier New" pitchFamily="49" charset="0"/>
              </a:rPr>
              <a:t>var</a:t>
            </a:r>
            <a:r>
              <a:rPr lang="en-CA" altLang="en-US" sz="1400" b="1" dirty="0" smtClean="0">
                <a:latin typeface="Courier New" pitchFamily="49" charset="0"/>
              </a:rPr>
              <a:t> p *</a:t>
            </a:r>
            <a:r>
              <a:rPr lang="en-CA" altLang="en-US" sz="1400" b="1" dirty="0" err="1" smtClean="0">
                <a:latin typeface="Courier New" pitchFamily="49" charset="0"/>
              </a:rPr>
              <a:t>int</a:t>
            </a:r>
            <a:r>
              <a:rPr lang="en-CA" altLang="en-US" sz="1400" b="1" dirty="0" smtClean="0">
                <a:latin typeface="Courier New" pitchFamily="49" charset="0"/>
              </a:rPr>
              <a:t> // </a:t>
            </a:r>
            <a:r>
              <a:rPr lang="en-CA" altLang="en-US" sz="1400" b="1" dirty="0" err="1" smtClean="0">
                <a:latin typeface="Courier New" pitchFamily="49" charset="0"/>
              </a:rPr>
              <a:t>pointeur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 smtClean="0">
                <a:latin typeface="Courier New" pitchFamily="49" charset="0"/>
              </a:rPr>
              <a:t>var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int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   	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=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 smtClean="0">
                <a:latin typeface="Courier New" pitchFamily="49" charset="0"/>
              </a:rPr>
              <a:t>ptr</a:t>
            </a:r>
            <a:r>
              <a:rPr lang="en-CA" altLang="en-US" sz="1400" b="1" dirty="0" smtClean="0">
                <a:latin typeface="Courier New" pitchFamily="49" charset="0"/>
              </a:rPr>
              <a:t>:= &amp;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*</a:t>
            </a:r>
            <a:r>
              <a:rPr lang="en-CA" altLang="en-US" sz="1400" b="1" dirty="0" err="1" smtClean="0">
                <a:latin typeface="Courier New" pitchFamily="49" charset="0"/>
              </a:rPr>
              <a:t>ptr</a:t>
            </a:r>
            <a:r>
              <a:rPr lang="en-CA" altLang="en-US" sz="1400" b="1" dirty="0" smtClean="0">
                <a:latin typeface="Courier New" pitchFamily="49" charset="0"/>
              </a:rPr>
              <a:t>= i+5 // </a:t>
            </a:r>
            <a:r>
              <a:rPr lang="en-CA" altLang="en-US" sz="1400" b="1" dirty="0" err="1" smtClean="0">
                <a:latin typeface="Courier New" pitchFamily="49" charset="0"/>
              </a:rPr>
              <a:t>déréférence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</a:t>
            </a:r>
            <a:r>
              <a:rPr lang="en-CA" altLang="en-US" sz="1400" b="1" dirty="0" smtClean="0">
                <a:latin typeface="Courier New" pitchFamily="49" charset="0"/>
              </a:rPr>
              <a:t>%d\n</a:t>
            </a:r>
            <a:r>
              <a:rPr lang="en-CA" altLang="en-US" sz="1400" b="1" dirty="0">
                <a:latin typeface="Courier New" pitchFamily="49" charset="0"/>
              </a:rPr>
              <a:t>", 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51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Construction des structures</a:t>
            </a:r>
            <a:endParaRPr lang="en-CA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484784"/>
            <a:ext cx="7772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 smtClean="0">
                <a:latin typeface="Courier New" pitchFamily="49" charset="0"/>
              </a:rPr>
              <a:t>var</a:t>
            </a:r>
            <a:r>
              <a:rPr lang="en-CA" altLang="en-US" sz="1600" b="1" dirty="0" smtClean="0">
                <a:latin typeface="Courier New" pitchFamily="49" charset="0"/>
              </a:rPr>
              <a:t>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p1= Point{1,2}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p2= Point{y:7}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pp= &amp;Point{3,4} // </a:t>
            </a:r>
            <a:r>
              <a:rPr lang="en-CA" altLang="en-US" sz="1600" b="1" dirty="0" err="1" smtClean="0">
                <a:latin typeface="Courier New" pitchFamily="49" charset="0"/>
              </a:rPr>
              <a:t>pointeur</a:t>
            </a:r>
            <a:r>
              <a:rPr lang="en-CA" altLang="en-US" sz="1600" b="1" dirty="0" smtClean="0">
                <a:latin typeface="Courier New" pitchFamily="49" charset="0"/>
              </a:rPr>
              <a:t> a un Point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)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</a:rPr>
              <a:t>main() </a:t>
            </a:r>
            <a:r>
              <a:rPr lang="en-CA" alt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// </a:t>
            </a:r>
            <a:r>
              <a:rPr lang="en-CA" altLang="en-US" sz="1600" b="1" dirty="0" smtClean="0">
                <a:latin typeface="Courier New" pitchFamily="49" charset="0"/>
              </a:rPr>
              <a:t>allocation </a:t>
            </a:r>
            <a:r>
              <a:rPr lang="en-CA" altLang="en-US" sz="1600" b="1" dirty="0" err="1" smtClean="0">
                <a:latin typeface="Courier New" pitchFamily="49" charset="0"/>
              </a:rPr>
              <a:t>dynamique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smtClean="0">
                <a:latin typeface="Courier New" pitchFamily="49" charset="0"/>
              </a:rPr>
              <a:t>ptr1:= new(Point)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smtClean="0">
                <a:latin typeface="Courier New" pitchFamily="49" charset="0"/>
              </a:rPr>
              <a:t>ptr2:= &amp;Point{9,8}</a:t>
            </a:r>
            <a:endParaRPr lang="es-E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38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Pointeurs et structures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484784"/>
            <a:ext cx="7772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un := Point{8, 1}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complement(&amp;un)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>
                <a:latin typeface="Courier New" pitchFamily="49" charset="0"/>
              </a:rPr>
              <a:t>("</a:t>
            </a:r>
            <a:r>
              <a:rPr lang="en-CA" altLang="en-US" sz="1600" b="1" dirty="0" err="1">
                <a:latin typeface="Courier New" pitchFamily="49" charset="0"/>
              </a:rPr>
              <a:t>resulat</a:t>
            </a:r>
            <a:r>
              <a:rPr lang="en-CA" altLang="en-US" sz="1600" b="1" dirty="0">
                <a:latin typeface="Courier New" pitchFamily="49" charset="0"/>
              </a:rPr>
              <a:t>= %d et %d\n", </a:t>
            </a:r>
            <a:r>
              <a:rPr lang="en-CA" altLang="en-US" sz="1600" b="1" dirty="0" err="1">
                <a:latin typeface="Courier New" pitchFamily="49" charset="0"/>
              </a:rPr>
              <a:t>un.x</a:t>
            </a:r>
            <a:r>
              <a:rPr lang="en-CA" altLang="en-US" sz="1600" b="1" dirty="0">
                <a:latin typeface="Courier New" pitchFamily="49" charset="0"/>
              </a:rPr>
              <a:t> , </a:t>
            </a:r>
            <a:r>
              <a:rPr lang="en-CA" altLang="en-US" sz="1600" b="1" dirty="0" err="1">
                <a:latin typeface="Courier New" pitchFamily="49" charset="0"/>
              </a:rPr>
              <a:t>un.y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complement(p *Point)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// </a:t>
            </a:r>
            <a:r>
              <a:rPr lang="en-CA" altLang="en-US" sz="1600" b="1" dirty="0" err="1">
                <a:latin typeface="Courier New" pitchFamily="49" charset="0"/>
              </a:rPr>
              <a:t>operateur</a:t>
            </a:r>
            <a:r>
              <a:rPr lang="en-CA" altLang="en-US" sz="1600" b="1" dirty="0">
                <a:latin typeface="Courier New" pitchFamily="49" charset="0"/>
              </a:rPr>
              <a:t> de de-reference non-</a:t>
            </a:r>
            <a:r>
              <a:rPr lang="en-CA" altLang="en-US" sz="1600" b="1" dirty="0" err="1">
                <a:latin typeface="Courier New" pitchFamily="49" charset="0"/>
              </a:rPr>
              <a:t>requis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err="1">
                <a:latin typeface="Courier New" pitchFamily="49" charset="0"/>
              </a:rPr>
              <a:t>p.x</a:t>
            </a:r>
            <a:r>
              <a:rPr lang="es-ES" altLang="en-US" sz="1600" b="1" dirty="0">
                <a:latin typeface="Courier New" pitchFamily="49" charset="0"/>
              </a:rPr>
              <a:t>, </a:t>
            </a:r>
            <a:r>
              <a:rPr lang="es-ES" altLang="en-US" sz="1600" b="1" dirty="0" err="1">
                <a:latin typeface="Courier New" pitchFamily="49" charset="0"/>
              </a:rPr>
              <a:t>p.y</a:t>
            </a:r>
            <a:r>
              <a:rPr lang="es-ES" altLang="en-US" sz="1600" b="1" dirty="0">
                <a:latin typeface="Courier New" pitchFamily="49" charset="0"/>
              </a:rPr>
              <a:t> = -</a:t>
            </a:r>
            <a:r>
              <a:rPr lang="es-ES" altLang="en-US" sz="1600" b="1" dirty="0" err="1">
                <a:latin typeface="Courier New" pitchFamily="49" charset="0"/>
              </a:rPr>
              <a:t>p.y</a:t>
            </a:r>
            <a:r>
              <a:rPr lang="es-ES" altLang="en-US" sz="1600" b="1" dirty="0">
                <a:latin typeface="Courier New" pitchFamily="49" charset="0"/>
              </a:rPr>
              <a:t>, -</a:t>
            </a:r>
            <a:r>
              <a:rPr lang="es-ES" altLang="en-US" sz="1600" b="1" dirty="0" err="1">
                <a:latin typeface="Courier New" pitchFamily="49" charset="0"/>
              </a:rPr>
              <a:t>p.x</a:t>
            </a:r>
            <a:endParaRPr lang="es-E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5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fabriques</a:t>
            </a:r>
            <a:endParaRPr lang="en-CA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340768"/>
            <a:ext cx="77724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</a:t>
            </a:r>
            <a:r>
              <a:rPr lang="en-CA" altLang="en-US" sz="1600" b="1" dirty="0" smtClean="0">
                <a:latin typeface="Courier New" pitchFamily="49" charset="0"/>
              </a:rPr>
              <a:t>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</a:rPr>
              <a:t>{ 	// point </a:t>
            </a:r>
            <a:r>
              <a:rPr lang="en-CA" altLang="en-US" sz="1600" b="1" dirty="0" err="1" smtClean="0">
                <a:latin typeface="Courier New" pitchFamily="49" charset="0"/>
              </a:rPr>
              <a:t>est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maintenant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priv</a:t>
            </a:r>
            <a:r>
              <a:rPr lang="en-CA" altLang="en-US" sz="1600" b="1" dirty="0" err="1">
                <a:latin typeface="Courier New" pitchFamily="49" charset="0"/>
              </a:rPr>
              <a:t>é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err="1" smtClean="0">
                <a:latin typeface="Courier New" pitchFamily="49" charset="0"/>
              </a:rPr>
              <a:t>int</a:t>
            </a:r>
            <a:r>
              <a:rPr lang="en-CA" altLang="en-US" sz="1600" b="1" dirty="0" smtClean="0">
                <a:latin typeface="Courier New" pitchFamily="49" charset="0"/>
              </a:rPr>
              <a:t>		// les </a:t>
            </a:r>
            <a:r>
              <a:rPr lang="en-CA" altLang="en-US" sz="1600" b="1" dirty="0" err="1" smtClean="0">
                <a:latin typeface="Courier New" pitchFamily="49" charset="0"/>
              </a:rPr>
              <a:t>autres</a:t>
            </a:r>
            <a:r>
              <a:rPr lang="en-CA" altLang="en-US" sz="1600" b="1" dirty="0" smtClean="0">
                <a:latin typeface="Courier New" pitchFamily="49" charset="0"/>
              </a:rPr>
              <a:t> packages </a:t>
            </a:r>
            <a:r>
              <a:rPr lang="en-CA" altLang="en-US" sz="1600" b="1" dirty="0" err="1" smtClean="0">
                <a:latin typeface="Courier New" pitchFamily="49" charset="0"/>
              </a:rPr>
              <a:t>doivent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</a:t>
            </a:r>
            <a:r>
              <a:rPr lang="en-CA" altLang="en-US" sz="1600" b="1" dirty="0" err="1" smtClean="0">
                <a:latin typeface="Courier New" pitchFamily="49" charset="0"/>
              </a:rPr>
              <a:t>int</a:t>
            </a:r>
            <a:r>
              <a:rPr lang="en-CA" altLang="en-US" sz="1600" b="1" dirty="0" smtClean="0">
                <a:latin typeface="Courier New" pitchFamily="49" charset="0"/>
              </a:rPr>
              <a:t>		// utiliser la </a:t>
            </a:r>
            <a:r>
              <a:rPr lang="en-CA" altLang="en-US" sz="1600" b="1" dirty="0" err="1" smtClean="0">
                <a:latin typeface="Courier New" pitchFamily="49" charset="0"/>
              </a:rPr>
              <a:t>fabrique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p1 </a:t>
            </a:r>
            <a:r>
              <a:rPr lang="en-CA" altLang="en-US" sz="1600" b="1" dirty="0">
                <a:latin typeface="Courier New" pitchFamily="49" charset="0"/>
              </a:rPr>
              <a:t>:= </a:t>
            </a:r>
            <a:r>
              <a:rPr lang="en-CA" altLang="en-US" sz="1600" b="1" dirty="0" err="1" smtClean="0">
                <a:latin typeface="Courier New" pitchFamily="49" charset="0"/>
              </a:rPr>
              <a:t>NewPoint</a:t>
            </a:r>
            <a:r>
              <a:rPr lang="en-CA" altLang="en-US" sz="1600" b="1" dirty="0" smtClean="0">
                <a:latin typeface="Courier New" pitchFamily="49" charset="0"/>
              </a:rPr>
              <a:t>(1,2)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 smtClean="0">
                <a:latin typeface="Courier New" pitchFamily="49" charset="0"/>
              </a:rPr>
              <a:t>(</a:t>
            </a:r>
            <a:r>
              <a:rPr lang="en-CA" altLang="en-US" sz="1600" b="1" dirty="0">
                <a:latin typeface="Courier New" pitchFamily="49" charset="0"/>
              </a:rPr>
              <a:t>"</a:t>
            </a:r>
            <a:r>
              <a:rPr lang="en-CA" altLang="en-US" sz="1600" b="1" dirty="0" smtClean="0">
                <a:latin typeface="Courier New" pitchFamily="49" charset="0"/>
              </a:rPr>
              <a:t>point= %v\n</a:t>
            </a:r>
            <a:r>
              <a:rPr lang="en-CA" altLang="en-US" sz="1600" b="1" dirty="0">
                <a:latin typeface="Courier New" pitchFamily="49" charset="0"/>
              </a:rPr>
              <a:t>", </a:t>
            </a:r>
            <a:r>
              <a:rPr lang="en-CA" altLang="en-US" sz="1600" b="1" dirty="0" smtClean="0">
                <a:latin typeface="Courier New" pitchFamily="49" charset="0"/>
              </a:rPr>
              <a:t>p1)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600" b="1" dirty="0">
                <a:latin typeface="Courier New" pitchFamily="49" charset="0"/>
              </a:rPr>
              <a:t>	// </a:t>
            </a:r>
            <a:r>
              <a:rPr lang="en-CA" sz="1600" b="1" dirty="0">
                <a:latin typeface="Courier New" pitchFamily="49" charset="0"/>
              </a:rPr>
              <a:t>point= &amp;{1 2}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NewPoint</a:t>
            </a:r>
            <a:r>
              <a:rPr lang="en-CA" altLang="en-US" sz="1600" b="1" dirty="0" smtClean="0">
                <a:latin typeface="Courier New" pitchFamily="49" charset="0"/>
              </a:rPr>
              <a:t>(</a:t>
            </a:r>
            <a:r>
              <a:rPr lang="en-CA" altLang="en-US" sz="1600" b="1" dirty="0" err="1" smtClean="0">
                <a:latin typeface="Courier New" pitchFamily="49" charset="0"/>
              </a:rPr>
              <a:t>i</a:t>
            </a:r>
            <a:r>
              <a:rPr lang="en-CA" altLang="en-US" sz="1600" b="1" dirty="0" smtClean="0">
                <a:latin typeface="Courier New" pitchFamily="49" charset="0"/>
              </a:rPr>
              <a:t>, j </a:t>
            </a:r>
            <a:r>
              <a:rPr lang="en-CA" altLang="en-US" sz="1600" b="1" dirty="0" err="1" smtClean="0">
                <a:latin typeface="Courier New" pitchFamily="49" charset="0"/>
              </a:rPr>
              <a:t>int</a:t>
            </a:r>
            <a:r>
              <a:rPr lang="en-CA" altLang="en-US" sz="1600" b="1" dirty="0" smtClean="0">
                <a:latin typeface="Courier New" pitchFamily="49" charset="0"/>
              </a:rPr>
              <a:t>) *point </a:t>
            </a:r>
            <a:r>
              <a:rPr lang="en-CA" alt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smtClean="0">
                <a:latin typeface="Courier New" pitchFamily="49" charset="0"/>
              </a:rPr>
              <a:t>p:= new(</a:t>
            </a:r>
            <a:r>
              <a:rPr lang="es-ES" altLang="en-US" sz="1600" b="1" dirty="0" err="1" smtClean="0">
                <a:latin typeface="Courier New" pitchFamily="49" charset="0"/>
              </a:rPr>
              <a:t>point</a:t>
            </a:r>
            <a:r>
              <a:rPr lang="es-ES" altLang="en-US" sz="16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 smtClean="0">
                <a:latin typeface="Courier New" pitchFamily="49" charset="0"/>
              </a:rPr>
              <a:t>	</a:t>
            </a:r>
            <a:r>
              <a:rPr lang="es-ES" altLang="en-US" sz="1600" b="1" dirty="0" err="1" smtClean="0">
                <a:latin typeface="Courier New" pitchFamily="49" charset="0"/>
              </a:rPr>
              <a:t>p.x</a:t>
            </a:r>
            <a:r>
              <a:rPr lang="es-ES" altLang="en-US" sz="1600" b="1" dirty="0">
                <a:latin typeface="Courier New" pitchFamily="49" charset="0"/>
              </a:rPr>
              <a:t>, </a:t>
            </a:r>
            <a:r>
              <a:rPr lang="es-ES" altLang="en-US" sz="1600" b="1" dirty="0" err="1">
                <a:latin typeface="Courier New" pitchFamily="49" charset="0"/>
              </a:rPr>
              <a:t>p.y</a:t>
            </a:r>
            <a:r>
              <a:rPr lang="es-ES" altLang="en-US" sz="1600" b="1" dirty="0">
                <a:latin typeface="Courier New" pitchFamily="49" charset="0"/>
              </a:rPr>
              <a:t> = </a:t>
            </a:r>
            <a:r>
              <a:rPr lang="es-ES" altLang="en-US" sz="1600" b="1" dirty="0" smtClean="0">
                <a:latin typeface="Courier New" pitchFamily="49" charset="0"/>
              </a:rPr>
              <a:t>i, 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err="1" smtClean="0">
                <a:latin typeface="Courier New" pitchFamily="49" charset="0"/>
              </a:rPr>
              <a:t>return</a:t>
            </a:r>
            <a:r>
              <a:rPr lang="es-ES" altLang="en-US" sz="1600" b="1" dirty="0" smtClean="0">
                <a:latin typeface="Courier New" pitchFamily="49" charset="0"/>
              </a:rPr>
              <a:t> p</a:t>
            </a:r>
            <a:endParaRPr lang="es-E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0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4000" smtClean="0"/>
              <a:t>Le langage Go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11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en-US" sz="2800" smtClean="0"/>
              <a:t>Développé en 2007-2009 chez Google par 3 ingénieurs sous leur 20% en libre travail:</a:t>
            </a:r>
          </a:p>
          <a:p>
            <a:pPr lvl="1">
              <a:lnSpc>
                <a:spcPct val="80000"/>
              </a:lnSpc>
            </a:pPr>
            <a:r>
              <a:rPr lang="fr-FR" altLang="en-US" sz="2400" smtClean="0"/>
              <a:t>Robert Griesemer</a:t>
            </a:r>
          </a:p>
          <a:p>
            <a:pPr lvl="1">
              <a:lnSpc>
                <a:spcPct val="80000"/>
              </a:lnSpc>
            </a:pPr>
            <a:r>
              <a:rPr lang="fr-FR" altLang="en-US" sz="2400" smtClean="0"/>
              <a:t>Rob Pike</a:t>
            </a:r>
          </a:p>
          <a:p>
            <a:pPr lvl="1">
              <a:lnSpc>
                <a:spcPct val="80000"/>
              </a:lnSpc>
            </a:pPr>
            <a:r>
              <a:rPr lang="fr-FR" altLang="en-US" sz="2400" smtClean="0"/>
              <a:t>Ken Thompson (un des inventeurs de C)</a:t>
            </a:r>
          </a:p>
          <a:p>
            <a:pPr>
              <a:lnSpc>
                <a:spcPct val="80000"/>
              </a:lnSpc>
            </a:pPr>
            <a:r>
              <a:rPr lang="fr-FR" altLang="en-US" smtClean="0"/>
              <a:t>Lancement publique le 8 janvier 2010</a:t>
            </a:r>
          </a:p>
          <a:p>
            <a:pPr lvl="1">
              <a:lnSpc>
                <a:spcPct val="80000"/>
              </a:lnSpc>
            </a:pPr>
            <a:r>
              <a:rPr lang="fr-FR" altLang="en-US" smtClean="0"/>
              <a:t>en logiciel libre</a:t>
            </a:r>
          </a:p>
          <a:p>
            <a:pPr lvl="1">
              <a:lnSpc>
                <a:spcPct val="80000"/>
              </a:lnSpc>
            </a:pPr>
            <a:r>
              <a:rPr lang="fr-FR" altLang="en-US" smtClean="0"/>
              <a:t>golang.org</a:t>
            </a:r>
          </a:p>
          <a:p>
            <a:pPr>
              <a:lnSpc>
                <a:spcPct val="80000"/>
              </a:lnSpc>
            </a:pPr>
            <a:r>
              <a:rPr lang="fr-FR" altLang="en-US" smtClean="0"/>
              <a:t>Premier langage du 21</a:t>
            </a:r>
            <a:r>
              <a:rPr lang="fr-FR" altLang="en-US" baseline="30000" smtClean="0"/>
              <a:t>ème</a:t>
            </a:r>
            <a:r>
              <a:rPr lang="fr-FR" altLang="en-US" smtClean="0"/>
              <a:t> siècle</a:t>
            </a:r>
          </a:p>
        </p:txBody>
      </p:sp>
    </p:spTree>
    <p:extLst>
      <p:ext uri="{BB962C8B-B14F-4D97-AF65-F5344CB8AC3E}">
        <p14:creationId xmlns:p14="http://schemas.microsoft.com/office/powerpoint/2010/main" val="38229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Tableaux en Go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4213" y="1196975"/>
            <a:ext cx="77724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import "</a:t>
            </a:r>
            <a:r>
              <a:rPr lang="en-CA" altLang="en-US" sz="1600" b="1" dirty="0" err="1">
                <a:latin typeface="Courier New" pitchFamily="49" charset="0"/>
              </a:rPr>
              <a:t>fmt</a:t>
            </a:r>
            <a:r>
              <a:rPr lang="en-CA" altLang="en-US" sz="16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moyenne(tab [5]</a:t>
            </a:r>
            <a:r>
              <a:rPr lang="fr-FR" altLang="en-US" sz="1600" b="1" dirty="0" err="1">
                <a:latin typeface="Courier New" pitchFamily="49" charset="0"/>
              </a:rPr>
              <a:t>int</a:t>
            </a:r>
            <a:r>
              <a:rPr lang="fr-FR" altLang="en-US" sz="1600" b="1" dirty="0">
                <a:latin typeface="Courier New" pitchFamily="49" charset="0"/>
              </a:rPr>
              <a:t>) (moyenne float64){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// for index, valeur := range collection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for _, </a:t>
            </a:r>
            <a:r>
              <a:rPr lang="en-CA" altLang="en-US" sz="1600" b="1" dirty="0" err="1">
                <a:latin typeface="Courier New" pitchFamily="49" charset="0"/>
              </a:rPr>
              <a:t>valeur</a:t>
            </a:r>
            <a:r>
              <a:rPr lang="en-CA" altLang="en-US" sz="1600" b="1" dirty="0">
                <a:latin typeface="Courier New" pitchFamily="49" charset="0"/>
              </a:rPr>
              <a:t> := range tab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</a:t>
            </a:r>
            <a:r>
              <a:rPr lang="en-CA" altLang="en-US" sz="1600" b="1" dirty="0" err="1">
                <a:latin typeface="Courier New" pitchFamily="49" charset="0"/>
              </a:rPr>
              <a:t>moyenne</a:t>
            </a:r>
            <a:r>
              <a:rPr lang="en-CA" altLang="en-US" sz="1600" b="1" dirty="0">
                <a:latin typeface="Courier New" pitchFamily="49" charset="0"/>
              </a:rPr>
              <a:t>+= (float64)(</a:t>
            </a:r>
            <a:r>
              <a:rPr lang="en-CA" altLang="en-US" sz="1600" b="1" dirty="0" err="1">
                <a:latin typeface="Courier New" pitchFamily="49" charset="0"/>
              </a:rPr>
              <a:t>valeur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moyenne</a:t>
            </a:r>
            <a:r>
              <a:rPr lang="en-CA" altLang="en-US" sz="1600" b="1" dirty="0">
                <a:latin typeface="Courier New" pitchFamily="49" charset="0"/>
              </a:rPr>
              <a:t> /= (float64)(</a:t>
            </a:r>
            <a:r>
              <a:rPr lang="en-CA" altLang="en-US" sz="1600" b="1" dirty="0" err="1">
                <a:latin typeface="Courier New" pitchFamily="49" charset="0"/>
              </a:rPr>
              <a:t>len</a:t>
            </a:r>
            <a:r>
              <a:rPr lang="en-CA" altLang="en-US" sz="1600" b="1" dirty="0">
                <a:latin typeface="Courier New" pitchFamily="49" charset="0"/>
              </a:rPr>
              <a:t>(tab))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// le tableau est un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1600" b="1" dirty="0">
                <a:latin typeface="Courier New" pitchFamily="49" charset="0"/>
              </a:rPr>
              <a:t>	var tableau = [5]int{3, 4, 8, 9, 2}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m := </a:t>
            </a:r>
            <a:r>
              <a:rPr lang="en-CA" altLang="en-US" sz="1600" b="1" dirty="0" err="1">
                <a:latin typeface="Courier New" pitchFamily="49" charset="0"/>
              </a:rPr>
              <a:t>moyenne</a:t>
            </a:r>
            <a:r>
              <a:rPr lang="en-CA" altLang="en-US" sz="1600" b="1" dirty="0">
                <a:latin typeface="Courier New" pitchFamily="49" charset="0"/>
              </a:rPr>
              <a:t>(tableau) // passage par </a:t>
            </a:r>
            <a:r>
              <a:rPr lang="en-CA" altLang="en-US" sz="1600" b="1" dirty="0" err="1">
                <a:latin typeface="Courier New" pitchFamily="49" charset="0"/>
              </a:rPr>
              <a:t>valeur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>
                <a:latin typeface="Courier New" pitchFamily="49" charset="0"/>
              </a:rPr>
              <a:t>("</a:t>
            </a:r>
            <a:r>
              <a:rPr lang="en-CA" altLang="en-US" sz="1600" b="1" dirty="0" err="1">
                <a:latin typeface="Courier New" pitchFamily="49" charset="0"/>
              </a:rPr>
              <a:t>resulat</a:t>
            </a:r>
            <a:r>
              <a:rPr lang="en-CA" altLang="en-US" sz="16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Slices en Go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800" smtClean="0"/>
              <a:t>Un ‘slice’ est une référence à un segment contigue d’éléments dans un tableau</a:t>
            </a:r>
          </a:p>
          <a:p>
            <a:r>
              <a:rPr lang="en-CA" altLang="en-US" sz="2800" smtClean="0"/>
              <a:t>Les slices sont utilises plus fréquemment que les tableaux en Go</a:t>
            </a:r>
          </a:p>
          <a:p>
            <a:r>
              <a:rPr lang="en-CA" altLang="en-US" sz="2800" smtClean="0"/>
              <a:t>Un slice a une dimension et une capacité</a:t>
            </a:r>
          </a:p>
          <a:p>
            <a:r>
              <a:rPr lang="en-CA" altLang="en-US" sz="2800" smtClean="0"/>
              <a:t>Pour les créer:</a:t>
            </a:r>
          </a:p>
          <a:p>
            <a:pPr lvl="1"/>
            <a:r>
              <a:rPr lang="en-CA" altLang="en-US" sz="2000" smtClean="0"/>
              <a:t>var slice []int = tableau[start:fin]</a:t>
            </a:r>
          </a:p>
          <a:p>
            <a:pPr lvl="1"/>
            <a:r>
              <a:rPr lang="en-CA" altLang="en-US" sz="2000" smtClean="0"/>
              <a:t>slice: := make([]int, 10, 100)</a:t>
            </a:r>
          </a:p>
          <a:p>
            <a:pPr lvl="1"/>
            <a:endParaRPr lang="en-CA" altLang="en-US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8349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Exemple avec slices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55650" y="1628800"/>
            <a:ext cx="77025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tab </a:t>
            </a:r>
            <a:r>
              <a:rPr lang="en-CA" altLang="en-US" sz="1400" b="1" dirty="0" err="1">
                <a:latin typeface="Courier New" pitchFamily="49" charset="0"/>
              </a:rPr>
              <a:t>est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une</a:t>
            </a:r>
            <a:r>
              <a:rPr lang="en-CA" altLang="en-US" sz="1400" b="1" dirty="0">
                <a:latin typeface="Courier New" pitchFamily="49" charset="0"/>
              </a:rPr>
              <a:t> slice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moyenne(tab []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) (moyenne float64){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// for index, valeur := range collection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for _, </a:t>
            </a:r>
            <a:r>
              <a:rPr lang="en-CA" altLang="en-US" sz="1400" b="1" dirty="0" err="1">
                <a:latin typeface="Courier New" pitchFamily="49" charset="0"/>
              </a:rPr>
              <a:t>valeur</a:t>
            </a:r>
            <a:r>
              <a:rPr lang="en-CA" altLang="en-US" sz="1400" b="1" dirty="0">
                <a:latin typeface="Courier New" pitchFamily="49" charset="0"/>
              </a:rPr>
              <a:t> := range tab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</a:t>
            </a:r>
            <a:r>
              <a:rPr lang="en-CA" altLang="en-US" sz="1400" b="1" dirty="0" err="1">
                <a:latin typeface="Courier New" pitchFamily="49" charset="0"/>
              </a:rPr>
              <a:t>moyenne</a:t>
            </a:r>
            <a:r>
              <a:rPr lang="en-CA" altLang="en-US" sz="1400" b="1" dirty="0">
                <a:latin typeface="Courier New" pitchFamily="49" charset="0"/>
              </a:rPr>
              <a:t>+= (float64)(</a:t>
            </a:r>
            <a:r>
              <a:rPr lang="en-CA" altLang="en-US" sz="1400" b="1" dirty="0" err="1">
                <a:latin typeface="Courier New" pitchFamily="49" charset="0"/>
              </a:rPr>
              <a:t>valeur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moyenne</a:t>
            </a:r>
            <a:r>
              <a:rPr lang="en-CA" altLang="en-US" sz="1400" b="1" dirty="0">
                <a:latin typeface="Courier New" pitchFamily="49" charset="0"/>
              </a:rPr>
              <a:t> /= (float64)(</a:t>
            </a:r>
            <a:r>
              <a:rPr lang="en-CA" altLang="en-US" sz="1400" b="1" dirty="0" err="1">
                <a:latin typeface="Courier New" pitchFamily="49" charset="0"/>
              </a:rPr>
              <a:t>len</a:t>
            </a:r>
            <a:r>
              <a:rPr lang="en-CA" altLang="en-US" sz="1400" b="1" dirty="0">
                <a:latin typeface="Courier New" pitchFamily="49" charset="0"/>
              </a:rPr>
              <a:t>(tab))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1400" b="1" dirty="0">
                <a:latin typeface="Courier New" pitchFamily="49" charset="0"/>
              </a:rPr>
              <a:t>	var tableau = [5]int{3, 4, 8, 9, 2}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m := moyenne(tableau[:]) // tous les </a:t>
            </a:r>
            <a:r>
              <a:rPr lang="fr-FR" altLang="en-US" sz="1400" b="1" dirty="0" err="1">
                <a:latin typeface="Courier New" pitchFamily="49" charset="0"/>
              </a:rPr>
              <a:t>elements</a:t>
            </a:r>
            <a:endParaRPr lang="fr-FR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m = moyenne(tableau[2:]) // </a:t>
            </a:r>
            <a:r>
              <a:rPr lang="fr-FR" altLang="en-US" sz="1400" b="1" dirty="0" err="1">
                <a:latin typeface="Courier New" pitchFamily="49" charset="0"/>
              </a:rPr>
              <a:t>elements</a:t>
            </a:r>
            <a:r>
              <a:rPr lang="fr-FR" altLang="en-US" sz="1400" b="1" dirty="0">
                <a:latin typeface="Courier New" pitchFamily="49" charset="0"/>
              </a:rPr>
              <a:t> 2 a la fin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m = moyenne(tableau[1:3]) // </a:t>
            </a:r>
            <a:r>
              <a:rPr lang="fr-FR" altLang="en-US" sz="1400" b="1" dirty="0" err="1">
                <a:latin typeface="Courier New" pitchFamily="49" charset="0"/>
              </a:rPr>
              <a:t>element</a:t>
            </a:r>
            <a:r>
              <a:rPr lang="fr-FR" altLang="en-US" sz="1400" b="1" dirty="0">
                <a:latin typeface="Courier New" pitchFamily="49" charset="0"/>
              </a:rPr>
              <a:t> 1 a 3 (exclu)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Lire le clavier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1968500"/>
            <a:ext cx="7772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import "</a:t>
            </a:r>
            <a:r>
              <a:rPr lang="en-CA" altLang="en-US" sz="1800" b="1" dirty="0" err="1">
                <a:latin typeface="Courier New" pitchFamily="49" charset="0"/>
              </a:rPr>
              <a:t>fmt</a:t>
            </a:r>
            <a:r>
              <a:rPr lang="en-CA" altLang="en-US" sz="18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 err="1">
                <a:latin typeface="Courier New" pitchFamily="49" charset="0"/>
              </a:rPr>
              <a:t>func</a:t>
            </a:r>
            <a:r>
              <a:rPr lang="en-CA" altLang="en-US" sz="18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var</a:t>
            </a:r>
            <a:r>
              <a:rPr lang="en-CA" altLang="en-US" sz="1800" b="1" dirty="0">
                <a:latin typeface="Courier New" pitchFamily="49" charset="0"/>
              </a:rPr>
              <a:t> nom string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fmt.Printf</a:t>
            </a:r>
            <a:r>
              <a:rPr lang="en-CA" altLang="en-US" sz="1800" b="1" dirty="0">
                <a:latin typeface="Courier New" pitchFamily="49" charset="0"/>
              </a:rPr>
              <a:t>("</a:t>
            </a:r>
            <a:r>
              <a:rPr lang="en-CA" altLang="en-US" sz="1800" b="1" dirty="0" err="1">
                <a:latin typeface="Courier New" pitchFamily="49" charset="0"/>
              </a:rPr>
              <a:t>Votre</a:t>
            </a:r>
            <a:r>
              <a:rPr lang="en-CA" altLang="en-US" sz="1800" b="1" dirty="0">
                <a:latin typeface="Courier New" pitchFamily="49" charset="0"/>
              </a:rPr>
              <a:t> nom? 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fmt.Scanf</a:t>
            </a:r>
            <a:r>
              <a:rPr lang="en-CA" altLang="en-US" sz="1800" b="1" dirty="0">
                <a:latin typeface="Courier New" pitchFamily="49" charset="0"/>
              </a:rPr>
              <a:t>("%s", &amp;nom)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fmt.Printf</a:t>
            </a:r>
            <a:r>
              <a:rPr lang="en-CA" altLang="en-US" sz="1800" b="1" dirty="0">
                <a:latin typeface="Courier New" pitchFamily="49" charset="0"/>
              </a:rPr>
              <a:t>("\</a:t>
            </a:r>
            <a:r>
              <a:rPr lang="en-CA" altLang="en-US" sz="1800" b="1" dirty="0" err="1">
                <a:latin typeface="Courier New" pitchFamily="49" charset="0"/>
              </a:rPr>
              <a:t>nBonjour</a:t>
            </a:r>
            <a:r>
              <a:rPr lang="en-CA" altLang="en-US" sz="1800" b="1" dirty="0">
                <a:latin typeface="Courier New" pitchFamily="49" charset="0"/>
              </a:rPr>
              <a:t> %s\n", nom)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Lire et écrire dans un fichier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85800" y="1484784"/>
            <a:ext cx="7772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</a:rPr>
              <a:t>CopierFichier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 string)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	(</a:t>
            </a:r>
            <a:r>
              <a:rPr lang="en-CA" altLang="en-US" sz="1600" b="1" dirty="0" err="1">
                <a:latin typeface="Courier New" pitchFamily="49" charset="0"/>
              </a:rPr>
              <a:t>ecrit</a:t>
            </a:r>
            <a:r>
              <a:rPr lang="en-CA" altLang="en-US" sz="1600" b="1" dirty="0">
                <a:latin typeface="Courier New" pitchFamily="49" charset="0"/>
              </a:rPr>
              <a:t> int64, err error)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os.Open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os.Create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 </a:t>
            </a:r>
            <a:r>
              <a:rPr lang="en-CA" altLang="en-US" sz="1600" b="1" dirty="0" err="1">
                <a:latin typeface="Courier New" pitchFamily="49" charset="0"/>
              </a:rPr>
              <a:t>src.Close</a:t>
            </a:r>
            <a:r>
              <a:rPr lang="en-CA" altLang="en-US" sz="1600" b="1" dirty="0">
                <a:latin typeface="Courier New" pitchFamily="49" charset="0"/>
              </a:rPr>
              <a:t>() // </a:t>
            </a:r>
            <a:r>
              <a:rPr lang="en-CA" altLang="en-US" sz="1600" b="1" dirty="0" err="1">
                <a:latin typeface="Courier New" pitchFamily="49" charset="0"/>
              </a:rPr>
              <a:t>fermer</a:t>
            </a:r>
            <a:r>
              <a:rPr lang="en-CA" altLang="en-US" sz="1600" b="1" dirty="0">
                <a:latin typeface="Courier New" pitchFamily="49" charset="0"/>
              </a:rPr>
              <a:t> le </a:t>
            </a:r>
            <a:r>
              <a:rPr lang="en-CA" altLang="en-US" sz="1600" b="1" dirty="0" err="1">
                <a:latin typeface="Courier New" pitchFamily="49" charset="0"/>
              </a:rPr>
              <a:t>fichier</a:t>
            </a:r>
            <a:r>
              <a:rPr lang="en-CA" altLang="en-US" sz="1600" b="1" dirty="0">
                <a:latin typeface="Courier New" pitchFamily="49" charset="0"/>
              </a:rPr>
              <a:t> source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       // en </a:t>
            </a:r>
            <a:r>
              <a:rPr lang="en-CA" altLang="en-US" sz="1600" b="1" dirty="0" err="1">
                <a:latin typeface="Courier New" pitchFamily="49" charset="0"/>
              </a:rPr>
              <a:t>cas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</a:rPr>
              <a:t>d’erreur</a:t>
            </a:r>
            <a:r>
              <a:rPr lang="en-CA" altLang="en-US" sz="1600" b="1" dirty="0">
                <a:latin typeface="Courier New" pitchFamily="49" charset="0"/>
              </a:rPr>
              <a:t>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ecrit</a:t>
            </a:r>
            <a:r>
              <a:rPr lang="en-CA" altLang="en-US" sz="1600" b="1" dirty="0">
                <a:latin typeface="Courier New" pitchFamily="49" charset="0"/>
              </a:rPr>
              <a:t>, err = </a:t>
            </a:r>
            <a:r>
              <a:rPr lang="en-CA" altLang="en-US" sz="1600" b="1" dirty="0" err="1">
                <a:latin typeface="Courier New" pitchFamily="49" charset="0"/>
              </a:rPr>
              <a:t>io.Copy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dst.Close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src.Close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0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Exécution différée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smtClean="0"/>
              <a:t>L’énoncé </a:t>
            </a: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CA" altLang="en-US" sz="2400" smtClean="0"/>
              <a:t> permet de différer l’execution d’un bloc jusqu’à la fin de la fonction qui le contient</a:t>
            </a:r>
          </a:p>
          <a:p>
            <a:r>
              <a:rPr lang="en-CA" altLang="en-US" sz="2400" smtClean="0"/>
              <a:t>Celui-ci est principalement utilisé pour faire du nettoyage avant de quitter la fonction</a:t>
            </a:r>
          </a:p>
          <a:p>
            <a:r>
              <a:rPr lang="en-CA" altLang="en-US" sz="2400" smtClean="0"/>
              <a:t>Les paramètres d’une fonction différée sont évalués lorsque l’énoncé est rencontré</a:t>
            </a:r>
          </a:p>
          <a:p>
            <a:r>
              <a:rPr lang="en-CA" altLang="en-US" sz="2400" smtClean="0"/>
              <a:t>L’exécution de la fonction différée est garantie peu importe comment la fonction qui la contient retourne 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593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Exécution différée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743075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</a:rPr>
              <a:t>CopierFichier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 string)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	(</a:t>
            </a:r>
            <a:r>
              <a:rPr lang="en-CA" altLang="en-US" sz="1600" b="1" dirty="0" err="1">
                <a:latin typeface="Courier New" pitchFamily="49" charset="0"/>
              </a:rPr>
              <a:t>ecrit</a:t>
            </a:r>
            <a:r>
              <a:rPr lang="en-CA" altLang="en-US" sz="1600" b="1" dirty="0">
                <a:latin typeface="Courier New" pitchFamily="49" charset="0"/>
              </a:rPr>
              <a:t> int64, err error)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os.Open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defer </a:t>
            </a:r>
            <a:r>
              <a:rPr lang="en-CA" altLang="en-US" sz="1600" b="1" dirty="0" err="1">
                <a:latin typeface="Courier New" pitchFamily="49" charset="0"/>
              </a:rPr>
              <a:t>src.Close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os.Create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defer </a:t>
            </a:r>
            <a:r>
              <a:rPr lang="en-CA" altLang="en-US" sz="1600" b="1" dirty="0" err="1">
                <a:latin typeface="Courier New" pitchFamily="49" charset="0"/>
              </a:rPr>
              <a:t>dst.Close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return </a:t>
            </a:r>
            <a:r>
              <a:rPr lang="en-CA" altLang="en-US" sz="1600" b="1" dirty="0" err="1">
                <a:latin typeface="Courier New" pitchFamily="49" charset="0"/>
              </a:rPr>
              <a:t>io.Copy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)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Pas d’exceptions en Go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smtClean="0"/>
              <a:t>Le retour de codes d’erreur rempace les exceptions</a:t>
            </a:r>
          </a:p>
          <a:p>
            <a:r>
              <a:rPr lang="en-CA" altLang="en-US" sz="2400" smtClean="0"/>
              <a:t>Lorsqu’une erreur grave se produit, il est possible d’utiliser l’énoncé </a:t>
            </a:r>
            <a:r>
              <a:rPr lang="en-CA" altLang="en-US" sz="2400" i="1" smtClean="0"/>
              <a:t>panic</a:t>
            </a:r>
          </a:p>
          <a:p>
            <a:pPr lvl="1"/>
            <a:r>
              <a:rPr lang="en-CA" altLang="en-US" sz="2000" smtClean="0"/>
              <a:t>À n’utiliser que pour les erreurs imprévues</a:t>
            </a:r>
          </a:p>
          <a:p>
            <a:pPr lvl="1"/>
            <a:r>
              <a:rPr lang="en-CA" altLang="en-US" sz="2000" smtClean="0"/>
              <a:t>Correspond aux violations d’assertions</a:t>
            </a:r>
          </a:p>
          <a:p>
            <a:r>
              <a:rPr lang="en-CA" altLang="en-US" sz="2400" smtClean="0"/>
              <a:t>En cas de panique la fonction s’interrompt immédiatement, les fonctions différées sont exécutées et retourne à la fonction appelante qui déclenche à son tour une nouvelle panique</a:t>
            </a:r>
          </a:p>
          <a:p>
            <a:endParaRPr lang="en-CA" altLang="en-US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31802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Déclencher une panique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27088" y="1340768"/>
            <a:ext cx="756126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</a:rPr>
              <a:t>("Debut")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</a:rPr>
              <a:t> []string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traite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</a:rPr>
              <a:t>("Fin")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traite</a:t>
            </a:r>
            <a:r>
              <a:rPr lang="en-CA" altLang="en-US" sz="1400" b="1" dirty="0">
                <a:latin typeface="Courier New" pitchFamily="49" charset="0"/>
              </a:rPr>
              <a:t>(mots []string)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defer </a:t>
            </a: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</a:t>
            </a:r>
            <a:r>
              <a:rPr lang="en-CA" altLang="en-US" sz="1400" b="1" dirty="0" err="1">
                <a:latin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quelques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nettoyages</a:t>
            </a:r>
            <a:r>
              <a:rPr lang="en-CA" altLang="en-US" sz="1400" b="1" dirty="0">
                <a:latin typeface="Courier New" pitchFamily="49" charset="0"/>
              </a:rPr>
              <a:t>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}()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if </a:t>
            </a:r>
            <a:r>
              <a:rPr lang="en-CA" altLang="en-US" sz="1400" b="1" dirty="0" err="1">
                <a:latin typeface="Courier New" pitchFamily="49" charset="0"/>
              </a:rPr>
              <a:t>len</a:t>
            </a:r>
            <a:r>
              <a:rPr lang="en-CA" altLang="en-US" sz="1400" b="1" dirty="0">
                <a:latin typeface="Courier New" pitchFamily="49" charset="0"/>
              </a:rPr>
              <a:t>(mots) == 0 { // </a:t>
            </a:r>
            <a:r>
              <a:rPr lang="en-CA" altLang="en-US" sz="1400" b="1" dirty="0" err="1">
                <a:latin typeface="Courier New" pitchFamily="49" charset="0"/>
              </a:rPr>
              <a:t>erreur</a:t>
            </a:r>
            <a:r>
              <a:rPr lang="en-CA" altLang="en-US" sz="1400" b="1" dirty="0">
                <a:latin typeface="Courier New" pitchFamily="49" charset="0"/>
              </a:rPr>
              <a:t>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panic("</a:t>
            </a:r>
            <a:r>
              <a:rPr lang="en-CA" altLang="en-US" sz="1400" b="1" dirty="0" err="1">
                <a:latin typeface="Courier New" pitchFamily="49" charset="0"/>
              </a:rPr>
              <a:t>aucun</a:t>
            </a:r>
            <a:r>
              <a:rPr lang="en-CA" altLang="en-US" sz="1400" b="1" dirty="0">
                <a:latin typeface="Courier New" pitchFamily="49" charset="0"/>
              </a:rPr>
              <a:t> mot!")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// traitement du tableau de mots...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</a:t>
            </a:r>
            <a:r>
              <a:rPr lang="en-CA" altLang="en-US" sz="1400" b="1" dirty="0" err="1">
                <a:latin typeface="Courier New" pitchFamily="49" charset="0"/>
              </a:rPr>
              <a:t>len</a:t>
            </a:r>
            <a:r>
              <a:rPr lang="en-CA" altLang="en-US" sz="1400" b="1" dirty="0">
                <a:latin typeface="Courier New" pitchFamily="49" charset="0"/>
              </a:rPr>
              <a:t>(mots)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Résultat de la panique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73288"/>
            <a:ext cx="8029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3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Le langage Go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Go combine</a:t>
            </a:r>
          </a:p>
          <a:p>
            <a:pPr lvl="1"/>
            <a:r>
              <a:rPr lang="en-CA" altLang="en-US" dirty="0" smtClean="0"/>
              <a:t>Compilation </a:t>
            </a:r>
            <a:r>
              <a:rPr lang="en-CA" altLang="en-US" dirty="0" err="1" smtClean="0"/>
              <a:t>rapide</a:t>
            </a:r>
            <a:r>
              <a:rPr lang="en-CA" altLang="en-US" dirty="0" smtClean="0"/>
              <a:t> (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Java)</a:t>
            </a:r>
          </a:p>
          <a:p>
            <a:pPr lvl="1"/>
            <a:r>
              <a:rPr lang="en-CA" altLang="en-US" dirty="0" err="1" smtClean="0"/>
              <a:t>Éxécution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rapide</a:t>
            </a:r>
            <a:r>
              <a:rPr lang="en-CA" altLang="en-US" dirty="0" smtClean="0"/>
              <a:t> (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C/C++)</a:t>
            </a:r>
          </a:p>
          <a:p>
            <a:pPr lvl="1"/>
            <a:r>
              <a:rPr lang="en-CA" altLang="en-US" dirty="0" err="1" smtClean="0"/>
              <a:t>Facilité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programmation</a:t>
            </a:r>
            <a:r>
              <a:rPr lang="en-CA" altLang="en-US" dirty="0" smtClean="0"/>
              <a:t> (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Python)</a:t>
            </a:r>
          </a:p>
          <a:p>
            <a:r>
              <a:rPr lang="en-CA" altLang="en-US" dirty="0" smtClean="0"/>
              <a:t>Go </a:t>
            </a:r>
            <a:r>
              <a:rPr lang="en-CA" altLang="en-US" dirty="0" err="1" smtClean="0"/>
              <a:t>est</a:t>
            </a:r>
            <a:r>
              <a:rPr lang="en-CA" altLang="en-US" dirty="0" smtClean="0"/>
              <a:t> un </a:t>
            </a:r>
            <a:r>
              <a:rPr lang="en-CA" altLang="en-US" dirty="0" err="1" smtClean="0"/>
              <a:t>langage</a:t>
            </a:r>
            <a:r>
              <a:rPr lang="en-CA" altLang="en-US" dirty="0" smtClean="0"/>
              <a:t> avec des types forts et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mémoire</a:t>
            </a:r>
            <a:r>
              <a:rPr lang="en-CA" altLang="en-US" dirty="0" smtClean="0"/>
              <a:t> protégée</a:t>
            </a:r>
          </a:p>
          <a:p>
            <a:pPr lvl="1"/>
            <a:r>
              <a:rPr lang="en-CA" altLang="en-US" dirty="0" smtClean="0"/>
              <a:t>Pas possible </a:t>
            </a:r>
            <a:r>
              <a:rPr lang="en-CA" altLang="en-US" dirty="0" err="1" smtClean="0"/>
              <a:t>d’utiliser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plusieurs</a:t>
            </a:r>
            <a:r>
              <a:rPr lang="en-CA" altLang="en-US" dirty="0" smtClean="0"/>
              <a:t> types </a:t>
            </a:r>
            <a:r>
              <a:rPr lang="en-CA" altLang="en-US" dirty="0" err="1" smtClean="0"/>
              <a:t>dans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expression</a:t>
            </a:r>
          </a:p>
          <a:p>
            <a:pPr lvl="1"/>
            <a:r>
              <a:rPr lang="en-CA" altLang="en-US" dirty="0" smtClean="0"/>
              <a:t>Pas </a:t>
            </a:r>
            <a:r>
              <a:rPr lang="en-CA" altLang="en-US" dirty="0" err="1" smtClean="0"/>
              <a:t>d’arithmétique</a:t>
            </a:r>
            <a:r>
              <a:rPr lang="en-CA" altLang="en-US" dirty="0" smtClean="0"/>
              <a:t> des </a:t>
            </a:r>
            <a:r>
              <a:rPr lang="en-CA" altLang="en-US" dirty="0" err="1" smtClean="0"/>
              <a:t>pointeurs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Avec un </a:t>
            </a:r>
            <a:r>
              <a:rPr lang="en-CA" altLang="en-US" dirty="0" err="1" smtClean="0"/>
              <a:t>ramasse-miette</a:t>
            </a:r>
            <a:endParaRPr lang="en-CA" alt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0896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Recouvrer après panique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L’énoncé </a:t>
            </a:r>
            <a:r>
              <a:rPr lang="en-CA" altLang="en-US" i="1" smtClean="0"/>
              <a:t>recover</a:t>
            </a:r>
            <a:r>
              <a:rPr lang="en-CA" altLang="en-US" smtClean="0"/>
              <a:t> permet de regagner le controle après une panique</a:t>
            </a:r>
          </a:p>
          <a:p>
            <a:r>
              <a:rPr lang="en-CA" altLang="en-US" smtClean="0"/>
              <a:t>À utiliser dans une function différée</a:t>
            </a:r>
          </a:p>
          <a:p>
            <a:r>
              <a:rPr lang="en-CA" altLang="en-US" smtClean="0"/>
              <a:t>En l’absence de panique, le </a:t>
            </a:r>
            <a:r>
              <a:rPr lang="en-CA" altLang="en-US" i="1" smtClean="0"/>
              <a:t>recover</a:t>
            </a:r>
            <a:r>
              <a:rPr lang="en-CA" altLang="en-US" smtClean="0"/>
              <a:t> retourne simplement </a:t>
            </a:r>
            <a:r>
              <a:rPr lang="en-CA" altLang="en-US" i="1" smtClean="0"/>
              <a:t>nil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555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	L’énoncé </a:t>
            </a:r>
            <a:r>
              <a:rPr lang="en-CA" altLang="en-US" i="1" smtClean="0"/>
              <a:t>recover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55650" y="2276475"/>
            <a:ext cx="77041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("Debut")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defer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	if r := recover(); 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altLang="en-US" sz="14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altLang="en-US" sz="1400" b="1" dirty="0">
                <a:latin typeface="Courier New" pitchFamily="49" charset="0"/>
                <a:cs typeface="Courier New" pitchFamily="49" charset="0"/>
              </a:rPr>
              <a:t>("Une erreur dans ce package: %v", 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}()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[]string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traite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("Fin")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15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Résultat de </a:t>
            </a:r>
            <a:r>
              <a:rPr lang="en-CA" altLang="en-US" i="1" smtClean="0"/>
              <a:t>recover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843213"/>
            <a:ext cx="80391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Méthodes et récepteurs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3962400"/>
          </a:xfrm>
        </p:spPr>
        <p:txBody>
          <a:bodyPr>
            <a:normAutofit fontScale="92500" lnSpcReduction="20000"/>
          </a:bodyPr>
          <a:lstStyle/>
          <a:p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méthode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est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fonction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agissant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sur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variable </a:t>
            </a:r>
            <a:r>
              <a:rPr lang="en-CA" altLang="en-US" sz="2800" dirty="0" err="1" smtClean="0"/>
              <a:t>associée</a:t>
            </a:r>
            <a:r>
              <a:rPr lang="en-CA" altLang="en-US" sz="2800" dirty="0" smtClean="0"/>
              <a:t> à un certain type (</a:t>
            </a:r>
            <a:r>
              <a:rPr lang="en-CA" altLang="en-US" sz="2800" dirty="0" err="1" smtClean="0"/>
              <a:t>ou</a:t>
            </a:r>
            <a:r>
              <a:rPr lang="en-CA" altLang="en-US" sz="2800" dirty="0" smtClean="0"/>
              <a:t> structure)</a:t>
            </a:r>
          </a:p>
          <a:p>
            <a:pPr lvl="1"/>
            <a:r>
              <a:rPr lang="en-CA" altLang="en-US" sz="2000" dirty="0" smtClean="0"/>
              <a:t>Le type </a:t>
            </a:r>
            <a:r>
              <a:rPr lang="en-CA" altLang="en-US" sz="2000" dirty="0" err="1" smtClean="0"/>
              <a:t>peut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être</a:t>
            </a:r>
            <a:r>
              <a:rPr lang="en-CA" altLang="en-US" sz="2000" dirty="0" smtClean="0"/>
              <a:t> un </a:t>
            </a:r>
            <a:r>
              <a:rPr lang="en-CA" altLang="en-US" sz="2000" dirty="0" err="1" smtClean="0"/>
              <a:t>pointeur</a:t>
            </a:r>
            <a:r>
              <a:rPr lang="en-CA" altLang="en-US" sz="2000" dirty="0" smtClean="0"/>
              <a:t> (par </a:t>
            </a:r>
            <a:r>
              <a:rPr lang="en-CA" altLang="en-US" sz="2000" dirty="0" err="1" smtClean="0"/>
              <a:t>référence</a:t>
            </a:r>
            <a:r>
              <a:rPr lang="en-CA" altLang="en-US" sz="2000" dirty="0" smtClean="0"/>
              <a:t>); </a:t>
            </a:r>
            <a:r>
              <a:rPr lang="en-CA" altLang="en-US" sz="2000" dirty="0" err="1" smtClean="0"/>
              <a:t>obligatoire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si</a:t>
            </a:r>
            <a:r>
              <a:rPr lang="en-CA" altLang="en-US" sz="2000" dirty="0" smtClean="0"/>
              <a:t> la </a:t>
            </a:r>
            <a:r>
              <a:rPr lang="en-CA" altLang="en-US" sz="2000" dirty="0" err="1" smtClean="0"/>
              <a:t>méthode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modifie</a:t>
            </a:r>
            <a:r>
              <a:rPr lang="en-CA" altLang="en-US" sz="2000" dirty="0" smtClean="0"/>
              <a:t> les </a:t>
            </a:r>
            <a:r>
              <a:rPr lang="en-CA" altLang="en-US" sz="2000" dirty="0" err="1" smtClean="0"/>
              <a:t>attributs</a:t>
            </a:r>
            <a:r>
              <a:rPr lang="en-CA" altLang="en-US" sz="2000" dirty="0" smtClean="0"/>
              <a:t> de </a:t>
            </a:r>
            <a:r>
              <a:rPr lang="en-CA" altLang="en-US" sz="2000" dirty="0" err="1" smtClean="0"/>
              <a:t>l’instance</a:t>
            </a:r>
            <a:endParaRPr lang="en-CA" altLang="en-US" sz="2000" dirty="0" smtClean="0"/>
          </a:p>
          <a:p>
            <a:r>
              <a:rPr lang="en-CA" altLang="en-US" sz="2800" dirty="0" smtClean="0"/>
              <a:t>La structure et </a:t>
            </a:r>
            <a:r>
              <a:rPr lang="en-CA" altLang="en-US" sz="2800" dirty="0" err="1" smtClean="0"/>
              <a:t>ses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méthodes</a:t>
            </a:r>
            <a:r>
              <a:rPr lang="en-CA" altLang="en-US" sz="2800" dirty="0" smtClean="0"/>
              <a:t> ne </a:t>
            </a:r>
            <a:r>
              <a:rPr lang="en-CA" altLang="en-US" sz="2800" dirty="0" err="1" smtClean="0"/>
              <a:t>sont</a:t>
            </a:r>
            <a:r>
              <a:rPr lang="en-CA" altLang="en-US" sz="2800" dirty="0" smtClean="0"/>
              <a:t> pas </a:t>
            </a:r>
            <a:r>
              <a:rPr lang="en-CA" altLang="en-US" sz="2800" dirty="0" err="1" smtClean="0"/>
              <a:t>liés</a:t>
            </a:r>
            <a:r>
              <a:rPr lang="en-CA" altLang="en-US" sz="2800" dirty="0" smtClean="0"/>
              <a:t> ensemble </a:t>
            </a:r>
          </a:p>
          <a:p>
            <a:pPr lvl="1"/>
            <a:r>
              <a:rPr lang="en-CA" altLang="en-US" sz="2000" dirty="0" smtClean="0"/>
              <a:t>pas </a:t>
            </a:r>
            <a:r>
              <a:rPr lang="en-CA" altLang="en-US" sz="2000" dirty="0" err="1" smtClean="0"/>
              <a:t>d’encapsulation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comme</a:t>
            </a:r>
            <a:r>
              <a:rPr lang="en-CA" altLang="en-US" sz="2000" dirty="0" smtClean="0"/>
              <a:t> avec les classes</a:t>
            </a:r>
          </a:p>
          <a:p>
            <a:pPr lvl="1"/>
            <a:r>
              <a:rPr lang="en-CA" altLang="en-US" sz="2000" dirty="0" smtClean="0"/>
              <a:t>Les </a:t>
            </a:r>
            <a:r>
              <a:rPr lang="en-CA" altLang="en-US" sz="2000" dirty="0" err="1" smtClean="0"/>
              <a:t>propriétés</a:t>
            </a:r>
            <a:r>
              <a:rPr lang="en-CA" altLang="en-US" sz="2000" dirty="0" smtClean="0"/>
              <a:t> et les </a:t>
            </a:r>
            <a:r>
              <a:rPr lang="en-CA" altLang="en-US" sz="2000" dirty="0" err="1" smtClean="0"/>
              <a:t>comportements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sont</a:t>
            </a:r>
            <a:r>
              <a:rPr lang="en-CA" altLang="en-US" sz="2000" dirty="0" smtClean="0"/>
              <a:t> des concepts </a:t>
            </a:r>
            <a:r>
              <a:rPr lang="en-CA" altLang="en-US" sz="2000" dirty="0" err="1" smtClean="0"/>
              <a:t>orthogonaux</a:t>
            </a:r>
            <a:endParaRPr lang="en-CA" altLang="en-US" sz="2000" dirty="0" smtClean="0"/>
          </a:p>
          <a:p>
            <a:r>
              <a:rPr lang="en-CA" altLang="en-US" sz="2800" dirty="0" err="1" smtClean="0"/>
              <a:t>Elles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doivent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seulement</a:t>
            </a:r>
            <a:r>
              <a:rPr lang="en-CA" altLang="en-US" sz="2800" dirty="0" smtClean="0"/>
              <a:t> faire </a:t>
            </a:r>
            <a:r>
              <a:rPr lang="en-CA" altLang="en-US" sz="2800" dirty="0" err="1" smtClean="0"/>
              <a:t>partie</a:t>
            </a:r>
            <a:r>
              <a:rPr lang="en-CA" altLang="en-US" sz="2800" dirty="0" smtClean="0"/>
              <a:t> du </a:t>
            </a:r>
            <a:r>
              <a:rPr lang="en-CA" altLang="en-US" sz="2800" dirty="0" err="1" smtClean="0"/>
              <a:t>même</a:t>
            </a:r>
            <a:r>
              <a:rPr lang="en-CA" altLang="en-US" sz="2800" dirty="0" smtClean="0"/>
              <a:t> package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4865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Définition et appel d’une méthode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15616" y="997560"/>
            <a:ext cx="8134672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structure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Point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x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y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</a:t>
            </a:r>
            <a:r>
              <a:rPr lang="en-CA" altLang="en-US" sz="1400" b="1" dirty="0" err="1" smtClean="0">
                <a:latin typeface="Courier New" pitchFamily="49" charset="0"/>
              </a:rPr>
              <a:t>methode</a:t>
            </a:r>
            <a:r>
              <a:rPr lang="en-CA" altLang="en-US" sz="1400" b="1" dirty="0" smtClean="0">
                <a:latin typeface="Courier New" pitchFamily="49" charset="0"/>
              </a:rPr>
              <a:t> (</a:t>
            </a:r>
            <a:r>
              <a:rPr lang="en-CA" altLang="en-US" sz="1400" b="1" dirty="0" err="1" smtClean="0">
                <a:latin typeface="Courier New" pitchFamily="49" charset="0"/>
              </a:rPr>
              <a:t>ici</a:t>
            </a:r>
            <a:r>
              <a:rPr lang="en-CA" altLang="en-US" sz="1400" b="1" dirty="0" smtClean="0">
                <a:latin typeface="Courier New" pitchFamily="49" charset="0"/>
              </a:rPr>
              <a:t> un </a:t>
            </a:r>
            <a:r>
              <a:rPr lang="en-CA" altLang="en-US" sz="1400" b="1" dirty="0" err="1" smtClean="0">
                <a:latin typeface="Courier New" pitchFamily="49" charset="0"/>
              </a:rPr>
              <a:t>pointeur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afin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d’éviter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une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copie</a:t>
            </a:r>
            <a:r>
              <a:rPr lang="en-CA" altLang="en-US" sz="1400" b="1" dirty="0" smtClean="0">
                <a:latin typeface="Courier New" pitchFamily="49" charset="0"/>
              </a:rPr>
              <a:t> de </a:t>
            </a:r>
            <a:r>
              <a:rPr lang="en-CA" altLang="en-US" sz="1400" b="1" dirty="0" err="1" smtClean="0">
                <a:latin typeface="Courier New" pitchFamily="49" charset="0"/>
              </a:rPr>
              <a:t>l’objet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(pt *Point) norme() float64 {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</a:t>
            </a:r>
            <a:r>
              <a:rPr lang="en-CA" altLang="en-US" sz="1400" b="1" dirty="0" err="1">
                <a:latin typeface="Courier New" pitchFamily="49" charset="0"/>
              </a:rPr>
              <a:t>math.Sqrt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pt.x</a:t>
            </a:r>
            <a:r>
              <a:rPr lang="en-CA" altLang="en-US" sz="1400" b="1" dirty="0">
                <a:latin typeface="Courier New" pitchFamily="49" charset="0"/>
              </a:rPr>
              <a:t>*</a:t>
            </a:r>
            <a:r>
              <a:rPr lang="en-CA" altLang="en-US" sz="1400" b="1" dirty="0" err="1">
                <a:latin typeface="Courier New" pitchFamily="49" charset="0"/>
              </a:rPr>
              <a:t>pt.x</a:t>
            </a:r>
            <a:r>
              <a:rPr lang="en-CA" altLang="en-US" sz="1400" b="1" dirty="0">
                <a:latin typeface="Courier New" pitchFamily="49" charset="0"/>
              </a:rPr>
              <a:t> + </a:t>
            </a:r>
            <a:r>
              <a:rPr lang="en-CA" altLang="en-US" sz="1400" b="1" dirty="0" err="1">
                <a:latin typeface="Courier New" pitchFamily="49" charset="0"/>
              </a:rPr>
              <a:t>pt.y</a:t>
            </a:r>
            <a:r>
              <a:rPr lang="en-CA" altLang="en-US" sz="1400" b="1" dirty="0">
                <a:latin typeface="Courier New" pitchFamily="49" charset="0"/>
              </a:rPr>
              <a:t>*</a:t>
            </a:r>
            <a:r>
              <a:rPr lang="en-CA" altLang="en-US" sz="1400" b="1" dirty="0" err="1">
                <a:latin typeface="Courier New" pitchFamily="49" charset="0"/>
              </a:rPr>
              <a:t>pt.y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a := Point{2.,4.}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// </a:t>
            </a:r>
            <a:r>
              <a:rPr lang="en-CA" altLang="en-US" sz="1400" b="1" dirty="0" err="1">
                <a:latin typeface="Courier New" pitchFamily="49" charset="0"/>
              </a:rPr>
              <a:t>appel</a:t>
            </a:r>
            <a:r>
              <a:rPr lang="en-CA" altLang="en-US" sz="1400" b="1" dirty="0">
                <a:latin typeface="Courier New" pitchFamily="49" charset="0"/>
              </a:rPr>
              <a:t> a la </a:t>
            </a:r>
            <a:r>
              <a:rPr lang="en-CA" altLang="en-US" sz="1400" b="1" dirty="0" err="1">
                <a:latin typeface="Courier New" pitchFamily="49" charset="0"/>
              </a:rPr>
              <a:t>methode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n := </a:t>
            </a:r>
            <a:r>
              <a:rPr lang="en-CA" altLang="en-US" sz="1400" b="1" dirty="0" err="1">
                <a:latin typeface="Courier New" pitchFamily="49" charset="0"/>
              </a:rPr>
              <a:t>a.norme</a:t>
            </a:r>
            <a:r>
              <a:rPr lang="en-CA" altLang="en-US" sz="1400" b="1" dirty="0" smtClean="0">
                <a:latin typeface="Courier New" pitchFamily="49" charset="0"/>
              </a:rPr>
              <a:t>() // </a:t>
            </a:r>
            <a:r>
              <a:rPr lang="en-CA" altLang="en-US" sz="1400" b="1" dirty="0" err="1" smtClean="0">
                <a:latin typeface="Courier New" pitchFamily="49" charset="0"/>
              </a:rPr>
              <a:t>traduit</a:t>
            </a:r>
            <a:r>
              <a:rPr lang="en-CA" altLang="en-US" sz="1400" b="1" dirty="0" smtClean="0">
                <a:latin typeface="Courier New" pitchFamily="49" charset="0"/>
              </a:rPr>
              <a:t> en (&amp;a).</a:t>
            </a:r>
            <a:r>
              <a:rPr lang="en-CA" altLang="en-US" sz="1400" b="1" dirty="0" err="1" smtClean="0">
                <a:latin typeface="Courier New" pitchFamily="49" charset="0"/>
              </a:rPr>
              <a:t>norme</a:t>
            </a:r>
            <a:r>
              <a:rPr lang="en-CA" altLang="en-US" sz="1400" b="1" dirty="0" smtClean="0">
                <a:latin typeface="Courier New" pitchFamily="49" charset="0"/>
              </a:rPr>
              <a:t>()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n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 smtClean="0">
                <a:latin typeface="Courier New" pitchFamily="49" charset="0"/>
              </a:rPr>
              <a:t>ptr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>
                <a:latin typeface="Courier New" pitchFamily="49" charset="0"/>
              </a:rPr>
              <a:t>:= </a:t>
            </a:r>
            <a:r>
              <a:rPr lang="en-CA" altLang="en-US" sz="1400" b="1" dirty="0" smtClean="0">
                <a:latin typeface="Courier New" pitchFamily="49" charset="0"/>
              </a:rPr>
              <a:t>&amp;Point{2</a:t>
            </a:r>
            <a:r>
              <a:rPr lang="en-CA" altLang="en-US" sz="1400" b="1" dirty="0">
                <a:latin typeface="Courier New" pitchFamily="49" charset="0"/>
              </a:rPr>
              <a:t>.,4.}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// </a:t>
            </a:r>
            <a:r>
              <a:rPr lang="en-CA" altLang="en-US" sz="1400" b="1" dirty="0" err="1">
                <a:latin typeface="Courier New" pitchFamily="49" charset="0"/>
              </a:rPr>
              <a:t>appel</a:t>
            </a:r>
            <a:r>
              <a:rPr lang="en-CA" altLang="en-US" sz="1400" b="1" dirty="0">
                <a:latin typeface="Courier New" pitchFamily="49" charset="0"/>
              </a:rPr>
              <a:t> a la </a:t>
            </a:r>
            <a:r>
              <a:rPr lang="en-CA" altLang="en-US" sz="1400" b="1" dirty="0" err="1" smtClean="0">
                <a:latin typeface="Courier New" pitchFamily="49" charset="0"/>
              </a:rPr>
              <a:t>methode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	// </a:t>
            </a:r>
            <a:r>
              <a:rPr lang="en-CA" altLang="en-US" sz="1400" b="1" dirty="0" err="1" smtClean="0">
                <a:latin typeface="Courier New" pitchFamily="49" charset="0"/>
              </a:rPr>
              <a:t>il</a:t>
            </a:r>
            <a:r>
              <a:rPr lang="en-CA" altLang="en-US" sz="1400" b="1" dirty="0" smtClean="0">
                <a:latin typeface="Courier New" pitchFamily="49" charset="0"/>
              </a:rPr>
              <a:t> y </a:t>
            </a:r>
            <a:r>
              <a:rPr lang="en-CA" altLang="en-US" sz="1400" b="1" dirty="0" err="1" smtClean="0">
                <a:latin typeface="Courier New" pitchFamily="49" charset="0"/>
              </a:rPr>
              <a:t>aurait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déréférencement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automatique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si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// le </a:t>
            </a:r>
            <a:r>
              <a:rPr lang="en-CA" altLang="en-US" sz="1400" b="1" dirty="0" err="1" smtClean="0">
                <a:latin typeface="Courier New" pitchFamily="49" charset="0"/>
              </a:rPr>
              <a:t>récepteur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était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une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valeur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m </a:t>
            </a:r>
            <a:r>
              <a:rPr lang="en-CA" altLang="en-US" sz="1400" b="1" dirty="0">
                <a:latin typeface="Courier New" pitchFamily="49" charset="0"/>
              </a:rPr>
              <a:t>:= </a:t>
            </a:r>
            <a:r>
              <a:rPr lang="en-CA" altLang="en-US" sz="1400" b="1" dirty="0" err="1" smtClean="0">
                <a:latin typeface="Courier New" pitchFamily="49" charset="0"/>
              </a:rPr>
              <a:t>ptr.norme</a:t>
            </a:r>
            <a:r>
              <a:rPr lang="en-CA" altLang="en-US" sz="1400" b="1" dirty="0" smtClean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60532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i="1" dirty="0" smtClean="0"/>
              <a:t>Go specs: If </a:t>
            </a:r>
            <a:r>
              <a:rPr lang="en-CA" sz="1000" i="1" dirty="0"/>
              <a:t>x is addressable and &amp;x’s method set contains m, </a:t>
            </a:r>
            <a:r>
              <a:rPr lang="en-CA" sz="1000" i="1" dirty="0" err="1"/>
              <a:t>x.m</a:t>
            </a:r>
            <a:r>
              <a:rPr lang="en-CA" sz="1000" i="1" dirty="0"/>
              <a:t>() is shorthand for (&amp;x).m()</a:t>
            </a:r>
          </a:p>
        </p:txBody>
      </p:sp>
    </p:spTree>
    <p:extLst>
      <p:ext uri="{BB962C8B-B14F-4D97-AF65-F5344CB8AC3E}">
        <p14:creationId xmlns:p14="http://schemas.microsoft.com/office/powerpoint/2010/main" val="2089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Encapsulation et exportation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CSI2520</a:t>
            </a:r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08232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Package point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// </a:t>
            </a:r>
            <a:r>
              <a:rPr lang="en-CA" altLang="en-US" sz="1600" b="1" dirty="0">
                <a:latin typeface="Courier New" pitchFamily="49" charset="0"/>
              </a:rPr>
              <a:t>structure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</a:rPr>
              <a:t>{ // le type </a:t>
            </a:r>
            <a:r>
              <a:rPr lang="en-CA" altLang="en-US" sz="1600" b="1" dirty="0" err="1" smtClean="0">
                <a:latin typeface="Courier New" pitchFamily="49" charset="0"/>
              </a:rPr>
              <a:t>est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exporté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smtClean="0">
                <a:latin typeface="Courier New" pitchFamily="49" charset="0"/>
              </a:rPr>
              <a:t>float64   // </a:t>
            </a:r>
            <a:r>
              <a:rPr lang="en-CA" altLang="en-US" sz="1600" b="1" dirty="0" err="1" smtClean="0">
                <a:latin typeface="Courier New" pitchFamily="49" charset="0"/>
              </a:rPr>
              <a:t>mais</a:t>
            </a:r>
            <a:r>
              <a:rPr lang="en-CA" altLang="en-US" sz="1600" b="1" dirty="0" smtClean="0">
                <a:latin typeface="Courier New" pitchFamily="49" charset="0"/>
              </a:rPr>
              <a:t> pas </a:t>
            </a:r>
            <a:r>
              <a:rPr lang="en-CA" altLang="en-US" sz="1600" b="1" dirty="0" err="1" smtClean="0">
                <a:latin typeface="Courier New" pitchFamily="49" charset="0"/>
              </a:rPr>
              <a:t>ses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attributs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// </a:t>
            </a:r>
            <a:r>
              <a:rPr lang="en-CA" altLang="en-US" sz="1600" b="1" dirty="0" smtClean="0">
                <a:latin typeface="Courier New" pitchFamily="49" charset="0"/>
              </a:rPr>
              <a:t>getter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(pt *Point) </a:t>
            </a:r>
            <a:r>
              <a:rPr lang="fr-FR" altLang="en-US" sz="1600" b="1" dirty="0" err="1" smtClean="0">
                <a:latin typeface="Courier New" pitchFamily="49" charset="0"/>
              </a:rPr>
              <a:t>GetX</a:t>
            </a:r>
            <a:r>
              <a:rPr lang="fr-FR" altLang="en-US" sz="1600" b="1" dirty="0" smtClean="0">
                <a:latin typeface="Courier New" pitchFamily="49" charset="0"/>
              </a:rPr>
              <a:t>() </a:t>
            </a:r>
            <a:r>
              <a:rPr lang="fr-FR" altLang="en-US" sz="1600" b="1" dirty="0">
                <a:latin typeface="Courier New" pitchFamily="49" charset="0"/>
              </a:rPr>
              <a:t>float64 </a:t>
            </a:r>
            <a:r>
              <a:rPr lang="fr-FR" altLang="en-US" sz="1600" b="1" dirty="0" smtClean="0">
                <a:latin typeface="Courier New" pitchFamily="49" charset="0"/>
              </a:rPr>
              <a:t>{ // m</a:t>
            </a:r>
            <a:r>
              <a:rPr lang="en-CA" altLang="en-US" sz="1600" b="1" dirty="0" err="1" smtClean="0">
                <a:latin typeface="Courier New" pitchFamily="49" charset="0"/>
              </a:rPr>
              <a:t>éthode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exportée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return </a:t>
            </a:r>
            <a:r>
              <a:rPr lang="en-CA" altLang="en-US" sz="1600" b="1" dirty="0" err="1" smtClean="0">
                <a:latin typeface="Courier New" pitchFamily="49" charset="0"/>
              </a:rPr>
              <a:t>pt.x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89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Interfaces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85800" y="1916113"/>
            <a:ext cx="77724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structure avec type </a:t>
            </a:r>
            <a:r>
              <a:rPr lang="en-CA" altLang="en-US" sz="1400" b="1" dirty="0" err="1">
                <a:latin typeface="Courier New" pitchFamily="49" charset="0"/>
              </a:rPr>
              <a:t>embarque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</a:t>
            </a:r>
            <a:r>
              <a:rPr lang="en-CA" altLang="en-US" sz="1400" b="1" dirty="0" err="1">
                <a:latin typeface="Courier New" pitchFamily="49" charset="0"/>
              </a:rPr>
              <a:t>PointColore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Point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couleur</a:t>
            </a:r>
            <a:r>
              <a:rPr lang="en-CA" altLang="en-US" sz="1400" b="1" dirty="0">
                <a:latin typeface="Courier New" pitchFamily="49" charset="0"/>
              </a:rPr>
              <a:t>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</a:t>
            </a:r>
            <a:r>
              <a:rPr lang="en-CA" altLang="en-US" sz="1400" b="1" dirty="0" err="1">
                <a:latin typeface="Courier New" pitchFamily="49" charset="0"/>
              </a:rPr>
              <a:t>une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autre</a:t>
            </a:r>
            <a:r>
              <a:rPr lang="en-CA" altLang="en-US" sz="1400" b="1" dirty="0">
                <a:latin typeface="Courier New" pitchFamily="49" charset="0"/>
              </a:rPr>
              <a:t> structure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</a:t>
            </a:r>
            <a:r>
              <a:rPr lang="en-CA" altLang="en-US" sz="1400" b="1" dirty="0" err="1">
                <a:latin typeface="Courier New" pitchFamily="49" charset="0"/>
              </a:rPr>
              <a:t>Boite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poids</a:t>
            </a:r>
            <a:r>
              <a:rPr lang="en-CA" altLang="en-US" sz="1400" b="1" dirty="0">
                <a:latin typeface="Courier New" pitchFamily="49" charset="0"/>
              </a:rPr>
              <a:t>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couleur</a:t>
            </a:r>
            <a:r>
              <a:rPr lang="en-CA" altLang="en-US" sz="1400" b="1" dirty="0">
                <a:latin typeface="Courier New" pitchFamily="49" charset="0"/>
              </a:rPr>
              <a:t>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interface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</a:t>
            </a:r>
            <a:r>
              <a:rPr lang="en-CA" altLang="en-US" sz="1400" b="1" dirty="0" err="1">
                <a:latin typeface="Courier New" pitchFamily="49" charset="0"/>
              </a:rPr>
              <a:t>Coloreur</a:t>
            </a:r>
            <a:r>
              <a:rPr lang="en-CA" altLang="en-US" sz="1400" b="1" dirty="0">
                <a:latin typeface="Courier New" pitchFamily="49" charset="0"/>
              </a:rPr>
              <a:t> interface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SetCouleur</a:t>
            </a:r>
            <a:r>
              <a:rPr lang="en-CA" altLang="en-US" sz="1400" b="1" dirty="0">
                <a:latin typeface="Courier New" pitchFamily="49" charset="0"/>
              </a:rPr>
              <a:t>(string)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Couleur</a:t>
            </a:r>
            <a:r>
              <a:rPr lang="en-CA" altLang="en-US" sz="1400" b="1" dirty="0">
                <a:latin typeface="Courier New" pitchFamily="49" charset="0"/>
              </a:rPr>
              <a:t>()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3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 type </a:t>
            </a:r>
            <a:r>
              <a:rPr lang="en-CA" dirty="0" err="1" smtClean="0"/>
              <a:t>n’a</a:t>
            </a:r>
            <a:r>
              <a:rPr lang="en-CA" dirty="0" smtClean="0"/>
              <a:t> pas </a:t>
            </a:r>
            <a:r>
              <a:rPr lang="en-CA" dirty="0" err="1" smtClean="0"/>
              <a:t>besoin</a:t>
            </a:r>
            <a:r>
              <a:rPr lang="en-CA" dirty="0" smtClean="0"/>
              <a:t> de </a:t>
            </a:r>
            <a:r>
              <a:rPr lang="en-CA" dirty="0" err="1" smtClean="0"/>
              <a:t>déclarer</a:t>
            </a:r>
            <a:r>
              <a:rPr lang="en-CA" dirty="0" smtClean="0"/>
              <a:t> </a:t>
            </a:r>
            <a:r>
              <a:rPr lang="en-CA" dirty="0" err="1" smtClean="0"/>
              <a:t>explicitement</a:t>
            </a:r>
            <a:r>
              <a:rPr lang="en-CA" dirty="0" smtClean="0"/>
              <a:t> </a:t>
            </a:r>
            <a:r>
              <a:rPr lang="en-CA" dirty="0" err="1" smtClean="0"/>
              <a:t>qu’il</a:t>
            </a:r>
            <a:r>
              <a:rPr lang="en-CA" dirty="0" smtClean="0"/>
              <a:t> </a:t>
            </a:r>
            <a:r>
              <a:rPr lang="en-CA" dirty="0" err="1" smtClean="0"/>
              <a:t>réalise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interface</a:t>
            </a:r>
          </a:p>
          <a:p>
            <a:pPr lvl="1"/>
            <a:r>
              <a:rPr lang="en-CA" dirty="0" smtClean="0"/>
              <a:t>Il </a:t>
            </a:r>
            <a:r>
              <a:rPr lang="en-CA" dirty="0" err="1" smtClean="0"/>
              <a:t>satisfait</a:t>
            </a:r>
            <a:r>
              <a:rPr lang="en-CA" dirty="0" smtClean="0"/>
              <a:t> </a:t>
            </a:r>
            <a:r>
              <a:rPr lang="en-CA" dirty="0" err="1" smtClean="0"/>
              <a:t>implicitement</a:t>
            </a:r>
            <a:r>
              <a:rPr lang="en-CA" dirty="0" smtClean="0"/>
              <a:t> </a:t>
            </a:r>
            <a:r>
              <a:rPr lang="en-CA" dirty="0" err="1" smtClean="0"/>
              <a:t>l’interface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possède</a:t>
            </a:r>
            <a:r>
              <a:rPr lang="en-CA" dirty="0" smtClean="0"/>
              <a:t> les </a:t>
            </a:r>
            <a:r>
              <a:rPr lang="en-CA" dirty="0" err="1" smtClean="0"/>
              <a:t>méthodes</a:t>
            </a:r>
            <a:r>
              <a:rPr lang="en-CA" dirty="0" smtClean="0"/>
              <a:t> </a:t>
            </a:r>
            <a:r>
              <a:rPr lang="en-CA" dirty="0" err="1" smtClean="0"/>
              <a:t>requises</a:t>
            </a:r>
            <a:endParaRPr lang="en-CA" dirty="0" smtClean="0"/>
          </a:p>
          <a:p>
            <a:r>
              <a:rPr lang="en-CA" dirty="0" smtClean="0"/>
              <a:t>Un type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satisfaire</a:t>
            </a:r>
            <a:r>
              <a:rPr lang="en-CA" dirty="0" smtClean="0"/>
              <a:t> </a:t>
            </a:r>
            <a:r>
              <a:rPr lang="en-CA" dirty="0" err="1" smtClean="0"/>
              <a:t>plusieurs</a:t>
            </a:r>
            <a:r>
              <a:rPr lang="en-CA" dirty="0" smtClean="0"/>
              <a:t> interfaces</a:t>
            </a:r>
          </a:p>
          <a:p>
            <a:r>
              <a:rPr lang="en-CA" dirty="0" err="1" smtClean="0"/>
              <a:t>Une</a:t>
            </a:r>
            <a:r>
              <a:rPr lang="en-CA" dirty="0" smtClean="0"/>
              <a:t> interface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définit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r>
              <a:rPr lang="en-CA" dirty="0" err="1" smtClean="0"/>
              <a:t>autre</a:t>
            </a:r>
            <a:r>
              <a:rPr lang="en-CA" dirty="0" smtClean="0"/>
              <a:t> package </a:t>
            </a:r>
            <a:r>
              <a:rPr lang="en-CA" dirty="0" err="1" smtClean="0"/>
              <a:t>que</a:t>
            </a:r>
            <a:r>
              <a:rPr lang="en-CA" dirty="0" smtClean="0"/>
              <a:t> les types qui la </a:t>
            </a:r>
            <a:r>
              <a:rPr lang="en-CA" dirty="0" err="1" smtClean="0"/>
              <a:t>satisfont</a:t>
            </a:r>
            <a:endParaRPr lang="en-CA" dirty="0" smtClean="0"/>
          </a:p>
          <a:p>
            <a:r>
              <a:rPr lang="en-CA" dirty="0" err="1" smtClean="0"/>
              <a:t>Une</a:t>
            </a:r>
            <a:r>
              <a:rPr lang="en-CA" dirty="0" smtClean="0"/>
              <a:t> variable interface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référer</a:t>
            </a:r>
            <a:r>
              <a:rPr lang="en-CA" dirty="0" smtClean="0"/>
              <a:t> à </a:t>
            </a:r>
            <a:r>
              <a:rPr lang="en-CA" dirty="0" err="1" smtClean="0"/>
              <a:t>n’importe</a:t>
            </a:r>
            <a:r>
              <a:rPr lang="en-CA" dirty="0" smtClean="0"/>
              <a:t> </a:t>
            </a:r>
            <a:r>
              <a:rPr lang="en-CA" dirty="0" err="1" smtClean="0"/>
              <a:t>quelle</a:t>
            </a:r>
            <a:r>
              <a:rPr lang="en-CA" dirty="0" smtClean="0"/>
              <a:t> instance </a:t>
            </a:r>
            <a:r>
              <a:rPr lang="en-CA" dirty="0" err="1" smtClean="0"/>
              <a:t>satisfaisant</a:t>
            </a:r>
            <a:r>
              <a:rPr lang="en-CA" dirty="0" smtClean="0"/>
              <a:t> </a:t>
            </a:r>
            <a:r>
              <a:rPr lang="en-CA" dirty="0" err="1" smtClean="0"/>
              <a:t>celle</a:t>
            </a:r>
            <a:r>
              <a:rPr lang="en-CA" smtClean="0"/>
              <a:t>-ci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4802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i="1" dirty="0" err="1" smtClean="0"/>
              <a:t>Satisfaire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interface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1989138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</a:t>
            </a:r>
            <a:r>
              <a:rPr lang="fr-FR" altLang="en-US" sz="1600" b="1" dirty="0" err="1">
                <a:latin typeface="Courier New" pitchFamily="49" charset="0"/>
              </a:rPr>
              <a:t>PointColore</a:t>
            </a:r>
            <a:r>
              <a:rPr lang="fr-FR" altLang="en-US" sz="1600" b="1" dirty="0">
                <a:latin typeface="Courier New" pitchFamily="49" charset="0"/>
              </a:rPr>
              <a:t>) Couleur() string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return 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// doit </a:t>
            </a:r>
            <a:r>
              <a:rPr lang="fr-FR" altLang="en-US" sz="1600" b="1" dirty="0" err="1">
                <a:latin typeface="Courier New" pitchFamily="49" charset="0"/>
              </a:rPr>
              <a:t>etre</a:t>
            </a:r>
            <a:r>
              <a:rPr lang="fr-FR" altLang="en-US" sz="1600" b="1" dirty="0">
                <a:latin typeface="Courier New" pitchFamily="49" charset="0"/>
              </a:rPr>
              <a:t> pointeur afin de modifier la couleur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</a:t>
            </a:r>
            <a:r>
              <a:rPr lang="fr-FR" altLang="en-US" sz="1600" b="1" dirty="0" err="1">
                <a:latin typeface="Courier New" pitchFamily="49" charset="0"/>
              </a:rPr>
              <a:t>PointColore</a:t>
            </a:r>
            <a:r>
              <a:rPr lang="fr-FR" altLang="en-US" sz="1600" b="1" dirty="0">
                <a:latin typeface="Courier New" pitchFamily="49" charset="0"/>
              </a:rPr>
              <a:t>) </a:t>
            </a:r>
            <a:r>
              <a:rPr lang="fr-FR" altLang="en-US" sz="1600" b="1" dirty="0" err="1">
                <a:latin typeface="Courier New" pitchFamily="49" charset="0"/>
              </a:rPr>
              <a:t>SetCouleur</a:t>
            </a:r>
            <a:r>
              <a:rPr lang="fr-FR" altLang="en-US" sz="1600" b="1" dirty="0">
                <a:latin typeface="Courier New" pitchFamily="49" charset="0"/>
              </a:rPr>
              <a:t>(</a:t>
            </a:r>
            <a:r>
              <a:rPr lang="fr-FR" altLang="en-US" sz="1600" b="1" dirty="0" err="1">
                <a:latin typeface="Courier New" pitchFamily="49" charset="0"/>
              </a:rPr>
              <a:t>newCouleur</a:t>
            </a:r>
            <a:r>
              <a:rPr lang="fr-FR" altLang="en-US" sz="1600" b="1" dirty="0">
                <a:latin typeface="Courier New" pitchFamily="49" charset="0"/>
              </a:rPr>
              <a:t> string)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r>
              <a:rPr lang="en-CA" altLang="en-US" sz="1600" b="1" dirty="0">
                <a:latin typeface="Courier New" pitchFamily="49" charset="0"/>
              </a:rPr>
              <a:t> = </a:t>
            </a:r>
            <a:r>
              <a:rPr lang="en-CA" altLang="en-US" sz="1600" b="1" dirty="0" err="1">
                <a:latin typeface="Courier New" pitchFamily="49" charset="0"/>
              </a:rPr>
              <a:t>newCouleur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*Boite) </a:t>
            </a:r>
            <a:r>
              <a:rPr lang="fr-FR" altLang="en-US" sz="1600" b="1" dirty="0" err="1">
                <a:latin typeface="Courier New" pitchFamily="49" charset="0"/>
              </a:rPr>
              <a:t>SetCouleur</a:t>
            </a:r>
            <a:r>
              <a:rPr lang="fr-FR" altLang="en-US" sz="1600" b="1" dirty="0">
                <a:latin typeface="Courier New" pitchFamily="49" charset="0"/>
              </a:rPr>
              <a:t>(</a:t>
            </a:r>
            <a:r>
              <a:rPr lang="fr-FR" altLang="en-US" sz="1600" b="1" dirty="0" err="1">
                <a:latin typeface="Courier New" pitchFamily="49" charset="0"/>
              </a:rPr>
              <a:t>newCouleur</a:t>
            </a:r>
            <a:r>
              <a:rPr lang="fr-FR" altLang="en-US" sz="1600" b="1" dirty="0">
                <a:latin typeface="Courier New" pitchFamily="49" charset="0"/>
              </a:rPr>
              <a:t> string)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r>
              <a:rPr lang="en-CA" altLang="en-US" sz="1600" b="1" dirty="0">
                <a:latin typeface="Courier New" pitchFamily="49" charset="0"/>
              </a:rPr>
              <a:t> = </a:t>
            </a:r>
            <a:r>
              <a:rPr lang="en-CA" altLang="en-US" sz="1600" b="1" dirty="0" err="1">
                <a:latin typeface="Courier New" pitchFamily="49" charset="0"/>
              </a:rPr>
              <a:t>newCouleur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*Boite) Couleur() string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return 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9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Polymorphisme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55650" y="1167130"/>
            <a:ext cx="76327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dirty="0">
                <a:latin typeface="Courier New" pitchFamily="49" charset="0"/>
              </a:rPr>
              <a:t> </a:t>
            </a:r>
            <a:r>
              <a:rPr lang="fr-FR" altLang="en-US" sz="1600" dirty="0" smtClean="0">
                <a:latin typeface="Courier New" pitchFamily="49" charset="0"/>
              </a:rPr>
              <a:t>	</a:t>
            </a:r>
            <a:r>
              <a:rPr lang="fr-FR" altLang="en-US" sz="1600" b="1" dirty="0" smtClean="0">
                <a:latin typeface="Courier New" pitchFamily="49" charset="0"/>
              </a:rPr>
              <a:t>var </a:t>
            </a:r>
            <a:r>
              <a:rPr lang="fr-FR" altLang="en-US" sz="1600" b="1" dirty="0">
                <a:latin typeface="Courier New" pitchFamily="49" charset="0"/>
              </a:rPr>
              <a:t>p </a:t>
            </a:r>
            <a:r>
              <a:rPr lang="fr-FR" altLang="en-US" sz="1600" b="1" dirty="0" err="1" smtClean="0">
                <a:latin typeface="Courier New" pitchFamily="49" charset="0"/>
              </a:rPr>
              <a:t>Coloreur</a:t>
            </a:r>
            <a:r>
              <a:rPr lang="fr-FR" altLang="en-US" sz="1600" b="1" dirty="0">
                <a:latin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p= new(</a:t>
            </a:r>
            <a:r>
              <a:rPr lang="fr-FR" altLang="en-US" sz="1600" b="1" dirty="0" err="1">
                <a:latin typeface="Courier New" pitchFamily="49" charset="0"/>
              </a:rPr>
              <a:t>PointColore</a:t>
            </a:r>
            <a:r>
              <a:rPr lang="fr-FR" altLang="en-US" sz="1600" b="1" dirty="0" smtClean="0">
                <a:latin typeface="Courier New" pitchFamily="49" charset="0"/>
              </a:rPr>
              <a:t>) 	// pour </a:t>
            </a:r>
            <a:r>
              <a:rPr lang="en-CA" altLang="en-US" sz="1600" b="1" dirty="0" err="1" smtClean="0">
                <a:latin typeface="Courier New" pitchFamily="49" charset="0"/>
              </a:rPr>
              <a:t>être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accepté</a:t>
            </a:r>
            <a:r>
              <a:rPr lang="en-CA" altLang="en-US" sz="1600" b="1" dirty="0" smtClean="0">
                <a:latin typeface="Courier New" pitchFamily="49" charset="0"/>
              </a:rPr>
              <a:t>, le type</a:t>
            </a:r>
            <a:endParaRPr lang="fr-FR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</a:t>
            </a:r>
            <a:r>
              <a:rPr lang="fr-FR" altLang="en-US" sz="1600" b="1" dirty="0" err="1">
                <a:latin typeface="Courier New" pitchFamily="49" charset="0"/>
              </a:rPr>
              <a:t>p.SetCouleur</a:t>
            </a:r>
            <a:r>
              <a:rPr lang="fr-FR" altLang="en-US" sz="1600" b="1" dirty="0">
                <a:latin typeface="Courier New" pitchFamily="49" charset="0"/>
              </a:rPr>
              <a:t>("rose</a:t>
            </a:r>
            <a:r>
              <a:rPr lang="fr-FR" altLang="en-US" sz="1600" b="1" dirty="0" smtClean="0">
                <a:latin typeface="Courier New" pitchFamily="49" charset="0"/>
              </a:rPr>
              <a:t>")	</a:t>
            </a:r>
            <a:r>
              <a:rPr lang="en-CA" altLang="en-US" sz="1600" b="1" dirty="0" smtClean="0">
                <a:latin typeface="Courier New" pitchFamily="49" charset="0"/>
              </a:rPr>
              <a:t>// </a:t>
            </a:r>
            <a:r>
              <a:rPr lang="en-CA" altLang="en-US" sz="1600" b="1" dirty="0" err="1" smtClean="0">
                <a:latin typeface="Courier New" pitchFamily="49" charset="0"/>
              </a:rPr>
              <a:t>doit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définir</a:t>
            </a:r>
            <a:r>
              <a:rPr lang="en-CA" altLang="en-US" sz="1600" b="1" dirty="0" smtClean="0">
                <a:latin typeface="Courier New" pitchFamily="49" charset="0"/>
              </a:rPr>
              <a:t> les </a:t>
            </a:r>
            <a:r>
              <a:rPr lang="en-CA" altLang="en-US" sz="1600" b="1" dirty="0" err="1" smtClean="0">
                <a:latin typeface="Courier New" pitchFamily="49" charset="0"/>
              </a:rPr>
              <a:t>méthodes</a:t>
            </a:r>
            <a:endParaRPr lang="fr-FR" altLang="en-US" sz="16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dirty="0" smtClean="0">
                <a:latin typeface="Courier New" pitchFamily="49" charset="0"/>
              </a:rPr>
              <a:t>				</a:t>
            </a:r>
            <a:r>
              <a:rPr lang="en-CA" altLang="en-US" sz="1600" b="1" dirty="0" smtClean="0">
                <a:latin typeface="Courier New" pitchFamily="49" charset="0"/>
              </a:rPr>
              <a:t>// de </a:t>
            </a:r>
            <a:r>
              <a:rPr lang="en-CA" altLang="en-US" sz="1600" b="1" dirty="0" err="1" smtClean="0">
                <a:latin typeface="Courier New" pitchFamily="49" charset="0"/>
              </a:rPr>
              <a:t>l’interface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endParaRPr lang="en-CA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tableau := </a:t>
            </a:r>
            <a:r>
              <a:rPr lang="en-CA" altLang="en-US" sz="1600" b="1" dirty="0" smtClean="0">
                <a:latin typeface="Courier New" pitchFamily="49" charset="0"/>
              </a:rPr>
              <a:t>[4]</a:t>
            </a:r>
            <a:r>
              <a:rPr lang="en-CA" altLang="en-US" sz="1600" b="1" dirty="0" err="1" smtClean="0">
                <a:latin typeface="Courier New" pitchFamily="49" charset="0"/>
              </a:rPr>
              <a:t>Coloreur</a:t>
            </a:r>
            <a:r>
              <a:rPr lang="en-CA" alt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&amp;</a:t>
            </a:r>
            <a:r>
              <a:rPr lang="en-CA" altLang="en-US" sz="1600" b="1" dirty="0" err="1">
                <a:latin typeface="Courier New" pitchFamily="49" charset="0"/>
              </a:rPr>
              <a:t>PointColore</a:t>
            </a:r>
            <a:r>
              <a:rPr lang="en-CA" altLang="en-US" sz="1600" b="1" dirty="0">
                <a:latin typeface="Courier New" pitchFamily="49" charset="0"/>
              </a:rPr>
              <a:t>{Point{1.1,2.2},"rouge"},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&amp;</a:t>
            </a:r>
            <a:r>
              <a:rPr lang="en-CA" altLang="en-US" sz="1600" b="1" dirty="0" err="1">
                <a:latin typeface="Courier New" pitchFamily="49" charset="0"/>
              </a:rPr>
              <a:t>Boite</a:t>
            </a:r>
            <a:r>
              <a:rPr lang="en-CA" altLang="en-US" sz="1600" b="1" dirty="0">
                <a:latin typeface="Courier New" pitchFamily="49" charset="0"/>
              </a:rPr>
              <a:t>{32.4,"jaune"},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&amp;</a:t>
            </a:r>
            <a:r>
              <a:rPr lang="en-CA" altLang="en-US" sz="1600" b="1" dirty="0" err="1">
                <a:latin typeface="Courier New" pitchFamily="49" charset="0"/>
              </a:rPr>
              <a:t>PointColore</a:t>
            </a:r>
            <a:r>
              <a:rPr lang="en-CA" altLang="en-US" sz="1600" b="1" dirty="0">
                <a:latin typeface="Courier New" pitchFamily="49" charset="0"/>
              </a:rPr>
              <a:t>{Point{1.1,2.2},"bleu</a:t>
            </a:r>
            <a:r>
              <a:rPr lang="en-CA" altLang="en-US" sz="1600" b="1" dirty="0" smtClean="0">
                <a:latin typeface="Courier New" pitchFamily="49" charset="0"/>
              </a:rPr>
              <a:t>"},p}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for _,element := range tableau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>
                <a:latin typeface="Courier New" pitchFamily="49" charset="0"/>
              </a:rPr>
              <a:t>("</a:t>
            </a:r>
            <a:r>
              <a:rPr lang="en-CA" altLang="en-US" sz="1600" b="1" dirty="0" err="1">
                <a:latin typeface="Courier New" pitchFamily="49" charset="0"/>
              </a:rPr>
              <a:t>couleur</a:t>
            </a:r>
            <a:r>
              <a:rPr lang="en-CA" altLang="en-US" sz="1600" b="1" dirty="0">
                <a:latin typeface="Courier New" pitchFamily="49" charset="0"/>
              </a:rPr>
              <a:t>= %s\n",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		</a:t>
            </a:r>
            <a:r>
              <a:rPr lang="en-CA" altLang="en-US" sz="1600" b="1" dirty="0" err="1">
                <a:latin typeface="Courier New" pitchFamily="49" charset="0"/>
              </a:rPr>
              <a:t>element.Couleur</a:t>
            </a:r>
            <a:r>
              <a:rPr lang="en-CA" altLang="en-US" sz="1600" b="1" dirty="0">
                <a:latin typeface="Courier New" pitchFamily="49" charset="0"/>
              </a:rPr>
              <a:t>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}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950" y="2994025"/>
            <a:ext cx="1800225" cy="93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sz="1100" dirty="0" err="1"/>
              <a:t>L’utilisation</a:t>
            </a:r>
            <a:r>
              <a:rPr lang="en-CA" sz="1100" dirty="0"/>
              <a:t> </a:t>
            </a:r>
            <a:r>
              <a:rPr lang="en-CA" sz="1100" dirty="0" err="1"/>
              <a:t>d’une</a:t>
            </a:r>
            <a:r>
              <a:rPr lang="en-CA" sz="1100" dirty="0"/>
              <a:t> </a:t>
            </a:r>
            <a:r>
              <a:rPr lang="en-CA" sz="1100" dirty="0" err="1"/>
              <a:t>référence</a:t>
            </a:r>
            <a:r>
              <a:rPr lang="en-CA" sz="1100" dirty="0"/>
              <a:t> (</a:t>
            </a:r>
            <a:r>
              <a:rPr lang="en-CA" sz="1100" dirty="0" err="1"/>
              <a:t>pointeur</a:t>
            </a:r>
            <a:r>
              <a:rPr lang="en-CA" sz="1100" dirty="0"/>
              <a:t>) </a:t>
            </a:r>
            <a:r>
              <a:rPr lang="en-CA" sz="1100" dirty="0" err="1"/>
              <a:t>est</a:t>
            </a:r>
            <a:r>
              <a:rPr lang="en-CA" sz="1100" dirty="0"/>
              <a:t> </a:t>
            </a:r>
            <a:r>
              <a:rPr lang="en-CA" sz="1100" dirty="0" err="1"/>
              <a:t>obligatoire</a:t>
            </a:r>
            <a:r>
              <a:rPr lang="en-CA" sz="1100" dirty="0"/>
              <a:t> car </a:t>
            </a:r>
            <a:r>
              <a:rPr lang="en-CA" sz="1100" dirty="0" err="1" smtClean="0"/>
              <a:t>c’est</a:t>
            </a:r>
            <a:r>
              <a:rPr lang="en-CA" sz="1100" dirty="0" smtClean="0"/>
              <a:t> le </a:t>
            </a:r>
            <a:r>
              <a:rPr lang="en-CA" sz="1100" dirty="0" err="1" smtClean="0"/>
              <a:t>pointeur</a:t>
            </a:r>
            <a:r>
              <a:rPr lang="en-CA" sz="1100" dirty="0" smtClean="0"/>
              <a:t> à des </a:t>
            </a:r>
            <a:r>
              <a:rPr lang="en-CA" sz="1100" dirty="0" err="1" smtClean="0"/>
              <a:t>Boite</a:t>
            </a:r>
            <a:r>
              <a:rPr lang="en-CA" sz="1100" dirty="0" smtClean="0"/>
              <a:t> qui </a:t>
            </a:r>
            <a:r>
              <a:rPr lang="en-CA" sz="1100" dirty="0" err="1" smtClean="0"/>
              <a:t>satisfait</a:t>
            </a:r>
            <a:r>
              <a:rPr lang="en-CA" sz="1100" dirty="0" smtClean="0"/>
              <a:t> </a:t>
            </a:r>
            <a:r>
              <a:rPr lang="en-CA" sz="1100" dirty="0" err="1" smtClean="0"/>
              <a:t>l’interface</a:t>
            </a:r>
            <a:endParaRPr lang="en-CA" sz="1100" dirty="0"/>
          </a:p>
        </p:txBody>
      </p:sp>
      <p:cxnSp>
        <p:nvCxnSpPr>
          <p:cNvPr id="35846" name="Straight Arrow Connector 3"/>
          <p:cNvCxnSpPr>
            <a:cxnSpLocks noChangeShapeType="1"/>
          </p:cNvCxnSpPr>
          <p:nvPr/>
        </p:nvCxnSpPr>
        <p:spPr bwMode="auto">
          <a:xfrm>
            <a:off x="1908175" y="3284538"/>
            <a:ext cx="719138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905229" y="5296486"/>
            <a:ext cx="613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Un </a:t>
            </a:r>
            <a:r>
              <a:rPr lang="en-CA" i="1" dirty="0" err="1" smtClean="0"/>
              <a:t>pointeur</a:t>
            </a:r>
            <a:r>
              <a:rPr lang="en-CA" i="1" dirty="0" smtClean="0"/>
              <a:t> </a:t>
            </a:r>
            <a:r>
              <a:rPr lang="en-CA" i="1" dirty="0" err="1" smtClean="0"/>
              <a:t>peut</a:t>
            </a:r>
            <a:r>
              <a:rPr lang="en-CA" i="1" dirty="0" smtClean="0"/>
              <a:t> </a:t>
            </a:r>
            <a:r>
              <a:rPr lang="en-CA" i="1" dirty="0" err="1" smtClean="0"/>
              <a:t>accèder</a:t>
            </a:r>
            <a:r>
              <a:rPr lang="en-CA" i="1" dirty="0" smtClean="0"/>
              <a:t> aux </a:t>
            </a:r>
            <a:r>
              <a:rPr lang="en-CA" i="1" dirty="0" err="1" smtClean="0"/>
              <a:t>méthodes</a:t>
            </a:r>
            <a:r>
              <a:rPr lang="en-CA" i="1" dirty="0" smtClean="0"/>
              <a:t> de son type </a:t>
            </a:r>
          </a:p>
          <a:p>
            <a:r>
              <a:rPr lang="en-CA" i="1" dirty="0" smtClean="0"/>
              <a:t>(</a:t>
            </a:r>
            <a:r>
              <a:rPr lang="en-CA" i="1" dirty="0" err="1" smtClean="0"/>
              <a:t>déréférencement</a:t>
            </a:r>
            <a:r>
              <a:rPr lang="en-CA" i="1" dirty="0" smtClean="0"/>
              <a:t> </a:t>
            </a:r>
            <a:r>
              <a:rPr lang="en-CA" i="1" dirty="0" err="1" smtClean="0"/>
              <a:t>automatique</a:t>
            </a:r>
            <a:r>
              <a:rPr lang="en-CA" i="1" dirty="0" smtClean="0"/>
              <a:t>), </a:t>
            </a:r>
            <a:r>
              <a:rPr lang="en-CA" i="1" dirty="0" err="1" smtClean="0"/>
              <a:t>mais</a:t>
            </a:r>
            <a:r>
              <a:rPr lang="en-CA" i="1" dirty="0" smtClean="0"/>
              <a:t> pas </a:t>
            </a:r>
            <a:r>
              <a:rPr lang="en-CA" i="1" dirty="0" err="1" smtClean="0"/>
              <a:t>l’inverse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6021288"/>
            <a:ext cx="4924942" cy="51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 smtClean="0"/>
              <a:t>Go specs: The </a:t>
            </a:r>
            <a:r>
              <a:rPr lang="en-CA" sz="900" i="1" dirty="0"/>
              <a:t>method set of any other named type T consists of all methods with receiver type T. The method set of the corresponding pointer type *T is the set of all methods with receiver *T or T (that is, it also contains the method set of T).</a:t>
            </a:r>
          </a:p>
        </p:txBody>
      </p:sp>
    </p:spTree>
    <p:extLst>
      <p:ext uri="{BB962C8B-B14F-4D97-AF65-F5344CB8AC3E}">
        <p14:creationId xmlns:p14="http://schemas.microsoft.com/office/powerpoint/2010/main" val="12185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Paradigme Go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92150" y="1916113"/>
            <a:ext cx="7772400" cy="3962400"/>
          </a:xfrm>
        </p:spPr>
        <p:txBody>
          <a:bodyPr/>
          <a:lstStyle/>
          <a:p>
            <a:r>
              <a:rPr lang="en-CA" altLang="en-US" sz="2400" dirty="0" err="1" smtClean="0"/>
              <a:t>Langage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impératif</a:t>
            </a:r>
            <a:endParaRPr lang="en-CA" altLang="en-US" sz="2400" dirty="0" smtClean="0"/>
          </a:p>
          <a:p>
            <a:r>
              <a:rPr lang="en-CA" altLang="en-US" sz="2400" dirty="0" smtClean="0"/>
              <a:t>Avec des </a:t>
            </a:r>
            <a:r>
              <a:rPr lang="en-CA" altLang="en-US" sz="2400" dirty="0" err="1" smtClean="0"/>
              <a:t>éléments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programmation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concurrente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intégrés</a:t>
            </a:r>
            <a:endParaRPr lang="en-CA" altLang="en-US" sz="2400" dirty="0" smtClean="0"/>
          </a:p>
          <a:p>
            <a:pPr lvl="1"/>
            <a:r>
              <a:rPr lang="en-CA" altLang="en-US" sz="2400" dirty="0" err="1" smtClean="0"/>
              <a:t>Programmation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réseau</a:t>
            </a:r>
            <a:endParaRPr lang="en-CA" altLang="en-US" sz="2400" dirty="0" smtClean="0"/>
          </a:p>
          <a:p>
            <a:r>
              <a:rPr lang="en-CA" altLang="en-US" sz="2400" dirty="0" smtClean="0"/>
              <a:t>Pas </a:t>
            </a:r>
            <a:r>
              <a:rPr lang="en-CA" altLang="en-US" sz="2400" dirty="0" err="1" smtClean="0"/>
              <a:t>orienté</a:t>
            </a:r>
            <a:r>
              <a:rPr lang="en-CA" altLang="en-US" sz="2400" dirty="0" smtClean="0"/>
              <a:t>-objet</a:t>
            </a:r>
          </a:p>
          <a:p>
            <a:pPr lvl="1"/>
            <a:r>
              <a:rPr lang="en-CA" altLang="en-US" sz="2400" dirty="0" err="1" smtClean="0"/>
              <a:t>Mais</a:t>
            </a:r>
            <a:r>
              <a:rPr lang="en-CA" altLang="en-US" sz="2400" dirty="0" smtClean="0"/>
              <a:t> avec interfaces, </a:t>
            </a:r>
            <a:r>
              <a:rPr lang="en-CA" altLang="en-US" sz="2400" dirty="0" err="1" smtClean="0"/>
              <a:t>méthodes</a:t>
            </a:r>
            <a:r>
              <a:rPr lang="en-CA" altLang="en-US" sz="2400" dirty="0" smtClean="0"/>
              <a:t> et </a:t>
            </a:r>
            <a:r>
              <a:rPr lang="en-CA" altLang="en-US" sz="2400" dirty="0" err="1" smtClean="0"/>
              <a:t>polymorphisme</a:t>
            </a:r>
            <a:endParaRPr lang="en-CA" altLang="en-US" sz="2400" dirty="0" smtClean="0"/>
          </a:p>
          <a:p>
            <a:r>
              <a:rPr lang="en-CA" altLang="en-US" sz="2400" dirty="0" err="1" smtClean="0"/>
              <a:t>Aussi</a:t>
            </a:r>
            <a:r>
              <a:rPr lang="en-CA" altLang="en-US" sz="2400" dirty="0" smtClean="0"/>
              <a:t> un </a:t>
            </a:r>
            <a:r>
              <a:rPr lang="en-CA" altLang="en-US" sz="2400" dirty="0" err="1" smtClean="0"/>
              <a:t>langage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fonctionel</a:t>
            </a:r>
            <a:endParaRPr lang="en-CA" altLang="en-US" sz="2400" dirty="0" smtClean="0"/>
          </a:p>
          <a:p>
            <a:pPr lvl="1"/>
            <a:r>
              <a:rPr lang="en-CA" altLang="en-US" sz="2400" dirty="0" err="1" smtClean="0"/>
              <a:t>Autorise</a:t>
            </a:r>
            <a:r>
              <a:rPr lang="en-CA" altLang="en-US" sz="2400" dirty="0" smtClean="0"/>
              <a:t> les </a:t>
            </a:r>
            <a:r>
              <a:rPr lang="en-CA" altLang="en-US" sz="2400" dirty="0" err="1" smtClean="0"/>
              <a:t>fonctions</a:t>
            </a:r>
            <a:r>
              <a:rPr lang="en-CA" altLang="en-US" sz="2400" dirty="0" smtClean="0"/>
              <a:t> lambda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4277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Concepts absents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Pas de surcharge de </a:t>
            </a:r>
            <a:r>
              <a:rPr lang="en-CA" altLang="en-US" dirty="0" err="1" smtClean="0"/>
              <a:t>fonctions</a:t>
            </a:r>
            <a:endParaRPr lang="en-CA" altLang="en-US" dirty="0" smtClean="0"/>
          </a:p>
          <a:p>
            <a:r>
              <a:rPr lang="en-CA" altLang="en-US" dirty="0" smtClean="0"/>
              <a:t>Pas de conversions </a:t>
            </a:r>
            <a:r>
              <a:rPr lang="en-CA" altLang="en-US" dirty="0" err="1" smtClean="0"/>
              <a:t>implicites</a:t>
            </a:r>
            <a:endParaRPr lang="en-CA" altLang="en-US" dirty="0" smtClean="0"/>
          </a:p>
          <a:p>
            <a:r>
              <a:rPr lang="en-CA" altLang="en-US" dirty="0" smtClean="0"/>
              <a:t>Pas de classes!</a:t>
            </a:r>
          </a:p>
          <a:p>
            <a:r>
              <a:rPr lang="en-CA" altLang="en-US" dirty="0" smtClean="0"/>
              <a:t>Pas de types </a:t>
            </a:r>
            <a:r>
              <a:rPr lang="en-CA" altLang="en-US" dirty="0" err="1" smtClean="0"/>
              <a:t>paramétrisés</a:t>
            </a:r>
            <a:endParaRPr lang="en-CA" altLang="en-US" dirty="0" smtClean="0"/>
          </a:p>
          <a:p>
            <a:r>
              <a:rPr lang="en-CA" altLang="en-US" dirty="0" smtClean="0"/>
              <a:t>Pas </a:t>
            </a:r>
            <a:r>
              <a:rPr lang="en-CA" altLang="en-US" dirty="0" err="1" smtClean="0"/>
              <a:t>d’exceptions</a:t>
            </a:r>
            <a:endParaRPr lang="en-CA" altLang="en-US" dirty="0" smtClean="0"/>
          </a:p>
          <a:p>
            <a:r>
              <a:rPr lang="en-CA" altLang="en-US" dirty="0" smtClean="0"/>
              <a:t>Pas </a:t>
            </a:r>
            <a:r>
              <a:rPr lang="en-CA" altLang="en-US" dirty="0" err="1" smtClean="0"/>
              <a:t>d’assertions</a:t>
            </a:r>
            <a:endParaRPr lang="en-CA" alt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41737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Exécution Go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Environ 20% plus lent que C</a:t>
            </a:r>
          </a:p>
          <a:p>
            <a:r>
              <a:rPr lang="en-CA" altLang="en-US" smtClean="0"/>
              <a:t>2x plus rapide que Java et 70% moins gourmand en mémoire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547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Éléments Go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844675"/>
            <a:ext cx="7772400" cy="3962400"/>
          </a:xfrm>
        </p:spPr>
        <p:txBody>
          <a:bodyPr/>
          <a:lstStyle/>
          <a:p>
            <a:r>
              <a:rPr lang="en-CA" altLang="en-US" dirty="0" smtClean="0"/>
              <a:t>Code facile à lire, </a:t>
            </a:r>
            <a:r>
              <a:rPr lang="en-CA" altLang="en-US" dirty="0" err="1" smtClean="0"/>
              <a:t>structuré</a:t>
            </a:r>
            <a:r>
              <a:rPr lang="en-CA" altLang="en-US" dirty="0" smtClean="0"/>
              <a:t> en package</a:t>
            </a:r>
          </a:p>
          <a:p>
            <a:pPr lvl="1"/>
            <a:r>
              <a:rPr lang="en-CA" altLang="en-US" dirty="0" err="1" smtClean="0"/>
              <a:t>Dont</a:t>
            </a:r>
            <a:r>
              <a:rPr lang="en-CA" altLang="en-US" dirty="0" smtClean="0"/>
              <a:t> un package </a:t>
            </a:r>
            <a:r>
              <a:rPr lang="en-CA" altLang="en-US" i="1" dirty="0" smtClean="0"/>
              <a:t>main</a:t>
            </a:r>
          </a:p>
          <a:p>
            <a:pPr lvl="1"/>
            <a:r>
              <a:rPr lang="en-CA" altLang="en-US" dirty="0" smtClean="0"/>
              <a:t>Un package </a:t>
            </a:r>
            <a:r>
              <a:rPr lang="en-CA" altLang="en-US" dirty="0" err="1" smtClean="0"/>
              <a:t>peut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avoir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fonction</a:t>
            </a:r>
            <a:r>
              <a:rPr lang="en-CA" altLang="en-US" dirty="0" smtClean="0"/>
              <a:t> </a:t>
            </a:r>
            <a:r>
              <a:rPr lang="en-CA" altLang="en-US" i="1" dirty="0" err="1" smtClean="0"/>
              <a:t>init</a:t>
            </a:r>
            <a:r>
              <a:rPr lang="en-CA" altLang="en-US" i="1" dirty="0" smtClean="0"/>
              <a:t>()</a:t>
            </a:r>
          </a:p>
          <a:p>
            <a:pPr lvl="1"/>
            <a:r>
              <a:rPr lang="en-CA" altLang="en-US" dirty="0" smtClean="0"/>
              <a:t>Utilise le Unicode</a:t>
            </a:r>
          </a:p>
          <a:p>
            <a:pPr lvl="1"/>
            <a:r>
              <a:rPr lang="en-CA" altLang="en-US" dirty="0" smtClean="0"/>
              <a:t>Sensible à la </a:t>
            </a:r>
            <a:r>
              <a:rPr lang="en-CA" altLang="en-US" dirty="0" err="1" smtClean="0"/>
              <a:t>casse</a:t>
            </a:r>
            <a:endParaRPr lang="en-CA" altLang="en-US" dirty="0" smtClean="0"/>
          </a:p>
          <a:p>
            <a:r>
              <a:rPr lang="en-CA" altLang="en-US" dirty="0" err="1" smtClean="0"/>
              <a:t>Nombreux</a:t>
            </a:r>
            <a:r>
              <a:rPr lang="en-CA" altLang="en-US" dirty="0" smtClean="0"/>
              <a:t> concepts </a:t>
            </a:r>
            <a:r>
              <a:rPr lang="en-CA" altLang="en-US" dirty="0" err="1" smtClean="0"/>
              <a:t>orthogonaux</a:t>
            </a:r>
            <a:endParaRPr lang="en-CA" altLang="en-US" dirty="0" smtClean="0"/>
          </a:p>
          <a:p>
            <a:r>
              <a:rPr lang="en-CA" altLang="en-US" dirty="0" smtClean="0"/>
              <a:t>25 mots-</a:t>
            </a:r>
            <a:r>
              <a:rPr lang="en-CA" altLang="en-US" dirty="0" err="1" smtClean="0"/>
              <a:t>clé</a:t>
            </a:r>
            <a:endParaRPr lang="en-CA" altLang="en-US" dirty="0" smtClean="0"/>
          </a:p>
          <a:p>
            <a:r>
              <a:rPr lang="en-CA" altLang="en-US" dirty="0" smtClean="0"/>
              <a:t>36 </a:t>
            </a:r>
            <a:r>
              <a:rPr lang="en-CA" altLang="en-US" dirty="0" err="1" smtClean="0"/>
              <a:t>identificateurs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prédéfinis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Types et </a:t>
            </a:r>
            <a:r>
              <a:rPr lang="en-CA" altLang="en-US" dirty="0" err="1" smtClean="0"/>
              <a:t>fonctions</a:t>
            </a:r>
            <a:r>
              <a:rPr lang="en-CA" altLang="en-US" dirty="0" smtClean="0"/>
              <a:t> de base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4702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Un petit programme Go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71550" y="1905000"/>
            <a:ext cx="691356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import "</a:t>
            </a:r>
            <a:r>
              <a:rPr lang="en-CA" altLang="en-US" sz="2000" b="1" dirty="0" err="1">
                <a:latin typeface="Courier New" pitchFamily="49" charset="0"/>
              </a:rPr>
              <a:t>fmt</a:t>
            </a:r>
            <a:r>
              <a:rPr lang="en-CA" altLang="en-US" sz="2000" b="1" dirty="0">
                <a:latin typeface="Courier New" pitchFamily="49" charset="0"/>
              </a:rPr>
              <a:t>" // importation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 err="1">
                <a:latin typeface="Courier New" pitchFamily="49" charset="0"/>
              </a:rPr>
              <a:t>func</a:t>
            </a:r>
            <a:r>
              <a:rPr lang="en-CA" altLang="en-US" sz="20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</a:t>
            </a:r>
            <a:r>
              <a:rPr lang="en-CA" altLang="en-US" sz="2000" b="1" dirty="0" err="1">
                <a:latin typeface="Courier New" pitchFamily="49" charset="0"/>
              </a:rPr>
              <a:t>fmt.Println</a:t>
            </a:r>
            <a:r>
              <a:rPr lang="en-CA" altLang="en-US" sz="2000" b="1" dirty="0">
                <a:latin typeface="Courier New" pitchFamily="49" charset="0"/>
              </a:rPr>
              <a:t>("Hello le monde")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// </a:t>
            </a:r>
            <a:r>
              <a:rPr lang="en-CA" altLang="en-US" sz="2000" b="1" dirty="0" err="1" smtClean="0">
                <a:latin typeface="Courier New" pitchFamily="49" charset="0"/>
              </a:rPr>
              <a:t>débuter</a:t>
            </a:r>
            <a:r>
              <a:rPr lang="en-CA" altLang="en-US" sz="2000" b="1" dirty="0" smtClean="0">
                <a:latin typeface="Courier New" pitchFamily="49" charset="0"/>
              </a:rPr>
              <a:t> par </a:t>
            </a:r>
            <a:r>
              <a:rPr lang="en-CA" altLang="en-US" sz="2000" b="1" dirty="0" err="1" smtClean="0">
                <a:latin typeface="Courier New" pitchFamily="49" charset="0"/>
              </a:rPr>
              <a:t>une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lettre</a:t>
            </a:r>
            <a:r>
              <a:rPr lang="en-CA" altLang="en-US" sz="2000" b="1" dirty="0" smtClean="0">
                <a:latin typeface="Courier New" pitchFamily="49" charset="0"/>
              </a:rPr>
              <a:t> majuscule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 smtClean="0">
                <a:latin typeface="Courier New" pitchFamily="49" charset="0"/>
              </a:rPr>
              <a:t>// </a:t>
            </a:r>
            <a:r>
              <a:rPr lang="en-CA" altLang="en-US" sz="2000" b="1" dirty="0" err="1" smtClean="0">
                <a:latin typeface="Courier New" pitchFamily="49" charset="0"/>
              </a:rPr>
              <a:t>donne</a:t>
            </a:r>
            <a:r>
              <a:rPr lang="en-CA" altLang="en-US" sz="2000" b="1" dirty="0" smtClean="0">
                <a:latin typeface="Courier New" pitchFamily="49" charset="0"/>
              </a:rPr>
              <a:t> à </a:t>
            </a:r>
            <a:r>
              <a:rPr lang="en-CA" altLang="en-US" sz="2000" b="1" dirty="0" err="1" smtClean="0">
                <a:latin typeface="Courier New" pitchFamily="49" charset="0"/>
              </a:rPr>
              <a:t>une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fonction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une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visibilité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// </a:t>
            </a:r>
            <a:r>
              <a:rPr lang="en-CA" altLang="en-US" sz="2000" b="1" dirty="0" err="1" smtClean="0">
                <a:latin typeface="Courier New" pitchFamily="49" charset="0"/>
              </a:rPr>
              <a:t>externe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>
                <a:latin typeface="Courier New" pitchFamily="49" charset="0"/>
              </a:rPr>
              <a:t>au </a:t>
            </a:r>
            <a:r>
              <a:rPr lang="en-CA" altLang="en-US" sz="2000" b="1" dirty="0" smtClean="0">
                <a:latin typeface="Courier New" pitchFamily="49" charset="0"/>
              </a:rPr>
              <a:t>package (exportation)</a:t>
            </a:r>
            <a:endParaRPr lang="en-CA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Types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err="1" smtClean="0"/>
              <a:t>int</a:t>
            </a:r>
            <a:r>
              <a:rPr lang="en-CA" altLang="en-US" dirty="0" smtClean="0"/>
              <a:t>, int8, int16, int32</a:t>
            </a:r>
          </a:p>
          <a:p>
            <a:r>
              <a:rPr lang="en-CA" altLang="en-US" dirty="0" smtClean="0"/>
              <a:t>byte, </a:t>
            </a:r>
            <a:r>
              <a:rPr lang="en-CA" altLang="en-US" dirty="0" err="1" smtClean="0"/>
              <a:t>uint</a:t>
            </a:r>
            <a:r>
              <a:rPr lang="en-CA" altLang="en-US" dirty="0" smtClean="0"/>
              <a:t>, uint16, uint32, uint64</a:t>
            </a:r>
          </a:p>
          <a:p>
            <a:r>
              <a:rPr lang="en-CA" altLang="en-US" dirty="0" smtClean="0"/>
              <a:t>float32, float64</a:t>
            </a:r>
          </a:p>
          <a:p>
            <a:r>
              <a:rPr lang="en-CA" altLang="en-US" dirty="0" smtClean="0"/>
              <a:t>complex, complex64, complex128</a:t>
            </a:r>
          </a:p>
          <a:p>
            <a:r>
              <a:rPr lang="en-CA" altLang="en-US" dirty="0" err="1" smtClean="0"/>
              <a:t>bool</a:t>
            </a:r>
            <a:endParaRPr lang="en-CA" altLang="en-US" dirty="0" smtClean="0"/>
          </a:p>
          <a:p>
            <a:r>
              <a:rPr lang="en-CA" altLang="en-US" dirty="0" smtClean="0"/>
              <a:t>String</a:t>
            </a:r>
          </a:p>
          <a:p>
            <a:r>
              <a:rPr lang="en-CA" altLang="en-US" dirty="0"/>
              <a:t>e</a:t>
            </a:r>
            <a:r>
              <a:rPr lang="en-CA" altLang="en-US" dirty="0" smtClean="0"/>
              <a:t>t les </a:t>
            </a:r>
            <a:r>
              <a:rPr lang="en-CA" altLang="en-US" dirty="0" err="1" smtClean="0"/>
              <a:t>pointeurs</a:t>
            </a:r>
            <a:r>
              <a:rPr lang="en-CA" altLang="en-US" dirty="0" smtClean="0"/>
              <a:t>…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6147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2572</TotalTime>
  <Words>990</Words>
  <Application>Microsoft Macintosh PowerPoint</Application>
  <PresentationFormat>On-screen Show (4:3)</PresentationFormat>
  <Paragraphs>537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Courier New</vt:lpstr>
      <vt:lpstr>Lucida Sans Unicode</vt:lpstr>
      <vt:lpstr>Times New Roman</vt:lpstr>
      <vt:lpstr>Verdana</vt:lpstr>
      <vt:lpstr>Wingdings 2</vt:lpstr>
      <vt:lpstr>Wingdings 3</vt:lpstr>
      <vt:lpstr>Concourse</vt:lpstr>
      <vt:lpstr>Le langage Go</vt:lpstr>
      <vt:lpstr>Le langage Go</vt:lpstr>
      <vt:lpstr>Le langage Go</vt:lpstr>
      <vt:lpstr>Paradigme Go</vt:lpstr>
      <vt:lpstr>Concepts absents</vt:lpstr>
      <vt:lpstr>Exécution Go</vt:lpstr>
      <vt:lpstr>Éléments Go</vt:lpstr>
      <vt:lpstr>Un petit programme Go</vt:lpstr>
      <vt:lpstr>Types</vt:lpstr>
      <vt:lpstr>Les variables et fonctions en Go</vt:lpstr>
      <vt:lpstr>Fonctions à plusieurs retours</vt:lpstr>
      <vt:lpstr>Fonction avec code d’erreur</vt:lpstr>
      <vt:lpstr>Test valeur de retour</vt:lpstr>
      <vt:lpstr>Fonction en paramètre</vt:lpstr>
      <vt:lpstr>Fonction lambda</vt:lpstr>
      <vt:lpstr>Les pointeurs</vt:lpstr>
      <vt:lpstr>Construction des structures</vt:lpstr>
      <vt:lpstr>Pointeurs et structures</vt:lpstr>
      <vt:lpstr>Les fabriques</vt:lpstr>
      <vt:lpstr>Tableaux en Go</vt:lpstr>
      <vt:lpstr>Slices en Go</vt:lpstr>
      <vt:lpstr>Exemple avec slices</vt:lpstr>
      <vt:lpstr>Lire le clavier</vt:lpstr>
      <vt:lpstr>Lire et écrire dans un fichier</vt:lpstr>
      <vt:lpstr>Exécution différée</vt:lpstr>
      <vt:lpstr>Exécution différée</vt:lpstr>
      <vt:lpstr>Pas d’exceptions en Go</vt:lpstr>
      <vt:lpstr>Déclencher une panique</vt:lpstr>
      <vt:lpstr>Résultat de la panique</vt:lpstr>
      <vt:lpstr>Recouvrer après panique</vt:lpstr>
      <vt:lpstr> L’énoncé recover</vt:lpstr>
      <vt:lpstr>Résultat de recover</vt:lpstr>
      <vt:lpstr>Méthodes et récepteurs</vt:lpstr>
      <vt:lpstr>Définition et appel d’une méthode</vt:lpstr>
      <vt:lpstr>Encapsulation et exportation</vt:lpstr>
      <vt:lpstr>Interfaces</vt:lpstr>
      <vt:lpstr>Interfaces</vt:lpstr>
      <vt:lpstr>Satisfaire une interface</vt:lpstr>
      <vt:lpstr>Polymorphisme</vt:lpstr>
    </vt:vector>
  </TitlesOfParts>
  <Company>University of Ottawa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El wadia Soufiane</cp:lastModifiedBy>
  <cp:revision>53</cp:revision>
  <dcterms:created xsi:type="dcterms:W3CDTF">2014-01-06T17:37:46Z</dcterms:created>
  <dcterms:modified xsi:type="dcterms:W3CDTF">2018-04-03T02:25:00Z</dcterms:modified>
</cp:coreProperties>
</file>