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59" r:id="rId2"/>
    <p:sldId id="258" r:id="rId3"/>
    <p:sldId id="260" r:id="rId4"/>
    <p:sldId id="261" r:id="rId5"/>
    <p:sldId id="262" r:id="rId6"/>
    <p:sldId id="263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7" r:id="rId18"/>
    <p:sldId id="279" r:id="rId19"/>
    <p:sldId id="280" r:id="rId20"/>
    <p:sldId id="284" r:id="rId21"/>
    <p:sldId id="285" r:id="rId22"/>
    <p:sldId id="28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9B622-96FF-4EFB-BEED-7AB14160CFA5}" type="datetimeFigureOut">
              <a:rPr lang="en-CA" smtClean="0"/>
              <a:t>27/02/2018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B6BDD7-4DF1-472B-B920-752529B1C4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2057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A6644F-8DDD-418E-978E-8F47D2DCD35A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D53C06-1F40-4013-A37B-4E840F990AA1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2A1D30-F01B-48ED-BB7B-ABB4D3392368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611EE1-89E6-408F-916B-C75D734E84F0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1EEE78-1B63-40C3-8C6B-237CA85DF94C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5275FA-B2C2-40DB-8070-F30DD239D2AF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D530B4-BD86-4626-89E4-1C3542555EEF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2C3B9C-9202-4701-BADF-86BCD78CCB0B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3F31DE-3677-4A2F-89D2-AC61AF26F692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5D53BA-1C9F-43DC-9FC8-1476C3082B34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FC5A29-7E6C-4263-A9BD-0100222DCB54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3AC3B9-D314-470A-A633-E500A516FA40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81A2FA-22F3-4368-B08A-5DB8C3200B0D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588C77-2E5D-4352-B995-E33A28E60F33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FFF1D2-9DD5-4FA2-AFFC-BD72118CC6DD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98060C-528D-4587-8271-7D5222748AC0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AF2558-333D-416E-A15C-83F231F3EB42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805588-EBC7-4851-9AD2-204042E3DDFC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F65D85-C361-4AB7-B1F4-85AF1740E226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228DC4-8B0B-4870-B0A8-301BDA9DE1EA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10D513-65F2-4CAE-91ED-A707758799AA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E78780-06F0-4644-8B67-98D4B7B6C1B5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CEB4AE1-F93B-46E7-95A7-46A49764E35C}" type="datetimeFigureOut">
              <a:rPr lang="en-CA" smtClean="0"/>
              <a:t>27/02/2018</a:t>
            </a:fld>
            <a:endParaRPr lang="en-C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27/02/2018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27/02/2018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27/02/2018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27/02/2018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27/02/2018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27/02/2018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27/02/2018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27/02/2018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27/02/2018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CEB4AE1-F93B-46E7-95A7-46A49764E35C}" type="datetimeFigureOut">
              <a:rPr lang="en-CA" smtClean="0"/>
              <a:t>27/02/2018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CEB4AE1-F93B-46E7-95A7-46A49764E35C}" type="datetimeFigureOut">
              <a:rPr lang="en-CA" smtClean="0"/>
              <a:t>27/02/2018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en-US"/>
              <a:t>Paradigme Orienté Objet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altLang="en-US" dirty="0">
                <a:cs typeface="Times" pitchFamily="1" charset="0"/>
              </a:rPr>
              <a:t>Une approche consistant à organiser la solution d’un problème autour du concept d’objets.</a:t>
            </a:r>
          </a:p>
          <a:p>
            <a:endParaRPr lang="fr-CA" altLang="en-US" b="0" dirty="0">
              <a:latin typeface="Arial" charset="0"/>
              <a:cs typeface="Times New Roman" pitchFamily="1" charset="0"/>
            </a:endParaRPr>
          </a:p>
          <a:p>
            <a:pPr lvl="1"/>
            <a:r>
              <a:rPr lang="fr-CA" altLang="en-US" dirty="0">
                <a:cs typeface="Times" pitchFamily="1" charset="0"/>
              </a:rPr>
              <a:t>Ces objets sont des instances de classes:</a:t>
            </a:r>
          </a:p>
          <a:p>
            <a:pPr lvl="2"/>
            <a:r>
              <a:rPr lang="fr-CA" altLang="en-US" dirty="0">
                <a:cs typeface="Times" pitchFamily="1" charset="0"/>
              </a:rPr>
              <a:t>Ce sont des abstractions de données</a:t>
            </a:r>
          </a:p>
          <a:p>
            <a:pPr lvl="2"/>
            <a:r>
              <a:rPr lang="fr-CA" altLang="en-US" dirty="0">
                <a:cs typeface="Times" pitchFamily="1" charset="0"/>
              </a:rPr>
              <a:t>Contenant des abstractions de procédures</a:t>
            </a:r>
          </a:p>
          <a:p>
            <a:pPr lvl="2"/>
            <a:endParaRPr lang="fr-CA" altLang="en-US" dirty="0">
              <a:cs typeface="Times" pitchFamily="1" charset="0"/>
            </a:endParaRPr>
          </a:p>
          <a:p>
            <a:pPr lvl="1"/>
            <a:r>
              <a:rPr lang="fr-CA" altLang="en-US" dirty="0">
                <a:cs typeface="Times" pitchFamily="1" charset="0"/>
              </a:rPr>
              <a:t>Un programme devient alors un ensemble d’objets collaborant entre eux afin d’effectuer un tâche donnée</a:t>
            </a:r>
            <a:endParaRPr lang="fr-CA" altLang="en-US" dirty="0"/>
          </a:p>
          <a:p>
            <a:pPr lvl="1">
              <a:buFontTx/>
              <a:buNone/>
            </a:pPr>
            <a:endParaRPr lang="fr-CA" altLang="en-US" i="1" dirty="0"/>
          </a:p>
        </p:txBody>
      </p:sp>
    </p:spTree>
    <p:extLst>
      <p:ext uri="{BB962C8B-B14F-4D97-AF65-F5344CB8AC3E}">
        <p14:creationId xmlns:p14="http://schemas.microsoft.com/office/powerpoint/2010/main" val="2585600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9752A-2B0A-4187-8A9D-2D4F4299344F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altLang="en-US" dirty="0" smtClean="0"/>
              <a:t>Méthodes</a:t>
            </a:r>
            <a:r>
              <a:rPr lang="fr-CA" altLang="en-US" dirty="0"/>
              <a:t>, Opérations et Polymorphisme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altLang="en-US" dirty="0"/>
              <a:t>Opération</a:t>
            </a:r>
          </a:p>
          <a:p>
            <a:pPr lvl="1"/>
            <a:r>
              <a:rPr lang="fr-CA" altLang="en-US" dirty="0">
                <a:cs typeface="Times" pitchFamily="1" charset="0"/>
              </a:rPr>
              <a:t>Une abstraction procédurale de haut niveau correspondant à un comportement spécifique</a:t>
            </a:r>
          </a:p>
          <a:p>
            <a:pPr lvl="1"/>
            <a:r>
              <a:rPr lang="fr-CA" altLang="en-US" dirty="0">
                <a:cs typeface="Times" pitchFamily="1" charset="0"/>
              </a:rPr>
              <a:t>Indépendante de toute implémentation</a:t>
            </a:r>
          </a:p>
          <a:p>
            <a:pPr lvl="2"/>
            <a:r>
              <a:rPr lang="fr-CA" altLang="en-US" dirty="0" err="1"/>
              <a:t>E.g</a:t>
            </a:r>
            <a:r>
              <a:rPr lang="fr-CA" altLang="en-US" dirty="0"/>
              <a:t>., calcul de l’aire d’une figure</a:t>
            </a:r>
          </a:p>
        </p:txBody>
      </p:sp>
    </p:spTree>
    <p:extLst>
      <p:ext uri="{BB962C8B-B14F-4D97-AF65-F5344CB8AC3E}">
        <p14:creationId xmlns:p14="http://schemas.microsoft.com/office/powerpoint/2010/main" val="10034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52A83-AC50-436B-979E-B01DB617F2A6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3107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altLang="en-US"/>
              <a:t>Méthodes, Opérations et Polymorphisme</a:t>
            </a:r>
          </a:p>
        </p:txBody>
      </p:sp>
      <p:sp>
        <p:nvSpPr>
          <p:cNvPr id="13107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altLang="en-US"/>
              <a:t>Méthode</a:t>
            </a:r>
          </a:p>
          <a:p>
            <a:pPr lvl="1" algn="just"/>
            <a:r>
              <a:rPr lang="fr-CA" altLang="en-US">
                <a:cs typeface="Times" pitchFamily="1" charset="0"/>
              </a:rPr>
              <a:t>Une abstraction de procédure utilisée pour implémenter un comportement dans une classe donnée</a:t>
            </a:r>
          </a:p>
          <a:p>
            <a:pPr lvl="1"/>
            <a:r>
              <a:rPr lang="fr-CA" altLang="en-US">
                <a:cs typeface="Times" pitchFamily="1" charset="0"/>
              </a:rPr>
              <a:t>Plusieurs classes différentes peuvent avoir des méthodes de même nom</a:t>
            </a:r>
          </a:p>
          <a:p>
            <a:pPr lvl="2"/>
            <a:r>
              <a:rPr lang="fr-CA" altLang="en-US">
                <a:cs typeface="Times" pitchFamily="1" charset="0"/>
              </a:rPr>
              <a:t>Généralement c’est qu’elles réalisent la même opération d’une manière propre à chaque classe</a:t>
            </a:r>
            <a:endParaRPr lang="fr-CA" altLang="en-US"/>
          </a:p>
          <a:p>
            <a:pPr lvl="2"/>
            <a:r>
              <a:rPr lang="fr-CA" altLang="en-US"/>
              <a:t>E.g, le calcul de l’aire d’un rectangle et d’un cercle</a:t>
            </a:r>
          </a:p>
        </p:txBody>
      </p:sp>
    </p:spTree>
    <p:extLst>
      <p:ext uri="{BB962C8B-B14F-4D97-AF65-F5344CB8AC3E}">
        <p14:creationId xmlns:p14="http://schemas.microsoft.com/office/powerpoint/2010/main" val="2305439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C938-E490-4EAC-B5C8-52B8AF9BEB61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en-US"/>
              <a:t>Polymorphisme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altLang="en-US">
                <a:cs typeface="Times" pitchFamily="1" charset="0"/>
              </a:rPr>
              <a:t>Une propriété importante liée au paradigme orienté-objet selon laquelle une même opération s’applique de différente façon dans différente classes</a:t>
            </a:r>
            <a:endParaRPr lang="fr-CA" altLang="en-US"/>
          </a:p>
          <a:p>
            <a:pPr lvl="1"/>
            <a:r>
              <a:rPr lang="fr-CA" altLang="en-US"/>
              <a:t>Exige l’existence de plusieurs méthodes ayant le même nom</a:t>
            </a:r>
          </a:p>
          <a:p>
            <a:pPr lvl="1"/>
            <a:r>
              <a:rPr lang="fr-CA" altLang="en-US"/>
              <a:t>La méthode qui sera exécutée par un objet dépend de la classe d’appartenance de cet objet</a:t>
            </a:r>
          </a:p>
          <a:p>
            <a:pPr lvl="1"/>
            <a:r>
              <a:rPr lang="fr-CA" altLang="en-US"/>
              <a:t>Réduit grandement la nécessité d’insérer des énoncés de contôle tels que le </a:t>
            </a:r>
            <a:r>
              <a:rPr lang="fr-CA" altLang="en-US">
                <a:latin typeface="Courier" pitchFamily="1" charset="0"/>
              </a:rPr>
              <a:t>if-else</a:t>
            </a:r>
            <a:r>
              <a:rPr lang="fr-CA" altLang="en-US"/>
              <a:t> ou le </a:t>
            </a:r>
            <a:r>
              <a:rPr lang="fr-CA" altLang="en-US">
                <a:latin typeface="Courier" pitchFamily="1" charset="0"/>
              </a:rPr>
              <a:t>switch</a:t>
            </a:r>
            <a:r>
              <a:rPr lang="fr-CA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5009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5E9F-81EE-4BAD-9D08-04304F08EC71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altLang="en-US" dirty="0" smtClean="0"/>
              <a:t>Organisation </a:t>
            </a:r>
            <a:r>
              <a:rPr lang="fr-CA" altLang="en-US" dirty="0"/>
              <a:t>des Classes en Hiérarchies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371600"/>
            <a:ext cx="7620000" cy="44196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fr-CA" altLang="en-US" dirty="0" err="1" smtClean="0"/>
              <a:t>Super-classe</a:t>
            </a:r>
            <a:r>
              <a:rPr lang="fr-CA" altLang="en-US" dirty="0" smtClean="0"/>
              <a:t> vs Sous-classe</a:t>
            </a:r>
            <a:endParaRPr lang="fr-CA" altLang="en-US" dirty="0"/>
          </a:p>
          <a:p>
            <a:pPr lvl="1">
              <a:lnSpc>
                <a:spcPct val="90000"/>
              </a:lnSpc>
            </a:pPr>
            <a:r>
              <a:rPr lang="fr-CA" altLang="en-US" dirty="0" smtClean="0"/>
              <a:t>Une </a:t>
            </a:r>
            <a:r>
              <a:rPr lang="fr-CA" altLang="en-US" dirty="0" err="1" smtClean="0"/>
              <a:t>super-classe</a:t>
            </a:r>
            <a:r>
              <a:rPr lang="fr-CA" altLang="en-US" dirty="0" smtClean="0"/>
              <a:t> contient </a:t>
            </a:r>
            <a:r>
              <a:rPr lang="fr-CA" altLang="en-US" dirty="0"/>
              <a:t>les éléments communs à un ensemble de sous-classes</a:t>
            </a:r>
          </a:p>
          <a:p>
            <a:pPr>
              <a:lnSpc>
                <a:spcPct val="90000"/>
              </a:lnSpc>
            </a:pPr>
            <a:r>
              <a:rPr lang="fr-CA" altLang="en-US" dirty="0" smtClean="0"/>
              <a:t>G</a:t>
            </a:r>
            <a:r>
              <a:rPr lang="en-US" altLang="en-US" dirty="0" err="1" smtClean="0"/>
              <a:t>énéralisation</a:t>
            </a:r>
            <a:r>
              <a:rPr lang="en-US" altLang="en-US" dirty="0" smtClean="0"/>
              <a:t> vs </a:t>
            </a:r>
            <a:r>
              <a:rPr lang="en-US" altLang="en-US" dirty="0" err="1" smtClean="0"/>
              <a:t>Spécialisation</a:t>
            </a:r>
            <a:endParaRPr lang="fr-CA" altLang="en-US" dirty="0"/>
          </a:p>
          <a:p>
            <a:pPr lvl="1">
              <a:lnSpc>
                <a:spcPct val="90000"/>
              </a:lnSpc>
            </a:pPr>
            <a:r>
              <a:rPr lang="fr-CA" altLang="en-US" dirty="0" smtClean="0"/>
              <a:t>Les </a:t>
            </a:r>
            <a:r>
              <a:rPr lang="fr-CA" altLang="en-US" dirty="0" err="1" smtClean="0"/>
              <a:t>super-classe</a:t>
            </a:r>
            <a:r>
              <a:rPr lang="fr-CA" altLang="en-US" dirty="0" smtClean="0"/>
              <a:t> sont une généralisation des propriétés et comportements d’un groupe de sous-classe</a:t>
            </a:r>
            <a:endParaRPr lang="fr-CA" altLang="en-US" dirty="0"/>
          </a:p>
          <a:p>
            <a:pPr lvl="1">
              <a:lnSpc>
                <a:spcPct val="90000"/>
              </a:lnSpc>
            </a:pPr>
            <a:r>
              <a:rPr lang="fr-CA" altLang="en-US" dirty="0" smtClean="0"/>
              <a:t>Une sous-classe est une spécialisation de la </a:t>
            </a:r>
            <a:r>
              <a:rPr lang="fr-CA" altLang="en-US" dirty="0" err="1" smtClean="0"/>
              <a:t>super-classe</a:t>
            </a:r>
            <a:r>
              <a:rPr lang="fr-CA" altLang="en-US" dirty="0" smtClean="0"/>
              <a:t> afin d’étendre, de restreindre ou d’optimiser les propriétés et comportements </a:t>
            </a:r>
            <a:endParaRPr lang="fr-CA" altLang="en-US" i="1" dirty="0"/>
          </a:p>
          <a:p>
            <a:pPr>
              <a:lnSpc>
                <a:spcPct val="90000"/>
              </a:lnSpc>
            </a:pPr>
            <a:r>
              <a:rPr lang="fr-CA" altLang="en-US" dirty="0"/>
              <a:t>Héritage</a:t>
            </a:r>
          </a:p>
          <a:p>
            <a:pPr lvl="1">
              <a:lnSpc>
                <a:spcPct val="90000"/>
              </a:lnSpc>
            </a:pPr>
            <a:r>
              <a:rPr lang="fr-CA" altLang="en-US" dirty="0"/>
              <a:t>Le mécanisme selon lequel toutes les sous-classes possèdent </a:t>
            </a:r>
            <a:r>
              <a:rPr lang="fr-CA" altLang="en-US" i="1" dirty="0"/>
              <a:t>implicitement</a:t>
            </a:r>
            <a:r>
              <a:rPr lang="fr-CA" altLang="en-US" dirty="0"/>
              <a:t> les éléments de leurs </a:t>
            </a:r>
            <a:r>
              <a:rPr lang="fr-CA" altLang="en-US" dirty="0" err="1"/>
              <a:t>super-classes</a:t>
            </a:r>
            <a:endParaRPr lang="fr-CA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57117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32C67-A8C2-496E-8154-55C1DA47663B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fr-CA" altLang="en-US"/>
              <a:t>Un exemple d’arbre d’héritage</a:t>
            </a:r>
            <a:endParaRPr lang="fr-CA" altLang="en-US" sz="2800" i="1"/>
          </a:p>
        </p:txBody>
      </p:sp>
      <p:pic>
        <p:nvPicPr>
          <p:cNvPr id="132106" name="Picture 10" descr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00" y="1963738"/>
            <a:ext cx="7899400" cy="260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8080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A2D86-0E5F-4774-AFD3-AFBAE1DA25BB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en-US"/>
              <a:t>Règle “est-un(e)”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altLang="en-US"/>
              <a:t>La généralisation obéit toujours à une règle d’état</a:t>
            </a:r>
          </a:p>
          <a:p>
            <a:pPr lvl="1"/>
            <a:r>
              <a:rPr lang="fr-CA" altLang="en-US"/>
              <a:t>“Un compte chèque </a:t>
            </a:r>
            <a:r>
              <a:rPr lang="fr-CA" altLang="en-US" b="1" i="1"/>
              <a:t>est un</a:t>
            </a:r>
            <a:r>
              <a:rPr lang="fr-CA" altLang="en-US"/>
              <a:t> compte de banque”</a:t>
            </a:r>
          </a:p>
          <a:p>
            <a:pPr lvl="1"/>
            <a:r>
              <a:rPr lang="fr-CA" altLang="en-US"/>
              <a:t>“Un village </a:t>
            </a:r>
            <a:r>
              <a:rPr lang="fr-CA" altLang="en-US" b="1" i="1"/>
              <a:t>est une</a:t>
            </a:r>
            <a:r>
              <a:rPr lang="fr-CA" altLang="en-US"/>
              <a:t> municipalité”</a:t>
            </a:r>
          </a:p>
          <a:p>
            <a:pPr lvl="1"/>
            <a:endParaRPr lang="fr-CA" altLang="en-US"/>
          </a:p>
          <a:p>
            <a:r>
              <a:rPr lang="fr-CA" altLang="en-US"/>
              <a:t>Est-ce qu’une Province devrait être une sous-classe de Pays?</a:t>
            </a:r>
          </a:p>
          <a:p>
            <a:pPr lvl="1"/>
            <a:r>
              <a:rPr lang="fr-CA" altLang="en-US"/>
              <a:t>Non!</a:t>
            </a:r>
          </a:p>
          <a:p>
            <a:pPr lvl="2"/>
            <a:r>
              <a:rPr lang="fr-CA" altLang="en-US"/>
              <a:t>“Une province </a:t>
            </a:r>
            <a:r>
              <a:rPr lang="fr-CA" altLang="en-US" b="1" i="1"/>
              <a:t>n’est </a:t>
            </a:r>
            <a:r>
              <a:rPr lang="fr-CA" altLang="en-US" b="1" i="1" u="sng"/>
              <a:t>pas</a:t>
            </a:r>
            <a:r>
              <a:rPr lang="fr-CA" altLang="en-US" b="1" i="1"/>
              <a:t> un</a:t>
            </a:r>
            <a:r>
              <a:rPr lang="fr-CA" altLang="en-US"/>
              <a:t> pays” </a:t>
            </a:r>
          </a:p>
        </p:txBody>
      </p:sp>
    </p:spTree>
    <p:extLst>
      <p:ext uri="{BB962C8B-B14F-4D97-AF65-F5344CB8AC3E}">
        <p14:creationId xmlns:p14="http://schemas.microsoft.com/office/powerpoint/2010/main" val="2069615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3A7F7-55E4-487C-A345-2D8A1B3E2200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altLang="en-US"/>
              <a:t>Un arbre d’héritage pour des entités géométriques </a:t>
            </a:r>
          </a:p>
        </p:txBody>
      </p:sp>
      <p:pic>
        <p:nvPicPr>
          <p:cNvPr id="130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536278"/>
            <a:ext cx="5715000" cy="484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2040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2F24-A1D8-4944-A3A6-3EF739E5CF84}" type="slidenum">
              <a:rPr lang="en-US" altLang="en-US"/>
              <a:pPr/>
              <a:t>17</a:t>
            </a:fld>
            <a:endParaRPr lang="en-US" altLang="en-US"/>
          </a:p>
        </p:txBody>
      </p:sp>
      <p:pic>
        <p:nvPicPr>
          <p:cNvPr id="5018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798513"/>
            <a:ext cx="7620000" cy="537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304800"/>
            <a:ext cx="4572000" cy="1752600"/>
          </a:xfrm>
        </p:spPr>
        <p:txBody>
          <a:bodyPr>
            <a:normAutofit fontScale="90000"/>
          </a:bodyPr>
          <a:lstStyle/>
          <a:p>
            <a:r>
              <a:rPr lang="fr-CA" altLang="en-US" dirty="0" smtClean="0"/>
              <a:t>Héritage</a:t>
            </a:r>
            <a:r>
              <a:rPr lang="fr-CA" altLang="en-US" dirty="0"/>
              <a:t>, polymorphisme </a:t>
            </a:r>
            <a:br>
              <a:rPr lang="fr-CA" altLang="en-US" dirty="0"/>
            </a:br>
            <a:r>
              <a:rPr lang="fr-CA" altLang="en-US" dirty="0"/>
              <a:t>et variables</a:t>
            </a:r>
          </a:p>
        </p:txBody>
      </p:sp>
    </p:spTree>
    <p:extLst>
      <p:ext uri="{BB962C8B-B14F-4D97-AF65-F5344CB8AC3E}">
        <p14:creationId xmlns:p14="http://schemas.microsoft.com/office/powerpoint/2010/main" val="628684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8D6A-E0CD-48AA-8E8C-4B2BF1A49B1D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altLang="en-US"/>
              <a:t>Classes </a:t>
            </a:r>
            <a:r>
              <a:rPr lang="en-US" altLang="en-US"/>
              <a:t>a</a:t>
            </a:r>
            <a:r>
              <a:rPr lang="fr-CA" altLang="en-US"/>
              <a:t>bstraites et Méthodes </a:t>
            </a:r>
            <a:r>
              <a:rPr lang="en-US" altLang="en-US"/>
              <a:t>a</a:t>
            </a:r>
            <a:r>
              <a:rPr lang="fr-CA" altLang="en-US"/>
              <a:t>bstraites 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altLang="en-US"/>
              <a:t>Une opération doit être définie au plus haut niveau d’abstraction possible</a:t>
            </a:r>
          </a:p>
          <a:p>
            <a:pPr lvl="1"/>
            <a:r>
              <a:rPr lang="fr-CA" altLang="en-US"/>
              <a:t>A ce niveau, l’opération peut être </a:t>
            </a:r>
            <a:r>
              <a:rPr lang="fr-CA" altLang="en-US" i="1"/>
              <a:t>abstraite</a:t>
            </a:r>
          </a:p>
          <a:p>
            <a:pPr lvl="1"/>
            <a:r>
              <a:rPr lang="fr-CA" altLang="en-US"/>
              <a:t>Dans ce cas la classe devient aussi </a:t>
            </a:r>
            <a:r>
              <a:rPr lang="fr-CA" altLang="en-US" i="1"/>
              <a:t>abstraite</a:t>
            </a:r>
          </a:p>
          <a:p>
            <a:pPr lvl="2"/>
            <a:r>
              <a:rPr lang="fr-CA" altLang="en-US"/>
              <a:t>Aucun instance directe peut être créée</a:t>
            </a:r>
          </a:p>
          <a:p>
            <a:pPr lvl="2"/>
            <a:r>
              <a:rPr lang="fr-CA" altLang="en-US"/>
              <a:t>Une classe non abstraite est une classe concrète</a:t>
            </a:r>
          </a:p>
          <a:p>
            <a:pPr lvl="1"/>
            <a:r>
              <a:rPr lang="fr-CA" altLang="en-US"/>
              <a:t>Si une classe possède une opération abstraite, l’une de ses sous-classe doit définir concrètement cette opération</a:t>
            </a:r>
          </a:p>
          <a:p>
            <a:pPr lvl="2"/>
            <a:r>
              <a:rPr lang="fr-CA" altLang="en-US"/>
              <a:t>Toutes les opérations d’une classe au bas de l’arbre d’héritage doivent être concrètes</a:t>
            </a:r>
          </a:p>
        </p:txBody>
      </p:sp>
    </p:spTree>
    <p:extLst>
      <p:ext uri="{BB962C8B-B14F-4D97-AF65-F5344CB8AC3E}">
        <p14:creationId xmlns:p14="http://schemas.microsoft.com/office/powerpoint/2010/main" val="290494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852F4-531B-44FA-BD80-D1CF9C2DE8F2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en-US"/>
              <a:t>Redéfinition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altLang="en-US"/>
              <a:t>Une méthode héritée peut être redéfinie</a:t>
            </a:r>
          </a:p>
          <a:p>
            <a:pPr lvl="1"/>
            <a:r>
              <a:rPr lang="fr-CA" altLang="en-US"/>
              <a:t>Dans un but de restriction</a:t>
            </a:r>
          </a:p>
          <a:p>
            <a:pPr lvl="2"/>
            <a:r>
              <a:rPr lang="fr-CA" altLang="en-US"/>
              <a:t>E.g. </a:t>
            </a:r>
            <a:r>
              <a:rPr lang="fr-CA" altLang="en-US">
                <a:latin typeface="Courier" pitchFamily="1" charset="0"/>
              </a:rPr>
              <a:t>scale(x,y)</a:t>
            </a:r>
            <a:r>
              <a:rPr lang="fr-CA" altLang="en-US"/>
              <a:t> ne fonctionne pas dans </a:t>
            </a:r>
            <a:r>
              <a:rPr lang="fr-CA" altLang="en-US">
                <a:latin typeface="Courier" pitchFamily="1" charset="0"/>
              </a:rPr>
              <a:t>Circle</a:t>
            </a:r>
            <a:endParaRPr lang="fr-CA" altLang="en-US"/>
          </a:p>
          <a:p>
            <a:pPr lvl="1"/>
            <a:r>
              <a:rPr lang="fr-CA" altLang="en-US"/>
              <a:t>Dans un but d’extension</a:t>
            </a:r>
          </a:p>
          <a:p>
            <a:pPr lvl="2"/>
            <a:r>
              <a:rPr lang="fr-CA" altLang="en-US"/>
              <a:t>E.g. </a:t>
            </a:r>
            <a:r>
              <a:rPr lang="fr-CA" altLang="en-US">
                <a:latin typeface="Courier" pitchFamily="1" charset="0"/>
              </a:rPr>
              <a:t>SavingsAccount</a:t>
            </a:r>
            <a:r>
              <a:rPr lang="fr-CA" altLang="en-US"/>
              <a:t> peut inclure des frais additionnels dans le cas d’un retrait</a:t>
            </a:r>
          </a:p>
          <a:p>
            <a:pPr lvl="1"/>
            <a:r>
              <a:rPr lang="fr-CA" altLang="en-US"/>
              <a:t>Dans un but d’optimization</a:t>
            </a:r>
          </a:p>
          <a:p>
            <a:pPr lvl="2"/>
            <a:r>
              <a:rPr lang="fr-CA" altLang="en-US"/>
              <a:t>E.g. la méthode </a:t>
            </a:r>
            <a:r>
              <a:rPr lang="fr-CA" altLang="en-US">
                <a:latin typeface="Courier" pitchFamily="1" charset="0"/>
              </a:rPr>
              <a:t>getPerimeterLength</a:t>
            </a:r>
            <a:r>
              <a:rPr lang="fr-CA" altLang="en-US"/>
              <a:t> dans </a:t>
            </a:r>
            <a:r>
              <a:rPr lang="fr-CA" altLang="en-US">
                <a:latin typeface="Courier" pitchFamily="1" charset="0"/>
              </a:rPr>
              <a:t>Circle</a:t>
            </a:r>
            <a:r>
              <a:rPr lang="fr-CA" altLang="en-US"/>
              <a:t> est beaucoup plus simple que celle de </a:t>
            </a:r>
            <a:r>
              <a:rPr lang="fr-CA" altLang="en-US">
                <a:latin typeface="Courier" pitchFamily="1" charset="0"/>
              </a:rPr>
              <a:t>Ellipse</a:t>
            </a:r>
            <a:endParaRPr lang="fr-CA" altLang="en-US"/>
          </a:p>
        </p:txBody>
      </p:sp>
    </p:spTree>
    <p:extLst>
      <p:ext uri="{BB962C8B-B14F-4D97-AF65-F5344CB8AC3E}">
        <p14:creationId xmlns:p14="http://schemas.microsoft.com/office/powerpoint/2010/main" val="3021620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8D8F-4E06-4F6A-80B4-3CBD208050BF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altLang="en-US" dirty="0" smtClean="0"/>
              <a:t>Paradigme Orienté Objet</a:t>
            </a:r>
            <a:endParaRPr lang="fr-CA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7543800" cy="4800600"/>
          </a:xfrm>
        </p:spPr>
        <p:txBody>
          <a:bodyPr/>
          <a:lstStyle/>
          <a:p>
            <a:r>
              <a:rPr lang="fr-CA" altLang="en-US" sz="2000" dirty="0" smtClean="0"/>
              <a:t>Dans le Paradigme </a:t>
            </a:r>
            <a:r>
              <a:rPr lang="fr-CA" altLang="en-US" sz="2000" dirty="0"/>
              <a:t>procédural:</a:t>
            </a:r>
          </a:p>
          <a:p>
            <a:pPr lvl="1"/>
            <a:r>
              <a:rPr lang="fr-CA" altLang="en-US" sz="2000" dirty="0">
                <a:cs typeface="Times" pitchFamily="1" charset="0"/>
              </a:rPr>
              <a:t>Le logiciel est organisé autour de la notion de </a:t>
            </a:r>
            <a:r>
              <a:rPr lang="fr-CA" altLang="en-US" sz="2000" i="1" dirty="0">
                <a:cs typeface="Times" pitchFamily="1" charset="0"/>
              </a:rPr>
              <a:t>procédures</a:t>
            </a:r>
            <a:r>
              <a:rPr lang="fr-CA" altLang="en-US" sz="2000" dirty="0"/>
              <a:t> </a:t>
            </a:r>
          </a:p>
          <a:p>
            <a:pPr lvl="1"/>
            <a:r>
              <a:rPr lang="fr-CA" altLang="en-US" sz="2000" i="1" dirty="0"/>
              <a:t>Abstraction de procédures</a:t>
            </a:r>
            <a:endParaRPr lang="fr-CA" altLang="en-US" sz="2000" dirty="0"/>
          </a:p>
          <a:p>
            <a:pPr lvl="2"/>
            <a:r>
              <a:rPr lang="fr-CA" altLang="en-US" sz="2000" dirty="0"/>
              <a:t>Fonctionne bien lorsque les données sont simples</a:t>
            </a:r>
          </a:p>
          <a:p>
            <a:pPr lvl="1"/>
            <a:r>
              <a:rPr lang="fr-CA" altLang="en-US" sz="2000" i="1" dirty="0">
                <a:cs typeface="Times" pitchFamily="1" charset="0"/>
              </a:rPr>
              <a:t>Abstraction de données</a:t>
            </a:r>
            <a:endParaRPr lang="fr-CA" altLang="en-US" sz="2000" dirty="0">
              <a:cs typeface="Times" pitchFamily="1" charset="0"/>
            </a:endParaRPr>
          </a:p>
          <a:p>
            <a:pPr lvl="2"/>
            <a:r>
              <a:rPr lang="fr-CA" altLang="en-US" sz="2000" dirty="0">
                <a:cs typeface="Times" pitchFamily="1" charset="0"/>
              </a:rPr>
              <a:t>Grouper ensemble les données décrivant une même entité</a:t>
            </a:r>
            <a:endParaRPr lang="fr-CA" altLang="en-US" sz="2000" dirty="0"/>
          </a:p>
          <a:p>
            <a:pPr lvl="2"/>
            <a:r>
              <a:rPr lang="fr-CA" altLang="en-US" sz="2000" dirty="0">
                <a:cs typeface="Times" pitchFamily="1" charset="0"/>
              </a:rPr>
              <a:t>Aide à réduire la complexité du système</a:t>
            </a:r>
            <a:endParaRPr lang="fr-CA" altLang="en-US" sz="2000" i="1" dirty="0">
              <a:cs typeface="Times" pitchFamily="1" charset="0"/>
            </a:endParaRPr>
          </a:p>
          <a:p>
            <a:pPr lvl="3"/>
            <a:endParaRPr lang="fr-CA" altLang="en-US" sz="1800" i="1" dirty="0">
              <a:cs typeface="Times" pitchFamily="1" charset="0"/>
            </a:endParaRPr>
          </a:p>
          <a:p>
            <a:r>
              <a:rPr lang="fr-CA" altLang="en-US" sz="2000" dirty="0" smtClean="0"/>
              <a:t>Dans le Paradigme </a:t>
            </a:r>
            <a:r>
              <a:rPr lang="fr-CA" altLang="en-US" sz="2000" dirty="0"/>
              <a:t>orienté objet: </a:t>
            </a:r>
          </a:p>
          <a:p>
            <a:pPr lvl="1"/>
            <a:r>
              <a:rPr lang="fr-CA" altLang="en-US" sz="2000" dirty="0">
                <a:cs typeface="Times New Roman" pitchFamily="1" charset="0"/>
              </a:rPr>
              <a:t>Les abstractions de procédures sont placées à l’intérieur des abstractions de données</a:t>
            </a:r>
            <a:endParaRPr lang="fr-CA" altLang="en-US" sz="2000" dirty="0"/>
          </a:p>
          <a:p>
            <a:pPr lvl="2">
              <a:buFontTx/>
              <a:buNone/>
            </a:pPr>
            <a:endParaRPr lang="fr-CA" altLang="en-US" sz="2000" i="1" dirty="0">
              <a:cs typeface="Time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005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4FDFC-FF47-4BD2-A777-0A99541E394A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altLang="en-US" dirty="0" smtClean="0">
                <a:cs typeface="Times" pitchFamily="1" charset="0"/>
              </a:rPr>
              <a:t>Concepts </a:t>
            </a:r>
            <a:r>
              <a:rPr lang="fr-CA" altLang="en-US" dirty="0">
                <a:cs typeface="Times" pitchFamily="1" charset="0"/>
              </a:rPr>
              <a:t>clé de l’orienté objet</a:t>
            </a:r>
            <a:endParaRPr lang="fr-CA" altLang="en-US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fr-CA" altLang="en-US" sz="2000"/>
              <a:t>Pour qu’un langage puisse être dit orienté objet</a:t>
            </a:r>
          </a:p>
          <a:p>
            <a:pPr lvl="1">
              <a:lnSpc>
                <a:spcPct val="90000"/>
              </a:lnSpc>
            </a:pPr>
            <a:r>
              <a:rPr lang="fr-CA" altLang="en-US" sz="2000"/>
              <a:t>Identité</a:t>
            </a:r>
          </a:p>
          <a:p>
            <a:pPr lvl="2">
              <a:lnSpc>
                <a:spcPct val="90000"/>
              </a:lnSpc>
            </a:pPr>
            <a:r>
              <a:rPr lang="fr-CA" altLang="en-US" sz="2000"/>
              <a:t>Chaque objet a une existence distincte</a:t>
            </a:r>
          </a:p>
          <a:p>
            <a:pPr lvl="2">
              <a:lnSpc>
                <a:spcPct val="90000"/>
              </a:lnSpc>
            </a:pPr>
            <a:r>
              <a:rPr lang="fr-CA" altLang="en-US" sz="2000"/>
              <a:t>Deux objets demeurent distincts même si leurs variables contiennent les même valeurs</a:t>
            </a:r>
          </a:p>
          <a:p>
            <a:pPr lvl="1">
              <a:lnSpc>
                <a:spcPct val="90000"/>
              </a:lnSpc>
            </a:pPr>
            <a:r>
              <a:rPr lang="fr-CA" altLang="en-US" sz="2000"/>
              <a:t>Classes</a:t>
            </a:r>
          </a:p>
          <a:p>
            <a:pPr lvl="2">
              <a:lnSpc>
                <a:spcPct val="90000"/>
              </a:lnSpc>
            </a:pPr>
            <a:r>
              <a:rPr lang="fr-CA" altLang="en-US" sz="2000"/>
              <a:t>Le programme s’organise en un ensemble de classes décrivant les objets qui feront partie du système</a:t>
            </a:r>
          </a:p>
          <a:p>
            <a:pPr lvl="1">
              <a:lnSpc>
                <a:spcPct val="90000"/>
              </a:lnSpc>
            </a:pPr>
            <a:r>
              <a:rPr lang="fr-CA" altLang="en-US" sz="2000"/>
              <a:t>Héritage</a:t>
            </a:r>
          </a:p>
          <a:p>
            <a:pPr lvl="2">
              <a:lnSpc>
                <a:spcPct val="90000"/>
              </a:lnSpc>
            </a:pPr>
            <a:r>
              <a:rPr lang="fr-CA" altLang="en-US" sz="2000"/>
              <a:t>Le mécanisme permettant aux sous-classes d’hériter des propriétés et comportements de leur super-classes</a:t>
            </a:r>
          </a:p>
          <a:p>
            <a:pPr lvl="1">
              <a:lnSpc>
                <a:spcPct val="90000"/>
              </a:lnSpc>
            </a:pPr>
            <a:r>
              <a:rPr lang="fr-CA" altLang="en-US" sz="2000"/>
              <a:t>Polymorphisme</a:t>
            </a:r>
          </a:p>
          <a:p>
            <a:pPr lvl="2">
              <a:lnSpc>
                <a:spcPct val="90000"/>
              </a:lnSpc>
            </a:pPr>
            <a:r>
              <a:rPr lang="fr-CA" altLang="en-US" sz="2000">
                <a:cs typeface="Times" pitchFamily="1" charset="0"/>
              </a:rPr>
              <a:t>Le mécanisme suivant lequel il peut exister plusieurs méthodes pour la même opération</a:t>
            </a:r>
            <a:endParaRPr lang="fr-CA" altLang="en-US" sz="2000"/>
          </a:p>
        </p:txBody>
      </p:sp>
    </p:spTree>
    <p:extLst>
      <p:ext uri="{BB962C8B-B14F-4D97-AF65-F5344CB8AC3E}">
        <p14:creationId xmlns:p14="http://schemas.microsoft.com/office/powerpoint/2010/main" val="197486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C6340-986A-4E83-BA8E-F0D84AF5EB07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en-US">
                <a:cs typeface="Times" pitchFamily="1" charset="0"/>
              </a:rPr>
              <a:t>Concepts clé de l’orienté objet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fr-CA" altLang="en-US" sz="2000"/>
              <a:t>Abstraction</a:t>
            </a:r>
          </a:p>
          <a:p>
            <a:pPr lvl="1"/>
            <a:r>
              <a:rPr lang="fr-CA" altLang="en-US" sz="2000"/>
              <a:t>Objet -&gt; du monde réel</a:t>
            </a:r>
          </a:p>
          <a:p>
            <a:pPr lvl="1"/>
            <a:r>
              <a:rPr lang="fr-CA" altLang="en-US" sz="2000"/>
              <a:t>Classe -&gt; objets</a:t>
            </a:r>
          </a:p>
          <a:p>
            <a:pPr lvl="1"/>
            <a:r>
              <a:rPr lang="fr-CA" altLang="en-US" sz="2000"/>
              <a:t>Super-classe -&gt; sous-classes</a:t>
            </a:r>
          </a:p>
          <a:p>
            <a:pPr lvl="1"/>
            <a:r>
              <a:rPr lang="fr-CA" altLang="en-US" sz="2000"/>
              <a:t>Opération -&gt; méthodes</a:t>
            </a:r>
          </a:p>
          <a:p>
            <a:pPr lvl="1"/>
            <a:r>
              <a:rPr lang="fr-CA" altLang="en-US" sz="2000"/>
              <a:t>Attributs et associations -&gt; variables d’instances</a:t>
            </a:r>
          </a:p>
          <a:p>
            <a:r>
              <a:rPr lang="fr-CA" altLang="en-US" sz="2000"/>
              <a:t>Modularité</a:t>
            </a:r>
          </a:p>
          <a:p>
            <a:pPr lvl="1"/>
            <a:r>
              <a:rPr lang="fr-CA" altLang="en-US" sz="2000"/>
              <a:t>Le programme se construit entièrement à l’intérieur de classes</a:t>
            </a:r>
          </a:p>
          <a:p>
            <a:r>
              <a:rPr lang="fr-CA" altLang="en-US" sz="2000"/>
              <a:t>Encapsulation</a:t>
            </a:r>
          </a:p>
          <a:p>
            <a:pPr lvl="1"/>
            <a:r>
              <a:rPr lang="fr-CA" altLang="en-US" sz="2000"/>
              <a:t>Tous les détails sont cachés à l’intérieur des classes</a:t>
            </a:r>
          </a:p>
          <a:p>
            <a:pPr lvl="1"/>
            <a:r>
              <a:rPr lang="fr-CA" altLang="en-US" sz="2000">
                <a:cs typeface="Times" pitchFamily="1" charset="0"/>
              </a:rPr>
              <a:t>Principe de masquage de l’information:</a:t>
            </a:r>
          </a:p>
          <a:p>
            <a:pPr lvl="2"/>
            <a:r>
              <a:rPr lang="fr-CA" altLang="en-US" sz="2000">
                <a:cs typeface="Times" pitchFamily="1" charset="0"/>
              </a:rPr>
              <a:t>Un programmeur n’a pas besoin de connaître l’intérieur d’une classe pour  en faire usage</a:t>
            </a:r>
            <a:endParaRPr lang="fr-CA" altLang="en-US" sz="2000"/>
          </a:p>
        </p:txBody>
      </p:sp>
    </p:spTree>
    <p:extLst>
      <p:ext uri="{BB962C8B-B14F-4D97-AF65-F5344CB8AC3E}">
        <p14:creationId xmlns:p14="http://schemas.microsoft.com/office/powerpoint/2010/main" val="3106242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540F8-FDB2-4020-B7A1-2DDCFDB7D3D9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en-US" dirty="0" smtClean="0"/>
              <a:t>Historique des langages OO</a:t>
            </a:r>
            <a:endParaRPr lang="fr-CA" altLang="en-US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275928"/>
            <a:ext cx="7543800" cy="51054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fr-CA" altLang="en-US" sz="2000" dirty="0"/>
              <a:t>Histoire</a:t>
            </a:r>
          </a:p>
          <a:p>
            <a:pPr lvl="1">
              <a:lnSpc>
                <a:spcPct val="90000"/>
              </a:lnSpc>
            </a:pPr>
            <a:r>
              <a:rPr lang="fr-CA" altLang="en-US" sz="2000" dirty="0">
                <a:cs typeface="Times" pitchFamily="1" charset="0"/>
              </a:rPr>
              <a:t>Le premier langage orienté objet fut Simula-67</a:t>
            </a:r>
            <a:r>
              <a:rPr lang="fr-CA" altLang="en-US" sz="2000" dirty="0"/>
              <a:t> </a:t>
            </a:r>
          </a:p>
          <a:p>
            <a:pPr lvl="2">
              <a:lnSpc>
                <a:spcPct val="90000"/>
              </a:lnSpc>
            </a:pPr>
            <a:r>
              <a:rPr lang="fr-CA" altLang="en-US" sz="2000" dirty="0">
                <a:cs typeface="Times" pitchFamily="1" charset="0"/>
              </a:rPr>
              <a:t>Conçu pour faciliter l’écriture de programmes de simulation</a:t>
            </a:r>
          </a:p>
          <a:p>
            <a:pPr lvl="1">
              <a:lnSpc>
                <a:spcPct val="90000"/>
              </a:lnSpc>
            </a:pPr>
            <a:r>
              <a:rPr lang="fr-CA" altLang="en-US" sz="2000" dirty="0">
                <a:cs typeface="Times" pitchFamily="1" charset="0"/>
              </a:rPr>
              <a:t>Au début des années 1980, </a:t>
            </a:r>
            <a:r>
              <a:rPr lang="fr-CA" altLang="en-US" sz="2000" dirty="0" err="1">
                <a:cs typeface="Times" pitchFamily="1" charset="0"/>
              </a:rPr>
              <a:t>Smalltalk</a:t>
            </a:r>
            <a:r>
              <a:rPr lang="fr-CA" altLang="en-US" sz="2000" dirty="0">
                <a:cs typeface="Times" pitchFamily="1" charset="0"/>
              </a:rPr>
              <a:t> fut développé à Xerox PARC </a:t>
            </a:r>
          </a:p>
          <a:p>
            <a:pPr lvl="2">
              <a:lnSpc>
                <a:spcPct val="90000"/>
              </a:lnSpc>
            </a:pPr>
            <a:r>
              <a:rPr lang="fr-CA" altLang="en-US" sz="2000" dirty="0">
                <a:cs typeface="Times" pitchFamily="1" charset="0"/>
              </a:rPr>
              <a:t>Syntaxe nouvelle, importante librairie </a:t>
            </a:r>
            <a:r>
              <a:rPr lang="fr-CA" altLang="en-US" sz="2000" dirty="0" err="1">
                <a:cs typeface="Times" pitchFamily="1" charset="0"/>
              </a:rPr>
              <a:t>èa</a:t>
            </a:r>
            <a:r>
              <a:rPr lang="fr-CA" altLang="en-US" sz="2000" dirty="0">
                <a:cs typeface="Times" pitchFamily="1" charset="0"/>
              </a:rPr>
              <a:t> code ouvert, indépendance de plate-forme, ramasse-miette, </a:t>
            </a:r>
            <a:r>
              <a:rPr lang="fr-CA" altLang="en-US" sz="2000" dirty="0" err="1">
                <a:cs typeface="Times" pitchFamily="1" charset="0"/>
              </a:rPr>
              <a:t>bytecode</a:t>
            </a:r>
            <a:endParaRPr lang="fr-CA" altLang="en-US" sz="2000" dirty="0">
              <a:cs typeface="Times" pitchFamily="1" charset="0"/>
            </a:endParaRPr>
          </a:p>
          <a:p>
            <a:pPr lvl="1">
              <a:lnSpc>
                <a:spcPct val="90000"/>
              </a:lnSpc>
            </a:pPr>
            <a:r>
              <a:rPr lang="fr-CA" altLang="en-US" sz="2000" dirty="0">
                <a:cs typeface="Times" pitchFamily="1" charset="0"/>
              </a:rPr>
              <a:t>A la fin des années 1980, C++ fut développé par B. </a:t>
            </a:r>
            <a:r>
              <a:rPr lang="fr-CA" altLang="en-US" sz="2000" dirty="0" err="1">
                <a:cs typeface="Times" pitchFamily="1" charset="0"/>
              </a:rPr>
              <a:t>Stroustrup</a:t>
            </a:r>
            <a:r>
              <a:rPr lang="fr-CA" altLang="en-US" sz="2000" dirty="0">
                <a:cs typeface="Times" pitchFamily="1" charset="0"/>
              </a:rPr>
              <a:t>, </a:t>
            </a:r>
          </a:p>
          <a:p>
            <a:pPr lvl="2">
              <a:lnSpc>
                <a:spcPct val="90000"/>
              </a:lnSpc>
            </a:pPr>
            <a:r>
              <a:rPr lang="fr-CA" altLang="en-US" sz="2000" dirty="0">
                <a:cs typeface="Times" pitchFamily="1" charset="0"/>
              </a:rPr>
              <a:t>Tire profit des avantages de l’orienté-objet tout en profitant de la popularité de C</a:t>
            </a:r>
          </a:p>
          <a:p>
            <a:pPr lvl="1">
              <a:lnSpc>
                <a:spcPct val="90000"/>
              </a:lnSpc>
            </a:pPr>
            <a:r>
              <a:rPr lang="fr-CA" altLang="en-US" sz="2000" dirty="0">
                <a:cs typeface="Times" pitchFamily="1" charset="0"/>
              </a:rPr>
              <a:t>En 1991, les ingénieurs de Sun Microsystems lance un projet afin concevoir un langage à être utilisé dans les petits appareils intelligents: </a:t>
            </a:r>
            <a:r>
              <a:rPr lang="fr-CA" altLang="en-US" sz="2000" dirty="0" err="1">
                <a:cs typeface="Times" pitchFamily="1" charset="0"/>
              </a:rPr>
              <a:t>Oak</a:t>
            </a:r>
            <a:r>
              <a:rPr lang="fr-CA" altLang="en-US" sz="2000" dirty="0"/>
              <a:t> </a:t>
            </a:r>
          </a:p>
          <a:p>
            <a:pPr lvl="2" algn="just">
              <a:lnSpc>
                <a:spcPct val="90000"/>
              </a:lnSpc>
            </a:pPr>
            <a:r>
              <a:rPr lang="fr-CA" altLang="en-US" sz="2000" dirty="0">
                <a:cs typeface="Times" pitchFamily="1" charset="0"/>
              </a:rPr>
              <a:t>Avec l’avènement de l’Internet, une nouvelle opportunité se dessine pour cette technologie</a:t>
            </a:r>
          </a:p>
          <a:p>
            <a:pPr lvl="2" algn="just">
              <a:lnSpc>
                <a:spcPct val="90000"/>
              </a:lnSpc>
            </a:pPr>
            <a:r>
              <a:rPr lang="fr-CA" altLang="en-US" sz="2000" dirty="0">
                <a:cs typeface="Times" pitchFamily="1" charset="0"/>
              </a:rPr>
              <a:t>Ce nouveau langage renommé Java, fut officiellement lancé en 1995 à la conférence </a:t>
            </a:r>
            <a:r>
              <a:rPr lang="fr-CA" altLang="en-US" sz="2000" dirty="0" err="1">
                <a:cs typeface="Times" pitchFamily="1" charset="0"/>
              </a:rPr>
              <a:t>SunWorld</a:t>
            </a:r>
            <a:r>
              <a:rPr lang="fr-CA" altLang="en-US" sz="2000" dirty="0">
                <a:cs typeface="Times" pitchFamily="1" charset="0"/>
              </a:rPr>
              <a:t> ’95</a:t>
            </a:r>
            <a:endParaRPr lang="fr-CA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583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9793-9DD0-43C1-86B0-45EB59BB5871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altLang="en-US"/>
              <a:t>Illustration des ces deux paradigmes</a:t>
            </a:r>
          </a:p>
        </p:txBody>
      </p:sp>
      <p:pic>
        <p:nvPicPr>
          <p:cNvPr id="59397" name="Picture 5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1600200"/>
            <a:ext cx="7848600" cy="4202113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2513741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78A0D-B93B-4A35-9EEF-8B5C65569301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en-US" dirty="0" smtClean="0"/>
              <a:t>Classes </a:t>
            </a:r>
            <a:r>
              <a:rPr lang="fr-CA" altLang="en-US" dirty="0"/>
              <a:t>et Objets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altLang="en-US"/>
              <a:t>Un objet</a:t>
            </a:r>
          </a:p>
          <a:p>
            <a:pPr lvl="1"/>
            <a:r>
              <a:rPr lang="fr-CA" altLang="en-US"/>
              <a:t>est un ensemble structuré de données s’exécutant dans un logiciel </a:t>
            </a:r>
          </a:p>
          <a:p>
            <a:pPr lvl="1"/>
            <a:endParaRPr lang="fr-CA" altLang="en-US"/>
          </a:p>
          <a:p>
            <a:pPr lvl="1"/>
            <a:r>
              <a:rPr lang="fr-CA" altLang="en-US"/>
              <a:t>a des </a:t>
            </a:r>
            <a:r>
              <a:rPr lang="fr-CA" altLang="en-US" i="1"/>
              <a:t>propriétés</a:t>
            </a:r>
          </a:p>
          <a:p>
            <a:pPr lvl="2"/>
            <a:r>
              <a:rPr lang="en-US" altLang="en-US"/>
              <a:t>r</a:t>
            </a:r>
            <a:r>
              <a:rPr lang="fr-CA" altLang="en-US"/>
              <a:t>eprésentant son état</a:t>
            </a:r>
          </a:p>
          <a:p>
            <a:pPr lvl="1"/>
            <a:endParaRPr lang="fr-CA" altLang="en-US"/>
          </a:p>
          <a:p>
            <a:pPr lvl="1"/>
            <a:r>
              <a:rPr lang="fr-CA" altLang="en-US"/>
              <a:t>a un </a:t>
            </a:r>
            <a:r>
              <a:rPr lang="fr-CA" altLang="en-US" i="1"/>
              <a:t>comportement</a:t>
            </a:r>
          </a:p>
          <a:p>
            <a:pPr lvl="2"/>
            <a:r>
              <a:rPr lang="fr-CA" altLang="en-US"/>
              <a:t>définissant ses actions et réactions</a:t>
            </a:r>
          </a:p>
          <a:p>
            <a:pPr lvl="2"/>
            <a:r>
              <a:rPr lang="fr-CA" altLang="en-US"/>
              <a:t>simulant parfois le comportement d’un objet du monde réel</a:t>
            </a:r>
          </a:p>
        </p:txBody>
      </p:sp>
    </p:spTree>
    <p:extLst>
      <p:ext uri="{BB962C8B-B14F-4D97-AF65-F5344CB8AC3E}">
        <p14:creationId xmlns:p14="http://schemas.microsoft.com/office/powerpoint/2010/main" val="891932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0190-C40B-4BFC-A856-6FE058853FAB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en-US"/>
              <a:t>Objets</a:t>
            </a:r>
          </a:p>
        </p:txBody>
      </p:sp>
      <p:pic>
        <p:nvPicPr>
          <p:cNvPr id="62505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0200"/>
            <a:ext cx="7924800" cy="407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4954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3C0F-FA51-4AF6-8EA8-6B8997F48FAC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en-US"/>
              <a:t>Classes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altLang="en-US">
                <a:cs typeface="Times" pitchFamily="1" charset="0"/>
              </a:rPr>
              <a:t>Une classe:</a:t>
            </a:r>
          </a:p>
          <a:p>
            <a:pPr lvl="1"/>
            <a:r>
              <a:rPr lang="fr-CA" altLang="en-US">
                <a:cs typeface="Times" pitchFamily="1" charset="0"/>
              </a:rPr>
              <a:t>Est une unité d’abstraction dans un programme orienté-objet</a:t>
            </a:r>
            <a:endParaRPr lang="fr-CA" altLang="en-US"/>
          </a:p>
          <a:p>
            <a:pPr lvl="1"/>
            <a:endParaRPr lang="fr-CA" altLang="en-US"/>
          </a:p>
          <a:p>
            <a:pPr lvl="1"/>
            <a:r>
              <a:rPr lang="fr-CA" altLang="en-US"/>
              <a:t>Repr</a:t>
            </a:r>
            <a:r>
              <a:rPr lang="en-US" altLang="en-US"/>
              <a:t>é</a:t>
            </a:r>
            <a:r>
              <a:rPr lang="fr-CA" altLang="en-US"/>
              <a:t>sente des objets similaires</a:t>
            </a:r>
          </a:p>
          <a:p>
            <a:pPr lvl="2"/>
            <a:r>
              <a:rPr lang="fr-CA" altLang="en-US"/>
              <a:t>ses </a:t>
            </a:r>
            <a:r>
              <a:rPr lang="fr-CA" altLang="en-US" i="1"/>
              <a:t>instances</a:t>
            </a:r>
            <a:endParaRPr lang="fr-CA" altLang="en-US"/>
          </a:p>
          <a:p>
            <a:pPr lvl="1"/>
            <a:endParaRPr lang="fr-CA" altLang="en-US"/>
          </a:p>
          <a:p>
            <a:pPr lvl="1"/>
            <a:r>
              <a:rPr lang="fr-CA" altLang="en-US"/>
              <a:t>Est un module logiciel</a:t>
            </a:r>
          </a:p>
          <a:p>
            <a:pPr lvl="2"/>
            <a:r>
              <a:rPr lang="fr-CA" altLang="en-US"/>
              <a:t>Décrivant la structure de ses instances (propriétés)</a:t>
            </a:r>
          </a:p>
          <a:p>
            <a:pPr lvl="2"/>
            <a:r>
              <a:rPr lang="fr-CA" altLang="en-US"/>
              <a:t>Contenant des  </a:t>
            </a:r>
            <a:r>
              <a:rPr lang="fr-CA" altLang="en-US" i="1"/>
              <a:t>méthodes</a:t>
            </a:r>
            <a:r>
              <a:rPr lang="fr-CA" altLang="en-US"/>
              <a:t> définissant leur comportement</a:t>
            </a:r>
          </a:p>
        </p:txBody>
      </p:sp>
    </p:spTree>
    <p:extLst>
      <p:ext uri="{BB962C8B-B14F-4D97-AF65-F5344CB8AC3E}">
        <p14:creationId xmlns:p14="http://schemas.microsoft.com/office/powerpoint/2010/main" val="1658631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E3AE2-8DD9-402F-94E2-600B020EC712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en-US" dirty="0" smtClean="0"/>
              <a:t>Variables </a:t>
            </a:r>
            <a:r>
              <a:rPr lang="fr-CA" altLang="en-US" dirty="0"/>
              <a:t>d’instances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altLang="en-US" dirty="0"/>
              <a:t>Ce sont des variables définies à l’intérieur d’une classe</a:t>
            </a:r>
          </a:p>
          <a:p>
            <a:endParaRPr lang="fr-CA" altLang="en-US" dirty="0"/>
          </a:p>
          <a:p>
            <a:pPr lvl="1"/>
            <a:r>
              <a:rPr lang="fr-CA" altLang="en-US" dirty="0"/>
              <a:t>Attributs</a:t>
            </a:r>
          </a:p>
          <a:p>
            <a:pPr lvl="2"/>
            <a:r>
              <a:rPr lang="fr-CA" altLang="en-US" dirty="0"/>
              <a:t>des données simples</a:t>
            </a:r>
          </a:p>
          <a:p>
            <a:pPr lvl="2"/>
            <a:r>
              <a:rPr lang="fr-CA" altLang="en-US" dirty="0" err="1"/>
              <a:t>E.g</a:t>
            </a:r>
            <a:r>
              <a:rPr lang="fr-CA" altLang="en-US" dirty="0"/>
              <a:t>. </a:t>
            </a:r>
            <a:r>
              <a:rPr lang="fr-CA" altLang="en-US" dirty="0">
                <a:latin typeface="Courier" pitchFamily="1" charset="0"/>
              </a:rPr>
              <a:t>nom</a:t>
            </a:r>
            <a:r>
              <a:rPr lang="fr-CA" altLang="en-US" dirty="0"/>
              <a:t>, </a:t>
            </a:r>
            <a:r>
              <a:rPr lang="fr-CA" altLang="en-US" dirty="0" err="1">
                <a:latin typeface="Courier" pitchFamily="1" charset="0"/>
              </a:rPr>
              <a:t>dateDeNaissance</a:t>
            </a:r>
            <a:endParaRPr lang="fr-CA" altLang="en-US" dirty="0"/>
          </a:p>
          <a:p>
            <a:pPr lvl="1"/>
            <a:endParaRPr lang="fr-CA" altLang="en-US" dirty="0"/>
          </a:p>
          <a:p>
            <a:pPr lvl="1"/>
            <a:r>
              <a:rPr lang="fr-CA" altLang="en-US" dirty="0"/>
              <a:t>Associations</a:t>
            </a:r>
          </a:p>
          <a:p>
            <a:pPr lvl="2"/>
            <a:r>
              <a:rPr lang="fr-CA" altLang="en-US" dirty="0"/>
              <a:t>représentent une relation avec d’autres classes </a:t>
            </a:r>
          </a:p>
          <a:p>
            <a:pPr lvl="2"/>
            <a:r>
              <a:rPr lang="fr-CA" altLang="en-US" dirty="0" err="1"/>
              <a:t>E.g</a:t>
            </a:r>
            <a:r>
              <a:rPr lang="fr-CA" altLang="en-US" dirty="0"/>
              <a:t>. </a:t>
            </a:r>
            <a:r>
              <a:rPr lang="fr-CA" altLang="en-US" dirty="0">
                <a:latin typeface="Courier" pitchFamily="1" charset="0"/>
              </a:rPr>
              <a:t>superviseur</a:t>
            </a:r>
            <a:r>
              <a:rPr lang="fr-CA" altLang="en-US" dirty="0"/>
              <a:t>, </a:t>
            </a:r>
            <a:r>
              <a:rPr lang="fr-CA" altLang="en-US" dirty="0" err="1" smtClean="0">
                <a:latin typeface="Courier" pitchFamily="1" charset="0"/>
              </a:rPr>
              <a:t>coursSuivis</a:t>
            </a:r>
            <a:endParaRPr lang="fr-CA" altLang="en-US" dirty="0">
              <a:latin typeface="Courier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834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20A2C-C405-4061-80F8-61125A8F91FD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en-US"/>
              <a:t>Variables vs. Objets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altLang="en-US"/>
              <a:t>Une variable</a:t>
            </a:r>
          </a:p>
          <a:p>
            <a:pPr lvl="1"/>
            <a:r>
              <a:rPr lang="fr-CA" altLang="en-US" i="1">
                <a:cs typeface="Times" pitchFamily="1" charset="0"/>
              </a:rPr>
              <a:t>Réfère</a:t>
            </a:r>
            <a:r>
              <a:rPr lang="fr-CA" altLang="en-US">
                <a:cs typeface="Times" pitchFamily="1" charset="0"/>
              </a:rPr>
              <a:t> à un objet </a:t>
            </a:r>
            <a:endParaRPr lang="fr-CA" altLang="en-US"/>
          </a:p>
          <a:p>
            <a:pPr lvl="1"/>
            <a:r>
              <a:rPr lang="fr-CA" altLang="en-US">
                <a:cs typeface="Times" pitchFamily="1" charset="0"/>
              </a:rPr>
              <a:t>Peut référer à différents objets à différents instants</a:t>
            </a:r>
          </a:p>
          <a:p>
            <a:pPr lvl="1"/>
            <a:endParaRPr lang="fr-CA" altLang="en-US">
              <a:cs typeface="Times" pitchFamily="1" charset="0"/>
            </a:endParaRPr>
          </a:p>
          <a:p>
            <a:r>
              <a:rPr lang="fr-CA" altLang="en-US">
                <a:cs typeface="Times" pitchFamily="1" charset="0"/>
              </a:rPr>
              <a:t>Un objet peut être simultanément référé par plus d’une variable </a:t>
            </a:r>
            <a:endParaRPr lang="fr-CA" altLang="en-US"/>
          </a:p>
          <a:p>
            <a:pPr lvl="1"/>
            <a:endParaRPr lang="fr-CA" altLang="en-US"/>
          </a:p>
          <a:p>
            <a:r>
              <a:rPr lang="fr-CA" altLang="en-US" i="1"/>
              <a:t>Type</a:t>
            </a:r>
            <a:r>
              <a:rPr lang="fr-CA" altLang="en-US"/>
              <a:t> d’une variable</a:t>
            </a:r>
          </a:p>
          <a:p>
            <a:pPr lvl="1"/>
            <a:r>
              <a:rPr lang="fr-CA" altLang="en-US">
                <a:cs typeface="Times" pitchFamily="1" charset="0"/>
              </a:rPr>
              <a:t>Détermine quelle classe d’objets elle peut référer</a:t>
            </a:r>
            <a:endParaRPr lang="fr-CA" altLang="en-US"/>
          </a:p>
        </p:txBody>
      </p:sp>
    </p:spTree>
    <p:extLst>
      <p:ext uri="{BB962C8B-B14F-4D97-AF65-F5344CB8AC3E}">
        <p14:creationId xmlns:p14="http://schemas.microsoft.com/office/powerpoint/2010/main" val="2509887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B9BB-596C-4230-B15A-F2BFEBA9A4FE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en-US">
                <a:cs typeface="Times" pitchFamily="1" charset="0"/>
              </a:rPr>
              <a:t>Variables de classe</a:t>
            </a:r>
            <a:r>
              <a:rPr lang="fr-CA" altLang="en-US"/>
              <a:t> 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7543800" cy="4800600"/>
          </a:xfrm>
        </p:spPr>
        <p:txBody>
          <a:bodyPr>
            <a:normAutofit lnSpcReduction="10000"/>
          </a:bodyPr>
          <a:lstStyle/>
          <a:p>
            <a:r>
              <a:rPr lang="fr-CA" altLang="en-US" sz="2000">
                <a:cs typeface="Times" pitchFamily="1" charset="0"/>
              </a:rPr>
              <a:t>La valeur d’une telle variable est partagée par toutes les instances de la classe</a:t>
            </a:r>
          </a:p>
          <a:p>
            <a:pPr lvl="1"/>
            <a:r>
              <a:rPr lang="fr-CA" altLang="en-US" sz="2000">
                <a:cs typeface="Times" pitchFamily="1" charset="0"/>
              </a:rPr>
              <a:t>Aussi appelée </a:t>
            </a:r>
            <a:r>
              <a:rPr lang="fr-CA" altLang="en-US" sz="2000" i="1">
                <a:cs typeface="Times" pitchFamily="1" charset="0"/>
              </a:rPr>
              <a:t>variable statique</a:t>
            </a:r>
          </a:p>
          <a:p>
            <a:pPr lvl="3"/>
            <a:endParaRPr lang="fr-CA" altLang="en-US" sz="1800">
              <a:cs typeface="Times" pitchFamily="1" charset="0"/>
            </a:endParaRPr>
          </a:p>
          <a:p>
            <a:pPr lvl="1"/>
            <a:r>
              <a:rPr lang="fr-CA" altLang="en-US" sz="2000">
                <a:cs typeface="Times" pitchFamily="1" charset="0"/>
              </a:rPr>
              <a:t>Si l’une des instances modifie la valeur d’une variable de classe, alors toutes les autres instances verront ce changement</a:t>
            </a:r>
          </a:p>
          <a:p>
            <a:pPr lvl="3" algn="just"/>
            <a:endParaRPr lang="fr-CA" altLang="en-US" sz="1800">
              <a:cs typeface="Times" pitchFamily="1" charset="0"/>
            </a:endParaRPr>
          </a:p>
          <a:p>
            <a:pPr lvl="1" algn="just"/>
            <a:r>
              <a:rPr lang="fr-CA" altLang="en-US" sz="2000">
                <a:cs typeface="Times" pitchFamily="1" charset="0"/>
              </a:rPr>
              <a:t>Ces variables sont utiles pour:</a:t>
            </a:r>
          </a:p>
          <a:p>
            <a:pPr lvl="2"/>
            <a:r>
              <a:rPr lang="fr-CA" altLang="en-US" sz="2000">
                <a:cs typeface="Times" pitchFamily="1" charset="0"/>
              </a:rPr>
              <a:t>représenter des constantes (e.g. PI)</a:t>
            </a:r>
          </a:p>
          <a:p>
            <a:pPr lvl="2"/>
            <a:r>
              <a:rPr lang="fr-CA" altLang="en-US" sz="2000">
                <a:cs typeface="Times" pitchFamily="1" charset="0"/>
              </a:rPr>
              <a:t>représenter des propriétés d’appliquant à une classe en général</a:t>
            </a:r>
          </a:p>
          <a:p>
            <a:pPr lvl="3">
              <a:buFontTx/>
              <a:buNone/>
            </a:pPr>
            <a:endParaRPr lang="fr-CA" altLang="en-US" sz="1800">
              <a:cs typeface="Times" pitchFamily="1" charset="0"/>
            </a:endParaRPr>
          </a:p>
          <a:p>
            <a:pPr lvl="1">
              <a:buFontTx/>
              <a:buNone/>
            </a:pPr>
            <a:r>
              <a:rPr lang="fr-CA" altLang="en-US" sz="2000">
                <a:cs typeface="Times" pitchFamily="1" charset="0"/>
              </a:rPr>
              <a:t>Attention: </a:t>
            </a:r>
            <a:r>
              <a:rPr lang="fr-CA" altLang="en-US" sz="2000" i="1">
                <a:cs typeface="Times" pitchFamily="1" charset="0"/>
              </a:rPr>
              <a:t>ne pas faire un usage excessif des variables de classes</a:t>
            </a:r>
          </a:p>
        </p:txBody>
      </p:sp>
    </p:spTree>
    <p:extLst>
      <p:ext uri="{BB962C8B-B14F-4D97-AF65-F5344CB8AC3E}">
        <p14:creationId xmlns:p14="http://schemas.microsoft.com/office/powerpoint/2010/main" val="5218098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196</TotalTime>
  <Words>1073</Words>
  <Application>Microsoft Office PowerPoint</Application>
  <PresentationFormat>On-screen Show (4:3)</PresentationFormat>
  <Paragraphs>200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Concourse</vt:lpstr>
      <vt:lpstr>Paradigme Orienté Objet</vt:lpstr>
      <vt:lpstr>Paradigme Orienté Objet</vt:lpstr>
      <vt:lpstr>Illustration des ces deux paradigmes</vt:lpstr>
      <vt:lpstr>Classes et Objets</vt:lpstr>
      <vt:lpstr>Objets</vt:lpstr>
      <vt:lpstr>Classes</vt:lpstr>
      <vt:lpstr>Variables d’instances</vt:lpstr>
      <vt:lpstr>Variables vs. Objets</vt:lpstr>
      <vt:lpstr>Variables de classe </vt:lpstr>
      <vt:lpstr>Méthodes, Opérations et Polymorphisme</vt:lpstr>
      <vt:lpstr>Méthodes, Opérations et Polymorphisme</vt:lpstr>
      <vt:lpstr>Polymorphisme</vt:lpstr>
      <vt:lpstr>Organisation des Classes en Hiérarchies</vt:lpstr>
      <vt:lpstr>Un exemple d’arbre d’héritage</vt:lpstr>
      <vt:lpstr>Règle “est-un(e)”</vt:lpstr>
      <vt:lpstr>Un arbre d’héritage pour des entités géométriques </vt:lpstr>
      <vt:lpstr>Héritage, polymorphisme  et variables</vt:lpstr>
      <vt:lpstr>Classes abstraites et Méthodes abstraites </vt:lpstr>
      <vt:lpstr>Redéfinition</vt:lpstr>
      <vt:lpstr>Concepts clé de l’orienté objet</vt:lpstr>
      <vt:lpstr>Concepts clé de l’orienté objet</vt:lpstr>
      <vt:lpstr>Historique des langages OO</vt:lpstr>
    </vt:vector>
  </TitlesOfParts>
  <Company>University of Ottawa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Arbre de recherche</dc:title>
  <dc:creator>COE Support</dc:creator>
  <cp:lastModifiedBy>uOttawa Employee</cp:lastModifiedBy>
  <cp:revision>20</cp:revision>
  <dcterms:created xsi:type="dcterms:W3CDTF">2014-01-06T17:37:46Z</dcterms:created>
  <dcterms:modified xsi:type="dcterms:W3CDTF">2018-02-27T20:40:44Z</dcterms:modified>
</cp:coreProperties>
</file>