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27ACEC-14D2-473B-A868-9F7927C7C768}" v="1" dt="2025-08-11T06:38:35.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gata Sarkar" userId="069bde3ade42b4f0" providerId="LiveId" clId="{4827ACEC-14D2-473B-A868-9F7927C7C768}"/>
    <pc:docChg chg="modSld">
      <pc:chgData name="Sougata Sarkar" userId="069bde3ade42b4f0" providerId="LiveId" clId="{4827ACEC-14D2-473B-A868-9F7927C7C768}" dt="2025-08-11T06:38:54.867" v="10" actId="122"/>
      <pc:docMkLst>
        <pc:docMk/>
      </pc:docMkLst>
      <pc:sldChg chg="modSp mod">
        <pc:chgData name="Sougata Sarkar" userId="069bde3ade42b4f0" providerId="LiveId" clId="{4827ACEC-14D2-473B-A868-9F7927C7C768}" dt="2025-08-11T06:38:54.867" v="10" actId="122"/>
        <pc:sldMkLst>
          <pc:docMk/>
          <pc:sldMk cId="2230664768" sldId="2146847061"/>
        </pc:sldMkLst>
        <pc:spChg chg="mod">
          <ac:chgData name="Sougata Sarkar" userId="069bde3ade42b4f0" providerId="LiveId" clId="{4827ACEC-14D2-473B-A868-9F7927C7C768}" dt="2025-08-11T06:38:54.867" v="10" actId="122"/>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sougata-sarkar-dev/research-agent.gi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646331"/>
          </a:xfrm>
        </p:spPr>
        <p:txBody>
          <a:bodyPr/>
          <a:lstStyle/>
          <a:p>
            <a:pPr algn="ctr"/>
            <a:r>
              <a:rPr lang="en-US" b="1" dirty="0">
                <a:solidFill>
                  <a:srgbClr val="002060"/>
                </a:solidFill>
                <a:latin typeface="Arial"/>
                <a:cs typeface="Arial"/>
              </a:rPr>
              <a:t>RESEARCH agent</a:t>
            </a:r>
            <a:endParaRPr lang="en-US"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646331"/>
          </a:xfrm>
          <a:prstGeom prst="rect">
            <a:avLst/>
          </a:prstGeom>
          <a:noFill/>
        </p:spPr>
        <p:txBody>
          <a:bodyPr wrap="square" lIns="91440" tIns="45720" rIns="91440" bIns="45720" rtlCol="0" anchor="t">
            <a:spAutoFit/>
          </a:bodyPr>
          <a:lstStyle/>
          <a:p>
            <a:pPr algn="ctr"/>
            <a:r>
              <a:rPr lang="en-US" sz="3600" b="1" dirty="0">
                <a:solidFill>
                  <a:srgbClr val="002060"/>
                </a:solidFill>
                <a:latin typeface="Arial"/>
                <a:cs typeface="Arial"/>
              </a:rPr>
              <a:t>IBM SKILLSBUILD PROJECT</a:t>
            </a:r>
          </a:p>
        </p:txBody>
      </p:sp>
      <p:sp>
        <p:nvSpPr>
          <p:cNvPr id="4" name="TextBox 3"/>
          <p:cNvSpPr txBox="1"/>
          <p:nvPr/>
        </p:nvSpPr>
        <p:spPr>
          <a:xfrm>
            <a:off x="1250727" y="4058588"/>
            <a:ext cx="9690545" cy="1631216"/>
          </a:xfrm>
          <a:prstGeom prst="rect">
            <a:avLst/>
          </a:prstGeom>
          <a:noFill/>
        </p:spPr>
        <p:txBody>
          <a:bodyPr wrap="square" lIns="91440" tIns="45720" rIns="91440" bIns="45720" rtlCol="0" anchor="t">
            <a:spAutoFit/>
          </a:bodyPr>
          <a:lstStyle/>
          <a:p>
            <a:r>
              <a:rPr lang="en-US" sz="2000" b="1" dirty="0">
                <a:solidFill>
                  <a:srgbClr val="002060"/>
                </a:solidFill>
                <a:latin typeface="Arial" pitchFamily="34" charset="0"/>
                <a:cs typeface="Arial" pitchFamily="34" charset="0"/>
              </a:rPr>
              <a:t>Presented By :</a:t>
            </a:r>
          </a:p>
          <a:p>
            <a:r>
              <a:rPr lang="en-US" sz="2000" b="1" dirty="0">
                <a:solidFill>
                  <a:srgbClr val="002060"/>
                </a:solidFill>
                <a:latin typeface="Arial" pitchFamily="34" charset="0"/>
                <a:cs typeface="Arial" pitchFamily="34" charset="0"/>
              </a:rPr>
              <a:t>Student Name 	: SOUGATA SARKAR</a:t>
            </a:r>
          </a:p>
          <a:p>
            <a:r>
              <a:rPr lang="en-US" sz="2000" b="1" dirty="0">
                <a:solidFill>
                  <a:srgbClr val="002060"/>
                </a:solidFill>
                <a:latin typeface="Arial"/>
                <a:cs typeface="Arial"/>
              </a:rPr>
              <a:t>College Name 	: UNIVERSITY OF ENGINEERING &amp; MANAGEMENT KOLKATA</a:t>
            </a:r>
          </a:p>
          <a:p>
            <a:r>
              <a:rPr lang="en-US" sz="2000" b="1" dirty="0">
                <a:solidFill>
                  <a:srgbClr val="002060"/>
                </a:solidFill>
                <a:latin typeface="Arial"/>
                <a:cs typeface="Arial"/>
              </a:rPr>
              <a:t>Department 	: COMPUTER SCIENCE AND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b="1" dirty="0">
                <a:solidFill>
                  <a:srgbClr val="002060"/>
                </a:solidFill>
                <a:latin typeface="Arial" panose="020B0604020202020204" pitchFamily="34" charset="0"/>
                <a:cs typeface="Arial" panose="020B0604020202020204" pitchFamily="34" charset="0"/>
              </a:rPr>
              <a:t>Results</a:t>
            </a:r>
          </a:p>
        </p:txBody>
      </p:sp>
      <p:pic>
        <p:nvPicPr>
          <p:cNvPr id="5" name="Picture 4" descr="A screenshot of a computer&#10;&#10;AI-generated content may be incorrect.">
            <a:extLst>
              <a:ext uri="{FF2B5EF4-FFF2-40B4-BE49-F238E27FC236}">
                <a16:creationId xmlns:a16="http://schemas.microsoft.com/office/drawing/2014/main" id="{3A5CF9CF-492C-632A-9097-65E39254704A}"/>
              </a:ext>
            </a:extLst>
          </p:cNvPr>
          <p:cNvPicPr>
            <a:picLocks noChangeAspect="1"/>
          </p:cNvPicPr>
          <p:nvPr/>
        </p:nvPicPr>
        <p:blipFill>
          <a:blip r:embed="rId2"/>
          <a:stretch>
            <a:fillRect/>
          </a:stretch>
        </p:blipFill>
        <p:spPr>
          <a:xfrm>
            <a:off x="1765032" y="1492899"/>
            <a:ext cx="8661936" cy="4662945"/>
          </a:xfrm>
          <a:prstGeom prst="rect">
            <a:avLst/>
          </a:prstGeom>
          <a:ln>
            <a:solidFill>
              <a:schemeClr val="tx1"/>
            </a:solidFill>
          </a:ln>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b="1" dirty="0">
                <a:solidFill>
                  <a:srgbClr val="002060"/>
                </a:solidFill>
                <a:latin typeface="Arial" panose="020B0604020202020204" pitchFamily="34" charset="0"/>
                <a:cs typeface="Arial" panose="020B0604020202020204" pitchFamily="34" charset="0"/>
              </a:rPr>
              <a:t>Results</a:t>
            </a:r>
          </a:p>
        </p:txBody>
      </p:sp>
      <p:pic>
        <p:nvPicPr>
          <p:cNvPr id="6" name="Picture 5" descr="A screenshot of a computer&#10;&#10;AI-generated content may be incorrect.">
            <a:extLst>
              <a:ext uri="{FF2B5EF4-FFF2-40B4-BE49-F238E27FC236}">
                <a16:creationId xmlns:a16="http://schemas.microsoft.com/office/drawing/2014/main" id="{EE2213D2-DC3F-2088-BB77-8DA203EAE1A1}"/>
              </a:ext>
            </a:extLst>
          </p:cNvPr>
          <p:cNvPicPr>
            <a:picLocks noChangeAspect="1"/>
          </p:cNvPicPr>
          <p:nvPr/>
        </p:nvPicPr>
        <p:blipFill>
          <a:blip r:embed="rId2"/>
          <a:stretch>
            <a:fillRect/>
          </a:stretch>
        </p:blipFill>
        <p:spPr>
          <a:xfrm>
            <a:off x="675640" y="1553364"/>
            <a:ext cx="10840720" cy="4602480"/>
          </a:xfrm>
          <a:prstGeom prst="rect">
            <a:avLst/>
          </a:prstGeom>
          <a:ln>
            <a:solidFill>
              <a:schemeClr val="tx1"/>
            </a:solidFill>
          </a:ln>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b="1" dirty="0">
                <a:solidFill>
                  <a:srgbClr val="002060"/>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buNone/>
            </a:pPr>
            <a:r>
              <a:rPr lang="en-US" sz="2000" dirty="0">
                <a:solidFill>
                  <a:srgbClr val="002060"/>
                </a:solidFill>
                <a:latin typeface="Arial" panose="020B0604020202020204" pitchFamily="34" charset="0"/>
                <a:ea typeface="Calibri"/>
                <a:cs typeface="Arial" panose="020B0604020202020204" pitchFamily="34" charset="0"/>
              </a:rPr>
              <a:t>The Research AI Agent, deployed on IBM Cloud with watsonx.ai and the Granite model, streamlines literature search, summarization, and citation management. It identifies research gaps, drafts paper sections, and automates repetitive tasks, enabling researchers to focus on innovation. By enhancing efficiency, accuracy, and knowledge discovery, it demonstrates the transformative potential of AI-driven research tools in academic and industrial R&amp;D.</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000" dirty="0">
                <a:solidFill>
                  <a:srgbClr val="002060"/>
                </a:solidFill>
                <a:latin typeface="Arial" panose="020B0604020202020204" pitchFamily="34" charset="0"/>
                <a:ea typeface="+mn-lt"/>
                <a:cs typeface="Arial" panose="020B0604020202020204" pitchFamily="34" charset="0"/>
              </a:rPr>
              <a:t>Multilingual research support.</a:t>
            </a:r>
          </a:p>
          <a:p>
            <a:pPr marL="305435" indent="-305435"/>
            <a:r>
              <a:rPr lang="en-US" sz="2000" dirty="0">
                <a:solidFill>
                  <a:srgbClr val="002060"/>
                </a:solidFill>
                <a:latin typeface="Arial" panose="020B0604020202020204" pitchFamily="34" charset="0"/>
                <a:ea typeface="+mn-lt"/>
                <a:cs typeface="Arial" panose="020B0604020202020204" pitchFamily="34" charset="0"/>
              </a:rPr>
              <a:t>Voice-activated research assistant.</a:t>
            </a:r>
          </a:p>
          <a:p>
            <a:pPr marL="305435" indent="-305435"/>
            <a:r>
              <a:rPr lang="en-US" sz="2000" dirty="0">
                <a:solidFill>
                  <a:srgbClr val="002060"/>
                </a:solidFill>
                <a:latin typeface="Arial" panose="020B0604020202020204" pitchFamily="34" charset="0"/>
                <a:ea typeface="+mn-lt"/>
                <a:cs typeface="Arial" panose="020B0604020202020204" pitchFamily="34" charset="0"/>
              </a:rPr>
              <a:t>Real-time collaboration features.</a:t>
            </a:r>
          </a:p>
          <a:p>
            <a:pPr marL="305435" indent="-305435"/>
            <a:r>
              <a:rPr lang="en-US" sz="2000" dirty="0">
                <a:solidFill>
                  <a:srgbClr val="002060"/>
                </a:solidFill>
                <a:latin typeface="Arial" panose="020B0604020202020204" pitchFamily="34" charset="0"/>
                <a:ea typeface="+mn-lt"/>
                <a:cs typeface="Arial" panose="020B0604020202020204" pitchFamily="34" charset="0"/>
              </a:rPr>
              <a:t>Integration with publishing platforms.</a:t>
            </a:r>
          </a:p>
          <a:p>
            <a:pPr marL="305435" indent="-305435"/>
            <a:r>
              <a:rPr lang="en-US" sz="2000" dirty="0">
                <a:solidFill>
                  <a:srgbClr val="002060"/>
                </a:solidFill>
                <a:latin typeface="Arial" panose="020B0604020202020204" pitchFamily="34" charset="0"/>
                <a:ea typeface="+mn-lt"/>
                <a:cs typeface="Arial" panose="020B0604020202020204" pitchFamily="34" charset="0"/>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619432"/>
            <a:ext cx="11029616" cy="682593"/>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002060"/>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b="1" dirty="0">
                <a:solidFill>
                  <a:srgbClr val="002060"/>
                </a:solidFill>
                <a:latin typeface="Arial" panose="020B0604020202020204" pitchFamily="34" charset="0"/>
                <a:cs typeface="Arial" panose="020B0604020202020204" pitchFamily="34" charset="0"/>
              </a:rPr>
              <a:t>IBM Certifications</a:t>
            </a:r>
          </a:p>
        </p:txBody>
      </p:sp>
      <p:pic>
        <p:nvPicPr>
          <p:cNvPr id="7" name="Content Placeholder 6" descr="A card with a blue border&#10;&#10;AI-generated content may be incorrect.">
            <a:extLst>
              <a:ext uri="{FF2B5EF4-FFF2-40B4-BE49-F238E27FC236}">
                <a16:creationId xmlns:a16="http://schemas.microsoft.com/office/drawing/2014/main" id="{45074D5C-E9C5-9904-9EEB-D056F3E5F42E}"/>
              </a:ext>
            </a:extLst>
          </p:cNvPr>
          <p:cNvPicPr>
            <a:picLocks noGrp="1" noChangeAspect="1"/>
          </p:cNvPicPr>
          <p:nvPr>
            <p:ph idx="1"/>
          </p:nvPr>
        </p:nvPicPr>
        <p:blipFill>
          <a:blip r:embed="rId2"/>
          <a:stretch>
            <a:fillRect/>
          </a:stretch>
        </p:blipFill>
        <p:spPr>
          <a:xfrm>
            <a:off x="2980267" y="1482244"/>
            <a:ext cx="6231466" cy="4673600"/>
          </a:xfrm>
          <a:ln>
            <a:solidFill>
              <a:schemeClr val="tx1"/>
            </a:solidFill>
          </a:ln>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ertificate with a yellow and black text&#10;&#10;AI-generated content may be incorrect.">
            <a:extLst>
              <a:ext uri="{FF2B5EF4-FFF2-40B4-BE49-F238E27FC236}">
                <a16:creationId xmlns:a16="http://schemas.microsoft.com/office/drawing/2014/main" id="{96101417-8AD6-7DCF-A6CD-238B100E95C4}"/>
              </a:ext>
            </a:extLst>
          </p:cNvPr>
          <p:cNvPicPr>
            <a:picLocks noChangeAspect="1"/>
          </p:cNvPicPr>
          <p:nvPr/>
        </p:nvPicPr>
        <p:blipFill>
          <a:blip r:embed="rId2"/>
          <a:stretch>
            <a:fillRect/>
          </a:stretch>
        </p:blipFill>
        <p:spPr>
          <a:xfrm>
            <a:off x="1852950" y="813586"/>
            <a:ext cx="8486099" cy="5230828"/>
          </a:xfrm>
          <a:prstGeom prst="rect">
            <a:avLst/>
          </a:prstGeom>
          <a:ln>
            <a:solidFill>
              <a:schemeClr val="tx1"/>
            </a:solidFill>
          </a:ln>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certificate&#10;&#10;AI-generated content may be incorrect.">
            <a:extLst>
              <a:ext uri="{FF2B5EF4-FFF2-40B4-BE49-F238E27FC236}">
                <a16:creationId xmlns:a16="http://schemas.microsoft.com/office/drawing/2014/main" id="{2D08A0BC-3D57-D4DC-3473-6A3C687DA764}"/>
              </a:ext>
            </a:extLst>
          </p:cNvPr>
          <p:cNvPicPr>
            <a:picLocks noChangeAspect="1"/>
          </p:cNvPicPr>
          <p:nvPr/>
        </p:nvPicPr>
        <p:blipFill>
          <a:blip r:embed="rId2"/>
          <a:stretch>
            <a:fillRect/>
          </a:stretch>
        </p:blipFill>
        <p:spPr>
          <a:xfrm>
            <a:off x="2523419" y="769374"/>
            <a:ext cx="7145162" cy="5319252"/>
          </a:xfrm>
          <a:prstGeom prst="rect">
            <a:avLst/>
          </a:prstGeom>
          <a:ln>
            <a:solidFill>
              <a:schemeClr val="tx1"/>
            </a:solidFill>
          </a:ln>
        </p:spPr>
      </p:pic>
    </p:spTree>
    <p:extLst>
      <p:ext uri="{BB962C8B-B14F-4D97-AF65-F5344CB8AC3E}">
        <p14:creationId xmlns:p14="http://schemas.microsoft.com/office/powerpoint/2010/main" val="109888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b="1" dirty="0">
                <a:solidFill>
                  <a:srgbClr val="002060"/>
                </a:solidFill>
                <a:latin typeface="Arial" panose="020B0604020202020204" pitchFamily="34" charset="0"/>
                <a:cs typeface="Arial" panose="020B0604020202020204" pitchFamily="34"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lgn="ctr">
              <a:buNone/>
            </a:pPr>
            <a:r>
              <a:rPr lang="en-IN" sz="2800" b="1" dirty="0">
                <a:solidFill>
                  <a:srgbClr val="00206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https://github.com/sougata-sarkar-dev/research-agent.git</a:t>
            </a:r>
            <a:endParaRPr lang="en-IN" sz="28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662782"/>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680397"/>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898666"/>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dirty="0">
                <a:solidFill>
                  <a:srgbClr val="002060"/>
                </a:solidFill>
                <a:latin typeface="Arial"/>
                <a:ea typeface="+mn-lt"/>
                <a:cs typeface="Arial"/>
              </a:rPr>
              <a:t>PROBLEM STATEMENT </a:t>
            </a:r>
          </a:p>
          <a:p>
            <a:pPr marL="305435" indent="-305435"/>
            <a:r>
              <a:rPr lang="en-US" sz="2000" dirty="0">
                <a:solidFill>
                  <a:srgbClr val="002060"/>
                </a:solidFill>
                <a:latin typeface="Arial"/>
                <a:ea typeface="+mn-lt"/>
                <a:cs typeface="Arial"/>
              </a:rPr>
              <a:t>TECHNOLOGY USED</a:t>
            </a:r>
            <a:endParaRPr lang="en-US" sz="2000" dirty="0">
              <a:solidFill>
                <a:srgbClr val="002060"/>
              </a:solidFill>
              <a:latin typeface="Arial"/>
              <a:cs typeface="Arial"/>
            </a:endParaRPr>
          </a:p>
          <a:p>
            <a:pPr marL="305435" indent="-305435"/>
            <a:r>
              <a:rPr lang="en-US" sz="2000" dirty="0">
                <a:solidFill>
                  <a:srgbClr val="002060"/>
                </a:solidFill>
                <a:latin typeface="Arial"/>
                <a:ea typeface="+mn-lt"/>
                <a:cs typeface="+mn-lt"/>
              </a:rPr>
              <a:t>WOW FACTOR </a:t>
            </a:r>
          </a:p>
          <a:p>
            <a:pPr marL="305435" indent="-305435"/>
            <a:r>
              <a:rPr lang="en-US" sz="2000" dirty="0">
                <a:solidFill>
                  <a:srgbClr val="002060"/>
                </a:solidFill>
                <a:latin typeface="Arial"/>
                <a:ea typeface="+mn-lt"/>
                <a:cs typeface="+mn-lt"/>
              </a:rPr>
              <a:t>END USERS</a:t>
            </a:r>
          </a:p>
          <a:p>
            <a:pPr marL="305435" indent="-305435"/>
            <a:r>
              <a:rPr lang="en-US" sz="2000" dirty="0">
                <a:solidFill>
                  <a:srgbClr val="002060"/>
                </a:solidFill>
                <a:latin typeface="Arial"/>
                <a:ea typeface="+mn-lt"/>
                <a:cs typeface="+mn-lt"/>
              </a:rPr>
              <a:t>RESULT</a:t>
            </a:r>
          </a:p>
          <a:p>
            <a:pPr marL="305435" indent="-305435"/>
            <a:r>
              <a:rPr lang="en-US" sz="2000" dirty="0">
                <a:solidFill>
                  <a:srgbClr val="002060"/>
                </a:solidFill>
                <a:latin typeface="Arial"/>
                <a:ea typeface="+mn-lt"/>
                <a:cs typeface="+mn-lt"/>
              </a:rPr>
              <a:t>CONCLUSION</a:t>
            </a:r>
          </a:p>
          <a:p>
            <a:pPr marL="305435" indent="-305435"/>
            <a:r>
              <a:rPr lang="en-US" sz="2000" dirty="0">
                <a:solidFill>
                  <a:srgbClr val="002060"/>
                </a:solidFill>
                <a:latin typeface="Arial"/>
                <a:ea typeface="+mn-lt"/>
                <a:cs typeface="+mn-lt"/>
              </a:rPr>
              <a:t>GITHUB LINK</a:t>
            </a:r>
          </a:p>
          <a:p>
            <a:pPr marL="305435" indent="-305435"/>
            <a:r>
              <a:rPr lang="en-US" sz="2000" dirty="0">
                <a:solidFill>
                  <a:srgbClr val="002060"/>
                </a:solidFill>
                <a:latin typeface="Arial"/>
                <a:ea typeface="+mn-lt"/>
                <a:cs typeface="+mn-lt"/>
              </a:rPr>
              <a:t>FUTURE SCOPE</a:t>
            </a:r>
          </a:p>
          <a:p>
            <a:pPr marL="305435" indent="-305435"/>
            <a:r>
              <a:rPr lang="en-US" sz="2000" dirty="0">
                <a:solidFill>
                  <a:srgbClr val="002060"/>
                </a:solidFill>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b="1" dirty="0">
                <a:solidFill>
                  <a:srgbClr val="002060"/>
                </a:solidFill>
                <a:latin typeface="Arial" panose="020B0604020202020204" pitchFamily="34" charset="0"/>
                <a:cs typeface="Arial" panose="020B0604020202020204" pitchFamily="34" charset="0"/>
              </a:rPr>
              <a:t>Problem Statement</a:t>
            </a:r>
            <a:endParaRPr lang="en-US" dirty="0">
              <a:solidFill>
                <a:srgbClr val="002060"/>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923392"/>
          </a:xfrm>
        </p:spPr>
        <p:txBody>
          <a:bodyPr>
            <a:normAutofit fontScale="85000" lnSpcReduction="20000"/>
          </a:bodyPr>
          <a:lstStyle/>
          <a:p>
            <a:pPr marL="0" indent="0">
              <a:buNone/>
            </a:pPr>
            <a:r>
              <a:rPr lang="en-US" sz="2000" b="1" u="sng" dirty="0">
                <a:solidFill>
                  <a:srgbClr val="002060"/>
                </a:solidFill>
                <a:latin typeface="Arial" panose="020B0604020202020204" pitchFamily="34" charset="0"/>
                <a:ea typeface="+mn-lt"/>
                <a:cs typeface="Arial" panose="020B0604020202020204" pitchFamily="34" charset="0"/>
              </a:rPr>
              <a:t>Current Challenge</a:t>
            </a:r>
            <a:r>
              <a:rPr lang="en-US" sz="2000" dirty="0">
                <a:solidFill>
                  <a:srgbClr val="002060"/>
                </a:solidFill>
                <a:latin typeface="Arial" panose="020B0604020202020204" pitchFamily="34" charset="0"/>
                <a:ea typeface="+mn-lt"/>
                <a:cs typeface="Arial" panose="020B0604020202020204" pitchFamily="34" charset="0"/>
              </a:rPr>
              <a:t>:</a:t>
            </a:r>
          </a:p>
          <a:p>
            <a:pPr marL="0" indent="0">
              <a:buNone/>
            </a:pPr>
            <a:r>
              <a:rPr lang="en-US" sz="2000" dirty="0">
                <a:solidFill>
                  <a:srgbClr val="002060"/>
                </a:solidFill>
                <a:latin typeface="Arial" panose="020B0604020202020204" pitchFamily="34" charset="0"/>
                <a:ea typeface="+mn-lt"/>
                <a:cs typeface="Arial" panose="020B0604020202020204" pitchFamily="34" charset="0"/>
              </a:rPr>
              <a:t>Researchers, students, and professionals struggle with:</a:t>
            </a:r>
          </a:p>
          <a:p>
            <a:r>
              <a:rPr lang="en-US" sz="2000" dirty="0">
                <a:solidFill>
                  <a:srgbClr val="002060"/>
                </a:solidFill>
                <a:latin typeface="Arial" panose="020B0604020202020204" pitchFamily="34" charset="0"/>
                <a:ea typeface="+mn-lt"/>
                <a:cs typeface="Arial" panose="020B0604020202020204" pitchFamily="34" charset="0"/>
              </a:rPr>
              <a:t>Rapidly increasing volume of academic publications.</a:t>
            </a:r>
          </a:p>
          <a:p>
            <a:r>
              <a:rPr lang="en-US" sz="2000" dirty="0">
                <a:solidFill>
                  <a:srgbClr val="002060"/>
                </a:solidFill>
                <a:latin typeface="Arial" panose="020B0604020202020204" pitchFamily="34" charset="0"/>
                <a:ea typeface="+mn-lt"/>
                <a:cs typeface="Arial" panose="020B0604020202020204" pitchFamily="34" charset="0"/>
              </a:rPr>
              <a:t>Difficulty in synthesizing multi-domain information quickly.</a:t>
            </a:r>
          </a:p>
          <a:p>
            <a:r>
              <a:rPr lang="en-US" sz="2000" dirty="0">
                <a:solidFill>
                  <a:srgbClr val="002060"/>
                </a:solidFill>
                <a:latin typeface="Arial" panose="020B0604020202020204" pitchFamily="34" charset="0"/>
                <a:ea typeface="+mn-lt"/>
                <a:cs typeface="Arial" panose="020B0604020202020204" pitchFamily="34" charset="0"/>
              </a:rPr>
              <a:t>Manual literature reviews being time-consuming and inefficient.</a:t>
            </a:r>
          </a:p>
          <a:p>
            <a:pPr marL="0" indent="0">
              <a:buNone/>
            </a:pPr>
            <a:br>
              <a:rPr lang="en-US" sz="2000" dirty="0">
                <a:solidFill>
                  <a:srgbClr val="002060"/>
                </a:solidFill>
                <a:latin typeface="Arial" panose="020B0604020202020204" pitchFamily="34" charset="0"/>
                <a:ea typeface="+mn-lt"/>
                <a:cs typeface="Arial" panose="020B0604020202020204" pitchFamily="34" charset="0"/>
              </a:rPr>
            </a:br>
            <a:r>
              <a:rPr lang="en-US" sz="2000" b="1" u="sng" dirty="0">
                <a:solidFill>
                  <a:srgbClr val="002060"/>
                </a:solidFill>
                <a:latin typeface="Arial" panose="020B0604020202020204" pitchFamily="34" charset="0"/>
                <a:ea typeface="+mn-lt"/>
                <a:cs typeface="Arial" panose="020B0604020202020204" pitchFamily="34" charset="0"/>
              </a:rPr>
              <a:t>Proposed Solution</a:t>
            </a:r>
            <a:r>
              <a:rPr lang="en-US" sz="2000" dirty="0">
                <a:solidFill>
                  <a:srgbClr val="002060"/>
                </a:solidFill>
                <a:latin typeface="Arial" panose="020B0604020202020204" pitchFamily="34" charset="0"/>
                <a:ea typeface="+mn-lt"/>
                <a:cs typeface="Arial" panose="020B0604020202020204" pitchFamily="34" charset="0"/>
              </a:rPr>
              <a:t>:</a:t>
            </a:r>
          </a:p>
          <a:p>
            <a:pPr marL="0" indent="0">
              <a:buNone/>
            </a:pPr>
            <a:r>
              <a:rPr lang="en-US" sz="2000" dirty="0">
                <a:solidFill>
                  <a:srgbClr val="002060"/>
                </a:solidFill>
                <a:latin typeface="Arial" panose="020B0604020202020204" pitchFamily="34" charset="0"/>
                <a:ea typeface="+mn-lt"/>
                <a:cs typeface="Arial" panose="020B0604020202020204" pitchFamily="34" charset="0"/>
              </a:rPr>
              <a:t>An AI-powered Research Agent using NLP + Retrieval-Augmented Generation (RAG), deployed on IBM Cloud with IBM Granite model, to:</a:t>
            </a:r>
          </a:p>
          <a:p>
            <a:r>
              <a:rPr lang="en-US" sz="2000" dirty="0">
                <a:solidFill>
                  <a:srgbClr val="002060"/>
                </a:solidFill>
                <a:latin typeface="Arial" panose="020B0604020202020204" pitchFamily="34" charset="0"/>
                <a:ea typeface="+mn-lt"/>
                <a:cs typeface="Arial" panose="020B0604020202020204" pitchFamily="34" charset="0"/>
              </a:rPr>
              <a:t>Search literature.</a:t>
            </a:r>
          </a:p>
          <a:p>
            <a:r>
              <a:rPr lang="en-US" sz="2000" dirty="0">
                <a:solidFill>
                  <a:srgbClr val="002060"/>
                </a:solidFill>
                <a:latin typeface="Arial" panose="020B0604020202020204" pitchFamily="34" charset="0"/>
                <a:ea typeface="+mn-lt"/>
                <a:cs typeface="Arial" panose="020B0604020202020204" pitchFamily="34" charset="0"/>
              </a:rPr>
              <a:t>Summarize papers.</a:t>
            </a:r>
          </a:p>
          <a:p>
            <a:r>
              <a:rPr lang="en-US" sz="2000" dirty="0">
                <a:solidFill>
                  <a:srgbClr val="002060"/>
                </a:solidFill>
                <a:latin typeface="Arial" panose="020B0604020202020204" pitchFamily="34" charset="0"/>
                <a:ea typeface="+mn-lt"/>
                <a:cs typeface="Arial" panose="020B0604020202020204" pitchFamily="34" charset="0"/>
              </a:rPr>
              <a:t>Organize references.</a:t>
            </a:r>
          </a:p>
          <a:p>
            <a:r>
              <a:rPr lang="en-US" sz="2000" dirty="0">
                <a:solidFill>
                  <a:srgbClr val="002060"/>
                </a:solidFill>
                <a:latin typeface="Arial" panose="020B0604020202020204" pitchFamily="34" charset="0"/>
                <a:ea typeface="+mn-lt"/>
                <a:cs typeface="Arial" panose="020B0604020202020204" pitchFamily="34" charset="0"/>
              </a:rPr>
              <a:t>Suggest hypotheses.</a:t>
            </a:r>
          </a:p>
          <a:p>
            <a:r>
              <a:rPr lang="en-US" sz="2000" dirty="0">
                <a:solidFill>
                  <a:srgbClr val="002060"/>
                </a:solidFill>
                <a:latin typeface="Arial" panose="020B0604020202020204" pitchFamily="34" charset="0"/>
                <a:ea typeface="+mn-lt"/>
                <a:cs typeface="Arial" panose="020B0604020202020204" pitchFamily="34" charset="0"/>
              </a:rPr>
              <a:t>Identify research gaps.</a:t>
            </a:r>
            <a:br>
              <a:rPr lang="en-US" sz="2000" dirty="0">
                <a:solidFill>
                  <a:srgbClr val="002060"/>
                </a:solidFill>
                <a:latin typeface="Arial" panose="020B0604020202020204" pitchFamily="34" charset="0"/>
                <a:ea typeface="Calibri"/>
                <a:cs typeface="Arial" panose="020B0604020202020204" pitchFamily="34" charset="0"/>
              </a:rPr>
            </a:br>
            <a:endParaRPr lang="en-US" sz="900" dirty="0">
              <a:solidFill>
                <a:srgbClr val="002060"/>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b="1" dirty="0">
                <a:solidFill>
                  <a:srgbClr val="002060"/>
                </a:solidFill>
                <a:latin typeface="Arial" panose="020B0604020202020204" pitchFamily="34" charset="0"/>
                <a:cs typeface="Arial" panose="020B0604020202020204" pitchFamily="34" charset="0"/>
              </a:rPr>
              <a:t>Technology  used</a:t>
            </a:r>
            <a:endParaRPr lang="en-US" dirty="0">
              <a:solidFill>
                <a:srgbClr val="002060"/>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1"/>
            <a:ext cx="11169137" cy="4725897"/>
          </a:xfrm>
        </p:spPr>
        <p:txBody>
          <a:bodyPr vert="horz" lIns="91440" tIns="45720" rIns="91440" bIns="45720" rtlCol="0" anchor="ctr">
            <a:noAutofit/>
          </a:bodyPr>
          <a:lstStyle/>
          <a:p>
            <a:r>
              <a:rPr lang="en-US" sz="2000" dirty="0">
                <a:solidFill>
                  <a:srgbClr val="002060"/>
                </a:solidFill>
                <a:latin typeface="Arial" panose="020B0604020202020204" pitchFamily="34" charset="0"/>
                <a:ea typeface="Calibri"/>
                <a:cs typeface="Arial" panose="020B0604020202020204" pitchFamily="34" charset="0"/>
              </a:rPr>
              <a:t>IBM Cloud Lite Services</a:t>
            </a:r>
          </a:p>
          <a:p>
            <a:r>
              <a:rPr lang="en-US" sz="2000" dirty="0">
                <a:solidFill>
                  <a:srgbClr val="002060"/>
                </a:solidFill>
                <a:latin typeface="Arial" panose="020B0604020202020204" pitchFamily="34" charset="0"/>
                <a:ea typeface="Calibri"/>
                <a:cs typeface="Arial" panose="020B0604020202020204" pitchFamily="34" charset="0"/>
              </a:rPr>
              <a:t>Natural Language Processing (NLP)</a:t>
            </a:r>
          </a:p>
          <a:p>
            <a:r>
              <a:rPr lang="en-US" sz="2000" dirty="0">
                <a:solidFill>
                  <a:srgbClr val="002060"/>
                </a:solidFill>
                <a:latin typeface="Arial" panose="020B0604020202020204" pitchFamily="34" charset="0"/>
                <a:ea typeface="Calibri"/>
                <a:cs typeface="Arial" panose="020B0604020202020204" pitchFamily="34" charset="0"/>
              </a:rPr>
              <a:t>Retrieval-Augmented Generation (RAG)</a:t>
            </a:r>
          </a:p>
          <a:p>
            <a:r>
              <a:rPr lang="en-US" sz="2000" dirty="0">
                <a:solidFill>
                  <a:srgbClr val="002060"/>
                </a:solidFill>
                <a:latin typeface="Arial" panose="020B0604020202020204" pitchFamily="34" charset="0"/>
                <a:ea typeface="Calibri"/>
                <a:cs typeface="Arial" panose="020B0604020202020204" pitchFamily="34" charset="0"/>
              </a:rPr>
              <a:t>IBM Granite Foundation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b="1" dirty="0">
                <a:solidFill>
                  <a:srgbClr val="002060"/>
                </a:solidFill>
                <a:latin typeface="Arial" panose="020B0604020202020204" pitchFamily="34" charset="0"/>
                <a:cs typeface="Arial" panose="020B0604020202020204" pitchFamily="34" charset="0"/>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r>
              <a:rPr lang="en-IN" sz="2000" dirty="0">
                <a:solidFill>
                  <a:srgbClr val="002060"/>
                </a:solidFill>
                <a:latin typeface="Arial" panose="020B0604020202020204" pitchFamily="34" charset="0"/>
                <a:cs typeface="Arial" panose="020B0604020202020204" pitchFamily="34" charset="0"/>
              </a:rPr>
              <a:t>IBM watsonx.ai Studio</a:t>
            </a:r>
          </a:p>
          <a:p>
            <a:r>
              <a:rPr lang="en-IN" sz="2000" dirty="0">
                <a:solidFill>
                  <a:srgbClr val="002060"/>
                </a:solidFill>
                <a:latin typeface="Arial" panose="020B0604020202020204" pitchFamily="34" charset="0"/>
                <a:cs typeface="Arial" panose="020B0604020202020204" pitchFamily="34" charset="0"/>
              </a:rPr>
              <a:t>IBM watsonx.ai Runtime</a:t>
            </a:r>
          </a:p>
          <a:p>
            <a:r>
              <a:rPr lang="en-IN" sz="2000" dirty="0">
                <a:solidFill>
                  <a:srgbClr val="002060"/>
                </a:solidFill>
                <a:latin typeface="Arial" panose="020B0604020202020204" pitchFamily="34" charset="0"/>
                <a:cs typeface="Arial" panose="020B0604020202020204" pitchFamily="34" charset="0"/>
              </a:rPr>
              <a:t>IBM Granite Model</a:t>
            </a:r>
          </a:p>
          <a:p>
            <a:r>
              <a:rPr lang="en-IN" sz="2000" dirty="0">
                <a:solidFill>
                  <a:srgbClr val="002060"/>
                </a:solidFill>
                <a:latin typeface="Arial" panose="020B0604020202020204" pitchFamily="34" charset="0"/>
                <a:cs typeface="Arial" panose="020B0604020202020204" pitchFamily="34" charset="0"/>
              </a:rPr>
              <a:t>IBM Cloud Object Storage</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b="1" dirty="0">
                <a:solidFill>
                  <a:srgbClr val="002060"/>
                </a:solidFill>
                <a:latin typeface="Arial"/>
                <a:ea typeface="+mj-lt"/>
                <a:cs typeface="Arial"/>
              </a:rPr>
              <a:t>Wow factors</a:t>
            </a:r>
            <a:endParaRPr lang="en-US" dirty="0">
              <a:solidFill>
                <a:srgbClr val="002060"/>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IN" sz="2000" dirty="0">
                <a:solidFill>
                  <a:srgbClr val="002060"/>
                </a:solidFill>
                <a:latin typeface="Arial" panose="020B0604020202020204" pitchFamily="34" charset="0"/>
                <a:ea typeface="+mn-lt"/>
                <a:cs typeface="Arial" panose="020B0604020202020204" pitchFamily="34" charset="0"/>
              </a:rPr>
              <a:t>Semantic Search across research papers, journals, datasets.</a:t>
            </a:r>
          </a:p>
          <a:p>
            <a:r>
              <a:rPr lang="en-IN" sz="2000" dirty="0">
                <a:solidFill>
                  <a:srgbClr val="002060"/>
                </a:solidFill>
                <a:latin typeface="Arial" panose="020B0604020202020204" pitchFamily="34" charset="0"/>
                <a:ea typeface="+mn-lt"/>
                <a:cs typeface="Arial" panose="020B0604020202020204" pitchFamily="34" charset="0"/>
              </a:rPr>
              <a:t>Auto-Summarization of papers.</a:t>
            </a:r>
          </a:p>
          <a:p>
            <a:r>
              <a:rPr lang="en-IN" sz="2000" dirty="0">
                <a:solidFill>
                  <a:srgbClr val="002060"/>
                </a:solidFill>
                <a:latin typeface="Arial" panose="020B0604020202020204" pitchFamily="34" charset="0"/>
                <a:ea typeface="+mn-lt"/>
                <a:cs typeface="Arial" panose="020B0604020202020204" pitchFamily="34" charset="0"/>
              </a:rPr>
              <a:t>Citation &amp; Reference Analysis to trace influence.</a:t>
            </a:r>
          </a:p>
          <a:p>
            <a:r>
              <a:rPr lang="en-IN" sz="2000" dirty="0">
                <a:solidFill>
                  <a:srgbClr val="002060"/>
                </a:solidFill>
                <a:latin typeface="Arial" panose="020B0604020202020204" pitchFamily="34" charset="0"/>
                <a:ea typeface="+mn-lt"/>
                <a:cs typeface="Arial" panose="020B0604020202020204" pitchFamily="34" charset="0"/>
              </a:rPr>
              <a:t>Research Recommendations based on current topics.</a:t>
            </a:r>
          </a:p>
          <a:p>
            <a:r>
              <a:rPr lang="en-IN" sz="2000" dirty="0">
                <a:solidFill>
                  <a:srgbClr val="002060"/>
                </a:solidFill>
                <a:latin typeface="Arial" panose="020B0604020202020204" pitchFamily="34" charset="0"/>
                <a:ea typeface="+mn-lt"/>
                <a:cs typeface="Arial" panose="020B0604020202020204" pitchFamily="34" charset="0"/>
              </a:rPr>
              <a:t>Trend Analysis over time for keywords/domains.</a:t>
            </a:r>
          </a:p>
          <a:p>
            <a:r>
              <a:rPr lang="en-IN" sz="2000" dirty="0">
                <a:solidFill>
                  <a:srgbClr val="002060"/>
                </a:solidFill>
                <a:latin typeface="Arial" panose="020B0604020202020204" pitchFamily="34" charset="0"/>
                <a:ea typeface="+mn-lt"/>
                <a:cs typeface="Arial" panose="020B0604020202020204" pitchFamily="34" charset="0"/>
              </a:rPr>
              <a:t>Collaboration Mapping for potential co-authors/institutions.</a:t>
            </a:r>
            <a:endParaRPr lang="en-IN" sz="2000" dirty="0">
              <a:solidFill>
                <a:srgbClr val="002060"/>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b="1" dirty="0">
                <a:solidFill>
                  <a:srgbClr val="002060"/>
                </a:solidFill>
                <a:latin typeface="Arial" panose="020B0604020202020204" pitchFamily="34" charset="0"/>
                <a:cs typeface="Arial" panose="020B0604020202020204" pitchFamily="34"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305435" indent="-305435"/>
            <a:r>
              <a:rPr lang="en-US" sz="2000" dirty="0">
                <a:solidFill>
                  <a:srgbClr val="002060"/>
                </a:solidFill>
                <a:latin typeface="Arial" panose="020B0604020202020204" pitchFamily="34" charset="0"/>
                <a:ea typeface="+mn-lt"/>
                <a:cs typeface="Arial" panose="020B0604020202020204" pitchFamily="34" charset="0"/>
              </a:rPr>
              <a:t>Academic Researchers</a:t>
            </a:r>
          </a:p>
          <a:p>
            <a:pPr marL="305435" indent="-305435"/>
            <a:r>
              <a:rPr lang="en-US" sz="2000" dirty="0">
                <a:solidFill>
                  <a:srgbClr val="002060"/>
                </a:solidFill>
                <a:latin typeface="Arial" panose="020B0604020202020204" pitchFamily="34" charset="0"/>
                <a:ea typeface="+mn-lt"/>
                <a:cs typeface="Arial" panose="020B0604020202020204" pitchFamily="34" charset="0"/>
              </a:rPr>
              <a:t>Universities &amp; Research Institutes</a:t>
            </a:r>
          </a:p>
          <a:p>
            <a:pPr marL="305435" indent="-305435"/>
            <a:r>
              <a:rPr lang="en-US" sz="2000" dirty="0">
                <a:solidFill>
                  <a:srgbClr val="002060"/>
                </a:solidFill>
                <a:latin typeface="Arial" panose="020B0604020202020204" pitchFamily="34" charset="0"/>
                <a:ea typeface="+mn-lt"/>
                <a:cs typeface="Arial" panose="020B0604020202020204" pitchFamily="34" charset="0"/>
              </a:rPr>
              <a:t>Industry R&amp;D Teams</a:t>
            </a:r>
          </a:p>
          <a:p>
            <a:pPr marL="305435" indent="-305435"/>
            <a:r>
              <a:rPr lang="en-US" sz="2000" dirty="0">
                <a:solidFill>
                  <a:srgbClr val="002060"/>
                </a:solidFill>
                <a:latin typeface="Arial" panose="020B0604020202020204" pitchFamily="34" charset="0"/>
                <a:ea typeface="+mn-lt"/>
                <a:cs typeface="Arial" panose="020B0604020202020204" pitchFamily="34" charset="0"/>
              </a:rPr>
              <a:t>Educators</a:t>
            </a:r>
            <a:endParaRPr lang="en-IN" sz="2000" dirty="0">
              <a:solidFill>
                <a:srgbClr val="002060"/>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b="1" dirty="0">
                <a:solidFill>
                  <a:srgbClr val="002060"/>
                </a:solidFill>
                <a:latin typeface="Arial" panose="020B0604020202020204" pitchFamily="34" charset="0"/>
                <a:cs typeface="Arial" panose="020B0604020202020204" pitchFamily="34" charset="0"/>
              </a:rPr>
              <a:t>Results</a:t>
            </a:r>
          </a:p>
        </p:txBody>
      </p:sp>
      <p:pic>
        <p:nvPicPr>
          <p:cNvPr id="5" name="Picture 4" descr="A screenshot of a computer&#10;&#10;AI-generated content may be incorrect.">
            <a:extLst>
              <a:ext uri="{FF2B5EF4-FFF2-40B4-BE49-F238E27FC236}">
                <a16:creationId xmlns:a16="http://schemas.microsoft.com/office/drawing/2014/main" id="{0BA0D802-3293-86E2-D08A-E02FB1792129}"/>
              </a:ext>
            </a:extLst>
          </p:cNvPr>
          <p:cNvPicPr>
            <a:picLocks noChangeAspect="1"/>
          </p:cNvPicPr>
          <p:nvPr/>
        </p:nvPicPr>
        <p:blipFill>
          <a:blip r:embed="rId2"/>
          <a:stretch>
            <a:fillRect/>
          </a:stretch>
        </p:blipFill>
        <p:spPr>
          <a:xfrm>
            <a:off x="1060901" y="1615440"/>
            <a:ext cx="4944625" cy="4344785"/>
          </a:xfrm>
          <a:prstGeom prst="rect">
            <a:avLst/>
          </a:prstGeom>
          <a:ln>
            <a:solidFill>
              <a:schemeClr val="tx1"/>
            </a:solidFill>
          </a:ln>
        </p:spPr>
      </p:pic>
      <p:pic>
        <p:nvPicPr>
          <p:cNvPr id="7" name="Picture 6" descr="A screenshot of a computer&#10;&#10;AI-generated content may be incorrect.">
            <a:extLst>
              <a:ext uri="{FF2B5EF4-FFF2-40B4-BE49-F238E27FC236}">
                <a16:creationId xmlns:a16="http://schemas.microsoft.com/office/drawing/2014/main" id="{FBA44CD8-5644-59D9-CF84-796E65FDA04F}"/>
              </a:ext>
            </a:extLst>
          </p:cNvPr>
          <p:cNvPicPr>
            <a:picLocks noChangeAspect="1"/>
          </p:cNvPicPr>
          <p:nvPr/>
        </p:nvPicPr>
        <p:blipFill>
          <a:blip r:embed="rId3"/>
          <a:stretch>
            <a:fillRect/>
          </a:stretch>
        </p:blipFill>
        <p:spPr>
          <a:xfrm>
            <a:off x="6510676" y="1615440"/>
            <a:ext cx="4914673" cy="4344785"/>
          </a:xfrm>
          <a:prstGeom prst="rect">
            <a:avLst/>
          </a:prstGeom>
          <a:ln>
            <a:solidFill>
              <a:schemeClr val="tx1"/>
            </a:solidFill>
          </a:ln>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b="1" dirty="0">
                <a:solidFill>
                  <a:srgbClr val="002060"/>
                </a:solidFill>
                <a:latin typeface="Arial" panose="020B0604020202020204" pitchFamily="34" charset="0"/>
                <a:cs typeface="Arial" panose="020B0604020202020204" pitchFamily="34" charset="0"/>
              </a:rPr>
              <a:t>Results</a:t>
            </a:r>
          </a:p>
        </p:txBody>
      </p:sp>
      <p:pic>
        <p:nvPicPr>
          <p:cNvPr id="6" name="Content Placeholder 5" descr="A screenshot of a computer&#10;&#10;AI-generated content may be incorrect.">
            <a:extLst>
              <a:ext uri="{FF2B5EF4-FFF2-40B4-BE49-F238E27FC236}">
                <a16:creationId xmlns:a16="http://schemas.microsoft.com/office/drawing/2014/main" id="{3B0D2BAB-D518-7061-7585-658E8213E87B}"/>
              </a:ext>
            </a:extLst>
          </p:cNvPr>
          <p:cNvPicPr>
            <a:picLocks noGrp="1" noChangeAspect="1"/>
          </p:cNvPicPr>
          <p:nvPr>
            <p:ph idx="1"/>
          </p:nvPr>
        </p:nvPicPr>
        <p:blipFill>
          <a:blip r:embed="rId2"/>
          <a:stretch>
            <a:fillRect/>
          </a:stretch>
        </p:blipFill>
        <p:spPr>
          <a:xfrm>
            <a:off x="1023241" y="1400072"/>
            <a:ext cx="10145518" cy="4673600"/>
          </a:xfrm>
          <a:ln>
            <a:solidFill>
              <a:schemeClr val="tx1"/>
            </a:solidFill>
          </a:ln>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1370</TotalTime>
  <Words>354</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RESEARCH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Sougata Sarkar</dc:creator>
  <cp:lastModifiedBy>Sougata Sarkar</cp:lastModifiedBy>
  <cp:revision>146</cp:revision>
  <dcterms:created xsi:type="dcterms:W3CDTF">2021-05-26T16:50:10Z</dcterms:created>
  <dcterms:modified xsi:type="dcterms:W3CDTF">2025-08-11T06:38:55Z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