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83" r:id="rId4"/>
    <p:sldId id="270" r:id="rId5"/>
    <p:sldId id="290" r:id="rId6"/>
    <p:sldId id="284" r:id="rId7"/>
    <p:sldId id="289" r:id="rId8"/>
    <p:sldId id="274" r:id="rId9"/>
    <p:sldId id="276" r:id="rId10"/>
    <p:sldId id="277" r:id="rId11"/>
    <p:sldId id="281" r:id="rId12"/>
    <p:sldId id="288" r:id="rId13"/>
    <p:sldId id="268" r:id="rId14"/>
    <p:sldId id="280" r:id="rId15"/>
    <p:sldId id="279" r:id="rId16"/>
    <p:sldId id="272" r:id="rId17"/>
    <p:sldId id="285" r:id="rId18"/>
    <p:sldId id="286" r:id="rId19"/>
    <p:sldId id="264" r:id="rId20"/>
  </p:sldIdLst>
  <p:sldSz cx="10801350" cy="8101013"/>
  <p:notesSz cx="6794500" cy="9931400"/>
  <p:defaultTextStyle>
    <a:defPPr>
      <a:defRPr lang="de-DE"/>
    </a:defPPr>
    <a:lvl1pPr marL="0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0045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0089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0134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0179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0223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0268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0312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20357" algn="l" defTabSz="10800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689"/>
    <a:srgbClr val="B0B3B4"/>
    <a:srgbClr val="666666"/>
    <a:srgbClr val="888888"/>
    <a:srgbClr val="8A8A8A"/>
    <a:srgbClr val="5A6666"/>
    <a:srgbClr val="FFFFFF"/>
    <a:srgbClr val="E51523"/>
    <a:srgbClr val="E6E6E9"/>
    <a:srgbClr val="073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3" autoAdjust="0"/>
    <p:restoredTop sz="94660"/>
  </p:normalViewPr>
  <p:slideViewPr>
    <p:cSldViewPr>
      <p:cViewPr varScale="1">
        <p:scale>
          <a:sx n="82" d="100"/>
          <a:sy n="82" d="100"/>
        </p:scale>
        <p:origin x="-78" y="-138"/>
      </p:cViewPr>
      <p:guideLst>
        <p:guide orient="horz" pos="255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114"/>
      </p:cViewPr>
      <p:guideLst>
        <p:guide orient="horz" pos="3128"/>
        <p:guide pos="214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3100-4F7D-4E51-B4BE-3E3781CEDD5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1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39BFD-E176-47AE-A1F0-A662C096A07B}" type="datetimeFigureOut">
              <a:rPr lang="de-DE" smtClean="0"/>
              <a:pPr/>
              <a:t>24.07.2013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45A0B-F369-457C-91CF-FBA6D39B5C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98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0045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0089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0134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0179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0223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0268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0312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0357" algn="l" defTabSz="10800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45A0B-F369-457C-91CF-FBA6D39B5CD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80" b="24859"/>
          <a:stretch/>
        </p:blipFill>
        <p:spPr>
          <a:xfrm>
            <a:off x="506354" y="4"/>
            <a:ext cx="10294996" cy="81010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42000" y="4860000"/>
            <a:ext cx="5356109" cy="718145"/>
          </a:xfrm>
        </p:spPr>
        <p:txBody>
          <a:bodyPr lIns="0" tIns="0" rIns="0" bIns="0" anchor="t" anchorCtr="0">
            <a:spAutoFit/>
          </a:bodyPr>
          <a:lstStyle>
            <a:lvl1pPr>
              <a:lnSpc>
                <a:spcPts val="2800"/>
              </a:lnSpc>
              <a:defRPr sz="2400" b="0" cap="none" baseline="0"/>
            </a:lvl1pPr>
          </a:lstStyle>
          <a:p>
            <a:r>
              <a:rPr lang="de-DE" dirty="0" smtClean="0"/>
              <a:t>Titel der Presentation</a:t>
            </a:r>
            <a:br>
              <a:rPr lang="de-DE" dirty="0" smtClean="0"/>
            </a:br>
            <a:r>
              <a:rPr lang="de-DE" dirty="0" smtClean="0"/>
              <a:t>Autoren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42000" y="6480007"/>
            <a:ext cx="5358745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4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0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0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Anlass, DD.MM.YYYY</a:t>
            </a:r>
            <a:endParaRPr lang="de-DE" dirty="0"/>
          </a:p>
        </p:txBody>
      </p:sp>
      <p:pic>
        <p:nvPicPr>
          <p:cNvPr id="7" name="Grafik 6" descr="aramis_4c_P_Claimlinkszweispalt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60000" y="3484800"/>
            <a:ext cx="7836059" cy="1014376"/>
          </a:xfrm>
          <a:prstGeom prst="rect">
            <a:avLst/>
          </a:prstGeom>
        </p:spPr>
      </p:pic>
      <p:pic>
        <p:nvPicPr>
          <p:cNvPr id="8" name="Grafik 7" descr="BMBF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216000" y="7092000"/>
            <a:ext cx="1020713" cy="710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800000"/>
            <a:ext cx="9359280" cy="5220000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5" hasCustomPrompt="1"/>
          </p:nvPr>
        </p:nvSpPr>
        <p:spPr>
          <a:xfrm>
            <a:off x="720000" y="1800000"/>
            <a:ext cx="4499700" cy="5220000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6" hasCustomPrompt="1"/>
          </p:nvPr>
        </p:nvSpPr>
        <p:spPr>
          <a:xfrm>
            <a:off x="5580000" y="1800000"/>
            <a:ext cx="4499700" cy="5220000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0000" y="1800000"/>
            <a:ext cx="4500000" cy="79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540045" indent="0">
              <a:buNone/>
              <a:defRPr sz="2400" b="1"/>
            </a:lvl2pPr>
            <a:lvl3pPr marL="1080089" indent="0">
              <a:buNone/>
              <a:defRPr sz="2100" b="1"/>
            </a:lvl3pPr>
            <a:lvl4pPr marL="1620134" indent="0">
              <a:buNone/>
              <a:defRPr sz="1900" b="1"/>
            </a:lvl4pPr>
            <a:lvl5pPr marL="2160179" indent="0">
              <a:buNone/>
              <a:defRPr sz="1900" b="1"/>
            </a:lvl5pPr>
            <a:lvl6pPr marL="2700223" indent="0">
              <a:buNone/>
              <a:defRPr sz="1900" b="1"/>
            </a:lvl6pPr>
            <a:lvl7pPr marL="3240268" indent="0">
              <a:buNone/>
              <a:defRPr sz="1900" b="1"/>
            </a:lvl7pPr>
            <a:lvl8pPr marL="3780312" indent="0">
              <a:buNone/>
              <a:defRPr sz="1900" b="1"/>
            </a:lvl8pPr>
            <a:lvl9pPr marL="4320357" indent="0">
              <a:buNone/>
              <a:defRPr sz="19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80000" y="1799999"/>
            <a:ext cx="4500000" cy="79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540045" indent="0">
              <a:buNone/>
              <a:defRPr sz="2400" b="1"/>
            </a:lvl2pPr>
            <a:lvl3pPr marL="1080089" indent="0">
              <a:buNone/>
              <a:defRPr sz="2100" b="1"/>
            </a:lvl3pPr>
            <a:lvl4pPr marL="1620134" indent="0">
              <a:buNone/>
              <a:defRPr sz="1900" b="1"/>
            </a:lvl4pPr>
            <a:lvl5pPr marL="2160179" indent="0">
              <a:buNone/>
              <a:defRPr sz="1900" b="1"/>
            </a:lvl5pPr>
            <a:lvl6pPr marL="2700223" indent="0">
              <a:buNone/>
              <a:defRPr sz="1900" b="1"/>
            </a:lvl6pPr>
            <a:lvl7pPr marL="3240268" indent="0">
              <a:buNone/>
              <a:defRPr sz="1900" b="1"/>
            </a:lvl7pPr>
            <a:lvl8pPr marL="3780312" indent="0">
              <a:buNone/>
              <a:defRPr sz="1900" b="1"/>
            </a:lvl8pPr>
            <a:lvl9pPr marL="4320357" indent="0">
              <a:buNone/>
              <a:defRPr sz="19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5" hasCustomPrompt="1"/>
          </p:nvPr>
        </p:nvSpPr>
        <p:spPr>
          <a:xfrm>
            <a:off x="720000" y="2590800"/>
            <a:ext cx="4499700" cy="4429200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6" hasCustomPrompt="1"/>
          </p:nvPr>
        </p:nvSpPr>
        <p:spPr>
          <a:xfrm>
            <a:off x="5580000" y="2592000"/>
            <a:ext cx="4499700" cy="4429200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800000"/>
            <a:ext cx="9359280" cy="52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FontTx/>
              <a:buNone/>
              <a:defRPr sz="1800"/>
            </a:lvl1pPr>
            <a:lvl2pPr marL="540045" indent="0">
              <a:buFontTx/>
              <a:buNone/>
              <a:defRPr sz="2200"/>
            </a:lvl2pPr>
            <a:lvl3pPr marL="1080090" indent="0">
              <a:buFontTx/>
              <a:buNone/>
              <a:defRPr sz="2000"/>
            </a:lvl3pPr>
            <a:lvl4pPr marL="1620134" indent="0">
              <a:buFontTx/>
              <a:buNone/>
              <a:defRPr sz="1800"/>
            </a:lvl4pPr>
            <a:lvl5pPr marL="2160179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13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990000"/>
            <a:ext cx="3600000" cy="1080000"/>
          </a:xfrm>
        </p:spPr>
        <p:txBody>
          <a:bodyPr anchor="t" anchorCtr="0"/>
          <a:lstStyle>
            <a:lvl1pPr algn="l">
              <a:defRPr sz="24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0025" y="2087999"/>
            <a:ext cx="3600000" cy="493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/>
            </a:lvl1pPr>
            <a:lvl2pPr marL="540045" indent="0">
              <a:buNone/>
              <a:defRPr sz="1400"/>
            </a:lvl2pPr>
            <a:lvl3pPr marL="1080089" indent="0">
              <a:buNone/>
              <a:defRPr sz="1200"/>
            </a:lvl3pPr>
            <a:lvl4pPr marL="1620134" indent="0">
              <a:buNone/>
              <a:defRPr sz="1100"/>
            </a:lvl4pPr>
            <a:lvl5pPr marL="2160179" indent="0">
              <a:buNone/>
              <a:defRPr sz="1100"/>
            </a:lvl5pPr>
            <a:lvl6pPr marL="2700223" indent="0">
              <a:buNone/>
              <a:defRPr sz="1100"/>
            </a:lvl6pPr>
            <a:lvl7pPr marL="3240268" indent="0">
              <a:buNone/>
              <a:defRPr sz="1100"/>
            </a:lvl7pPr>
            <a:lvl8pPr marL="3780312" indent="0">
              <a:buNone/>
              <a:defRPr sz="1100"/>
            </a:lvl8pPr>
            <a:lvl9pPr marL="4320357" indent="0">
              <a:buNone/>
              <a:defRPr sz="11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6" hasCustomPrompt="1"/>
          </p:nvPr>
        </p:nvSpPr>
        <p:spPr>
          <a:xfrm>
            <a:off x="4505325" y="1000125"/>
            <a:ext cx="5574375" cy="6021075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defRPr sz="1800"/>
            </a:lvl1pPr>
            <a:lvl2pPr marL="576000" indent="-324000">
              <a:lnSpc>
                <a:spcPct val="100000"/>
              </a:lnSpc>
              <a:spcBef>
                <a:spcPts val="600"/>
              </a:spcBef>
              <a:defRPr sz="1600"/>
            </a:lvl2pPr>
            <a:lvl3pPr marL="864000">
              <a:lnSpc>
                <a:spcPct val="100000"/>
              </a:lnSpc>
              <a:spcBef>
                <a:spcPts val="600"/>
              </a:spcBef>
              <a:defRPr sz="1400"/>
            </a:lvl3pPr>
            <a:lvl4pPr marL="1152000">
              <a:lnSpc>
                <a:spcPct val="100000"/>
              </a:lnSpc>
              <a:spcBef>
                <a:spcPts val="600"/>
              </a:spcBef>
              <a:defRPr sz="1400"/>
            </a:lvl4pPr>
            <a:lvl5pPr marL="14400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2160000" y="1800000"/>
            <a:ext cx="648081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0"/>
            </a:lvl1pPr>
            <a:lvl2pPr marL="540045" indent="0">
              <a:buNone/>
              <a:defRPr sz="3300"/>
            </a:lvl2pPr>
            <a:lvl3pPr marL="1080089" indent="0">
              <a:buNone/>
              <a:defRPr sz="2800"/>
            </a:lvl3pPr>
            <a:lvl4pPr marL="1620134" indent="0">
              <a:buNone/>
              <a:defRPr sz="2400"/>
            </a:lvl4pPr>
            <a:lvl5pPr marL="2160179" indent="0">
              <a:buNone/>
              <a:defRPr sz="2400"/>
            </a:lvl5pPr>
            <a:lvl6pPr marL="2700223" indent="0">
              <a:buNone/>
              <a:defRPr sz="2400"/>
            </a:lvl6pPr>
            <a:lvl7pPr marL="3240268" indent="0">
              <a:buNone/>
              <a:defRPr sz="2400"/>
            </a:lvl7pPr>
            <a:lvl8pPr marL="3780312" indent="0">
              <a:buNone/>
              <a:defRPr sz="2400"/>
            </a:lvl8pPr>
            <a:lvl9pPr marL="4320357" indent="0">
              <a:buNone/>
              <a:defRPr sz="2400"/>
            </a:lvl9pPr>
          </a:lstStyle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160224" y="6300000"/>
            <a:ext cx="6480000" cy="21145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800" kern="1200" noProof="0" dirty="0" smtClean="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rPr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6176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818247"/>
            <a:ext cx="9360000" cy="85633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7632000"/>
            <a:ext cx="8785195" cy="1118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33740" y="7603200"/>
            <a:ext cx="607635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BB9B6B-419D-4B0F-969E-6624ABF67F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Eine Ecke des Rechtecks abrunden 7"/>
          <p:cNvSpPr/>
          <p:nvPr userDrawn="1"/>
        </p:nvSpPr>
        <p:spPr>
          <a:xfrm flipV="1">
            <a:off x="360675" y="720506"/>
            <a:ext cx="10084763" cy="6660000"/>
          </a:xfrm>
          <a:custGeom>
            <a:avLst/>
            <a:gdLst>
              <a:gd name="connsiteX0" fmla="*/ 0 w 10080000"/>
              <a:gd name="connsiteY0" fmla="*/ 0 h 6660000"/>
              <a:gd name="connsiteX1" fmla="*/ 9255758 w 10080000"/>
              <a:gd name="connsiteY1" fmla="*/ 0 h 6660000"/>
              <a:gd name="connsiteX2" fmla="*/ 10080000 w 10080000"/>
              <a:gd name="connsiteY2" fmla="*/ 824242 h 6660000"/>
              <a:gd name="connsiteX3" fmla="*/ 10080000 w 10080000"/>
              <a:gd name="connsiteY3" fmla="*/ 6660000 h 6660000"/>
              <a:gd name="connsiteX4" fmla="*/ 0 w 10080000"/>
              <a:gd name="connsiteY4" fmla="*/ 6660000 h 6660000"/>
              <a:gd name="connsiteX5" fmla="*/ 0 w 10080000"/>
              <a:gd name="connsiteY5" fmla="*/ 0 h 6660000"/>
              <a:gd name="connsiteX0" fmla="*/ 0 w 10084763"/>
              <a:gd name="connsiteY0" fmla="*/ 0 h 6660000"/>
              <a:gd name="connsiteX1" fmla="*/ 9255758 w 10084763"/>
              <a:gd name="connsiteY1" fmla="*/ 0 h 6660000"/>
              <a:gd name="connsiteX2" fmla="*/ 10084763 w 10084763"/>
              <a:gd name="connsiteY2" fmla="*/ 728992 h 6660000"/>
              <a:gd name="connsiteX3" fmla="*/ 10080000 w 10084763"/>
              <a:gd name="connsiteY3" fmla="*/ 6660000 h 6660000"/>
              <a:gd name="connsiteX4" fmla="*/ 0 w 10084763"/>
              <a:gd name="connsiteY4" fmla="*/ 6660000 h 6660000"/>
              <a:gd name="connsiteX5" fmla="*/ 0 w 10084763"/>
              <a:gd name="connsiteY5" fmla="*/ 0 h 6660000"/>
              <a:gd name="connsiteX0" fmla="*/ 0 w 10084763"/>
              <a:gd name="connsiteY0" fmla="*/ 0 h 6660000"/>
              <a:gd name="connsiteX1" fmla="*/ 9360533 w 10084763"/>
              <a:gd name="connsiteY1" fmla="*/ 14288 h 6660000"/>
              <a:gd name="connsiteX2" fmla="*/ 10084763 w 10084763"/>
              <a:gd name="connsiteY2" fmla="*/ 728992 h 6660000"/>
              <a:gd name="connsiteX3" fmla="*/ 10080000 w 10084763"/>
              <a:gd name="connsiteY3" fmla="*/ 6660000 h 6660000"/>
              <a:gd name="connsiteX4" fmla="*/ 0 w 10084763"/>
              <a:gd name="connsiteY4" fmla="*/ 6660000 h 6660000"/>
              <a:gd name="connsiteX5" fmla="*/ 0 w 10084763"/>
              <a:gd name="connsiteY5" fmla="*/ 0 h 66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763" h="6660000">
                <a:moveTo>
                  <a:pt x="0" y="0"/>
                </a:moveTo>
                <a:lnTo>
                  <a:pt x="9360533" y="14288"/>
                </a:lnTo>
                <a:cubicBezTo>
                  <a:pt x="9815749" y="14288"/>
                  <a:pt x="10084763" y="273776"/>
                  <a:pt x="10084763" y="728992"/>
                </a:cubicBezTo>
                <a:cubicBezTo>
                  <a:pt x="10083175" y="2705995"/>
                  <a:pt x="10081588" y="4682997"/>
                  <a:pt x="10080000" y="6660000"/>
                </a:cubicBezTo>
                <a:lnTo>
                  <a:pt x="0" y="6660000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9" tIns="54004" rIns="108009" bIns="54004"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360000" y="988365"/>
            <a:ext cx="170119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9" tIns="54004" rIns="108009" bIns="54004"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56"/>
          <a:stretch/>
        </p:blipFill>
        <p:spPr>
          <a:xfrm>
            <a:off x="5688715" y="161966"/>
            <a:ext cx="4754880" cy="516492"/>
          </a:xfrm>
          <a:prstGeom prst="rect">
            <a:avLst/>
          </a:prstGeom>
        </p:spPr>
      </p:pic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9181275" y="7632000"/>
            <a:ext cx="5400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25.07.2013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85" r:id="rId6"/>
    <p:sldLayoutId id="2147483678" r:id="rId7"/>
    <p:sldLayoutId id="2147483679" r:id="rId8"/>
    <p:sldLayoutId id="214748368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1080089" rtl="0" eaLnBrk="1" latinLnBrk="0" hangingPunct="1">
        <a:spcBef>
          <a:spcPct val="0"/>
        </a:spcBef>
        <a:buNone/>
        <a:defRPr lang="de-DE" sz="2400" b="1" kern="1200" cap="all" baseline="0" noProof="0" dirty="0" smtClean="0">
          <a:solidFill>
            <a:srgbClr val="818689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405033" indent="-405033" algn="l" defTabSz="1080089" rtl="0" eaLnBrk="1" latinLnBrk="0" hangingPunct="1">
        <a:lnSpc>
          <a:spcPct val="150000"/>
        </a:lnSpc>
        <a:spcBef>
          <a:spcPts val="0"/>
        </a:spcBef>
        <a:buClr>
          <a:srgbClr val="C00000"/>
        </a:buClr>
        <a:buFont typeface="Arial" pitchFamily="34" charset="0"/>
        <a:buChar char="•"/>
        <a:defRPr sz="2400" kern="1200">
          <a:solidFill>
            <a:srgbClr val="818689"/>
          </a:solidFill>
          <a:latin typeface="Arial" pitchFamily="34" charset="0"/>
          <a:ea typeface="+mn-ea"/>
          <a:cs typeface="Arial" pitchFamily="34" charset="0"/>
        </a:defRPr>
      </a:lvl1pPr>
      <a:lvl2pPr marL="877573" indent="-337528" algn="l" defTabSz="1080089" rtl="0" eaLnBrk="1" latinLnBrk="0" hangingPunct="1">
        <a:lnSpc>
          <a:spcPct val="150000"/>
        </a:lnSpc>
        <a:spcBef>
          <a:spcPts val="0"/>
        </a:spcBef>
        <a:buClr>
          <a:srgbClr val="C00000"/>
        </a:buClr>
        <a:buFont typeface="Arial" pitchFamily="34" charset="0"/>
        <a:buChar char="–"/>
        <a:defRPr sz="2200" kern="1200">
          <a:solidFill>
            <a:srgbClr val="818689"/>
          </a:solidFill>
          <a:latin typeface="Arial" pitchFamily="34" charset="0"/>
          <a:ea typeface="+mn-ea"/>
          <a:cs typeface="Arial" pitchFamily="34" charset="0"/>
        </a:defRPr>
      </a:lvl2pPr>
      <a:lvl3pPr marL="1350112" indent="-270022" algn="l" defTabSz="1080089" rtl="0" eaLnBrk="1" latinLnBrk="0" hangingPunct="1">
        <a:lnSpc>
          <a:spcPct val="150000"/>
        </a:lnSpc>
        <a:spcBef>
          <a:spcPts val="0"/>
        </a:spcBef>
        <a:buClr>
          <a:srgbClr val="C00000"/>
        </a:buClr>
        <a:buFont typeface="Arial" pitchFamily="34" charset="0"/>
        <a:buChar char="•"/>
        <a:defRPr sz="2000" kern="1200" baseline="0">
          <a:solidFill>
            <a:srgbClr val="818689"/>
          </a:solidFill>
          <a:latin typeface="Arial" pitchFamily="34" charset="0"/>
          <a:ea typeface="+mn-ea"/>
          <a:cs typeface="Arial" pitchFamily="34" charset="0"/>
        </a:defRPr>
      </a:lvl3pPr>
      <a:lvl4pPr marL="1905884" indent="-285750" algn="l" defTabSz="1080089" rtl="0" eaLnBrk="1" latinLnBrk="0" hangingPunct="1">
        <a:lnSpc>
          <a:spcPct val="150000"/>
        </a:lnSpc>
        <a:spcBef>
          <a:spcPts val="0"/>
        </a:spcBef>
        <a:buClr>
          <a:srgbClr val="C00000"/>
        </a:buClr>
        <a:buFont typeface="Symbol" pitchFamily="18" charset="2"/>
        <a:buChar char="-"/>
        <a:defRPr sz="1800" kern="1200">
          <a:solidFill>
            <a:srgbClr val="818689"/>
          </a:solidFill>
          <a:latin typeface="Arial" pitchFamily="34" charset="0"/>
          <a:ea typeface="+mn-ea"/>
          <a:cs typeface="Arial" pitchFamily="34" charset="0"/>
        </a:defRPr>
      </a:lvl4pPr>
      <a:lvl5pPr marL="2430201" indent="-270022" algn="l" defTabSz="1080089" rtl="0" eaLnBrk="1" latinLnBrk="0" hangingPunct="1">
        <a:lnSpc>
          <a:spcPct val="150000"/>
        </a:lnSpc>
        <a:spcBef>
          <a:spcPts val="0"/>
        </a:spcBef>
        <a:buClr>
          <a:srgbClr val="C00000"/>
        </a:buClr>
        <a:buFont typeface="Arial" pitchFamily="34" charset="0"/>
        <a:buChar char="»"/>
        <a:defRPr sz="1600" kern="1200">
          <a:solidFill>
            <a:srgbClr val="818689"/>
          </a:solidFill>
          <a:latin typeface="Arial" pitchFamily="34" charset="0"/>
          <a:ea typeface="+mn-ea"/>
          <a:cs typeface="Arial" pitchFamily="34" charset="0"/>
        </a:defRPr>
      </a:lvl5pPr>
      <a:lvl6pPr marL="2970246" indent="-270022" algn="l" defTabSz="10800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0290" indent="-270022" algn="l" defTabSz="10800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0335" indent="-270022" algn="l" defTabSz="10800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0379" indent="-270022" algn="l" defTabSz="10800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45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89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134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179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0223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268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312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0357" algn="l" defTabSz="10800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942000" y="4860000"/>
            <a:ext cx="5356109" cy="359073"/>
          </a:xfrm>
        </p:spPr>
        <p:txBody>
          <a:bodyPr>
            <a:spAutoFit/>
          </a:bodyPr>
          <a:lstStyle/>
          <a:p>
            <a:r>
              <a:rPr lang="de-DE" dirty="0" smtClean="0"/>
              <a:t>Process Configuration Framework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24.07.2013 – Internal Report</a:t>
            </a:r>
            <a:endParaRPr lang="de-DE" dirty="0"/>
          </a:p>
        </p:txBody>
      </p:sp>
      <p:sp>
        <p:nvSpPr>
          <p:cNvPr id="12" name="Fußzeilenplatzhalter 4"/>
          <p:cNvSpPr txBox="1">
            <a:spLocks/>
          </p:cNvSpPr>
          <p:nvPr/>
        </p:nvSpPr>
        <p:spPr>
          <a:xfrm>
            <a:off x="3614427" y="7508439"/>
            <a:ext cx="3402378" cy="431304"/>
          </a:xfrm>
          <a:prstGeom prst="rect">
            <a:avLst/>
          </a:prstGeom>
        </p:spPr>
        <p:txBody>
          <a:bodyPr lIns="108009" tIns="54004" rIns="108009" bIns="54004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 Search 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55" y="1746186"/>
            <a:ext cx="9359280" cy="5273814"/>
          </a:xfrm>
        </p:spPr>
        <p:txBody>
          <a:bodyPr/>
          <a:lstStyle/>
          <a:p>
            <a:r>
              <a:rPr lang="de-DE" dirty="0" smtClean="0"/>
              <a:t>Abstraction Levels / ViewPoints 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Industrial </a:t>
            </a:r>
            <a:r>
              <a:rPr lang="de-DE" dirty="0"/>
              <a:t>Sector</a:t>
            </a:r>
          </a:p>
          <a:p>
            <a:r>
              <a:rPr lang="de-DE" dirty="0"/>
              <a:t>Project Size</a:t>
            </a:r>
          </a:p>
          <a:p>
            <a:r>
              <a:rPr lang="de-DE" dirty="0"/>
              <a:t>Software Type</a:t>
            </a:r>
          </a:p>
          <a:p>
            <a:r>
              <a:rPr lang="de-DE" dirty="0"/>
              <a:t>IT </a:t>
            </a:r>
            <a:r>
              <a:rPr lang="de-DE" dirty="0" smtClean="0"/>
              <a:t>Environment</a:t>
            </a:r>
            <a:endParaRPr lang="de-DE" dirty="0"/>
          </a:p>
          <a:p>
            <a:r>
              <a:rPr lang="de-DE" dirty="0"/>
              <a:t>Development </a:t>
            </a:r>
            <a:r>
              <a:rPr lang="de-DE" dirty="0" smtClean="0"/>
              <a:t>Environment</a:t>
            </a:r>
            <a:endParaRPr lang="de-DE" dirty="0"/>
          </a:p>
          <a:p>
            <a:r>
              <a:rPr lang="de-DE" dirty="0"/>
              <a:t>Development </a:t>
            </a:r>
            <a:r>
              <a:rPr lang="de-DE" dirty="0" smtClean="0"/>
              <a:t>process</a:t>
            </a:r>
            <a:r>
              <a:rPr lang="de-DE" dirty="0"/>
              <a:t>	</a:t>
            </a:r>
          </a:p>
          <a:p>
            <a:r>
              <a:rPr lang="de-DE" dirty="0" smtClean="0"/>
              <a:t>Paradigma</a:t>
            </a:r>
            <a:r>
              <a:rPr lang="de-DE" dirty="0"/>
              <a:t>	</a:t>
            </a:r>
          </a:p>
          <a:p>
            <a:r>
              <a:rPr lang="de-DE" dirty="0" smtClean="0"/>
              <a:t>Interdependancy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6" y="2106236"/>
            <a:ext cx="8882350" cy="23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5" y="2898346"/>
            <a:ext cx="8879260" cy="309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2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Ranking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772966" y="1947563"/>
            <a:ext cx="696663" cy="3602212"/>
            <a:chOff x="5274717" y="2999558"/>
            <a:chExt cx="486596" cy="251602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17613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5082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0" y="3842200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999" y="4174274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4510721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51646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feld 16"/>
            <p:cNvSpPr txBox="1"/>
            <p:nvPr/>
          </p:nvSpPr>
          <p:spPr>
            <a:xfrm rot="5400000">
              <a:off x="5342688" y="48333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rial" pitchFamily="34" charset="0"/>
                </a:rPr>
                <a:t>. . .</a:t>
              </a:r>
              <a:endParaRPr lang="de-DE" sz="1400" b="1" dirty="0">
                <a:latin typeface="Arial" pitchFamily="34" charset="0"/>
              </a:endParaRPr>
            </a:p>
          </p:txBody>
        </p:sp>
        <p:sp>
          <p:nvSpPr>
            <p:cNvPr id="15" name="Textfeld 99"/>
            <p:cNvSpPr txBox="1"/>
            <p:nvPr/>
          </p:nvSpPr>
          <p:spPr>
            <a:xfrm>
              <a:off x="5282119" y="523825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63%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6" name="Textfeld 99"/>
            <p:cNvSpPr txBox="1"/>
            <p:nvPr/>
          </p:nvSpPr>
          <p:spPr>
            <a:xfrm>
              <a:off x="5274717" y="457602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FF0000"/>
                  </a:solidFill>
                  <a:latin typeface="Arial" pitchFamily="34" charset="0"/>
                </a:rPr>
                <a:t>8</a:t>
              </a:r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7" name="Textfeld 99"/>
            <p:cNvSpPr txBox="1"/>
            <p:nvPr/>
          </p:nvSpPr>
          <p:spPr>
            <a:xfrm>
              <a:off x="5282119" y="4237281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88%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8" name="Textfeld 99"/>
            <p:cNvSpPr txBox="1"/>
            <p:nvPr/>
          </p:nvSpPr>
          <p:spPr>
            <a:xfrm>
              <a:off x="5274717" y="357506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9" name="Textfeld 99"/>
            <p:cNvSpPr txBox="1"/>
            <p:nvPr/>
          </p:nvSpPr>
          <p:spPr>
            <a:xfrm>
              <a:off x="5289521" y="3910544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91%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0" name="Textfeld 99"/>
            <p:cNvSpPr txBox="1"/>
            <p:nvPr/>
          </p:nvSpPr>
          <p:spPr>
            <a:xfrm>
              <a:off x="5282119" y="324345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97%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79793" y="2999558"/>
              <a:ext cx="456988" cy="251602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4252" y="1549266"/>
            <a:ext cx="1058186" cy="4001808"/>
            <a:chOff x="5127276" y="2720453"/>
            <a:chExt cx="739107" cy="279512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17613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5082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0" y="3842200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999" y="4174274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4510721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51646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feld 16"/>
            <p:cNvSpPr txBox="1"/>
            <p:nvPr/>
          </p:nvSpPr>
          <p:spPr>
            <a:xfrm rot="5400000">
              <a:off x="5342688" y="48333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rial" pitchFamily="34" charset="0"/>
                </a:rPr>
                <a:t>. . .</a:t>
              </a:r>
              <a:endParaRPr lang="de-DE" sz="1400" b="1" dirty="0">
                <a:latin typeface="Arial" pitchFamily="34" charset="0"/>
              </a:endParaRPr>
            </a:p>
          </p:txBody>
        </p:sp>
        <p:sp>
          <p:nvSpPr>
            <p:cNvPr id="31" name="Textfeld 99"/>
            <p:cNvSpPr txBox="1"/>
            <p:nvPr/>
          </p:nvSpPr>
          <p:spPr>
            <a:xfrm>
              <a:off x="5282119" y="523825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33%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2" name="Textfeld 99"/>
            <p:cNvSpPr txBox="1"/>
            <p:nvPr/>
          </p:nvSpPr>
          <p:spPr>
            <a:xfrm>
              <a:off x="5274717" y="457602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3" name="Textfeld 99"/>
            <p:cNvSpPr txBox="1"/>
            <p:nvPr/>
          </p:nvSpPr>
          <p:spPr>
            <a:xfrm>
              <a:off x="5282119" y="4237281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78%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4" name="Textfeld 99"/>
            <p:cNvSpPr txBox="1"/>
            <p:nvPr/>
          </p:nvSpPr>
          <p:spPr>
            <a:xfrm>
              <a:off x="5274717" y="357506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5" name="Textfeld 99"/>
            <p:cNvSpPr txBox="1"/>
            <p:nvPr/>
          </p:nvSpPr>
          <p:spPr>
            <a:xfrm>
              <a:off x="5289521" y="3910544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90%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6" name="Textfeld 99"/>
            <p:cNvSpPr txBox="1"/>
            <p:nvPr/>
          </p:nvSpPr>
          <p:spPr>
            <a:xfrm>
              <a:off x="5282119" y="324345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99%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9793" y="2999558"/>
              <a:ext cx="456988" cy="251602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27276" y="2720453"/>
              <a:ext cx="739107" cy="19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err="1" smtClean="0">
                  <a:solidFill>
                    <a:schemeClr val="accent2"/>
                  </a:solidFill>
                  <a:latin typeface="Arial" pitchFamily="34" charset="0"/>
                </a:rPr>
                <a:t>Functional</a:t>
              </a:r>
              <a:endParaRPr lang="de-DE" sz="1200" b="1" dirty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3" y="2201020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3" y="2676531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2" y="3154631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0" y="3630064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3" y="4111758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3" y="5048012"/>
            <a:ext cx="471360" cy="4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feld 16"/>
          <p:cNvSpPr txBox="1"/>
          <p:nvPr/>
        </p:nvSpPr>
        <p:spPr>
          <a:xfrm rot="5400000">
            <a:off x="4988660" y="4573628"/>
            <a:ext cx="620119" cy="44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</a:rPr>
              <a:t>. . .</a:t>
            </a:r>
            <a:endParaRPr lang="de-DE" sz="1400" b="1" dirty="0">
              <a:latin typeface="Arial" pitchFamily="34" charset="0"/>
            </a:endParaRPr>
          </a:p>
        </p:txBody>
      </p:sp>
      <p:sp>
        <p:nvSpPr>
          <p:cNvPr id="46" name="Textfeld 99"/>
          <p:cNvSpPr txBox="1"/>
          <p:nvPr/>
        </p:nvSpPr>
        <p:spPr>
          <a:xfrm>
            <a:off x="4901943" y="5153367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55%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7" name="Textfeld 99"/>
          <p:cNvSpPr txBox="1"/>
          <p:nvPr/>
        </p:nvSpPr>
        <p:spPr>
          <a:xfrm>
            <a:off x="4891345" y="4205260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63%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8" name="Textfeld 99"/>
          <p:cNvSpPr txBox="1"/>
          <p:nvPr/>
        </p:nvSpPr>
        <p:spPr>
          <a:xfrm>
            <a:off x="4901943" y="3720271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70%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9" name="Textfeld 99"/>
          <p:cNvSpPr txBox="1"/>
          <p:nvPr/>
        </p:nvSpPr>
        <p:spPr>
          <a:xfrm>
            <a:off x="4891345" y="2772164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solidFill>
                  <a:srgbClr val="FF0000"/>
                </a:solidFill>
                <a:latin typeface="Arial" pitchFamily="34" charset="0"/>
              </a:rPr>
              <a:t>8</a:t>
            </a:r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3%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0" name="Textfeld 99"/>
          <p:cNvSpPr txBox="1"/>
          <p:nvPr/>
        </p:nvSpPr>
        <p:spPr>
          <a:xfrm>
            <a:off x="4912540" y="3252479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71%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1" name="Textfeld 99"/>
          <p:cNvSpPr txBox="1"/>
          <p:nvPr/>
        </p:nvSpPr>
        <p:spPr>
          <a:xfrm>
            <a:off x="4901943" y="2297409"/>
            <a:ext cx="675468" cy="3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solidFill>
                  <a:srgbClr val="FF0000"/>
                </a:solidFill>
                <a:latin typeface="Arial" pitchFamily="34" charset="0"/>
              </a:rPr>
              <a:t>87%</a:t>
            </a:r>
            <a:endParaRPr lang="de-DE" sz="9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8613" y="1948214"/>
            <a:ext cx="654273" cy="3602212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957353" y="1955139"/>
            <a:ext cx="696663" cy="3602212"/>
            <a:chOff x="5274717" y="2999558"/>
            <a:chExt cx="486596" cy="2516024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17613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5082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0" y="3842200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999" y="4174274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4510721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51646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feld 16"/>
            <p:cNvSpPr txBox="1"/>
            <p:nvPr/>
          </p:nvSpPr>
          <p:spPr>
            <a:xfrm rot="5400000">
              <a:off x="5342688" y="48333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rial" pitchFamily="34" charset="0"/>
                </a:rPr>
                <a:t>. . .</a:t>
              </a:r>
              <a:endParaRPr lang="de-DE" sz="1400" b="1" dirty="0">
                <a:latin typeface="Arial" pitchFamily="34" charset="0"/>
              </a:endParaRPr>
            </a:p>
          </p:txBody>
        </p:sp>
        <p:sp>
          <p:nvSpPr>
            <p:cNvPr id="62" name="Textfeld 99"/>
            <p:cNvSpPr txBox="1"/>
            <p:nvPr/>
          </p:nvSpPr>
          <p:spPr>
            <a:xfrm>
              <a:off x="5282119" y="523825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43%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3" name="Textfeld 99"/>
            <p:cNvSpPr txBox="1"/>
            <p:nvPr/>
          </p:nvSpPr>
          <p:spPr>
            <a:xfrm>
              <a:off x="5274717" y="457602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63%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4" name="Textfeld 99"/>
            <p:cNvSpPr txBox="1"/>
            <p:nvPr/>
          </p:nvSpPr>
          <p:spPr>
            <a:xfrm>
              <a:off x="5282119" y="4237281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FF0000"/>
                  </a:solidFill>
                  <a:latin typeface="Arial" pitchFamily="34" charset="0"/>
                </a:rPr>
                <a:t>7</a:t>
              </a:r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5" name="Textfeld 99"/>
            <p:cNvSpPr txBox="1"/>
            <p:nvPr/>
          </p:nvSpPr>
          <p:spPr>
            <a:xfrm>
              <a:off x="5274717" y="357506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91%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6" name="Textfeld 99"/>
            <p:cNvSpPr txBox="1"/>
            <p:nvPr/>
          </p:nvSpPr>
          <p:spPr>
            <a:xfrm>
              <a:off x="5289521" y="3910544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81%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7" name="Textfeld 99"/>
            <p:cNvSpPr txBox="1"/>
            <p:nvPr/>
          </p:nvSpPr>
          <p:spPr>
            <a:xfrm>
              <a:off x="5282119" y="324345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92%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79793" y="2999558"/>
              <a:ext cx="456988" cy="251602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025676" y="1943438"/>
            <a:ext cx="696663" cy="3602212"/>
            <a:chOff x="5274717" y="2999558"/>
            <a:chExt cx="486596" cy="2516024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17613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35082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0" y="3842200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999" y="4174274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4510721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001" y="516466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feld 16"/>
            <p:cNvSpPr txBox="1"/>
            <p:nvPr/>
          </p:nvSpPr>
          <p:spPr>
            <a:xfrm rot="5400000">
              <a:off x="5342688" y="48333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rial" pitchFamily="34" charset="0"/>
                </a:rPr>
                <a:t>. . .</a:t>
              </a:r>
              <a:endParaRPr lang="de-DE" sz="1400" b="1" dirty="0">
                <a:latin typeface="Arial" pitchFamily="34" charset="0"/>
              </a:endParaRPr>
            </a:p>
          </p:txBody>
        </p:sp>
        <p:sp>
          <p:nvSpPr>
            <p:cNvPr id="78" name="Textfeld 99"/>
            <p:cNvSpPr txBox="1"/>
            <p:nvPr/>
          </p:nvSpPr>
          <p:spPr>
            <a:xfrm>
              <a:off x="5282119" y="523825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76%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79" name="Textfeld 99"/>
            <p:cNvSpPr txBox="1"/>
            <p:nvPr/>
          </p:nvSpPr>
          <p:spPr>
            <a:xfrm>
              <a:off x="5274717" y="457602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76%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0" name="Textfeld 99"/>
            <p:cNvSpPr txBox="1"/>
            <p:nvPr/>
          </p:nvSpPr>
          <p:spPr>
            <a:xfrm>
              <a:off x="5282119" y="4237281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80%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1" name="Textfeld 99"/>
            <p:cNvSpPr txBox="1"/>
            <p:nvPr/>
          </p:nvSpPr>
          <p:spPr>
            <a:xfrm>
              <a:off x="5274717" y="357506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87%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2" name="Textfeld 99"/>
            <p:cNvSpPr txBox="1"/>
            <p:nvPr/>
          </p:nvSpPr>
          <p:spPr>
            <a:xfrm>
              <a:off x="5289521" y="3910544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84%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3" name="Textfeld 99"/>
            <p:cNvSpPr txBox="1"/>
            <p:nvPr/>
          </p:nvSpPr>
          <p:spPr>
            <a:xfrm>
              <a:off x="5282119" y="324345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89%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79793" y="2999558"/>
              <a:ext cx="456988" cy="251602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</p:grpSp>
      <p:sp>
        <p:nvSpPr>
          <p:cNvPr id="181" name="Rechteck 269"/>
          <p:cNvSpPr/>
          <p:nvPr/>
        </p:nvSpPr>
        <p:spPr>
          <a:xfrm>
            <a:off x="4993400" y="3150291"/>
            <a:ext cx="471363" cy="417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192" name="Rechteck 269"/>
          <p:cNvSpPr/>
          <p:nvPr/>
        </p:nvSpPr>
        <p:spPr>
          <a:xfrm>
            <a:off x="2927785" y="2663773"/>
            <a:ext cx="471363" cy="417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193" name="Rechteck 269"/>
          <p:cNvSpPr/>
          <p:nvPr/>
        </p:nvSpPr>
        <p:spPr>
          <a:xfrm>
            <a:off x="7069752" y="2201020"/>
            <a:ext cx="471363" cy="417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194" name="Rechteck 269"/>
          <p:cNvSpPr/>
          <p:nvPr/>
        </p:nvSpPr>
        <p:spPr>
          <a:xfrm>
            <a:off x="9128083" y="2667726"/>
            <a:ext cx="471363" cy="417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857575" y="1610766"/>
            <a:ext cx="77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Logical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251" y="1610766"/>
            <a:ext cx="996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Technical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9039565" y="1641600"/>
            <a:ext cx="61652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Other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62723" y="1608761"/>
            <a:ext cx="123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>
                <a:solidFill>
                  <a:schemeClr val="accent2"/>
                </a:solidFill>
                <a:latin typeface="Arial" pitchFamily="34" charset="0"/>
              </a:rPr>
              <a:t>Requirements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46384" y="6390831"/>
            <a:ext cx="7866342" cy="3600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14252" y="5994776"/>
            <a:ext cx="50046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Viewpoints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657255" y="2060827"/>
            <a:ext cx="0" cy="345111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-1990045" y="3752718"/>
            <a:ext cx="50046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Abstraction</a:t>
            </a:r>
            <a:r>
              <a:rPr lang="de-DE" dirty="0" smtClean="0"/>
              <a:t>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Ranking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290" name="Group 289"/>
          <p:cNvGrpSpPr/>
          <p:nvPr/>
        </p:nvGrpSpPr>
        <p:grpSpPr>
          <a:xfrm>
            <a:off x="629944" y="1890207"/>
            <a:ext cx="10029293" cy="5459650"/>
            <a:chOff x="629944" y="2143551"/>
            <a:chExt cx="7005125" cy="3813382"/>
          </a:xfrm>
        </p:grpSpPr>
        <p:grpSp>
          <p:nvGrpSpPr>
            <p:cNvPr id="7" name="Group 6"/>
            <p:cNvGrpSpPr/>
            <p:nvPr/>
          </p:nvGrpSpPr>
          <p:grpSpPr>
            <a:xfrm>
              <a:off x="729840" y="2146129"/>
              <a:ext cx="486596" cy="2553508"/>
              <a:chOff x="5274717" y="2962074"/>
              <a:chExt cx="486596" cy="255350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176135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5082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0" y="3842200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5999" y="4174274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4510721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51646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feld 16"/>
              <p:cNvSpPr txBox="1"/>
              <p:nvPr/>
            </p:nvSpPr>
            <p:spPr>
              <a:xfrm rot="5400000">
                <a:off x="5342688" y="4833322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Arial" pitchFamily="34" charset="0"/>
                  </a:rPr>
                  <a:t>. . .</a:t>
                </a:r>
                <a:endParaRPr lang="de-DE" sz="1400" b="1" dirty="0">
                  <a:latin typeface="Arial" pitchFamily="34" charset="0"/>
                </a:endParaRPr>
              </a:p>
            </p:txBody>
          </p:sp>
          <p:sp>
            <p:nvSpPr>
              <p:cNvPr id="15" name="Textfeld 99"/>
              <p:cNvSpPr txBox="1"/>
              <p:nvPr/>
            </p:nvSpPr>
            <p:spPr>
              <a:xfrm>
                <a:off x="5282119" y="523825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63%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Textfeld 99"/>
              <p:cNvSpPr txBox="1"/>
              <p:nvPr/>
            </p:nvSpPr>
            <p:spPr>
              <a:xfrm>
                <a:off x="5274717" y="457602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>
                    <a:solidFill>
                      <a:srgbClr val="FF0000"/>
                    </a:solidFill>
                    <a:latin typeface="Arial" pitchFamily="34" charset="0"/>
                  </a:rPr>
                  <a:t>8</a:t>
                </a:r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Textfeld 99"/>
              <p:cNvSpPr txBox="1"/>
              <p:nvPr/>
            </p:nvSpPr>
            <p:spPr>
              <a:xfrm>
                <a:off x="5282119" y="4237281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88%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8" name="Textfeld 99"/>
              <p:cNvSpPr txBox="1"/>
              <p:nvPr/>
            </p:nvSpPr>
            <p:spPr>
              <a:xfrm>
                <a:off x="5274717" y="357506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" name="Textfeld 99"/>
              <p:cNvSpPr txBox="1"/>
              <p:nvPr/>
            </p:nvSpPr>
            <p:spPr>
              <a:xfrm>
                <a:off x="5289521" y="3910544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91%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" name="Textfeld 99"/>
              <p:cNvSpPr txBox="1"/>
              <p:nvPr/>
            </p:nvSpPr>
            <p:spPr>
              <a:xfrm>
                <a:off x="5282119" y="324345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97%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79793" y="2999558"/>
                <a:ext cx="456988" cy="25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77255" y="2962074"/>
                <a:ext cx="45784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800" dirty="0" err="1" smtClean="0">
                    <a:latin typeface="Arial" pitchFamily="34" charset="0"/>
                  </a:rPr>
                  <a:t>Req</a:t>
                </a:r>
                <a:r>
                  <a:rPr lang="de-DE" sz="800" dirty="0" smtClean="0">
                    <a:latin typeface="Arial" pitchFamily="34" charset="0"/>
                  </a:rPr>
                  <a:t>.</a:t>
                </a:r>
                <a:endParaRPr lang="de-DE" sz="800" dirty="0">
                  <a:latin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163352" y="2184521"/>
              <a:ext cx="486596" cy="2516024"/>
              <a:chOff x="5274717" y="2999558"/>
              <a:chExt cx="486596" cy="2516024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176135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5082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0" y="3842200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5999" y="4174274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4510721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51646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feld 16"/>
              <p:cNvSpPr txBox="1"/>
              <p:nvPr/>
            </p:nvSpPr>
            <p:spPr>
              <a:xfrm rot="5400000">
                <a:off x="5342688" y="4833322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Arial" pitchFamily="34" charset="0"/>
                  </a:rPr>
                  <a:t>. . .</a:t>
                </a:r>
                <a:endParaRPr lang="de-DE" sz="1400" b="1" dirty="0">
                  <a:latin typeface="Arial" pitchFamily="34" charset="0"/>
                </a:endParaRPr>
              </a:p>
            </p:txBody>
          </p:sp>
          <p:sp>
            <p:nvSpPr>
              <p:cNvPr id="31" name="Textfeld 99"/>
              <p:cNvSpPr txBox="1"/>
              <p:nvPr/>
            </p:nvSpPr>
            <p:spPr>
              <a:xfrm>
                <a:off x="5282119" y="523825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33%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2" name="Textfeld 99"/>
              <p:cNvSpPr txBox="1"/>
              <p:nvPr/>
            </p:nvSpPr>
            <p:spPr>
              <a:xfrm>
                <a:off x="5274717" y="457602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73%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3" name="Textfeld 99"/>
              <p:cNvSpPr txBox="1"/>
              <p:nvPr/>
            </p:nvSpPr>
            <p:spPr>
              <a:xfrm>
                <a:off x="5282119" y="4237281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78%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Textfeld 99"/>
              <p:cNvSpPr txBox="1"/>
              <p:nvPr/>
            </p:nvSpPr>
            <p:spPr>
              <a:xfrm>
                <a:off x="5274717" y="357506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5" name="Textfeld 99"/>
              <p:cNvSpPr txBox="1"/>
              <p:nvPr/>
            </p:nvSpPr>
            <p:spPr>
              <a:xfrm>
                <a:off x="5289521" y="3910544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90%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6" name="Textfeld 99"/>
              <p:cNvSpPr txBox="1"/>
              <p:nvPr/>
            </p:nvSpPr>
            <p:spPr>
              <a:xfrm>
                <a:off x="5282119" y="324345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99%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79793" y="2999558"/>
                <a:ext cx="456988" cy="25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</p:grp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4" y="2360644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4" y="2692772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3" y="3026709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2" y="3358783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4" y="3695230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74" y="4349172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feld 16"/>
            <p:cNvSpPr txBox="1"/>
            <p:nvPr/>
          </p:nvSpPr>
          <p:spPr>
            <a:xfrm rot="5400000">
              <a:off x="3674361" y="4017831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rial" pitchFamily="34" charset="0"/>
                </a:rPr>
                <a:t>. . .</a:t>
              </a:r>
              <a:endParaRPr lang="de-DE" sz="1400" b="1" dirty="0">
                <a:latin typeface="Arial" pitchFamily="34" charset="0"/>
              </a:endParaRPr>
            </a:p>
          </p:txBody>
        </p:sp>
        <p:sp>
          <p:nvSpPr>
            <p:cNvPr id="46" name="Textfeld 99"/>
            <p:cNvSpPr txBox="1"/>
            <p:nvPr/>
          </p:nvSpPr>
          <p:spPr>
            <a:xfrm>
              <a:off x="3613792" y="442275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55%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47" name="Textfeld 99"/>
            <p:cNvSpPr txBox="1"/>
            <p:nvPr/>
          </p:nvSpPr>
          <p:spPr>
            <a:xfrm>
              <a:off x="3606390" y="3760538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63%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48" name="Textfeld 99"/>
            <p:cNvSpPr txBox="1"/>
            <p:nvPr/>
          </p:nvSpPr>
          <p:spPr>
            <a:xfrm>
              <a:off x="3613792" y="3421790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70%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49" name="Textfeld 99"/>
            <p:cNvSpPr txBox="1"/>
            <p:nvPr/>
          </p:nvSpPr>
          <p:spPr>
            <a:xfrm>
              <a:off x="3606390" y="2759569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FF0000"/>
                  </a:solidFill>
                  <a:latin typeface="Arial" pitchFamily="34" charset="0"/>
                </a:rPr>
                <a:t>8</a:t>
              </a:r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3%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50" name="Textfeld 99"/>
            <p:cNvSpPr txBox="1"/>
            <p:nvPr/>
          </p:nvSpPr>
          <p:spPr>
            <a:xfrm>
              <a:off x="3621194" y="3095053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71%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51" name="Textfeld 99"/>
            <p:cNvSpPr txBox="1"/>
            <p:nvPr/>
          </p:nvSpPr>
          <p:spPr>
            <a:xfrm>
              <a:off x="3613792" y="2427968"/>
              <a:ext cx="471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b="1" dirty="0" smtClean="0">
                  <a:solidFill>
                    <a:srgbClr val="FF0000"/>
                  </a:solidFill>
                  <a:latin typeface="Arial" pitchFamily="34" charset="0"/>
                </a:rPr>
                <a:t>87%</a:t>
              </a:r>
              <a:endParaRPr lang="de-DE" sz="9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11466" y="2184067"/>
              <a:ext cx="456988" cy="251602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049427" y="2188904"/>
              <a:ext cx="486596" cy="2516024"/>
              <a:chOff x="5274717" y="2999558"/>
              <a:chExt cx="486596" cy="2516024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176135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5082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0" y="3842200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5999" y="4174274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4510721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51646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Textfeld 16"/>
              <p:cNvSpPr txBox="1"/>
              <p:nvPr/>
            </p:nvSpPr>
            <p:spPr>
              <a:xfrm rot="5400000">
                <a:off x="5342688" y="4833322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Arial" pitchFamily="34" charset="0"/>
                  </a:rPr>
                  <a:t>. . .</a:t>
                </a:r>
                <a:endParaRPr lang="de-DE" sz="1400" b="1" dirty="0">
                  <a:latin typeface="Arial" pitchFamily="34" charset="0"/>
                </a:endParaRPr>
              </a:p>
            </p:txBody>
          </p:sp>
          <p:sp>
            <p:nvSpPr>
              <p:cNvPr id="62" name="Textfeld 99"/>
              <p:cNvSpPr txBox="1"/>
              <p:nvPr/>
            </p:nvSpPr>
            <p:spPr>
              <a:xfrm>
                <a:off x="5282119" y="523825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43%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Textfeld 99"/>
              <p:cNvSpPr txBox="1"/>
              <p:nvPr/>
            </p:nvSpPr>
            <p:spPr>
              <a:xfrm>
                <a:off x="5274717" y="457602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63%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4" name="Textfeld 99"/>
              <p:cNvSpPr txBox="1"/>
              <p:nvPr/>
            </p:nvSpPr>
            <p:spPr>
              <a:xfrm>
                <a:off x="5282119" y="4237281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>
                    <a:solidFill>
                      <a:srgbClr val="FF0000"/>
                    </a:solidFill>
                    <a:latin typeface="Arial" pitchFamily="34" charset="0"/>
                  </a:rPr>
                  <a:t>7</a:t>
                </a:r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7%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5" name="Textfeld 99"/>
              <p:cNvSpPr txBox="1"/>
              <p:nvPr/>
            </p:nvSpPr>
            <p:spPr>
              <a:xfrm>
                <a:off x="5274717" y="357506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91%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6" name="Textfeld 99"/>
              <p:cNvSpPr txBox="1"/>
              <p:nvPr/>
            </p:nvSpPr>
            <p:spPr>
              <a:xfrm>
                <a:off x="5289521" y="3910544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81%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" name="Textfeld 99"/>
              <p:cNvSpPr txBox="1"/>
              <p:nvPr/>
            </p:nvSpPr>
            <p:spPr>
              <a:xfrm>
                <a:off x="5282119" y="324345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92%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79793" y="2999558"/>
                <a:ext cx="456988" cy="25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494052" y="2181035"/>
              <a:ext cx="486596" cy="2516024"/>
              <a:chOff x="5274717" y="2999558"/>
              <a:chExt cx="486596" cy="2516024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176135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35082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0" y="3842200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5999" y="4174274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4510721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001" y="5164663"/>
                <a:ext cx="329229" cy="291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Textfeld 16"/>
              <p:cNvSpPr txBox="1"/>
              <p:nvPr/>
            </p:nvSpPr>
            <p:spPr>
              <a:xfrm rot="5400000">
                <a:off x="5342688" y="4833322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Arial" pitchFamily="34" charset="0"/>
                  </a:rPr>
                  <a:t>. . .</a:t>
                </a:r>
                <a:endParaRPr lang="de-DE" sz="1400" b="1" dirty="0">
                  <a:latin typeface="Arial" pitchFamily="34" charset="0"/>
                </a:endParaRPr>
              </a:p>
            </p:txBody>
          </p:sp>
          <p:sp>
            <p:nvSpPr>
              <p:cNvPr id="78" name="Textfeld 99"/>
              <p:cNvSpPr txBox="1"/>
              <p:nvPr/>
            </p:nvSpPr>
            <p:spPr>
              <a:xfrm>
                <a:off x="5282119" y="523825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76%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79" name="Textfeld 99"/>
              <p:cNvSpPr txBox="1"/>
              <p:nvPr/>
            </p:nvSpPr>
            <p:spPr>
              <a:xfrm>
                <a:off x="5274717" y="457602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76%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80" name="Textfeld 99"/>
              <p:cNvSpPr txBox="1"/>
              <p:nvPr/>
            </p:nvSpPr>
            <p:spPr>
              <a:xfrm>
                <a:off x="5282119" y="4237281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80%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81" name="Textfeld 99"/>
              <p:cNvSpPr txBox="1"/>
              <p:nvPr/>
            </p:nvSpPr>
            <p:spPr>
              <a:xfrm>
                <a:off x="5274717" y="3575060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87%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82" name="Textfeld 99"/>
              <p:cNvSpPr txBox="1"/>
              <p:nvPr/>
            </p:nvSpPr>
            <p:spPr>
              <a:xfrm>
                <a:off x="5289521" y="3910544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84%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83" name="Textfeld 99"/>
              <p:cNvSpPr txBox="1"/>
              <p:nvPr/>
            </p:nvSpPr>
            <p:spPr>
              <a:xfrm>
                <a:off x="5282119" y="3243459"/>
                <a:ext cx="471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b="1" dirty="0" smtClean="0">
                    <a:solidFill>
                      <a:srgbClr val="FF0000"/>
                    </a:solidFill>
                    <a:latin typeface="Arial" pitchFamily="34" charset="0"/>
                  </a:rPr>
                  <a:t>89%</a:t>
                </a:r>
                <a:endParaRPr lang="de-DE" sz="9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79793" y="2999558"/>
                <a:ext cx="456988" cy="25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</p:grpSp>
        <p:cxnSp>
          <p:nvCxnSpPr>
            <p:cNvPr id="86" name="Gerade Verbindung mit Pfeil 183"/>
            <p:cNvCxnSpPr>
              <a:stCxn id="20" idx="3"/>
              <a:endCxn id="34" idx="1"/>
            </p:cNvCxnSpPr>
            <p:nvPr/>
          </p:nvCxnSpPr>
          <p:spPr>
            <a:xfrm>
              <a:off x="1209034" y="2542930"/>
              <a:ext cx="954318" cy="33250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184"/>
            <p:cNvCxnSpPr>
              <a:stCxn id="20" idx="3"/>
              <a:endCxn id="36" idx="1"/>
            </p:cNvCxnSpPr>
            <p:nvPr/>
          </p:nvCxnSpPr>
          <p:spPr>
            <a:xfrm>
              <a:off x="1209034" y="2542930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 Verbindung mit Pfeil 185"/>
            <p:cNvCxnSpPr>
              <a:stCxn id="20" idx="3"/>
              <a:endCxn id="35" idx="1"/>
            </p:cNvCxnSpPr>
            <p:nvPr/>
          </p:nvCxnSpPr>
          <p:spPr>
            <a:xfrm>
              <a:off x="1209034" y="2542930"/>
              <a:ext cx="969122" cy="667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186"/>
            <p:cNvCxnSpPr>
              <a:stCxn id="20" idx="3"/>
              <a:endCxn id="32" idx="1"/>
            </p:cNvCxnSpPr>
            <p:nvPr/>
          </p:nvCxnSpPr>
          <p:spPr>
            <a:xfrm>
              <a:off x="1209034" y="2542930"/>
              <a:ext cx="954318" cy="133347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mit Pfeil 187"/>
            <p:cNvCxnSpPr>
              <a:stCxn id="19" idx="3"/>
              <a:endCxn id="34" idx="1"/>
            </p:cNvCxnSpPr>
            <p:nvPr/>
          </p:nvCxnSpPr>
          <p:spPr>
            <a:xfrm flipV="1">
              <a:off x="1216436" y="2875439"/>
              <a:ext cx="946916" cy="33457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mit Pfeil 188"/>
            <p:cNvCxnSpPr>
              <a:stCxn id="19" idx="3"/>
              <a:endCxn id="36" idx="1"/>
            </p:cNvCxnSpPr>
            <p:nvPr/>
          </p:nvCxnSpPr>
          <p:spPr>
            <a:xfrm flipV="1">
              <a:off x="1216436" y="2543838"/>
              <a:ext cx="954318" cy="66617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mit Pfeil 189"/>
            <p:cNvCxnSpPr>
              <a:stCxn id="19" idx="3"/>
              <a:endCxn id="35" idx="1"/>
            </p:cNvCxnSpPr>
            <p:nvPr/>
          </p:nvCxnSpPr>
          <p:spPr>
            <a:xfrm>
              <a:off x="1216436" y="3210015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 Verbindung mit Pfeil 190"/>
            <p:cNvCxnSpPr>
              <a:stCxn id="19" idx="3"/>
              <a:endCxn id="32" idx="1"/>
            </p:cNvCxnSpPr>
            <p:nvPr/>
          </p:nvCxnSpPr>
          <p:spPr>
            <a:xfrm>
              <a:off x="1216436" y="3210015"/>
              <a:ext cx="946916" cy="6663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 Verbindung mit Pfeil 191"/>
            <p:cNvCxnSpPr>
              <a:stCxn id="16" idx="3"/>
            </p:cNvCxnSpPr>
            <p:nvPr/>
          </p:nvCxnSpPr>
          <p:spPr>
            <a:xfrm flipV="1">
              <a:off x="1201632" y="2543838"/>
              <a:ext cx="976524" cy="133166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192"/>
            <p:cNvCxnSpPr>
              <a:stCxn id="16" idx="3"/>
              <a:endCxn id="34" idx="1"/>
            </p:cNvCxnSpPr>
            <p:nvPr/>
          </p:nvCxnSpPr>
          <p:spPr>
            <a:xfrm flipV="1">
              <a:off x="1201632" y="2875439"/>
              <a:ext cx="961720" cy="100006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Gerade Verbindung mit Pfeil 193"/>
            <p:cNvCxnSpPr>
              <a:stCxn id="16" idx="3"/>
              <a:endCxn id="35" idx="1"/>
            </p:cNvCxnSpPr>
            <p:nvPr/>
          </p:nvCxnSpPr>
          <p:spPr>
            <a:xfrm flipV="1">
              <a:off x="1201632" y="3210923"/>
              <a:ext cx="976524" cy="66457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 Verbindung mit Pfeil 194"/>
            <p:cNvCxnSpPr>
              <a:stCxn id="16" idx="3"/>
              <a:endCxn id="32" idx="1"/>
            </p:cNvCxnSpPr>
            <p:nvPr/>
          </p:nvCxnSpPr>
          <p:spPr>
            <a:xfrm>
              <a:off x="1201632" y="3875500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195"/>
            <p:cNvCxnSpPr>
              <a:stCxn id="17" idx="3"/>
              <a:endCxn id="32" idx="1"/>
            </p:cNvCxnSpPr>
            <p:nvPr/>
          </p:nvCxnSpPr>
          <p:spPr>
            <a:xfrm>
              <a:off x="1209034" y="3536752"/>
              <a:ext cx="954318" cy="33965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mit Pfeil 196"/>
            <p:cNvCxnSpPr>
              <a:stCxn id="17" idx="3"/>
              <a:endCxn id="35" idx="1"/>
            </p:cNvCxnSpPr>
            <p:nvPr/>
          </p:nvCxnSpPr>
          <p:spPr>
            <a:xfrm flipV="1">
              <a:off x="1209034" y="3210923"/>
              <a:ext cx="969122" cy="32582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 Verbindung mit Pfeil 197"/>
            <p:cNvCxnSpPr>
              <a:stCxn id="17" idx="3"/>
              <a:endCxn id="34" idx="1"/>
            </p:cNvCxnSpPr>
            <p:nvPr/>
          </p:nvCxnSpPr>
          <p:spPr>
            <a:xfrm flipV="1">
              <a:off x="1209034" y="2875439"/>
              <a:ext cx="954318" cy="66131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98"/>
            <p:cNvCxnSpPr>
              <a:stCxn id="17" idx="3"/>
              <a:endCxn id="36" idx="1"/>
            </p:cNvCxnSpPr>
            <p:nvPr/>
          </p:nvCxnSpPr>
          <p:spPr>
            <a:xfrm flipV="1">
              <a:off x="1209034" y="2543838"/>
              <a:ext cx="961720" cy="992914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 Verbindung mit Pfeil 183"/>
            <p:cNvCxnSpPr>
              <a:stCxn id="18" idx="3"/>
              <a:endCxn id="34" idx="1"/>
            </p:cNvCxnSpPr>
            <p:nvPr/>
          </p:nvCxnSpPr>
          <p:spPr>
            <a:xfrm>
              <a:off x="1201632" y="2874531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Gerade Verbindung mit Pfeil 184"/>
            <p:cNvCxnSpPr>
              <a:stCxn id="18" idx="3"/>
              <a:endCxn id="36" idx="1"/>
            </p:cNvCxnSpPr>
            <p:nvPr/>
          </p:nvCxnSpPr>
          <p:spPr>
            <a:xfrm flipV="1">
              <a:off x="1201632" y="2543838"/>
              <a:ext cx="969122" cy="3306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85"/>
            <p:cNvCxnSpPr>
              <a:stCxn id="18" idx="3"/>
              <a:endCxn id="35" idx="1"/>
            </p:cNvCxnSpPr>
            <p:nvPr/>
          </p:nvCxnSpPr>
          <p:spPr>
            <a:xfrm>
              <a:off x="1201632" y="2874531"/>
              <a:ext cx="976524" cy="336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Gerade Verbindung mit Pfeil 186"/>
            <p:cNvCxnSpPr>
              <a:stCxn id="18" idx="3"/>
            </p:cNvCxnSpPr>
            <p:nvPr/>
          </p:nvCxnSpPr>
          <p:spPr>
            <a:xfrm>
              <a:off x="1201632" y="2874531"/>
              <a:ext cx="976524" cy="100626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Gerade Verbindung mit Pfeil 194"/>
            <p:cNvCxnSpPr>
              <a:stCxn id="16" idx="3"/>
              <a:endCxn id="33" idx="1"/>
            </p:cNvCxnSpPr>
            <p:nvPr/>
          </p:nvCxnSpPr>
          <p:spPr>
            <a:xfrm flipV="1">
              <a:off x="1201632" y="3537660"/>
              <a:ext cx="969122" cy="3378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mit Pfeil 194"/>
            <p:cNvCxnSpPr>
              <a:stCxn id="17" idx="3"/>
              <a:endCxn id="33" idx="1"/>
            </p:cNvCxnSpPr>
            <p:nvPr/>
          </p:nvCxnSpPr>
          <p:spPr>
            <a:xfrm>
              <a:off x="1209034" y="3536752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94"/>
            <p:cNvCxnSpPr>
              <a:stCxn id="19" idx="3"/>
              <a:endCxn id="33" idx="1"/>
            </p:cNvCxnSpPr>
            <p:nvPr/>
          </p:nvCxnSpPr>
          <p:spPr>
            <a:xfrm>
              <a:off x="1216436" y="3210015"/>
              <a:ext cx="954318" cy="3276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 Verbindung mit Pfeil 194"/>
            <p:cNvCxnSpPr>
              <a:stCxn id="18" idx="3"/>
              <a:endCxn id="33" idx="1"/>
            </p:cNvCxnSpPr>
            <p:nvPr/>
          </p:nvCxnSpPr>
          <p:spPr>
            <a:xfrm>
              <a:off x="1201632" y="2874531"/>
              <a:ext cx="969122" cy="66312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94"/>
            <p:cNvCxnSpPr>
              <a:stCxn id="20" idx="3"/>
              <a:endCxn id="33" idx="1"/>
            </p:cNvCxnSpPr>
            <p:nvPr/>
          </p:nvCxnSpPr>
          <p:spPr>
            <a:xfrm>
              <a:off x="1209034" y="2542930"/>
              <a:ext cx="961720" cy="99473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 Verbindung mit Pfeil 183"/>
            <p:cNvCxnSpPr/>
            <p:nvPr/>
          </p:nvCxnSpPr>
          <p:spPr>
            <a:xfrm>
              <a:off x="2643183" y="2545194"/>
              <a:ext cx="954318" cy="332509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 Verbindung mit Pfeil 184"/>
            <p:cNvCxnSpPr/>
            <p:nvPr/>
          </p:nvCxnSpPr>
          <p:spPr>
            <a:xfrm>
              <a:off x="2643183" y="2545194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 Verbindung mit Pfeil 186"/>
            <p:cNvCxnSpPr/>
            <p:nvPr/>
          </p:nvCxnSpPr>
          <p:spPr>
            <a:xfrm>
              <a:off x="2643183" y="2545194"/>
              <a:ext cx="954318" cy="133347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 Verbindung mit Pfeil 187"/>
            <p:cNvCxnSpPr/>
            <p:nvPr/>
          </p:nvCxnSpPr>
          <p:spPr>
            <a:xfrm flipV="1">
              <a:off x="2650585" y="2877703"/>
              <a:ext cx="946916" cy="334576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mit Pfeil 188"/>
            <p:cNvCxnSpPr/>
            <p:nvPr/>
          </p:nvCxnSpPr>
          <p:spPr>
            <a:xfrm flipV="1">
              <a:off x="2650585" y="2546102"/>
              <a:ext cx="954318" cy="666177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90"/>
            <p:cNvCxnSpPr/>
            <p:nvPr/>
          </p:nvCxnSpPr>
          <p:spPr>
            <a:xfrm>
              <a:off x="2650585" y="3212279"/>
              <a:ext cx="946916" cy="66639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mit Pfeil 191"/>
            <p:cNvCxnSpPr/>
            <p:nvPr/>
          </p:nvCxnSpPr>
          <p:spPr>
            <a:xfrm flipV="1">
              <a:off x="2635781" y="2546102"/>
              <a:ext cx="976524" cy="1331662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 Verbindung mit Pfeil 192"/>
            <p:cNvCxnSpPr/>
            <p:nvPr/>
          </p:nvCxnSpPr>
          <p:spPr>
            <a:xfrm flipV="1">
              <a:off x="2635781" y="2877703"/>
              <a:ext cx="961720" cy="1000061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94"/>
            <p:cNvCxnSpPr/>
            <p:nvPr/>
          </p:nvCxnSpPr>
          <p:spPr>
            <a:xfrm>
              <a:off x="2635781" y="3877764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 Verbindung mit Pfeil 195"/>
            <p:cNvCxnSpPr/>
            <p:nvPr/>
          </p:nvCxnSpPr>
          <p:spPr>
            <a:xfrm>
              <a:off x="2643183" y="3539016"/>
              <a:ext cx="954318" cy="339656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 Verbindung mit Pfeil 197"/>
            <p:cNvCxnSpPr/>
            <p:nvPr/>
          </p:nvCxnSpPr>
          <p:spPr>
            <a:xfrm flipV="1">
              <a:off x="2643183" y="2877703"/>
              <a:ext cx="954318" cy="66131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Gerade Verbindung mit Pfeil 198"/>
            <p:cNvCxnSpPr/>
            <p:nvPr/>
          </p:nvCxnSpPr>
          <p:spPr>
            <a:xfrm flipV="1">
              <a:off x="2643183" y="2546102"/>
              <a:ext cx="961720" cy="992914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Gerade Verbindung mit Pfeil 183"/>
            <p:cNvCxnSpPr/>
            <p:nvPr/>
          </p:nvCxnSpPr>
          <p:spPr>
            <a:xfrm>
              <a:off x="2635781" y="2876795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mit Pfeil 184"/>
            <p:cNvCxnSpPr/>
            <p:nvPr/>
          </p:nvCxnSpPr>
          <p:spPr>
            <a:xfrm flipV="1">
              <a:off x="2635781" y="2546102"/>
              <a:ext cx="969122" cy="33069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Gerade Verbindung mit Pfeil 186"/>
            <p:cNvCxnSpPr/>
            <p:nvPr/>
          </p:nvCxnSpPr>
          <p:spPr>
            <a:xfrm>
              <a:off x="2635781" y="2876795"/>
              <a:ext cx="976524" cy="10062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 Verbindung mit Pfeil 194"/>
            <p:cNvCxnSpPr/>
            <p:nvPr/>
          </p:nvCxnSpPr>
          <p:spPr>
            <a:xfrm flipV="1">
              <a:off x="2635781" y="3539924"/>
              <a:ext cx="969122" cy="33784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Gerade Verbindung mit Pfeil 194"/>
            <p:cNvCxnSpPr/>
            <p:nvPr/>
          </p:nvCxnSpPr>
          <p:spPr>
            <a:xfrm>
              <a:off x="2643183" y="3539016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Gerade Verbindung mit Pfeil 194"/>
            <p:cNvCxnSpPr/>
            <p:nvPr/>
          </p:nvCxnSpPr>
          <p:spPr>
            <a:xfrm>
              <a:off x="2650585" y="3212279"/>
              <a:ext cx="954318" cy="327645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94"/>
            <p:cNvCxnSpPr/>
            <p:nvPr/>
          </p:nvCxnSpPr>
          <p:spPr>
            <a:xfrm>
              <a:off x="2635781" y="2876795"/>
              <a:ext cx="969122" cy="663129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Gerade Verbindung mit Pfeil 194"/>
            <p:cNvCxnSpPr/>
            <p:nvPr/>
          </p:nvCxnSpPr>
          <p:spPr>
            <a:xfrm>
              <a:off x="2643183" y="2545194"/>
              <a:ext cx="961720" cy="99473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 Verbindung mit Pfeil 183"/>
            <p:cNvCxnSpPr/>
            <p:nvPr/>
          </p:nvCxnSpPr>
          <p:spPr>
            <a:xfrm>
              <a:off x="4085690" y="2548221"/>
              <a:ext cx="954318" cy="332509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 Verbindung mit Pfeil 184"/>
            <p:cNvCxnSpPr/>
            <p:nvPr/>
          </p:nvCxnSpPr>
          <p:spPr>
            <a:xfrm>
              <a:off x="4085690" y="2548221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 Verbindung mit Pfeil 185"/>
            <p:cNvCxnSpPr/>
            <p:nvPr/>
          </p:nvCxnSpPr>
          <p:spPr>
            <a:xfrm>
              <a:off x="4085690" y="2548221"/>
              <a:ext cx="969122" cy="66799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Gerade Verbindung mit Pfeil 186"/>
            <p:cNvCxnSpPr/>
            <p:nvPr/>
          </p:nvCxnSpPr>
          <p:spPr>
            <a:xfrm>
              <a:off x="4085690" y="2548221"/>
              <a:ext cx="954318" cy="133347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 Verbindung mit Pfeil 191"/>
            <p:cNvCxnSpPr/>
            <p:nvPr/>
          </p:nvCxnSpPr>
          <p:spPr>
            <a:xfrm flipV="1">
              <a:off x="4078288" y="2549129"/>
              <a:ext cx="976524" cy="1331662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 Verbindung mit Pfeil 192"/>
            <p:cNvCxnSpPr/>
            <p:nvPr/>
          </p:nvCxnSpPr>
          <p:spPr>
            <a:xfrm flipV="1">
              <a:off x="4078288" y="2880730"/>
              <a:ext cx="961720" cy="1000061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 Verbindung mit Pfeil 193"/>
            <p:cNvCxnSpPr/>
            <p:nvPr/>
          </p:nvCxnSpPr>
          <p:spPr>
            <a:xfrm flipV="1">
              <a:off x="4078288" y="3216214"/>
              <a:ext cx="976524" cy="664577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erade Verbindung mit Pfeil 194"/>
            <p:cNvCxnSpPr/>
            <p:nvPr/>
          </p:nvCxnSpPr>
          <p:spPr>
            <a:xfrm>
              <a:off x="4078288" y="3880791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95"/>
            <p:cNvCxnSpPr/>
            <p:nvPr/>
          </p:nvCxnSpPr>
          <p:spPr>
            <a:xfrm>
              <a:off x="4085690" y="3542043"/>
              <a:ext cx="954318" cy="339656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 Verbindung mit Pfeil 196"/>
            <p:cNvCxnSpPr/>
            <p:nvPr/>
          </p:nvCxnSpPr>
          <p:spPr>
            <a:xfrm flipV="1">
              <a:off x="4085690" y="3216214"/>
              <a:ext cx="969122" cy="325829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 Verbindung mit Pfeil 197"/>
            <p:cNvCxnSpPr/>
            <p:nvPr/>
          </p:nvCxnSpPr>
          <p:spPr>
            <a:xfrm flipV="1">
              <a:off x="4085690" y="2880730"/>
              <a:ext cx="954318" cy="66131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mit Pfeil 198"/>
            <p:cNvCxnSpPr/>
            <p:nvPr/>
          </p:nvCxnSpPr>
          <p:spPr>
            <a:xfrm flipV="1">
              <a:off x="4085690" y="2549129"/>
              <a:ext cx="961720" cy="992914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Gerade Verbindung mit Pfeil 183"/>
            <p:cNvCxnSpPr/>
            <p:nvPr/>
          </p:nvCxnSpPr>
          <p:spPr>
            <a:xfrm>
              <a:off x="4078288" y="2879822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Gerade Verbindung mit Pfeil 184"/>
            <p:cNvCxnSpPr/>
            <p:nvPr/>
          </p:nvCxnSpPr>
          <p:spPr>
            <a:xfrm flipV="1">
              <a:off x="4078288" y="2549129"/>
              <a:ext cx="969122" cy="330693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 Verbindung mit Pfeil 185"/>
            <p:cNvCxnSpPr/>
            <p:nvPr/>
          </p:nvCxnSpPr>
          <p:spPr>
            <a:xfrm>
              <a:off x="4078288" y="2879822"/>
              <a:ext cx="976524" cy="336392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 Verbindung mit Pfeil 186"/>
            <p:cNvCxnSpPr/>
            <p:nvPr/>
          </p:nvCxnSpPr>
          <p:spPr>
            <a:xfrm>
              <a:off x="4078288" y="2879822"/>
              <a:ext cx="976524" cy="100626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 Verbindung mit Pfeil 194"/>
            <p:cNvCxnSpPr/>
            <p:nvPr/>
          </p:nvCxnSpPr>
          <p:spPr>
            <a:xfrm flipV="1">
              <a:off x="4078288" y="3542951"/>
              <a:ext cx="969122" cy="33784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mit Pfeil 194"/>
            <p:cNvCxnSpPr/>
            <p:nvPr/>
          </p:nvCxnSpPr>
          <p:spPr>
            <a:xfrm>
              <a:off x="4085690" y="3542043"/>
              <a:ext cx="961720" cy="908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Gerade Verbindung mit Pfeil 194"/>
            <p:cNvCxnSpPr/>
            <p:nvPr/>
          </p:nvCxnSpPr>
          <p:spPr>
            <a:xfrm>
              <a:off x="4078288" y="2879822"/>
              <a:ext cx="969122" cy="663129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Gerade Verbindung mit Pfeil 194"/>
            <p:cNvCxnSpPr/>
            <p:nvPr/>
          </p:nvCxnSpPr>
          <p:spPr>
            <a:xfrm>
              <a:off x="4085690" y="2548221"/>
              <a:ext cx="961720" cy="994730"/>
            </a:xfrm>
            <a:prstGeom prst="straightConnector1">
              <a:avLst/>
            </a:prstGeom>
            <a:ln w="952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84"/>
            <p:cNvCxnSpPr/>
            <p:nvPr/>
          </p:nvCxnSpPr>
          <p:spPr>
            <a:xfrm>
              <a:off x="5524035" y="2549129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Gerade Verbindung mit Pfeil 185"/>
            <p:cNvCxnSpPr/>
            <p:nvPr/>
          </p:nvCxnSpPr>
          <p:spPr>
            <a:xfrm>
              <a:off x="5524035" y="2549129"/>
              <a:ext cx="969122" cy="667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Gerade Verbindung mit Pfeil 186"/>
            <p:cNvCxnSpPr/>
            <p:nvPr/>
          </p:nvCxnSpPr>
          <p:spPr>
            <a:xfrm>
              <a:off x="5524035" y="2549129"/>
              <a:ext cx="954318" cy="133347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Gerade Verbindung mit Pfeil 187"/>
            <p:cNvCxnSpPr/>
            <p:nvPr/>
          </p:nvCxnSpPr>
          <p:spPr>
            <a:xfrm flipV="1">
              <a:off x="5531437" y="2881638"/>
              <a:ext cx="946916" cy="33457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mit Pfeil 188"/>
            <p:cNvCxnSpPr/>
            <p:nvPr/>
          </p:nvCxnSpPr>
          <p:spPr>
            <a:xfrm flipV="1">
              <a:off x="5531437" y="2550037"/>
              <a:ext cx="954318" cy="66617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Gerade Verbindung mit Pfeil 189"/>
            <p:cNvCxnSpPr/>
            <p:nvPr/>
          </p:nvCxnSpPr>
          <p:spPr>
            <a:xfrm>
              <a:off x="5531437" y="3216214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Gerade Verbindung mit Pfeil 190"/>
            <p:cNvCxnSpPr/>
            <p:nvPr/>
          </p:nvCxnSpPr>
          <p:spPr>
            <a:xfrm>
              <a:off x="5531437" y="3216214"/>
              <a:ext cx="946916" cy="6663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mit Pfeil 191"/>
            <p:cNvCxnSpPr/>
            <p:nvPr/>
          </p:nvCxnSpPr>
          <p:spPr>
            <a:xfrm flipV="1">
              <a:off x="5516633" y="2550037"/>
              <a:ext cx="976524" cy="133166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Gerade Verbindung mit Pfeil 192"/>
            <p:cNvCxnSpPr/>
            <p:nvPr/>
          </p:nvCxnSpPr>
          <p:spPr>
            <a:xfrm flipV="1">
              <a:off x="5516633" y="2881638"/>
              <a:ext cx="961720" cy="1000061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Gerade Verbindung mit Pfeil 193"/>
            <p:cNvCxnSpPr/>
            <p:nvPr/>
          </p:nvCxnSpPr>
          <p:spPr>
            <a:xfrm flipV="1">
              <a:off x="5516633" y="3217122"/>
              <a:ext cx="976524" cy="66457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 Verbindung mit Pfeil 194"/>
            <p:cNvCxnSpPr/>
            <p:nvPr/>
          </p:nvCxnSpPr>
          <p:spPr>
            <a:xfrm>
              <a:off x="5516633" y="3881699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Gerade Verbindung mit Pfeil 195"/>
            <p:cNvCxnSpPr/>
            <p:nvPr/>
          </p:nvCxnSpPr>
          <p:spPr>
            <a:xfrm>
              <a:off x="5524035" y="3542951"/>
              <a:ext cx="954318" cy="33965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Gerade Verbindung mit Pfeil 196"/>
            <p:cNvCxnSpPr/>
            <p:nvPr/>
          </p:nvCxnSpPr>
          <p:spPr>
            <a:xfrm flipV="1">
              <a:off x="5524035" y="3217122"/>
              <a:ext cx="969122" cy="32582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mit Pfeil 197"/>
            <p:cNvCxnSpPr/>
            <p:nvPr/>
          </p:nvCxnSpPr>
          <p:spPr>
            <a:xfrm flipV="1">
              <a:off x="5524035" y="2881638"/>
              <a:ext cx="954318" cy="66131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Gerade Verbindung mit Pfeil 198"/>
            <p:cNvCxnSpPr/>
            <p:nvPr/>
          </p:nvCxnSpPr>
          <p:spPr>
            <a:xfrm flipV="1">
              <a:off x="5524035" y="2550037"/>
              <a:ext cx="961720" cy="992914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Gerade Verbindung mit Pfeil 183"/>
            <p:cNvCxnSpPr/>
            <p:nvPr/>
          </p:nvCxnSpPr>
          <p:spPr>
            <a:xfrm>
              <a:off x="5516633" y="2880730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 Verbindung mit Pfeil 184"/>
            <p:cNvCxnSpPr/>
            <p:nvPr/>
          </p:nvCxnSpPr>
          <p:spPr>
            <a:xfrm flipV="1">
              <a:off x="5516633" y="2550037"/>
              <a:ext cx="969122" cy="3306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Gerade Verbindung mit Pfeil 185"/>
            <p:cNvCxnSpPr/>
            <p:nvPr/>
          </p:nvCxnSpPr>
          <p:spPr>
            <a:xfrm>
              <a:off x="5516633" y="2880730"/>
              <a:ext cx="976524" cy="336392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 Verbindung mit Pfeil 186"/>
            <p:cNvCxnSpPr/>
            <p:nvPr/>
          </p:nvCxnSpPr>
          <p:spPr>
            <a:xfrm>
              <a:off x="5516633" y="2880730"/>
              <a:ext cx="976524" cy="100626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 Verbindung mit Pfeil 194"/>
            <p:cNvCxnSpPr/>
            <p:nvPr/>
          </p:nvCxnSpPr>
          <p:spPr>
            <a:xfrm flipV="1">
              <a:off x="5516633" y="3543859"/>
              <a:ext cx="969122" cy="33784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 Verbindung mit Pfeil 194"/>
            <p:cNvCxnSpPr/>
            <p:nvPr/>
          </p:nvCxnSpPr>
          <p:spPr>
            <a:xfrm>
              <a:off x="5524035" y="3542951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Gerade Verbindung mit Pfeil 194"/>
            <p:cNvCxnSpPr/>
            <p:nvPr/>
          </p:nvCxnSpPr>
          <p:spPr>
            <a:xfrm>
              <a:off x="5531437" y="3216214"/>
              <a:ext cx="954318" cy="3276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Gerade Verbindung mit Pfeil 194"/>
            <p:cNvCxnSpPr/>
            <p:nvPr/>
          </p:nvCxnSpPr>
          <p:spPr>
            <a:xfrm>
              <a:off x="5516633" y="2880730"/>
              <a:ext cx="969122" cy="66312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Gerade Verbindung mit Pfeil 194"/>
            <p:cNvCxnSpPr/>
            <p:nvPr/>
          </p:nvCxnSpPr>
          <p:spPr>
            <a:xfrm>
              <a:off x="5524035" y="2549129"/>
              <a:ext cx="961720" cy="994730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Gruppieren 270"/>
            <p:cNvGrpSpPr/>
            <p:nvPr/>
          </p:nvGrpSpPr>
          <p:grpSpPr>
            <a:xfrm>
              <a:off x="722376" y="2143551"/>
              <a:ext cx="1316735" cy="2647906"/>
              <a:chOff x="293788" y="1268760"/>
              <a:chExt cx="1829940" cy="4032448"/>
            </a:xfrm>
          </p:grpSpPr>
          <p:sp>
            <p:nvSpPr>
              <p:cNvPr id="176" name="Rechteck 271"/>
              <p:cNvSpPr/>
              <p:nvPr/>
            </p:nvSpPr>
            <p:spPr>
              <a:xfrm>
                <a:off x="1147262" y="1268760"/>
                <a:ext cx="976466" cy="40324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  <p:sp>
            <p:nvSpPr>
              <p:cNvPr id="177" name="Rechteck 272"/>
              <p:cNvSpPr/>
              <p:nvPr/>
            </p:nvSpPr>
            <p:spPr>
              <a:xfrm>
                <a:off x="293788" y="1268760"/>
                <a:ext cx="853474" cy="4032448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rial" pitchFamily="34" charset="0"/>
                </a:endParaRPr>
              </a:p>
            </p:txBody>
          </p:sp>
        </p:grpSp>
        <p:grpSp>
          <p:nvGrpSpPr>
            <p:cNvPr id="178" name="Gruppieren 273"/>
            <p:cNvGrpSpPr/>
            <p:nvPr/>
          </p:nvGrpSpPr>
          <p:grpSpPr>
            <a:xfrm>
              <a:off x="684809" y="2837965"/>
              <a:ext cx="849913" cy="804227"/>
              <a:chOff x="240955" y="2242678"/>
              <a:chExt cx="1164917" cy="1102299"/>
            </a:xfrm>
          </p:grpSpPr>
          <p:pic>
            <p:nvPicPr>
              <p:cNvPr id="179" name="Picture 4" descr="http://icons.iconarchive.com/icons/deleket/sleek-xp-basic/256/Documen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16" y="2242678"/>
                <a:ext cx="823385" cy="823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0" name="Textfeld 275"/>
              <p:cNvSpPr txBox="1"/>
              <p:nvPr/>
            </p:nvSpPr>
            <p:spPr>
              <a:xfrm>
                <a:off x="240955" y="2996952"/>
                <a:ext cx="1164917" cy="34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b="1" dirty="0" err="1" smtClean="0">
                    <a:latin typeface="Arial" pitchFamily="34" charset="0"/>
                  </a:rPr>
                  <a:t>Req</a:t>
                </a:r>
                <a:r>
                  <a:rPr lang="de-DE" sz="1050" b="1" dirty="0" smtClean="0">
                    <a:latin typeface="Arial" pitchFamily="34" charset="0"/>
                  </a:rPr>
                  <a:t>. </a:t>
                </a:r>
                <a:r>
                  <a:rPr lang="de-DE" sz="1050" b="1" dirty="0" err="1" smtClean="0">
                    <a:latin typeface="Arial" pitchFamily="34" charset="0"/>
                  </a:rPr>
                  <a:t>Spec</a:t>
                </a:r>
                <a:endParaRPr lang="de-DE" sz="1050" b="1" dirty="0">
                  <a:latin typeface="Arial" pitchFamily="34" charset="0"/>
                </a:endParaRPr>
              </a:p>
            </p:txBody>
          </p:sp>
        </p:grpSp>
        <p:sp>
          <p:nvSpPr>
            <p:cNvPr id="181" name="Rechteck 269"/>
            <p:cNvSpPr/>
            <p:nvPr/>
          </p:nvSpPr>
          <p:spPr>
            <a:xfrm>
              <a:off x="3677672" y="3023678"/>
              <a:ext cx="329231" cy="29129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cxnSp>
          <p:nvCxnSpPr>
            <p:cNvPr id="182" name="Gerade Verbindung mit Pfeil 185"/>
            <p:cNvCxnSpPr/>
            <p:nvPr/>
          </p:nvCxnSpPr>
          <p:spPr>
            <a:xfrm>
              <a:off x="2643183" y="2545194"/>
              <a:ext cx="969122" cy="6679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9"/>
            <p:cNvCxnSpPr/>
            <p:nvPr/>
          </p:nvCxnSpPr>
          <p:spPr>
            <a:xfrm>
              <a:off x="2650585" y="3212279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Gerade Verbindung mit Pfeil 193"/>
            <p:cNvCxnSpPr/>
            <p:nvPr/>
          </p:nvCxnSpPr>
          <p:spPr>
            <a:xfrm flipV="1">
              <a:off x="2635781" y="3213187"/>
              <a:ext cx="976524" cy="664577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Gerade Verbindung mit Pfeil 196"/>
            <p:cNvCxnSpPr/>
            <p:nvPr/>
          </p:nvCxnSpPr>
          <p:spPr>
            <a:xfrm flipV="1">
              <a:off x="2643183" y="3213187"/>
              <a:ext cx="969122" cy="325829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2635781" y="2876795"/>
              <a:ext cx="976524" cy="336392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7"/>
            <p:cNvCxnSpPr/>
            <p:nvPr/>
          </p:nvCxnSpPr>
          <p:spPr>
            <a:xfrm flipV="1">
              <a:off x="4093092" y="2880730"/>
              <a:ext cx="946916" cy="334576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8"/>
            <p:cNvCxnSpPr/>
            <p:nvPr/>
          </p:nvCxnSpPr>
          <p:spPr>
            <a:xfrm flipV="1">
              <a:off x="4093092" y="2549129"/>
              <a:ext cx="954318" cy="666177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9"/>
            <p:cNvCxnSpPr/>
            <p:nvPr/>
          </p:nvCxnSpPr>
          <p:spPr>
            <a:xfrm>
              <a:off x="4093092" y="3215306"/>
              <a:ext cx="961720" cy="908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mit Pfeil 190"/>
            <p:cNvCxnSpPr/>
            <p:nvPr/>
          </p:nvCxnSpPr>
          <p:spPr>
            <a:xfrm>
              <a:off x="4093092" y="3215306"/>
              <a:ext cx="946916" cy="666393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4"/>
            <p:cNvCxnSpPr/>
            <p:nvPr/>
          </p:nvCxnSpPr>
          <p:spPr>
            <a:xfrm>
              <a:off x="4093092" y="3215306"/>
              <a:ext cx="954318" cy="327645"/>
            </a:xfrm>
            <a:prstGeom prst="straightConnector1">
              <a:avLst/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Rechteck 269"/>
            <p:cNvSpPr/>
            <p:nvPr/>
          </p:nvSpPr>
          <p:spPr>
            <a:xfrm>
              <a:off x="2234909" y="2683861"/>
              <a:ext cx="329231" cy="29129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193" name="Rechteck 269"/>
            <p:cNvSpPr/>
            <p:nvPr/>
          </p:nvSpPr>
          <p:spPr>
            <a:xfrm>
              <a:off x="5127934" y="2360644"/>
              <a:ext cx="329231" cy="29129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194" name="Rechteck 269"/>
            <p:cNvSpPr/>
            <p:nvPr/>
          </p:nvSpPr>
          <p:spPr>
            <a:xfrm>
              <a:off x="6565609" y="2686622"/>
              <a:ext cx="329231" cy="29129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cxnSp>
          <p:nvCxnSpPr>
            <p:cNvPr id="195" name="Gerade Verbindung mit Pfeil 183"/>
            <p:cNvCxnSpPr/>
            <p:nvPr/>
          </p:nvCxnSpPr>
          <p:spPr>
            <a:xfrm>
              <a:off x="5524035" y="2549129"/>
              <a:ext cx="954318" cy="332509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Down Arrow 195"/>
            <p:cNvSpPr/>
            <p:nvPr/>
          </p:nvSpPr>
          <p:spPr>
            <a:xfrm>
              <a:off x="2197220" y="4781928"/>
              <a:ext cx="404056" cy="56030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197" name="Down Arrow 196"/>
            <p:cNvSpPr/>
            <p:nvPr/>
          </p:nvSpPr>
          <p:spPr>
            <a:xfrm>
              <a:off x="3641988" y="4781927"/>
              <a:ext cx="404056" cy="56030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198" name="Down Arrow 197"/>
            <p:cNvSpPr/>
            <p:nvPr/>
          </p:nvSpPr>
          <p:spPr>
            <a:xfrm>
              <a:off x="5086088" y="4781926"/>
              <a:ext cx="404056" cy="56030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sp>
          <p:nvSpPr>
            <p:cNvPr id="199" name="Down Arrow 198"/>
            <p:cNvSpPr/>
            <p:nvPr/>
          </p:nvSpPr>
          <p:spPr>
            <a:xfrm>
              <a:off x="6530856" y="4781925"/>
              <a:ext cx="404056" cy="56030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pic>
          <p:nvPicPr>
            <p:cNvPr id="20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44" y="5437760"/>
              <a:ext cx="7005125" cy="519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919" y="551159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2" name="Rectangle 201"/>
            <p:cNvSpPr/>
            <p:nvPr/>
          </p:nvSpPr>
          <p:spPr>
            <a:xfrm>
              <a:off x="5001126" y="5602706"/>
              <a:ext cx="657727" cy="128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pic>
          <p:nvPicPr>
            <p:cNvPr id="20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305" y="551159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Rectangle 203"/>
            <p:cNvSpPr/>
            <p:nvPr/>
          </p:nvSpPr>
          <p:spPr>
            <a:xfrm>
              <a:off x="3613793" y="5602706"/>
              <a:ext cx="518714" cy="128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pic>
          <p:nvPicPr>
            <p:cNvPr id="20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268" y="551159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" name="Rectangle 205"/>
            <p:cNvSpPr/>
            <p:nvPr/>
          </p:nvSpPr>
          <p:spPr>
            <a:xfrm>
              <a:off x="2163352" y="5602706"/>
              <a:ext cx="657727" cy="128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</a:endParaRPr>
            </a:p>
          </p:txBody>
        </p:sp>
        <p:pic>
          <p:nvPicPr>
            <p:cNvPr id="20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404" y="5511595"/>
              <a:ext cx="329229" cy="29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8" name="Gerade Verbindung mit Pfeil 185"/>
            <p:cNvCxnSpPr>
              <a:stCxn id="207" idx="3"/>
              <a:endCxn id="205" idx="1"/>
            </p:cNvCxnSpPr>
            <p:nvPr/>
          </p:nvCxnSpPr>
          <p:spPr>
            <a:xfrm>
              <a:off x="2566633" y="5657242"/>
              <a:ext cx="111863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Gerade Verbindung mit Pfeil 185"/>
            <p:cNvCxnSpPr>
              <a:stCxn id="203" idx="3"/>
              <a:endCxn id="201" idx="1"/>
            </p:cNvCxnSpPr>
            <p:nvPr/>
          </p:nvCxnSpPr>
          <p:spPr>
            <a:xfrm>
              <a:off x="5457534" y="5657242"/>
              <a:ext cx="11113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Gerade Verbindung mit Pfeil 185"/>
            <p:cNvCxnSpPr>
              <a:stCxn id="205" idx="3"/>
              <a:endCxn id="203" idx="1"/>
            </p:cNvCxnSpPr>
            <p:nvPr/>
          </p:nvCxnSpPr>
          <p:spPr>
            <a:xfrm>
              <a:off x="4014497" y="5657242"/>
              <a:ext cx="111380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1" name="Picture 12" descr="D:\Uni\Sem10_SS12\Masterarbeit\SPEM\org.eclipse.epf.uma.edit\icons\full\obj16\CapabilityPatter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677" y="5715873"/>
              <a:ext cx="152679" cy="1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12" descr="D:\Uni\Sem10_SS12\Masterarbeit\SPEM\org.eclipse.epf.uma.edit\icons\full\obj16\CapabilityPatter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675" y="5715594"/>
              <a:ext cx="152679" cy="1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12" descr="D:\Uni\Sem10_SS12\Masterarbeit\SPEM\org.eclipse.epf.uma.edit\icons\full\obj16\CapabilityPatter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327" y="5715160"/>
              <a:ext cx="152679" cy="1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12" descr="D:\Uni\Sem10_SS12\Masterarbeit\SPEM\org.eclipse.epf.uma.edit\icons\full\obj16\CapabilityPatter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386" y="5711393"/>
              <a:ext cx="152679" cy="1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5" name="TextBox 214"/>
          <p:cNvSpPr txBox="1"/>
          <p:nvPr/>
        </p:nvSpPr>
        <p:spPr>
          <a:xfrm>
            <a:off x="2614252" y="1549266"/>
            <a:ext cx="105818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>
                <a:solidFill>
                  <a:schemeClr val="accent2"/>
                </a:solidFill>
                <a:latin typeface="Arial" pitchFamily="34" charset="0"/>
              </a:rPr>
              <a:t>Functional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857575" y="1610766"/>
            <a:ext cx="77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Logical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734251" y="1610766"/>
            <a:ext cx="996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Technical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039565" y="1641600"/>
            <a:ext cx="61652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accent2"/>
                </a:solidFill>
                <a:latin typeface="Arial" pitchFamily="34" charset="0"/>
              </a:rPr>
              <a:t>Other</a:t>
            </a:r>
            <a:endParaRPr lang="de-DE" sz="1200" b="1" dirty="0">
              <a:solidFill>
                <a:schemeClr val="accent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810056"/>
            <a:ext cx="9360000" cy="856338"/>
          </a:xfrm>
        </p:spPr>
        <p:txBody>
          <a:bodyPr/>
          <a:lstStyle/>
          <a:p>
            <a:r>
              <a:rPr lang="de-DE" dirty="0" smtClean="0"/>
              <a:t>ISSUES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Ranking</a:t>
            </a:r>
            <a:endParaRPr lang="de-DE" sz="2400" dirty="0">
              <a:solidFill>
                <a:srgbClr val="C00000"/>
              </a:solidFill>
            </a:endParaRPr>
          </a:p>
          <a:p>
            <a:endParaRPr lang="de-DE" sz="2400" dirty="0" smtClean="0"/>
          </a:p>
          <a:p>
            <a:r>
              <a:rPr lang="de-DE" sz="2400" dirty="0" err="1" smtClean="0"/>
              <a:t>Distance</a:t>
            </a:r>
            <a:r>
              <a:rPr lang="de-DE" sz="2400" dirty="0" smtClean="0"/>
              <a:t> </a:t>
            </a:r>
            <a:r>
              <a:rPr lang="de-DE" sz="2400" dirty="0" err="1" smtClean="0"/>
              <a:t>identification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fields</a:t>
            </a:r>
            <a:r>
              <a:rPr lang="de-DE" sz="2400" dirty="0" smtClean="0"/>
              <a:t>: </a:t>
            </a:r>
          </a:p>
          <a:p>
            <a:pPr lvl="1"/>
            <a:r>
              <a:rPr lang="de-DE" sz="2000" dirty="0" smtClean="0"/>
              <a:t>Industrial </a:t>
            </a:r>
            <a:r>
              <a:rPr lang="de-DE" sz="2000" dirty="0" err="1" smtClean="0"/>
              <a:t>Sector</a:t>
            </a:r>
            <a:r>
              <a:rPr lang="de-DE" sz="2000" dirty="0" smtClean="0"/>
              <a:t> (</a:t>
            </a:r>
            <a:r>
              <a:rPr lang="de-DE" sz="2000" dirty="0" err="1" smtClean="0"/>
              <a:t>avionic</a:t>
            </a:r>
            <a:r>
              <a:rPr lang="de-DE" sz="2000" dirty="0" smtClean="0"/>
              <a:t>, </a:t>
            </a:r>
            <a:r>
              <a:rPr lang="de-DE" sz="2000" dirty="0" err="1" smtClean="0"/>
              <a:t>automotive</a:t>
            </a:r>
            <a:r>
              <a:rPr lang="de-DE" sz="2000" dirty="0" smtClean="0"/>
              <a:t>, </a:t>
            </a:r>
            <a:r>
              <a:rPr lang="de-DE" sz="2000" dirty="0" err="1" smtClean="0"/>
              <a:t>raylways</a:t>
            </a:r>
            <a:r>
              <a:rPr lang="de-DE" sz="2000" dirty="0" smtClean="0"/>
              <a:t>…)</a:t>
            </a:r>
            <a:endParaRPr lang="de-DE" sz="2000" dirty="0"/>
          </a:p>
          <a:p>
            <a:pPr lvl="1"/>
            <a:r>
              <a:rPr lang="de-DE" sz="2000" dirty="0" smtClean="0"/>
              <a:t>Software Type (ERP, </a:t>
            </a:r>
            <a:r>
              <a:rPr lang="de-DE" sz="2000" dirty="0" err="1" smtClean="0"/>
              <a:t>database</a:t>
            </a:r>
            <a:r>
              <a:rPr lang="de-DE" sz="2000" dirty="0" smtClean="0"/>
              <a:t>, </a:t>
            </a:r>
            <a:r>
              <a:rPr lang="de-DE" sz="2000" dirty="0" err="1" smtClean="0"/>
              <a:t>operating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…)</a:t>
            </a:r>
            <a:endParaRPr lang="de-DE" sz="2000" dirty="0"/>
          </a:p>
          <a:p>
            <a:pPr lvl="1"/>
            <a:r>
              <a:rPr lang="de-DE" sz="2000" dirty="0"/>
              <a:t>IT Environment</a:t>
            </a:r>
            <a:r>
              <a:rPr lang="de-DE" sz="2000" dirty="0" smtClean="0"/>
              <a:t>: </a:t>
            </a:r>
            <a:endParaRPr lang="de-DE" sz="2000" dirty="0"/>
          </a:p>
          <a:p>
            <a:pPr lvl="1"/>
            <a:r>
              <a:rPr lang="de-DE" sz="2000" dirty="0"/>
              <a:t>Development </a:t>
            </a:r>
            <a:r>
              <a:rPr lang="de-DE" sz="2000" dirty="0" smtClean="0"/>
              <a:t>Environment:</a:t>
            </a:r>
          </a:p>
          <a:p>
            <a:pPr lvl="1"/>
            <a:r>
              <a:rPr lang="de-DE" sz="2000" dirty="0"/>
              <a:t>Development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</a:p>
          <a:p>
            <a:pPr lvl="2"/>
            <a:r>
              <a:rPr lang="de-DE" sz="2000" dirty="0">
                <a:solidFill>
                  <a:srgbClr val="C00000"/>
                </a:solidFill>
              </a:rPr>
              <a:t>Distance based on </a:t>
            </a:r>
            <a:r>
              <a:rPr lang="de-DE" sz="2000" dirty="0" smtClean="0">
                <a:solidFill>
                  <a:srgbClr val="C00000"/>
                </a:solidFill>
              </a:rPr>
              <a:t> „requirement flexibility“?</a:t>
            </a:r>
          </a:p>
          <a:p>
            <a:pPr lvl="2"/>
            <a:endParaRPr lang="de-DE" sz="2000" dirty="0" smtClean="0">
              <a:solidFill>
                <a:srgbClr val="C00000"/>
              </a:solidFill>
            </a:endParaRPr>
          </a:p>
          <a:p>
            <a:endParaRPr lang="de-DE" sz="2400" dirty="0">
              <a:solidFill>
                <a:srgbClr val="C00000"/>
              </a:solidFill>
            </a:endParaRPr>
          </a:p>
          <a:p>
            <a:pPr lvl="2"/>
            <a:endParaRPr lang="de-DE" sz="2000" dirty="0" smtClean="0">
              <a:solidFill>
                <a:srgbClr val="C00000"/>
              </a:solidFill>
            </a:endParaRPr>
          </a:p>
          <a:p>
            <a:pPr marL="252000" lvl="1" indent="0">
              <a:buNone/>
            </a:pPr>
            <a:r>
              <a:rPr lang="de-DE" sz="2400" dirty="0">
                <a:solidFill>
                  <a:srgbClr val="C00000"/>
                </a:solidFill>
              </a:rPr>
              <a:t>	</a:t>
            </a:r>
            <a:endParaRPr lang="de-DE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de-DE" sz="2600" dirty="0">
              <a:solidFill>
                <a:srgbClr val="C00000"/>
              </a:solidFill>
            </a:endParaRPr>
          </a:p>
          <a:p>
            <a:pPr marL="252000" lvl="1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Partial 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 smtClean="0"/>
              <a:t>Thresholds</a:t>
            </a:r>
          </a:p>
          <a:p>
            <a:pPr lvl="1"/>
            <a:r>
              <a:rPr lang="de-DE" sz="2000" dirty="0"/>
              <a:t>Project </a:t>
            </a:r>
            <a:r>
              <a:rPr lang="de-DE" sz="2000" dirty="0" smtClean="0"/>
              <a:t>Size (</a:t>
            </a:r>
            <a:r>
              <a:rPr lang="de-DE" sz="2000" dirty="0" err="1" smtClean="0"/>
              <a:t>from</a:t>
            </a:r>
            <a:r>
              <a:rPr lang="de-DE" sz="2000" dirty="0"/>
              <a:t> </a:t>
            </a:r>
            <a:r>
              <a:rPr lang="de-DE" sz="2000" dirty="0" smtClean="0"/>
              <a:t>– </a:t>
            </a:r>
            <a:r>
              <a:rPr lang="de-DE" sz="2000" dirty="0" err="1" smtClean="0"/>
              <a:t>to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/>
              <a:t>Project Costs (from – to) </a:t>
            </a:r>
            <a:endParaRPr lang="de-DE" sz="2000" dirty="0" smtClean="0"/>
          </a:p>
          <a:p>
            <a:pPr lvl="1"/>
            <a:r>
              <a:rPr lang="de-DE" sz="2000" dirty="0" smtClean="0"/>
              <a:t>…</a:t>
            </a:r>
          </a:p>
          <a:p>
            <a:pPr lvl="1"/>
            <a:endParaRPr lang="de-DE" sz="2000" dirty="0" smtClean="0"/>
          </a:p>
          <a:p>
            <a:r>
              <a:rPr lang="de-DE" sz="2400" dirty="0" smtClean="0"/>
              <a:t>Multiple Selection</a:t>
            </a:r>
          </a:p>
          <a:p>
            <a:pPr lvl="1"/>
            <a:r>
              <a:rPr lang="de-DE" sz="2200" dirty="0" smtClean="0"/>
              <a:t>Industrial Sector (avionic, automotive, ...)</a:t>
            </a:r>
          </a:p>
          <a:p>
            <a:pPr lvl="1"/>
            <a:r>
              <a:rPr lang="de-DE" sz="2200" dirty="0" smtClean="0"/>
              <a:t>...</a:t>
            </a:r>
            <a:endParaRPr lang="de-DE" sz="2200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6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PCF improves technology transfer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technologies from industry and research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Helps user to find the best technology chain for a specific context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Search algorithm definition </a:t>
            </a:r>
          </a:p>
          <a:p>
            <a:pPr lvl="2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Phase-Based technology search</a:t>
            </a:r>
          </a:p>
          <a:p>
            <a:pPr lvl="1"/>
            <a:r>
              <a:rPr lang="en-US" dirty="0" err="1" smtClean="0"/>
              <a:t>Abstr</a:t>
            </a:r>
            <a:r>
              <a:rPr lang="en-US" dirty="0" smtClean="0"/>
              <a:t>. Lev / Viewpoints based technology search</a:t>
            </a:r>
            <a:endParaRPr lang="en-US" dirty="0"/>
          </a:p>
          <a:p>
            <a:pPr lvl="1"/>
            <a:r>
              <a:rPr lang="en-US" dirty="0" smtClean="0"/>
              <a:t>Collected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1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7" name="Tabelle 7"/>
          <p:cNvGraphicFramePr>
            <a:graphicFrameLocks noGrp="1"/>
          </p:cNvGraphicFramePr>
          <p:nvPr>
            <p:extLst/>
          </p:nvPr>
        </p:nvGraphicFramePr>
        <p:xfrm>
          <a:off x="503995" y="1695031"/>
          <a:ext cx="9721350" cy="5658594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2007528"/>
                <a:gridCol w="2564838"/>
                <a:gridCol w="5148984"/>
              </a:tblGrid>
              <a:tr h="2878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Element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Attributes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Example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Checklist-based Reading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0189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Abbreviation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CBR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7741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Short description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“…”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907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Long description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“…”, or a reference to literature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4879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SPEM model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0189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Complements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E.g., structural testing and functional testing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1657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Literature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Literature (“see [XYZ1995],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…”)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1714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Background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The technology was developed by …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5660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Alternatives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Perspective-based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reading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15103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Static Context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Qualification required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Knowledge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the requirements documents format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907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Training required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Two person days of initial training 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528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Experience required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professional testers…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528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Input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 object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(Requirements Spec., Architecture Model,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Design, …)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1657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Output (</a:t>
                      </a: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 object)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(Requirements Spec., Architecture Model,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Design, </a:t>
                      </a: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…)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528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Applied in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 phase</a:t>
                      </a:r>
                      <a:endParaRPr lang="de-DE" sz="14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Conceptualization, Analysis, Design,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Development…</a:t>
                      </a:r>
                      <a:endParaRPr lang="de-DE" sz="14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1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/>
          <p:cNvGraphicFramePr>
            <a:graphicFrameLocks noGrp="1"/>
          </p:cNvGraphicFramePr>
          <p:nvPr>
            <p:extLst/>
          </p:nvPr>
        </p:nvGraphicFramePr>
        <p:xfrm>
          <a:off x="5616705" y="2905488"/>
          <a:ext cx="4680650" cy="3665368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824709"/>
                <a:gridCol w="1005244"/>
                <a:gridCol w="1392677"/>
                <a:gridCol w="1458020"/>
              </a:tblGrid>
              <a:tr h="148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Element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Attributes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Example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Application domain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Industrial sector 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Automotive, telecommunication, electronics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 which industrial sector has the technology been applied?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58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Project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Size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 person months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What was the size of the project the technology has been applied.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Software Type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Embedded </a:t>
                      </a:r>
                      <a:r>
                        <a:rPr lang="en-US" sz="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system, Information system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What kind of software was developed?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386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Project </a:t>
                      </a:r>
                      <a:r>
                        <a:rPr lang="en-US" sz="7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Type 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Maintenance project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 what kind of project was the technology used?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3092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Environment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IT environment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Tools, hardware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Is a specific environment required? Is a specific IT infrastructure required?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66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Development environment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Programming Language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What kind of development environment is required, e.g., software architecture, or development language?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Development process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V-Model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What kind of development process is required?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Paradigm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Object-oriented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What development paradigm is required?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00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Interdependency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The technology cannot be used together with …</a:t>
                      </a:r>
                      <a:endParaRPr lang="de-DE" sz="6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Are there any interdependencies with other technologies?</a:t>
                      </a:r>
                      <a:endParaRPr lang="de-DE" sz="6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Rechteck 7"/>
          <p:cNvSpPr/>
          <p:nvPr/>
        </p:nvSpPr>
        <p:spPr>
          <a:xfrm>
            <a:off x="3574953" y="1787775"/>
            <a:ext cx="3453581" cy="466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Technology Model </a:t>
            </a:r>
            <a:r>
              <a:rPr lang="de-DE" sz="1000" dirty="0" smtClean="0">
                <a:solidFill>
                  <a:schemeClr val="tx1"/>
                </a:solidFill>
              </a:rPr>
              <a:t>[Jed09]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aute 8"/>
          <p:cNvSpPr/>
          <p:nvPr/>
        </p:nvSpPr>
        <p:spPr>
          <a:xfrm>
            <a:off x="7028534" y="1878711"/>
            <a:ext cx="268267" cy="2224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aute 9"/>
          <p:cNvSpPr/>
          <p:nvPr/>
        </p:nvSpPr>
        <p:spPr>
          <a:xfrm>
            <a:off x="5319669" y="4586899"/>
            <a:ext cx="268267" cy="2224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0"/>
          <p:cNvSpPr txBox="1"/>
          <p:nvPr/>
        </p:nvSpPr>
        <p:spPr>
          <a:xfrm>
            <a:off x="5227737" y="2450349"/>
            <a:ext cx="51056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Context</a:t>
            </a:r>
            <a:r>
              <a:rPr lang="de-DE" b="1" dirty="0" smtClean="0"/>
              <a:t> Model </a:t>
            </a:r>
            <a:r>
              <a:rPr lang="de-DE" sz="1000" dirty="0" smtClean="0">
                <a:solidFill>
                  <a:schemeClr val="bg1"/>
                </a:solidFill>
              </a:rPr>
              <a:t>[Jed09]</a:t>
            </a:r>
            <a:endParaRPr lang="de-DE" sz="1000" dirty="0">
              <a:solidFill>
                <a:schemeClr val="bg1"/>
              </a:solidFill>
            </a:endParaRPr>
          </a:p>
        </p:txBody>
      </p:sp>
      <p:cxnSp>
        <p:nvCxnSpPr>
          <p:cNvPr id="12" name="Gewinkelte Verbindung 12"/>
          <p:cNvCxnSpPr/>
          <p:nvPr/>
        </p:nvCxnSpPr>
        <p:spPr>
          <a:xfrm>
            <a:off x="7296801" y="1989915"/>
            <a:ext cx="1200304" cy="908430"/>
          </a:xfrm>
          <a:prstGeom prst="bentConnector3">
            <a:avLst>
              <a:gd name="adj1" fmla="val 10307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3"/>
          <p:cNvSpPr txBox="1"/>
          <p:nvPr/>
        </p:nvSpPr>
        <p:spPr>
          <a:xfrm>
            <a:off x="427096" y="2398286"/>
            <a:ext cx="4649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Impact Model </a:t>
            </a:r>
            <a:r>
              <a:rPr lang="de-DE" sz="1000" dirty="0" smtClean="0">
                <a:solidFill>
                  <a:schemeClr val="bg1"/>
                </a:solidFill>
              </a:rPr>
              <a:t>[Jed09]</a:t>
            </a:r>
            <a:endParaRPr lang="de-DE" sz="1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le 14"/>
          <p:cNvGraphicFramePr>
            <a:graphicFrameLocks noGrp="1"/>
          </p:cNvGraphicFramePr>
          <p:nvPr>
            <p:extLst/>
          </p:nvPr>
        </p:nvGraphicFramePr>
        <p:xfrm>
          <a:off x="503996" y="2890922"/>
          <a:ext cx="4560550" cy="441314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882574"/>
                <a:gridCol w="718466"/>
                <a:gridCol w="1081637"/>
                <a:gridCol w="1877873"/>
              </a:tblGrid>
              <a:tr h="131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Element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Attributes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Example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Comment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133914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Impact on the development (project) costs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Training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Quantification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What are the costs for training?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46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Introduction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Quantification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What are the costs for the introduction of the technology? This includes, for example, consultancy costs and acquisition costs.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3456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Application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What are the costs for the application of the technology (for example, due to effort, infrastructure, licenses)?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Maintenance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What are the costs for the maintenance of the technology? 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3456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 cost of ownership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What are the total costs of ownership? This incorporates all costs related to the technology.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Project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Quantification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Are there any impacts the technology has on the costs of the project?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Impact on the quality of the product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ISO 9126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Reliability of the product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What is the impact of the technology on certain elements of product quality?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46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ISO 9126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Comprehensiveness of a requirements specification document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If necessary, further quality attributes can be defined and the respective impact can be reported.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Product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Are there any impacts the technology has on the quality of the product?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46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Impact on SE object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 object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Effort estimation, requirements, architecture, code, process model, …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On which SE object was an impact recognized?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Impact on the development (project) schedule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Introduction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Quantification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What is the schedule for the introduction of the technology?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Application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What is the schedule for the application of the technology?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Latency time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How long does it take until the technology has become routine?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Project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Are there any impacts the technology has on the schedule of the project?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  <a:tr h="2304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Time to market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Quantification</a:t>
                      </a:r>
                      <a:endParaRPr lang="de-DE" sz="70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What is the impact of the technology regarding time to market?</a:t>
                      </a:r>
                      <a:endParaRPr lang="de-DE" sz="700" dirty="0">
                        <a:effectLst/>
                        <a:latin typeface="Frutiger 45 Light"/>
                        <a:ea typeface="Times New Roman"/>
                        <a:cs typeface="Times New Roman"/>
                      </a:endParaRPr>
                    </a:p>
                  </a:txBody>
                  <a:tcPr marL="31000" marR="31000" marT="0" marB="0"/>
                </a:tc>
              </a:tr>
            </a:tbl>
          </a:graphicData>
        </a:graphic>
      </p:graphicFrame>
      <p:cxnSp>
        <p:nvCxnSpPr>
          <p:cNvPr id="15" name="Gewinkelte Verbindung 15"/>
          <p:cNvCxnSpPr>
            <a:stCxn id="9" idx="1"/>
            <a:endCxn id="14" idx="3"/>
          </p:cNvCxnSpPr>
          <p:nvPr/>
        </p:nvCxnSpPr>
        <p:spPr>
          <a:xfrm rot="10800000" flipV="1">
            <a:off x="5064547" y="4698103"/>
            <a:ext cx="255123" cy="3993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Categorization 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112334" y="2638330"/>
            <a:ext cx="1743050" cy="69821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9" name="Textfeld 3"/>
          <p:cNvSpPr txBox="1"/>
          <p:nvPr/>
        </p:nvSpPr>
        <p:spPr>
          <a:xfrm>
            <a:off x="721278" y="301706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[BR88]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0" name="Textfeld 4"/>
          <p:cNvSpPr txBox="1"/>
          <p:nvPr/>
        </p:nvSpPr>
        <p:spPr>
          <a:xfrm>
            <a:off x="1719865" y="301808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[BR91]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11" name="Gerade Verbindung mit Pfeil 6"/>
          <p:cNvCxnSpPr>
            <a:stCxn id="9" idx="3"/>
            <a:endCxn id="10" idx="1"/>
          </p:cNvCxnSpPr>
          <p:nvPr/>
        </p:nvCxnSpPr>
        <p:spPr>
          <a:xfrm>
            <a:off x="1454171" y="3170950"/>
            <a:ext cx="265694" cy="102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7"/>
          <p:cNvSpPr txBox="1"/>
          <p:nvPr/>
        </p:nvSpPr>
        <p:spPr>
          <a:xfrm>
            <a:off x="2713667" y="3016307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[BCR94]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13" name="Gerade Verbindung mit Pfeil 8"/>
          <p:cNvCxnSpPr>
            <a:stCxn id="10" idx="3"/>
            <a:endCxn id="12" idx="1"/>
          </p:cNvCxnSpPr>
          <p:nvPr/>
        </p:nvCxnSpPr>
        <p:spPr>
          <a:xfrm flipV="1">
            <a:off x="2452758" y="3170196"/>
            <a:ext cx="260909" cy="177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/>
        </p:nvSpPr>
        <p:spPr>
          <a:xfrm>
            <a:off x="5273930" y="220203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[JAD01]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15" name="Gerade Verbindung mit Pfeil 12"/>
          <p:cNvCxnSpPr>
            <a:stCxn id="12" idx="3"/>
            <a:endCxn id="14" idx="1"/>
          </p:cNvCxnSpPr>
          <p:nvPr/>
        </p:nvCxnSpPr>
        <p:spPr>
          <a:xfrm flipV="1">
            <a:off x="3576404" y="2355925"/>
            <a:ext cx="1697526" cy="81427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4961921" y="26781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[Bir00]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7" name="Textfeld 18"/>
          <p:cNvSpPr txBox="1"/>
          <p:nvPr/>
        </p:nvSpPr>
        <p:spPr>
          <a:xfrm>
            <a:off x="2759747" y="229834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[SEI94]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18" name="Gerade Verbindung mit Pfeil 21"/>
          <p:cNvCxnSpPr>
            <a:stCxn id="12" idx="3"/>
            <a:endCxn id="16" idx="1"/>
          </p:cNvCxnSpPr>
          <p:nvPr/>
        </p:nvCxnSpPr>
        <p:spPr>
          <a:xfrm flipV="1">
            <a:off x="3576404" y="2832021"/>
            <a:ext cx="1385517" cy="33817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24"/>
          <p:cNvCxnSpPr>
            <a:stCxn id="17" idx="3"/>
            <a:endCxn id="16" idx="1"/>
          </p:cNvCxnSpPr>
          <p:nvPr/>
        </p:nvCxnSpPr>
        <p:spPr>
          <a:xfrm>
            <a:off x="3532716" y="2452236"/>
            <a:ext cx="1429205" cy="379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27"/>
          <p:cNvSpPr txBox="1"/>
          <p:nvPr/>
        </p:nvSpPr>
        <p:spPr>
          <a:xfrm>
            <a:off x="6729712" y="267813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[JHS05]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1" name="Textfeld 35"/>
          <p:cNvSpPr txBox="1"/>
          <p:nvPr/>
        </p:nvSpPr>
        <p:spPr>
          <a:xfrm>
            <a:off x="8133910" y="3019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[Jed09]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22" name="Gerade Verbindung mit Pfeil 41"/>
          <p:cNvCxnSpPr/>
          <p:nvPr/>
        </p:nvCxnSpPr>
        <p:spPr>
          <a:xfrm flipV="1">
            <a:off x="913799" y="3488534"/>
            <a:ext cx="8874157" cy="409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44"/>
          <p:cNvSpPr txBox="1"/>
          <p:nvPr/>
        </p:nvSpPr>
        <p:spPr>
          <a:xfrm>
            <a:off x="5707883" y="3016487"/>
            <a:ext cx="791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[Veg02]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24" name="Gerade Verbindung mit Pfeil 45"/>
          <p:cNvCxnSpPr>
            <a:stCxn id="12" idx="3"/>
            <a:endCxn id="23" idx="1"/>
          </p:cNvCxnSpPr>
          <p:nvPr/>
        </p:nvCxnSpPr>
        <p:spPr>
          <a:xfrm>
            <a:off x="3576404" y="3170196"/>
            <a:ext cx="2131479" cy="18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48"/>
          <p:cNvCxnSpPr>
            <a:stCxn id="16" idx="3"/>
            <a:endCxn id="23" idx="1"/>
          </p:cNvCxnSpPr>
          <p:nvPr/>
        </p:nvCxnSpPr>
        <p:spPr>
          <a:xfrm>
            <a:off x="5664357" y="2832021"/>
            <a:ext cx="43526" cy="33835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60"/>
          <p:cNvCxnSpPr/>
          <p:nvPr/>
        </p:nvCxnSpPr>
        <p:spPr>
          <a:xfrm flipH="1" flipV="1">
            <a:off x="986258" y="3429161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61"/>
          <p:cNvSpPr txBox="1"/>
          <p:nvPr/>
        </p:nvSpPr>
        <p:spPr>
          <a:xfrm>
            <a:off x="8657259" y="34966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2010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cxnSp>
        <p:nvCxnSpPr>
          <p:cNvPr id="28" name="Gerade Verbindung 39"/>
          <p:cNvCxnSpPr/>
          <p:nvPr/>
        </p:nvCxnSpPr>
        <p:spPr>
          <a:xfrm flipH="1" flipV="1">
            <a:off x="8906687" y="3430268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42"/>
          <p:cNvSpPr txBox="1"/>
          <p:nvPr/>
        </p:nvSpPr>
        <p:spPr>
          <a:xfrm>
            <a:off x="7217098" y="34966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2006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cxnSp>
        <p:nvCxnSpPr>
          <p:cNvPr id="30" name="Gerade Verbindung 43"/>
          <p:cNvCxnSpPr/>
          <p:nvPr/>
        </p:nvCxnSpPr>
        <p:spPr>
          <a:xfrm flipH="1" flipV="1">
            <a:off x="6746447" y="3420326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46"/>
          <p:cNvCxnSpPr/>
          <p:nvPr/>
        </p:nvCxnSpPr>
        <p:spPr>
          <a:xfrm flipH="1" flipV="1">
            <a:off x="8186607" y="3420326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47"/>
          <p:cNvCxnSpPr/>
          <p:nvPr/>
        </p:nvCxnSpPr>
        <p:spPr>
          <a:xfrm flipH="1" flipV="1">
            <a:off x="7466527" y="3420326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49"/>
          <p:cNvCxnSpPr/>
          <p:nvPr/>
        </p:nvCxnSpPr>
        <p:spPr>
          <a:xfrm flipH="1" flipV="1">
            <a:off x="4595586" y="3420326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50"/>
          <p:cNvCxnSpPr/>
          <p:nvPr/>
        </p:nvCxnSpPr>
        <p:spPr>
          <a:xfrm flipH="1" flipV="1">
            <a:off x="5303849" y="3430268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52"/>
          <p:cNvCxnSpPr/>
          <p:nvPr/>
        </p:nvCxnSpPr>
        <p:spPr>
          <a:xfrm flipH="1" flipV="1">
            <a:off x="6026367" y="3430268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53"/>
          <p:cNvSpPr txBox="1"/>
          <p:nvPr/>
        </p:nvSpPr>
        <p:spPr>
          <a:xfrm>
            <a:off x="5776939" y="349794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2002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sp>
        <p:nvSpPr>
          <p:cNvPr id="37" name="Textfeld 54"/>
          <p:cNvSpPr txBox="1"/>
          <p:nvPr/>
        </p:nvSpPr>
        <p:spPr>
          <a:xfrm>
            <a:off x="4346158" y="349794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1998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cxnSp>
        <p:nvCxnSpPr>
          <p:cNvPr id="38" name="Gerade Verbindung 57"/>
          <p:cNvCxnSpPr/>
          <p:nvPr/>
        </p:nvCxnSpPr>
        <p:spPr>
          <a:xfrm flipH="1" flipV="1">
            <a:off x="2425967" y="3429161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65"/>
          <p:cNvCxnSpPr/>
          <p:nvPr/>
        </p:nvCxnSpPr>
        <p:spPr>
          <a:xfrm flipH="1" flipV="1">
            <a:off x="3146047" y="3420326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66"/>
          <p:cNvCxnSpPr/>
          <p:nvPr/>
        </p:nvCxnSpPr>
        <p:spPr>
          <a:xfrm flipH="1" flipV="1">
            <a:off x="3866127" y="3430268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67"/>
          <p:cNvCxnSpPr/>
          <p:nvPr/>
        </p:nvCxnSpPr>
        <p:spPr>
          <a:xfrm flipH="1" flipV="1">
            <a:off x="1705887" y="3429161"/>
            <a:ext cx="2438" cy="1247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68"/>
          <p:cNvSpPr txBox="1"/>
          <p:nvPr/>
        </p:nvSpPr>
        <p:spPr>
          <a:xfrm>
            <a:off x="2882447" y="34885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1994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sp>
        <p:nvSpPr>
          <p:cNvPr id="43" name="Textfeld 69"/>
          <p:cNvSpPr txBox="1"/>
          <p:nvPr/>
        </p:nvSpPr>
        <p:spPr>
          <a:xfrm>
            <a:off x="1456459" y="34966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Times" pitchFamily="18" charset="0"/>
              </a:rPr>
              <a:t>1990</a:t>
            </a:r>
            <a:endParaRPr lang="de-DE" dirty="0">
              <a:latin typeface="Arial" pitchFamily="34" charset="0"/>
              <a:cs typeface="Times" pitchFamily="18" charset="0"/>
            </a:endParaRPr>
          </a:p>
        </p:txBody>
      </p:sp>
      <p:cxnSp>
        <p:nvCxnSpPr>
          <p:cNvPr id="44" name="Gerade Verbindung mit Pfeil 140"/>
          <p:cNvCxnSpPr>
            <a:endCxn id="21" idx="1"/>
          </p:cNvCxnSpPr>
          <p:nvPr/>
        </p:nvCxnSpPr>
        <p:spPr>
          <a:xfrm>
            <a:off x="7100465" y="2355925"/>
            <a:ext cx="1033445" cy="81721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143"/>
          <p:cNvCxnSpPr>
            <a:stCxn id="20" idx="3"/>
            <a:endCxn id="21" idx="1"/>
          </p:cNvCxnSpPr>
          <p:nvPr/>
        </p:nvCxnSpPr>
        <p:spPr>
          <a:xfrm>
            <a:off x="7552373" y="2832021"/>
            <a:ext cx="581537" cy="34111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147"/>
          <p:cNvCxnSpPr>
            <a:stCxn id="23" idx="3"/>
            <a:endCxn id="21" idx="1"/>
          </p:cNvCxnSpPr>
          <p:nvPr/>
        </p:nvCxnSpPr>
        <p:spPr>
          <a:xfrm>
            <a:off x="6499831" y="3170376"/>
            <a:ext cx="1634079" cy="276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150"/>
          <p:cNvCxnSpPr>
            <a:stCxn id="16" idx="3"/>
            <a:endCxn id="21" idx="1"/>
          </p:cNvCxnSpPr>
          <p:nvPr/>
        </p:nvCxnSpPr>
        <p:spPr>
          <a:xfrm>
            <a:off x="5664357" y="2832021"/>
            <a:ext cx="2469553" cy="34111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35"/>
          <p:cNvSpPr txBox="1"/>
          <p:nvPr/>
        </p:nvSpPr>
        <p:spPr>
          <a:xfrm>
            <a:off x="9073209" y="3019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Times New Roman" pitchFamily="18" charset="0"/>
              </a:rPr>
              <a:t>[Die12]</a:t>
            </a:r>
            <a:endParaRPr lang="de-DE" sz="1400" dirty="0"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49" name="Gerade Verbindung mit Pfeil 140"/>
          <p:cNvCxnSpPr>
            <a:stCxn id="21" idx="3"/>
            <a:endCxn id="48" idx="1"/>
          </p:cNvCxnSpPr>
          <p:nvPr/>
        </p:nvCxnSpPr>
        <p:spPr>
          <a:xfrm>
            <a:off x="8914893" y="3173136"/>
            <a:ext cx="1583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29572" y="2809575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Experience factory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7430" y="2810712"/>
            <a:ext cx="2755285" cy="5133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01198" y="2202036"/>
            <a:ext cx="2503427" cy="7838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3672" y="2628805"/>
            <a:ext cx="18436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Technology, Context &amp;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Impact Model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54" name="Gerade Verbindung mit Pfeil 28"/>
          <p:cNvCxnSpPr>
            <a:stCxn id="16" idx="3"/>
            <a:endCxn id="20" idx="1"/>
          </p:cNvCxnSpPr>
          <p:nvPr/>
        </p:nvCxnSpPr>
        <p:spPr>
          <a:xfrm>
            <a:off x="5664357" y="2832021"/>
            <a:ext cx="106535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11155" y="2468701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Experience management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>
            <a:stCxn id="61" idx="3"/>
          </p:cNvCxnSpPr>
          <p:nvPr/>
        </p:nvCxnSpPr>
        <p:spPr>
          <a:xfrm>
            <a:off x="3650250" y="4212734"/>
            <a:ext cx="4076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ontent Placeholder 1"/>
          <p:cNvSpPr txBox="1">
            <a:spLocks/>
          </p:cNvSpPr>
          <p:nvPr/>
        </p:nvSpPr>
        <p:spPr>
          <a:xfrm>
            <a:off x="1152085" y="4080408"/>
            <a:ext cx="3160782" cy="2922507"/>
          </a:xfrm>
          <a:prstGeom prst="rect">
            <a:avLst/>
          </a:prstGeom>
        </p:spPr>
        <p:txBody>
          <a:bodyPr/>
          <a:lstStyle>
            <a:lvl1pPr marL="180000" indent="-18000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000" indent="-32400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 indent="-270022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  <a:defRPr sz="1400" kern="1200" baseline="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52000" indent="-28575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Symbol" pitchFamily="18" charset="2"/>
              <a:buChar char="-"/>
              <a:defRPr sz="14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40000" indent="-270022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»"/>
              <a:defRPr sz="14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970246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0290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0335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0379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79C7D"/>
              </a:buClr>
            </a:pPr>
            <a:r>
              <a:rPr lang="en-US" dirty="0" smtClean="0">
                <a:solidFill>
                  <a:srgbClr val="000000"/>
                </a:solidFill>
              </a:rPr>
              <a:t>Technology Model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Name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Description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Static Context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Qualification, Training, Experience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In-/Output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Applied In</a:t>
            </a:r>
          </a:p>
          <a:p>
            <a:endParaRPr lang="de-DE" dirty="0"/>
          </a:p>
        </p:txBody>
      </p: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062851" y="4080409"/>
            <a:ext cx="3160782" cy="292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179C7D"/>
              </a:buClr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</a:rPr>
              <a:t>Context Model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Application Domain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Project</a:t>
            </a:r>
          </a:p>
          <a:p>
            <a:pPr lvl="3"/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Size</a:t>
            </a:r>
          </a:p>
          <a:p>
            <a:pPr lvl="3"/>
            <a:r>
              <a:rPr lang="en-US" sz="1400" kern="0" dirty="0" smtClean="0">
                <a:solidFill>
                  <a:srgbClr val="000000"/>
                </a:solidFill>
                <a:latin typeface="Arial" pitchFamily="34" charset="0"/>
              </a:rPr>
              <a:t>Kind of SW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Environment</a:t>
            </a:r>
          </a:p>
          <a:p>
            <a:endParaRPr lang="de-DE" kern="0" dirty="0">
              <a:latin typeface="Arial" pitchFamily="34" charset="0"/>
            </a:endParaRPr>
          </a:p>
        </p:txBody>
      </p:sp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6704513" y="4080409"/>
            <a:ext cx="3160782" cy="292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179C7D"/>
              </a:buClr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</a:rPr>
              <a:t>Impact Model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Impact on development costs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Impact on quality of the product (ISO 25010)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Impact on development schedule</a:t>
            </a:r>
          </a:p>
          <a:p>
            <a:pPr lvl="2"/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</a:rPr>
              <a:t>Latency in SE phase</a:t>
            </a:r>
          </a:p>
          <a:p>
            <a:endParaRPr lang="de-DE" kern="0" dirty="0">
              <a:latin typeface="Arial" pitchFamily="34" charset="0"/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6122797" y="4122516"/>
            <a:ext cx="166378" cy="166378"/>
          </a:xfrm>
          <a:prstGeom prst="diamond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3483872" y="4129545"/>
            <a:ext cx="166378" cy="166378"/>
          </a:xfrm>
          <a:prstGeom prst="diamond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289175" y="4210908"/>
            <a:ext cx="4076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/>
      <p:bldP spid="14" grpId="0"/>
      <p:bldP spid="16" grpId="0"/>
      <p:bldP spid="17" grpId="0"/>
      <p:bldP spid="20" grpId="0"/>
      <p:bldP spid="21" grpId="0"/>
      <p:bldP spid="23" grpId="0"/>
      <p:bldP spid="48" grpId="0"/>
      <p:bldP spid="50" grpId="0"/>
      <p:bldP spid="51" grpId="0" animBg="1"/>
      <p:bldP spid="52" grpId="0" animBg="1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Technologies</a:t>
            </a:r>
          </a:p>
          <a:p>
            <a:pPr lvl="1"/>
            <a:r>
              <a:rPr lang="de-DE" dirty="0"/>
              <a:t>Context </a:t>
            </a:r>
          </a:p>
          <a:p>
            <a:pPr lvl="1"/>
            <a:r>
              <a:rPr lang="de-DE" dirty="0" smtClean="0"/>
              <a:t>Impacts</a:t>
            </a:r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smtClean="0"/>
              <a:t>System Development Perspectives</a:t>
            </a:r>
          </a:p>
          <a:p>
            <a:pPr lvl="1"/>
            <a:r>
              <a:rPr lang="de-DE" dirty="0" smtClean="0"/>
              <a:t>Operational, Functional, Logical, Technical,… 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find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technology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chain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6254494" y="2581244"/>
            <a:ext cx="1008140" cy="79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632985" y="2634690"/>
            <a:ext cx="26280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Framework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515" y="4194526"/>
            <a:ext cx="201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smtClean="0">
                <a:latin typeface="Arial" pitchFamily="34" charset="0"/>
                <a:cs typeface="Arial" pitchFamily="34" charset="0"/>
              </a:rPr>
              <a:t>?</a:t>
            </a:r>
            <a:endParaRPr lang="de-DE" sz="7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Technology </a:t>
            </a:r>
            <a:r>
              <a:rPr lang="en-US" dirty="0" smtClean="0"/>
              <a:t>Platform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5" y="1962216"/>
            <a:ext cx="8857255" cy="5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252000" lvl="1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1152085" y="4226655"/>
            <a:ext cx="3012068" cy="2012872"/>
            <a:chOff x="1848792" y="2732473"/>
            <a:chExt cx="3630956" cy="2627381"/>
          </a:xfrm>
        </p:grpSpPr>
        <p:sp>
          <p:nvSpPr>
            <p:cNvPr id="8" name="Flussdiagramm: Magnetplattenspeicher 13"/>
            <p:cNvSpPr/>
            <p:nvPr/>
          </p:nvSpPr>
          <p:spPr>
            <a:xfrm>
              <a:off x="1848792" y="2732473"/>
              <a:ext cx="3630956" cy="262738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" name="Textfeld 30"/>
            <p:cNvSpPr txBox="1"/>
            <p:nvPr/>
          </p:nvSpPr>
          <p:spPr>
            <a:xfrm>
              <a:off x="2355381" y="2914908"/>
              <a:ext cx="26342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Repository</a:t>
              </a:r>
              <a:endParaRPr lang="de-DE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227679" y="3593219"/>
              <a:ext cx="2524917" cy="1587972"/>
              <a:chOff x="5794457" y="4046164"/>
              <a:chExt cx="2524917" cy="1587972"/>
            </a:xfrm>
          </p:grpSpPr>
          <p:grpSp>
            <p:nvGrpSpPr>
              <p:cNvPr id="11" name="Gruppieren 11"/>
              <p:cNvGrpSpPr/>
              <p:nvPr/>
            </p:nvGrpSpPr>
            <p:grpSpPr>
              <a:xfrm>
                <a:off x="5976755" y="4410000"/>
                <a:ext cx="2308893" cy="1224136"/>
                <a:chOff x="251520" y="4725144"/>
                <a:chExt cx="2880320" cy="1656184"/>
              </a:xfrm>
            </p:grpSpPr>
            <p:sp>
              <p:nvSpPr>
                <p:cNvPr id="13" name="Wolke 71"/>
                <p:cNvSpPr/>
                <p:nvPr/>
              </p:nvSpPr>
              <p:spPr>
                <a:xfrm>
                  <a:off x="755576" y="5139539"/>
                  <a:ext cx="2376264" cy="1241789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 dirty="0"/>
                </a:p>
              </p:txBody>
            </p:sp>
            <p:sp>
              <p:nvSpPr>
                <p:cNvPr id="14" name="Wolke 75"/>
                <p:cNvSpPr/>
                <p:nvPr/>
              </p:nvSpPr>
              <p:spPr>
                <a:xfrm>
                  <a:off x="251520" y="4725144"/>
                  <a:ext cx="2376264" cy="1241789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 dirty="0"/>
                </a:p>
              </p:txBody>
            </p:sp>
            <p:sp>
              <p:nvSpPr>
                <p:cNvPr id="15" name="Textfeld 8"/>
                <p:cNvSpPr txBox="1"/>
                <p:nvPr/>
              </p:nvSpPr>
              <p:spPr>
                <a:xfrm rot="589172">
                  <a:off x="1719638" y="5048064"/>
                  <a:ext cx="73830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100" dirty="0" err="1" smtClean="0"/>
                    <a:t>project</a:t>
                  </a:r>
                  <a:endParaRPr lang="de-DE" sz="1100" dirty="0"/>
                </a:p>
              </p:txBody>
            </p:sp>
            <p:sp>
              <p:nvSpPr>
                <p:cNvPr id="16" name="Textfeld 76"/>
                <p:cNvSpPr txBox="1"/>
                <p:nvPr/>
              </p:nvSpPr>
              <p:spPr>
                <a:xfrm rot="20988862">
                  <a:off x="1022880" y="5424394"/>
                  <a:ext cx="1154243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100" dirty="0" err="1" smtClean="0"/>
                    <a:t>environment</a:t>
                  </a:r>
                  <a:endParaRPr lang="de-DE" sz="1100" dirty="0"/>
                </a:p>
              </p:txBody>
            </p:sp>
            <p:sp>
              <p:nvSpPr>
                <p:cNvPr id="17" name="Textfeld 77"/>
                <p:cNvSpPr txBox="1"/>
                <p:nvPr/>
              </p:nvSpPr>
              <p:spPr>
                <a:xfrm>
                  <a:off x="503982" y="5034662"/>
                  <a:ext cx="102626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100" dirty="0" err="1" smtClean="0"/>
                    <a:t>documents</a:t>
                  </a:r>
                  <a:endParaRPr lang="de-DE" sz="1100" dirty="0"/>
                </a:p>
              </p:txBody>
            </p:sp>
            <p:sp>
              <p:nvSpPr>
                <p:cNvPr id="18" name="Textfeld 78"/>
                <p:cNvSpPr txBox="1"/>
                <p:nvPr/>
              </p:nvSpPr>
              <p:spPr>
                <a:xfrm rot="589172">
                  <a:off x="405322" y="5269919"/>
                  <a:ext cx="7702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100" dirty="0" err="1" smtClean="0"/>
                    <a:t>domain</a:t>
                  </a:r>
                  <a:endParaRPr lang="de-DE" sz="1100" dirty="0"/>
                </a:p>
              </p:txBody>
            </p:sp>
            <p:sp>
              <p:nvSpPr>
                <p:cNvPr id="19" name="Textfeld 79"/>
                <p:cNvSpPr txBox="1"/>
                <p:nvPr/>
              </p:nvSpPr>
              <p:spPr>
                <a:xfrm rot="21316849">
                  <a:off x="1056983" y="5237860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smtClean="0"/>
                    <a:t>…</a:t>
                  </a:r>
                  <a:endParaRPr lang="de-DE" sz="1600" dirty="0"/>
                </a:p>
              </p:txBody>
            </p:sp>
            <p:sp>
              <p:nvSpPr>
                <p:cNvPr id="20" name="Textfeld 72"/>
                <p:cNvSpPr txBox="1"/>
                <p:nvPr/>
              </p:nvSpPr>
              <p:spPr>
                <a:xfrm rot="20949278">
                  <a:off x="1710351" y="5830280"/>
                  <a:ext cx="7697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b="1" dirty="0" err="1"/>
                    <a:t>i</a:t>
                  </a:r>
                  <a:r>
                    <a:rPr lang="de-DE" sz="1600" b="1" dirty="0" err="1" smtClean="0"/>
                    <a:t>mpact</a:t>
                  </a:r>
                  <a:endParaRPr lang="de-DE" sz="1600" b="1" dirty="0"/>
                </a:p>
              </p:txBody>
            </p:sp>
            <p:sp>
              <p:nvSpPr>
                <p:cNvPr id="21" name="Textfeld 73"/>
                <p:cNvSpPr txBox="1"/>
                <p:nvPr/>
              </p:nvSpPr>
              <p:spPr>
                <a:xfrm>
                  <a:off x="1273212" y="4737236"/>
                  <a:ext cx="8220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b="1" dirty="0" err="1" smtClean="0"/>
                    <a:t>context</a:t>
                  </a:r>
                  <a:endParaRPr lang="de-DE" sz="1600" b="1" dirty="0"/>
                </a:p>
              </p:txBody>
            </p:sp>
          </p:grpSp>
          <p:sp>
            <p:nvSpPr>
              <p:cNvPr id="12" name="Textfeld 57"/>
              <p:cNvSpPr txBox="1"/>
              <p:nvPr/>
            </p:nvSpPr>
            <p:spPr>
              <a:xfrm>
                <a:off x="5794457" y="4046164"/>
                <a:ext cx="2524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Technology </a:t>
                </a:r>
                <a:endParaRPr lang="de-DE" sz="1600" b="1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47792" y="2250256"/>
            <a:ext cx="9431488" cy="466594"/>
            <a:chOff x="694556" y="5685545"/>
            <a:chExt cx="9431488" cy="466594"/>
          </a:xfrm>
        </p:grpSpPr>
        <p:sp>
          <p:nvSpPr>
            <p:cNvPr id="22" name="Rechteck 7"/>
            <p:cNvSpPr/>
            <p:nvPr/>
          </p:nvSpPr>
          <p:spPr>
            <a:xfrm>
              <a:off x="694556" y="5685545"/>
              <a:ext cx="2718193" cy="4665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Technology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aute 8"/>
            <p:cNvSpPr/>
            <p:nvPr/>
          </p:nvSpPr>
          <p:spPr>
            <a:xfrm>
              <a:off x="3402657" y="5815802"/>
              <a:ext cx="268267" cy="222409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7"/>
            <p:cNvSpPr/>
            <p:nvPr/>
          </p:nvSpPr>
          <p:spPr>
            <a:xfrm>
              <a:off x="4084242" y="5685545"/>
              <a:ext cx="2718193" cy="4665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Context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aute 8"/>
            <p:cNvSpPr/>
            <p:nvPr/>
          </p:nvSpPr>
          <p:spPr>
            <a:xfrm>
              <a:off x="7407851" y="5807637"/>
              <a:ext cx="268267" cy="222409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7"/>
            <p:cNvSpPr/>
            <p:nvPr/>
          </p:nvSpPr>
          <p:spPr>
            <a:xfrm>
              <a:off x="7407851" y="5685545"/>
              <a:ext cx="2718193" cy="4665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Impact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aute 8"/>
            <p:cNvSpPr/>
            <p:nvPr/>
          </p:nvSpPr>
          <p:spPr>
            <a:xfrm>
              <a:off x="6821168" y="5807636"/>
              <a:ext cx="268267" cy="222409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Straight Connector 30"/>
            <p:cNvCxnSpPr>
              <a:stCxn id="23" idx="3"/>
              <a:endCxn id="25" idx="1"/>
            </p:cNvCxnSpPr>
            <p:nvPr/>
          </p:nvCxnSpPr>
          <p:spPr>
            <a:xfrm flipV="1">
              <a:off x="3670924" y="5918842"/>
              <a:ext cx="413318" cy="8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3"/>
              <a:endCxn id="27" idx="1"/>
            </p:cNvCxnSpPr>
            <p:nvPr/>
          </p:nvCxnSpPr>
          <p:spPr>
            <a:xfrm>
              <a:off x="7089435" y="5918841"/>
              <a:ext cx="3184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6574" y="4556127"/>
            <a:ext cx="4176580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7200" dirty="0" smtClean="0"/>
              <a:t>?</a:t>
            </a:r>
            <a:r>
              <a:rPr lang="en-US" dirty="0" smtClean="0"/>
              <a:t> Technology </a:t>
            </a:r>
            <a:r>
              <a:rPr lang="en-US" dirty="0" smtClean="0"/>
              <a:t>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Company X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multicore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Realtime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err="1" smtClean="0"/>
              <a:t>Avionic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1M €</a:t>
            </a:r>
          </a:p>
          <a:p>
            <a:pPr lvl="1"/>
            <a:endParaRPr lang="de-DE" dirty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company</a:t>
            </a:r>
            <a:r>
              <a:rPr lang="de-DE" dirty="0" smtClean="0"/>
              <a:t> X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elicit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Single-Core Technologies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cap="none" dirty="0" smtClean="0"/>
              <a:t>49 technologies collected from </a:t>
            </a:r>
            <a:r>
              <a:rPr lang="en-US" sz="1800" cap="none" dirty="0" err="1" smtClean="0"/>
              <a:t>ARAMiS</a:t>
            </a:r>
            <a:r>
              <a:rPr lang="en-US" sz="1800" cap="none" dirty="0" smtClean="0"/>
              <a:t> partners</a:t>
            </a:r>
            <a:endParaRPr lang="en-US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74176"/>
            <a:ext cx="4896705" cy="5220000"/>
          </a:xfrm>
        </p:spPr>
        <p:txBody>
          <a:bodyPr/>
          <a:lstStyle/>
          <a:p>
            <a:pPr marL="0" indent="-182880">
              <a:spcBef>
                <a:spcPts val="0"/>
              </a:spcBef>
            </a:pPr>
            <a:r>
              <a:rPr lang="en-US" sz="1400" dirty="0"/>
              <a:t>Analysis of code path constraints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Architecture review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Automated integration tests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Code review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Compositional performance analysis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Compositional real time analysis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Configuration of system software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Continuous integration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Data race test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Deployment synthesis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Design review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Determination of parameters for hierarchical scheduling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Distributive scheduling analysis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Extended real time analysis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FOCUS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FPGA prototyping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MIL/SIL/PIL Tests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Modelling of signal-flow diagrams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Nightly </a:t>
            </a:r>
            <a:r>
              <a:rPr lang="en-US" sz="1400" dirty="0" smtClean="0"/>
              <a:t>builds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OSSS application layer model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OSSS mapping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OSSS platform synthesis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OSSS virtual architecture layer model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 smtClean="0"/>
              <a:t>OSSS+R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Pair programming</a:t>
            </a:r>
          </a:p>
          <a:p>
            <a:pPr marL="0" indent="-182880">
              <a:spcBef>
                <a:spcPts val="0"/>
              </a:spcBef>
            </a:pPr>
            <a:r>
              <a:rPr lang="en-US" sz="1400" dirty="0"/>
              <a:t>Refactoring</a:t>
            </a:r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38775" y="1674176"/>
            <a:ext cx="4896705" cy="5220000"/>
          </a:xfrm>
          <a:prstGeom prst="rect">
            <a:avLst/>
          </a:prstGeom>
        </p:spPr>
        <p:txBody>
          <a:bodyPr/>
          <a:lstStyle>
            <a:lvl1pPr marL="180000" indent="-18000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000" indent="-32400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 indent="-270022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•"/>
              <a:defRPr sz="1400" kern="1200" baseline="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52000" indent="-285750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Symbol" pitchFamily="18" charset="2"/>
              <a:buChar char="-"/>
              <a:defRPr sz="14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40000" indent="-270022" algn="l" defTabSz="1080089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Arial" pitchFamily="34" charset="0"/>
              <a:buChar char="»"/>
              <a:defRPr sz="1400" kern="1200">
                <a:solidFill>
                  <a:srgbClr val="81868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970246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0290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0335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0379" indent="-270022" algn="l" defTabSz="1080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Regression tests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Requirement-based </a:t>
            </a:r>
            <a:r>
              <a:rPr lang="en-US" sz="1400" dirty="0"/>
              <a:t>software integration tests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Requirement-based software unit tests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Requirement-based system integration tests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Requirements based engineering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Requirements engineering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Requirements review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Resource analysis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Schedule design/generation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SCORTES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Security architecture design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Semi-automatic partitioning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SPES 2020 seamless methodology for avionics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Static code analysis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Static data race analysis for partial verification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System and IP block modelling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System architecture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System simulation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Test-driven development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UML design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case analysis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Virtual integration test with respect to functional and timing properties (decomposition)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Virtual integration test with respect to functional and timing properties (realization and allocation)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Worst case scheduling analysis</a:t>
            </a:r>
            <a:endParaRPr lang="en-US" sz="1400" dirty="0" smtClean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6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Technologies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cap="none" dirty="0" smtClean="0"/>
              <a:t> 10 technologies </a:t>
            </a:r>
            <a:r>
              <a:rPr lang="en-US" sz="1800" cap="none" dirty="0" smtClean="0"/>
              <a:t>collected from </a:t>
            </a:r>
            <a:r>
              <a:rPr lang="en-US" sz="1800" cap="none" dirty="0" err="1" smtClean="0"/>
              <a:t>ARAMiS</a:t>
            </a:r>
            <a:r>
              <a:rPr lang="en-US" sz="1800" cap="none" dirty="0" smtClean="0"/>
              <a:t> partners</a:t>
            </a:r>
            <a:endParaRPr lang="en-US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74176"/>
            <a:ext cx="9073285" cy="5220000"/>
          </a:xfrm>
        </p:spPr>
        <p:txBody>
          <a:bodyPr/>
          <a:lstStyle/>
          <a:p>
            <a:pPr marL="0" indent="-182880">
              <a:spcBef>
                <a:spcPts val="0"/>
              </a:spcBef>
            </a:pPr>
            <a:r>
              <a:rPr lang="en-US" sz="2000" dirty="0" smtClean="0"/>
              <a:t>AutoFOCUS3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 smtClean="0"/>
              <a:t>High-Level-</a:t>
            </a:r>
            <a:r>
              <a:rPr lang="en-US" sz="2000" dirty="0" err="1" smtClean="0"/>
              <a:t>Syntesis</a:t>
            </a:r>
            <a:endParaRPr lang="en-US" sz="2000" dirty="0" smtClean="0"/>
          </a:p>
          <a:p>
            <a:pPr marL="182880" indent="-182880">
              <a:spcBef>
                <a:spcPts val="0"/>
              </a:spcBef>
            </a:pPr>
            <a:r>
              <a:rPr lang="de-DE" sz="2000" dirty="0" err="1" smtClean="0"/>
              <a:t>Compositional</a:t>
            </a:r>
            <a:r>
              <a:rPr lang="de-DE" sz="2000" dirty="0" smtClean="0"/>
              <a:t> Performance Analysis</a:t>
            </a:r>
          </a:p>
          <a:p>
            <a:pPr marL="182880" indent="-182880">
              <a:spcBef>
                <a:spcPts val="0"/>
              </a:spcBef>
            </a:pPr>
            <a:r>
              <a:rPr lang="de-DE" sz="2000" dirty="0" smtClean="0"/>
              <a:t>Python </a:t>
            </a:r>
            <a:r>
              <a:rPr lang="de-DE" sz="2000" dirty="0" err="1" smtClean="0"/>
              <a:t>Compositional</a:t>
            </a:r>
            <a:r>
              <a:rPr lang="de-DE" sz="2000" dirty="0" smtClean="0"/>
              <a:t> </a:t>
            </a:r>
            <a:r>
              <a:rPr lang="de-DE" sz="2000" dirty="0"/>
              <a:t>Performance </a:t>
            </a:r>
            <a:r>
              <a:rPr lang="de-DE" sz="2000" dirty="0" smtClean="0"/>
              <a:t>Analysis</a:t>
            </a:r>
          </a:p>
          <a:p>
            <a:pPr marL="182880" indent="-182880">
              <a:spcBef>
                <a:spcPts val="0"/>
              </a:spcBef>
            </a:pPr>
            <a:r>
              <a:rPr lang="en-US" sz="2000" dirty="0"/>
              <a:t>Timing Analysis considering Segregation </a:t>
            </a:r>
            <a:r>
              <a:rPr lang="en-US" sz="2000" dirty="0" smtClean="0"/>
              <a:t>Properties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/>
              <a:t>OSSS application layer model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/>
              <a:t>OSSS mapping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/>
              <a:t>OSSS platform synthesis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/>
              <a:t>OSSS virtual architecture layer model</a:t>
            </a:r>
          </a:p>
          <a:p>
            <a:pPr marL="0" indent="-182880">
              <a:spcBef>
                <a:spcPts val="0"/>
              </a:spcBef>
            </a:pPr>
            <a:r>
              <a:rPr lang="en-US" sz="2000" dirty="0"/>
              <a:t>OSSS+R</a:t>
            </a:r>
          </a:p>
          <a:p>
            <a:pPr marL="182880" indent="-182880">
              <a:spcBef>
                <a:spcPts val="0"/>
              </a:spcBef>
            </a:pPr>
            <a:endParaRPr lang="en-US" sz="1400" dirty="0" smtClean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sz="1400" dirty="0"/>
          </a:p>
          <a:p>
            <a:pPr marL="182880" indent="-18288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More </a:t>
            </a:r>
            <a:r>
              <a:rPr lang="de-DE" dirty="0" err="1" smtClean="0"/>
              <a:t>technologies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9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25.07.2013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ARAMIS – Process Configuration Framework    -    AGSE internal meeting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600425" y="3618446"/>
            <a:ext cx="4104570" cy="122417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Technology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96355" y="4194526"/>
            <a:ext cx="504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ck Arc 9"/>
          <p:cNvSpPr/>
          <p:nvPr/>
        </p:nvSpPr>
        <p:spPr>
          <a:xfrm rot="5400000">
            <a:off x="2736305" y="4014501"/>
            <a:ext cx="360050" cy="360050"/>
          </a:xfrm>
          <a:prstGeom prst="blockArc">
            <a:avLst>
              <a:gd name="adj1" fmla="val 10693417"/>
              <a:gd name="adj2" fmla="val 332727"/>
              <a:gd name="adj3" fmla="val 893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115" y="3906486"/>
            <a:ext cx="151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Abstraction Levels</a:t>
            </a:r>
            <a:br>
              <a:rPr lang="en-US" sz="1400" dirty="0" smtClean="0"/>
            </a:br>
            <a:r>
              <a:rPr lang="en-US" sz="1400" dirty="0" smtClean="0"/>
              <a:t>Viewpoints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184947" y="3968921"/>
            <a:ext cx="151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Abstraction Levels</a:t>
            </a:r>
            <a:br>
              <a:rPr lang="en-US" sz="1400" dirty="0" smtClean="0"/>
            </a:br>
            <a:r>
              <a:rPr lang="en-US" sz="1400" dirty="0" smtClean="0"/>
              <a:t>Viewpoints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704995" y="4230531"/>
            <a:ext cx="4317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136883" y="4181311"/>
            <a:ext cx="96128" cy="98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20000" y="1800000"/>
            <a:ext cx="9359280" cy="5220000"/>
          </a:xfrm>
        </p:spPr>
        <p:txBody>
          <a:bodyPr/>
          <a:lstStyle/>
          <a:p>
            <a:r>
              <a:rPr lang="de-DE" dirty="0" smtClean="0"/>
              <a:t>Technology has some inputs and outputs (abstraction levels and view points)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Find a technology for each SE phase that match context requirements and input/output requirements.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by abstraction levels / Viewpoints	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14D-C952-4186-9E8B-FB8D207228EB}" type="datetime1">
              <a:rPr lang="de-DE" smtClean="0"/>
              <a:pPr/>
              <a:t>24.07.2013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Presentation · Version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B6B-419D-4B0F-969E-6624ABF67F7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6" y="2106236"/>
            <a:ext cx="8882350" cy="23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1489</Words>
  <Application>Microsoft Office PowerPoint</Application>
  <PresentationFormat>Custom</PresentationFormat>
  <Paragraphs>489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Benutzerdefiniertes Design</vt:lpstr>
      <vt:lpstr>Process Configuration Framework</vt:lpstr>
      <vt:lpstr>Problem</vt:lpstr>
      <vt:lpstr>Reference Technology Platform </vt:lpstr>
      <vt:lpstr>Problem</vt:lpstr>
      <vt:lpstr>Example </vt:lpstr>
      <vt:lpstr>Single-Core Technologies 49 technologies collected from ARAMiS partners</vt:lpstr>
      <vt:lpstr>MULTI-Core Technologies  10 technologies collected from ARAMiS partners</vt:lpstr>
      <vt:lpstr>IDEA</vt:lpstr>
      <vt:lpstr>Search by abstraction levels / Viewpoints </vt:lpstr>
      <vt:lpstr>Context Search  </vt:lpstr>
      <vt:lpstr>Search Use case</vt:lpstr>
      <vt:lpstr>Technology Ranking</vt:lpstr>
      <vt:lpstr>Technology Ranking</vt:lpstr>
      <vt:lpstr>ISSUES</vt:lpstr>
      <vt:lpstr>Partial Solution</vt:lpstr>
      <vt:lpstr>CONCLUSIONS</vt:lpstr>
      <vt:lpstr>Technology Example</vt:lpstr>
      <vt:lpstr>Technology Example</vt:lpstr>
      <vt:lpstr>Technology Categorization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ARAMiS Folienvorlage 1.2</dc:title>
  <dc:creator>junker;Timo Sandmann</dc:creator>
  <cp:lastModifiedBy>Taibi, Davide</cp:lastModifiedBy>
  <cp:revision>334</cp:revision>
  <cp:lastPrinted>2012-08-22T09:26:33Z</cp:lastPrinted>
  <dcterms:created xsi:type="dcterms:W3CDTF">2011-12-04T13:09:53Z</dcterms:created>
  <dcterms:modified xsi:type="dcterms:W3CDTF">2013-07-24T12:15:57Z</dcterms:modified>
</cp:coreProperties>
</file>