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83" r:id="rId4"/>
    <p:sldId id="278" r:id="rId5"/>
    <p:sldId id="279" r:id="rId6"/>
    <p:sldId id="259" r:id="rId7"/>
    <p:sldId id="261" r:id="rId8"/>
    <p:sldId id="271" r:id="rId9"/>
    <p:sldId id="272" r:id="rId10"/>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varScale="1">
        <p:scale>
          <a:sx n="140" d="100"/>
          <a:sy n="140" d="100"/>
        </p:scale>
        <p:origin x="136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47A55D3F-10BB-4E96-9B5C-F5D4CFD957F4}" type="datetimeFigureOut">
              <a:rPr lang="en-IN" smtClean="0"/>
              <a:t>08-05-2022</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9C7F93D3-0B2F-4AC6-B77A-2937DE7D1DAC}" type="slidenum">
              <a:rPr lang="en-IN" smtClean="0"/>
              <a:t>‹#›</a:t>
            </a:fld>
            <a:endParaRPr lang="en-IN"/>
          </a:p>
        </p:txBody>
      </p:sp>
    </p:spTree>
    <p:extLst>
      <p:ext uri="{BB962C8B-B14F-4D97-AF65-F5344CB8AC3E}">
        <p14:creationId xmlns:p14="http://schemas.microsoft.com/office/powerpoint/2010/main" val="398372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1609674" y="1218538"/>
            <a:ext cx="1390751" cy="403225"/>
          </a:xfrm>
          <a:prstGeom prst="rect">
            <a:avLst/>
          </a:prstGeom>
        </p:spPr>
        <p:txBody>
          <a:bodyPr wrap="square" lIns="0" tIns="0" rIns="0" bIns="0">
            <a:spAutoFit/>
          </a:bodyPr>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a:xfrm>
            <a:off x="946734" y="930324"/>
            <a:ext cx="2716631" cy="22529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5/8/2022</a:t>
            </a:fld>
            <a:endParaRPr lang="en-US"/>
          </a:p>
        </p:txBody>
      </p:sp>
      <p:sp>
        <p:nvSpPr>
          <p:cNvPr id="6" name="Holder 6"/>
          <p:cNvSpPr>
            <a:spLocks noGrp="1"/>
          </p:cNvSpPr>
          <p:nvPr>
            <p:ph type="sldNum" sz="quarter" idx="7"/>
          </p:nvPr>
        </p:nvSpPr>
        <p:spPr>
          <a:xfrm>
            <a:off x="3648773" y="3351784"/>
            <a:ext cx="716279" cy="102235"/>
          </a:xfrm>
          <a:prstGeom prst="rect">
            <a:avLst/>
          </a:prstGeom>
        </p:spPr>
        <p:txBody>
          <a:bodyPr wrap="square" lIns="0" tIns="0" rIns="0" bIns="0">
            <a:spAutoFit/>
          </a:bodyPr>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269430"/>
            <a:ext cx="4432935" cy="8255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87743" y="356053"/>
            <a:ext cx="4432935" cy="398780"/>
            <a:chOff x="87743" y="313843"/>
            <a:chExt cx="4432935" cy="398780"/>
          </a:xfrm>
        </p:grpSpPr>
        <p:sp>
          <p:nvSpPr>
            <p:cNvPr id="7" name="object 7"/>
            <p:cNvSpPr/>
            <p:nvPr/>
          </p:nvSpPr>
          <p:spPr>
            <a:xfrm>
              <a:off x="87743" y="313843"/>
              <a:ext cx="4432935" cy="398780"/>
            </a:xfrm>
            <a:custGeom>
              <a:avLst/>
              <a:gdLst/>
              <a:ahLst/>
              <a:cxnLst/>
              <a:rect l="l" t="t" r="r" b="b"/>
              <a:pathLst>
                <a:path w="4432935" h="398780">
                  <a:moveTo>
                    <a:pt x="4432567" y="0"/>
                  </a:moveTo>
                  <a:lnTo>
                    <a:pt x="0" y="0"/>
                  </a:lnTo>
                  <a:lnTo>
                    <a:pt x="0" y="347902"/>
                  </a:lnTo>
                  <a:lnTo>
                    <a:pt x="4008" y="367627"/>
                  </a:lnTo>
                  <a:lnTo>
                    <a:pt x="14922" y="383780"/>
                  </a:lnTo>
                  <a:lnTo>
                    <a:pt x="31075" y="394694"/>
                  </a:lnTo>
                  <a:lnTo>
                    <a:pt x="50800" y="398702"/>
                  </a:lnTo>
                  <a:lnTo>
                    <a:pt x="4381767" y="398702"/>
                  </a:lnTo>
                  <a:lnTo>
                    <a:pt x="4401492" y="394694"/>
                  </a:lnTo>
                  <a:lnTo>
                    <a:pt x="4417644" y="383780"/>
                  </a:lnTo>
                  <a:lnTo>
                    <a:pt x="4428558" y="367627"/>
                  </a:lnTo>
                  <a:lnTo>
                    <a:pt x="4432567" y="347902"/>
                  </a:lnTo>
                  <a:lnTo>
                    <a:pt x="4432567" y="0"/>
                  </a:lnTo>
                  <a:close/>
                </a:path>
              </a:pathLst>
            </a:custGeom>
            <a:solidFill>
              <a:srgbClr val="3333B2"/>
            </a:solidFill>
          </p:spPr>
          <p:txBody>
            <a:bodyPr wrap="square" lIns="0" tIns="0" rIns="0" bIns="0" rtlCol="0"/>
            <a:lstStyle/>
            <a:p>
              <a:endParaRPr/>
            </a:p>
          </p:txBody>
        </p:sp>
        <p:sp>
          <p:nvSpPr>
            <p:cNvPr id="9" name="object 9"/>
            <p:cNvSpPr/>
            <p:nvPr/>
          </p:nvSpPr>
          <p:spPr>
            <a:xfrm>
              <a:off x="4520311" y="345381"/>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20311" y="332681"/>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20311" y="319981"/>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650443" y="372005"/>
            <a:ext cx="3307715" cy="232756"/>
          </a:xfrm>
          <a:prstGeom prst="rect">
            <a:avLst/>
          </a:prstGeom>
        </p:spPr>
        <p:txBody>
          <a:bodyPr vert="horz" wrap="square" lIns="0" tIns="17145" rIns="0" bIns="0" rtlCol="0">
            <a:spAutoFit/>
          </a:bodyPr>
          <a:lstStyle/>
          <a:p>
            <a:pPr marL="12700">
              <a:lnSpc>
                <a:spcPct val="100000"/>
              </a:lnSpc>
              <a:spcBef>
                <a:spcPts val="135"/>
              </a:spcBef>
            </a:pPr>
            <a:r>
              <a:rPr lang="en-IN" sz="1400" dirty="0">
                <a:latin typeface="LM Sans 12"/>
                <a:cs typeface="LM Sans 12"/>
              </a:rPr>
              <a:t>        </a:t>
            </a:r>
            <a:endParaRPr sz="1400" dirty="0">
              <a:solidFill>
                <a:schemeClr val="bg1"/>
              </a:solidFill>
              <a:latin typeface="LM Sans 12"/>
              <a:cs typeface="LM Sans 12"/>
            </a:endParaRPr>
          </a:p>
        </p:txBody>
      </p:sp>
      <p:sp>
        <p:nvSpPr>
          <p:cNvPr id="13" name="object 13"/>
          <p:cNvSpPr txBox="1"/>
          <p:nvPr/>
        </p:nvSpPr>
        <p:spPr>
          <a:xfrm>
            <a:off x="675180" y="864085"/>
            <a:ext cx="3034716" cy="2242665"/>
          </a:xfrm>
          <a:prstGeom prst="rect">
            <a:avLst/>
          </a:prstGeom>
        </p:spPr>
        <p:txBody>
          <a:bodyPr vert="horz" wrap="square" lIns="0" tIns="11430" rIns="0" bIns="0" rtlCol="0">
            <a:spAutoFit/>
          </a:bodyPr>
          <a:lstStyle/>
          <a:p>
            <a:pPr algn="ctr">
              <a:lnSpc>
                <a:spcPct val="100000"/>
              </a:lnSpc>
              <a:spcBef>
                <a:spcPts val="90"/>
              </a:spcBef>
            </a:pPr>
            <a:r>
              <a:rPr sz="1100" b="1" spc="-5" dirty="0">
                <a:latin typeface="LM Sans 10"/>
                <a:cs typeface="LM Sans 10"/>
              </a:rPr>
              <a:t> </a:t>
            </a:r>
            <a:r>
              <a:rPr sz="1100" b="1" spc="-30" dirty="0">
                <a:latin typeface="LM Sans 10"/>
                <a:cs typeface="LM Sans 10"/>
              </a:rPr>
              <a:t>(Team </a:t>
            </a:r>
            <a:r>
              <a:rPr sz="1100" b="1" spc="-10" dirty="0">
                <a:latin typeface="LM Sans 10"/>
                <a:cs typeface="LM Sans 10"/>
              </a:rPr>
              <a:t>No: </a:t>
            </a:r>
            <a:r>
              <a:rPr lang="en-IN" sz="1100" b="1" spc="-10" dirty="0">
                <a:latin typeface="LM Sans 10"/>
                <a:cs typeface="LM Sans 10"/>
              </a:rPr>
              <a:t>D20</a:t>
            </a:r>
            <a:r>
              <a:rPr sz="1100" b="1" spc="-229" dirty="0">
                <a:latin typeface="LM Sans 10"/>
                <a:cs typeface="LM Sans 10"/>
              </a:rPr>
              <a:t> </a:t>
            </a:r>
            <a:r>
              <a:rPr sz="1100" b="1" spc="-5" dirty="0">
                <a:latin typeface="LM Sans 10"/>
                <a:cs typeface="LM Sans 10"/>
              </a:rPr>
              <a:t>)</a:t>
            </a:r>
            <a:endParaRPr sz="1100" dirty="0">
              <a:latin typeface="LM Sans 10"/>
              <a:cs typeface="LM Sans 10"/>
            </a:endParaRPr>
          </a:p>
          <a:p>
            <a:pPr>
              <a:lnSpc>
                <a:spcPct val="100000"/>
              </a:lnSpc>
              <a:spcBef>
                <a:spcPts val="40"/>
              </a:spcBef>
            </a:pPr>
            <a:endParaRPr sz="900" dirty="0">
              <a:latin typeface="LM Sans 10"/>
              <a:cs typeface="LM Sans 10"/>
            </a:endParaRPr>
          </a:p>
          <a:p>
            <a:pPr marL="931544">
              <a:lnSpc>
                <a:spcPct val="100000"/>
              </a:lnSpc>
            </a:pPr>
            <a:r>
              <a:rPr lang="en-US" sz="900" b="1" spc="-25" dirty="0">
                <a:latin typeface="LM Sans 10"/>
                <a:cs typeface="LM Sans 10"/>
              </a:rPr>
              <a:t>         </a:t>
            </a:r>
            <a:r>
              <a:rPr sz="900" b="1" spc="-25" dirty="0">
                <a:latin typeface="LM Sans 10"/>
                <a:cs typeface="LM Sans 10"/>
              </a:rPr>
              <a:t>Team</a:t>
            </a:r>
            <a:r>
              <a:rPr sz="900" b="1" spc="-10" dirty="0">
                <a:latin typeface="LM Sans 10"/>
                <a:cs typeface="LM Sans 10"/>
              </a:rPr>
              <a:t> </a:t>
            </a:r>
            <a:r>
              <a:rPr sz="900" b="1" dirty="0">
                <a:latin typeface="LM Sans 10"/>
                <a:cs typeface="LM Sans 10"/>
              </a:rPr>
              <a:t>Members:</a:t>
            </a:r>
            <a:endParaRPr sz="900" dirty="0">
              <a:latin typeface="LM Sans 10"/>
              <a:cs typeface="LM Sans 10"/>
            </a:endParaRPr>
          </a:p>
          <a:p>
            <a:pPr marL="466090" marR="261620" indent="-198755">
              <a:lnSpc>
                <a:spcPct val="102600"/>
              </a:lnSpc>
              <a:spcBef>
                <a:spcPts val="45"/>
              </a:spcBef>
            </a:pPr>
            <a:r>
              <a:rPr lang="en-IN" sz="1100" spc="-15" dirty="0">
                <a:latin typeface="LM Sans 10"/>
                <a:cs typeface="LM Sans 10"/>
              </a:rPr>
              <a:t>         Usha Kamble</a:t>
            </a:r>
            <a:r>
              <a:rPr lang="en-IN" sz="1100" spc="-5" dirty="0">
                <a:latin typeface="LM Sans 10"/>
                <a:cs typeface="LM Sans 10"/>
              </a:rPr>
              <a:t>	</a:t>
            </a:r>
            <a:r>
              <a:rPr sz="1100" spc="-5" dirty="0">
                <a:latin typeface="LM Sans 10"/>
                <a:cs typeface="LM Sans 10"/>
              </a:rPr>
              <a:t>01fe18bcs</a:t>
            </a:r>
            <a:r>
              <a:rPr lang="en-IN" sz="1100" spc="-5" dirty="0">
                <a:latin typeface="LM Sans 10"/>
                <a:cs typeface="LM Sans 10"/>
              </a:rPr>
              <a:t>242    </a:t>
            </a:r>
          </a:p>
          <a:p>
            <a:pPr marL="466090" marR="261620" indent="-198755">
              <a:lnSpc>
                <a:spcPct val="102600"/>
              </a:lnSpc>
              <a:spcBef>
                <a:spcPts val="45"/>
              </a:spcBef>
            </a:pPr>
            <a:r>
              <a:rPr sz="1100" spc="-5" dirty="0">
                <a:latin typeface="LM Sans 10"/>
                <a:cs typeface="LM Sans 10"/>
              </a:rPr>
              <a:t> </a:t>
            </a:r>
            <a:r>
              <a:rPr lang="en-IN" sz="1100" spc="-5" dirty="0">
                <a:latin typeface="LM Sans 10"/>
                <a:cs typeface="LM Sans 10"/>
              </a:rPr>
              <a:t>        Rohit Kulkarni</a:t>
            </a:r>
            <a:r>
              <a:rPr sz="1100" spc="-5" dirty="0">
                <a:latin typeface="LM Sans 10"/>
                <a:cs typeface="LM Sans 10"/>
              </a:rPr>
              <a:t> </a:t>
            </a:r>
            <a:r>
              <a:rPr lang="en-US" sz="1100" spc="-5" dirty="0">
                <a:latin typeface="LM Sans 10"/>
                <a:cs typeface="LM Sans 10"/>
              </a:rPr>
              <a:t>   </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01fe18bcs</a:t>
            </a:r>
            <a:r>
              <a:rPr lang="en-US" sz="1100" spc="-5" dirty="0">
                <a:latin typeface="LM Sans 10"/>
                <a:cs typeface="LM Sans 10"/>
              </a:rPr>
              <a:t>177</a:t>
            </a:r>
            <a:r>
              <a:rPr sz="1100" spc="-5" dirty="0">
                <a:latin typeface="LM Sans 10"/>
                <a:cs typeface="LM Sans 10"/>
              </a:rPr>
              <a:t> </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a:t>
            </a:r>
            <a:r>
              <a:rPr lang="en-IN" sz="1100" spc="-15" dirty="0">
                <a:latin typeface="LM Sans 10"/>
                <a:cs typeface="LM Sans 10"/>
              </a:rPr>
              <a:t> Sumegh Madawale</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a:t>
            </a:r>
            <a:r>
              <a:rPr lang="en-US" sz="1100" spc="-5" dirty="0">
                <a:latin typeface="LM Sans 10"/>
                <a:cs typeface="LM Sans 10"/>
              </a:rPr>
              <a:t>5</a:t>
            </a:r>
            <a:r>
              <a:rPr sz="1100" spc="-5" dirty="0">
                <a:latin typeface="LM Sans 10"/>
                <a:cs typeface="LM Sans 10"/>
              </a:rPr>
              <a:t>bcs</a:t>
            </a:r>
            <a:r>
              <a:rPr lang="en-US" sz="1100" spc="-5" dirty="0">
                <a:latin typeface="LM Sans 10"/>
                <a:cs typeface="LM Sans 10"/>
              </a:rPr>
              <a:t>209</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Sougat Paul	 01fe17bcs208</a:t>
            </a:r>
            <a:endParaRPr sz="1100" dirty="0">
              <a:latin typeface="LM Sans 10"/>
              <a:cs typeface="LM Sans 10"/>
            </a:endParaRPr>
          </a:p>
          <a:p>
            <a:pPr>
              <a:lnSpc>
                <a:spcPct val="100000"/>
              </a:lnSpc>
              <a:spcBef>
                <a:spcPts val="50"/>
              </a:spcBef>
            </a:pPr>
            <a:endParaRPr sz="1050" dirty="0">
              <a:latin typeface="LM Sans 10"/>
              <a:cs typeface="LM Sans 10"/>
            </a:endParaRPr>
          </a:p>
          <a:p>
            <a:pPr algn="ctr">
              <a:lnSpc>
                <a:spcPct val="100000"/>
              </a:lnSpc>
            </a:pPr>
            <a:r>
              <a:rPr lang="en-IN" sz="900" b="1" spc="-5" dirty="0">
                <a:latin typeface="LM Sans 10"/>
                <a:cs typeface="LM Sans 10"/>
              </a:rPr>
              <a:t>  </a:t>
            </a:r>
            <a:r>
              <a:rPr sz="900" b="1" spc="-5" dirty="0">
                <a:latin typeface="LM Sans 10"/>
                <a:cs typeface="LM Sans 10"/>
              </a:rPr>
              <a:t>Under the Guidance</a:t>
            </a:r>
            <a:r>
              <a:rPr sz="900" b="1" spc="-15" dirty="0">
                <a:latin typeface="LM Sans 10"/>
                <a:cs typeface="LM Sans 10"/>
              </a:rPr>
              <a:t> </a:t>
            </a:r>
            <a:r>
              <a:rPr sz="900" b="1" spc="-5" dirty="0">
                <a:latin typeface="LM Sans 10"/>
                <a:cs typeface="LM Sans 10"/>
              </a:rPr>
              <a:t>of:</a:t>
            </a:r>
            <a:endParaRPr lang="en-IN" sz="900" b="1" spc="-5" dirty="0">
              <a:latin typeface="LM Sans 10"/>
              <a:cs typeface="LM Sans 10"/>
            </a:endParaRPr>
          </a:p>
          <a:p>
            <a:pPr algn="ctr">
              <a:lnSpc>
                <a:spcPct val="100000"/>
              </a:lnSpc>
            </a:pPr>
            <a:r>
              <a:rPr lang="en-IN" sz="900" b="1" spc="-5" dirty="0">
                <a:latin typeface="LM Sans 10"/>
                <a:cs typeface="LM Sans 10"/>
              </a:rPr>
              <a:t>MS. </a:t>
            </a:r>
            <a:r>
              <a:rPr lang="en-IN" sz="900" b="1" spc="-5" dirty="0" err="1">
                <a:latin typeface="LM Sans 10"/>
                <a:cs typeface="LM Sans 10"/>
              </a:rPr>
              <a:t>Preeti</a:t>
            </a:r>
            <a:r>
              <a:rPr lang="en-IN" sz="900" b="1" spc="-5" dirty="0">
                <a:latin typeface="LM Sans 10"/>
                <a:cs typeface="LM Sans 10"/>
              </a:rPr>
              <a:t> T</a:t>
            </a:r>
          </a:p>
          <a:p>
            <a:pPr algn="ctr">
              <a:lnSpc>
                <a:spcPct val="100000"/>
              </a:lnSpc>
            </a:pPr>
            <a:r>
              <a:rPr lang="en-IN" sz="900" b="1" spc="-5" dirty="0">
                <a:latin typeface="LM Sans 10"/>
                <a:cs typeface="LM Sans 10"/>
              </a:rPr>
              <a:t>MR. Mallikarjun</a:t>
            </a:r>
            <a:endParaRPr lang="en-IN" sz="1100" b="1" spc="-5" dirty="0">
              <a:latin typeface="LM Sans 10"/>
              <a:cs typeface="LM Sans 10"/>
            </a:endParaRPr>
          </a:p>
          <a:p>
            <a:pPr algn="ctr">
              <a:lnSpc>
                <a:spcPct val="100000"/>
              </a:lnSpc>
            </a:pPr>
            <a:endParaRPr sz="950" dirty="0">
              <a:latin typeface="LM Sans 10"/>
              <a:cs typeface="LM Sans 10"/>
            </a:endParaRPr>
          </a:p>
          <a:p>
            <a:pPr marL="33655" algn="ctr">
              <a:lnSpc>
                <a:spcPct val="100000"/>
              </a:lnSpc>
            </a:pPr>
            <a:r>
              <a:rPr sz="800" spc="-5" dirty="0">
                <a:latin typeface="LM Sans 8"/>
                <a:cs typeface="LM Sans 8"/>
              </a:rPr>
              <a:t>KLE </a:t>
            </a:r>
            <a:r>
              <a:rPr sz="800" spc="-10" dirty="0">
                <a:latin typeface="LM Sans 8"/>
                <a:cs typeface="LM Sans 8"/>
              </a:rPr>
              <a:t>Technological </a:t>
            </a:r>
            <a:r>
              <a:rPr sz="800" spc="-15" dirty="0">
                <a:latin typeface="LM Sans 8"/>
                <a:cs typeface="LM Sans 8"/>
              </a:rPr>
              <a:t>University,</a:t>
            </a:r>
            <a:r>
              <a:rPr sz="800" dirty="0">
                <a:latin typeface="LM Sans 8"/>
                <a:cs typeface="LM Sans 8"/>
              </a:rPr>
              <a:t> </a:t>
            </a:r>
            <a:r>
              <a:rPr sz="800" spc="-5" dirty="0">
                <a:latin typeface="LM Sans 8"/>
                <a:cs typeface="LM Sans 8"/>
              </a:rPr>
              <a:t>Hubli</a:t>
            </a:r>
            <a:endParaRPr sz="800" dirty="0">
              <a:latin typeface="LM Sans 8"/>
              <a:cs typeface="LM Sans 8"/>
            </a:endParaRPr>
          </a:p>
          <a:p>
            <a:pPr>
              <a:lnSpc>
                <a:spcPct val="100000"/>
              </a:lnSpc>
              <a:spcBef>
                <a:spcPts val="50"/>
              </a:spcBef>
            </a:pPr>
            <a:endParaRPr sz="600" dirty="0">
              <a:latin typeface="LM Sans 8"/>
              <a:cs typeface="LM Sans 8"/>
            </a:endParaRPr>
          </a:p>
          <a:p>
            <a:pPr algn="ctr">
              <a:lnSpc>
                <a:spcPct val="100000"/>
              </a:lnSpc>
              <a:spcBef>
                <a:spcPts val="5"/>
              </a:spcBef>
            </a:pPr>
            <a:r>
              <a:rPr sz="800" b="1" dirty="0">
                <a:latin typeface="LM Sans 10"/>
                <a:cs typeface="LM Sans 10"/>
              </a:rPr>
              <a:t>School </a:t>
            </a:r>
            <a:r>
              <a:rPr sz="800" b="1" spc="-5" dirty="0">
                <a:latin typeface="LM Sans 10"/>
                <a:cs typeface="LM Sans 10"/>
              </a:rPr>
              <a:t>of </a:t>
            </a:r>
            <a:r>
              <a:rPr sz="800" b="1" spc="-10" dirty="0">
                <a:latin typeface="LM Sans 10"/>
                <a:cs typeface="LM Sans 10"/>
              </a:rPr>
              <a:t>Computer </a:t>
            </a:r>
            <a:r>
              <a:rPr sz="800" b="1" spc="-5" dirty="0">
                <a:latin typeface="LM Sans 10"/>
                <a:cs typeface="LM Sans 10"/>
              </a:rPr>
              <a:t>Science and Engineering</a:t>
            </a:r>
            <a:endParaRPr sz="800" dirty="0">
              <a:latin typeface="LM Sans 10"/>
              <a:cs typeface="LM Sans 10"/>
            </a:endParaRPr>
          </a:p>
        </p:txBody>
      </p:sp>
      <p:grpSp>
        <p:nvGrpSpPr>
          <p:cNvPr id="14" name="object 14"/>
          <p:cNvGrpSpPr/>
          <p:nvPr/>
        </p:nvGrpSpPr>
        <p:grpSpPr>
          <a:xfrm>
            <a:off x="0" y="3346348"/>
            <a:ext cx="4608195" cy="109855"/>
            <a:chOff x="0" y="3346348"/>
            <a:chExt cx="4608195" cy="109855"/>
          </a:xfrm>
        </p:grpSpPr>
        <p:sp>
          <p:nvSpPr>
            <p:cNvPr id="15" name="object 1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6" name="object 1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7" name="object 1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9" name="object 19"/>
          <p:cNvSpPr txBox="1"/>
          <p:nvPr/>
        </p:nvSpPr>
        <p:spPr>
          <a:xfrm>
            <a:off x="2011476" y="3351784"/>
            <a:ext cx="584835" cy="89768"/>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LM Sans 8"/>
                <a:cs typeface="LM Sans 8"/>
                <a:hlinkClick r:id="rId2" action="ppaction://hlinksldjump"/>
              </a:rPr>
              <a:t>y</a:t>
            </a:r>
            <a:endParaRPr sz="600" dirty="0">
              <a:latin typeface="LM Sans 8"/>
              <a:cs typeface="LM Sans 8"/>
            </a:endParaRPr>
          </a:p>
        </p:txBody>
      </p:sp>
      <p:sp>
        <p:nvSpPr>
          <p:cNvPr id="20" name="object 20"/>
          <p:cNvSpPr txBox="1"/>
          <p:nvPr/>
        </p:nvSpPr>
        <p:spPr>
          <a:xfrm>
            <a:off x="3689108" y="3351784"/>
            <a:ext cx="676275" cy="89768"/>
          </a:xfrm>
          <a:prstGeom prst="rect">
            <a:avLst/>
          </a:prstGeom>
        </p:spPr>
        <p:txBody>
          <a:bodyPr vert="horz" wrap="square" lIns="0" tIns="0" rIns="0" bIns="0" rtlCol="0">
            <a:spAutoFit/>
          </a:bodyPr>
          <a:lstStyle/>
          <a:p>
            <a:pPr marL="12700">
              <a:lnSpc>
                <a:spcPts val="675"/>
              </a:lnSpc>
            </a:pPr>
            <a:r>
              <a:rPr lang="en-US" sz="600" spc="-10" dirty="0">
                <a:solidFill>
                  <a:srgbClr val="FFFFFF"/>
                </a:solidFill>
                <a:latin typeface="LM Sans 8"/>
                <a:cs typeface="LM Sans 8"/>
              </a:rPr>
              <a:t>March</a:t>
            </a:r>
            <a:r>
              <a:rPr sz="600" spc="-5" dirty="0">
                <a:solidFill>
                  <a:srgbClr val="FFFFFF"/>
                </a:solidFill>
                <a:latin typeface="LM Sans 8"/>
                <a:cs typeface="LM Sans 8"/>
              </a:rPr>
              <a:t>,</a:t>
            </a:r>
            <a:r>
              <a:rPr sz="600" spc="-20" dirty="0">
                <a:solidFill>
                  <a:srgbClr val="FFFFFF"/>
                </a:solidFill>
                <a:latin typeface="LM Sans 8"/>
                <a:cs typeface="LM Sans 8"/>
              </a:rPr>
              <a:t> </a:t>
            </a:r>
            <a:r>
              <a:rPr lang="en-US" sz="600" spc="-5" dirty="0">
                <a:solidFill>
                  <a:srgbClr val="FFFFFF"/>
                </a:solidFill>
                <a:latin typeface="LM Sans 8"/>
                <a:cs typeface="LM Sans 8"/>
              </a:rPr>
              <a:t>11</a:t>
            </a:r>
            <a:r>
              <a:rPr sz="600" spc="-120" dirty="0">
                <a:solidFill>
                  <a:srgbClr val="FFFFFF"/>
                </a:solidFill>
                <a:latin typeface="LM Sans 8"/>
                <a:cs typeface="LM Sans 8"/>
              </a:rPr>
              <a:t> </a:t>
            </a:r>
            <a:r>
              <a:rPr sz="600" spc="-5" dirty="0">
                <a:solidFill>
                  <a:srgbClr val="FFFFFF"/>
                </a:solidFill>
                <a:latin typeface="LM Sans 8"/>
                <a:cs typeface="LM Sans 8"/>
              </a:rPr>
              <a:t>/</a:t>
            </a:r>
            <a:r>
              <a:rPr sz="600" spc="-114" dirty="0">
                <a:solidFill>
                  <a:srgbClr val="FFFFFF"/>
                </a:solidFill>
                <a:latin typeface="LM Sans 8"/>
                <a:cs typeface="LM Sans 8"/>
              </a:rPr>
              <a:t> </a:t>
            </a:r>
            <a:r>
              <a:rPr lang="en-US" sz="600" spc="-5" dirty="0">
                <a:solidFill>
                  <a:srgbClr val="FFFFFF"/>
                </a:solidFill>
                <a:latin typeface="LM Sans 8"/>
                <a:cs typeface="LM Sans 8"/>
              </a:rPr>
              <a:t>22</a:t>
            </a:r>
            <a:endParaRPr sz="600" dirty="0">
              <a:latin typeface="LM Sans 8"/>
              <a:cs typeface="LM Sans 8"/>
            </a:endParaRPr>
          </a:p>
        </p:txBody>
      </p:sp>
      <p:sp>
        <p:nvSpPr>
          <p:cNvPr id="22" name="TextBox 21">
            <a:extLst>
              <a:ext uri="{FF2B5EF4-FFF2-40B4-BE49-F238E27FC236}">
                <a16:creationId xmlns:a16="http://schemas.microsoft.com/office/drawing/2014/main" id="{619102B6-F119-47AA-B501-BF5294BC0A6D}"/>
              </a:ext>
            </a:extLst>
          </p:cNvPr>
          <p:cNvSpPr txBox="1"/>
          <p:nvPr/>
        </p:nvSpPr>
        <p:spPr>
          <a:xfrm>
            <a:off x="170433" y="224684"/>
            <a:ext cx="4267189" cy="830997"/>
          </a:xfrm>
          <a:prstGeom prst="rect">
            <a:avLst/>
          </a:prstGeom>
          <a:noFill/>
        </p:spPr>
        <p:txBody>
          <a:bodyPr wrap="square">
            <a:spAutoFit/>
          </a:bodyPr>
          <a:lstStyle/>
          <a:p>
            <a:r>
              <a:rPr lang="en-IN"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Auto-Captioning Using Facial Expression and Background Objects</a:t>
            </a:r>
            <a:endParaRPr lang="en-IN" sz="1600" dirty="0">
              <a:solidFill>
                <a:schemeClr val="bg1"/>
              </a:solidFill>
            </a:endParaRPr>
          </a:p>
          <a:p>
            <a:endParaRPr lang="en-IN" sz="1600" dirty="0">
              <a:solidFill>
                <a:schemeClr val="bg1"/>
              </a:solidFil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2199005" cy="232756"/>
          </a:xfrm>
          <a:prstGeom prst="rect">
            <a:avLst/>
          </a:prstGeom>
        </p:spPr>
        <p:txBody>
          <a:bodyPr vert="horz" wrap="square" lIns="0" tIns="17145" rIns="0" bIns="0" rtlCol="0">
            <a:spAutoFit/>
          </a:bodyPr>
          <a:lstStyle/>
          <a:p>
            <a:pPr marL="12700">
              <a:lnSpc>
                <a:spcPct val="100000"/>
              </a:lnSpc>
              <a:spcBef>
                <a:spcPts val="135"/>
              </a:spcBef>
            </a:pPr>
            <a:r>
              <a:rPr lang="en-US" sz="1400" b="1" spc="10" dirty="0">
                <a:solidFill>
                  <a:srgbClr val="FFFFFF"/>
                </a:solidFill>
                <a:latin typeface="Times New Roman" panose="02020603050405020304" pitchFamily="18" charset="0"/>
                <a:cs typeface="Times New Roman" panose="02020603050405020304" pitchFamily="18" charset="0"/>
              </a:rPr>
              <a:t>Introduction</a:t>
            </a:r>
            <a:endParaRPr sz="1400" b="1"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DB87CCE3-AC3C-44C7-90CA-B5D01B8D0FAF}"/>
              </a:ext>
            </a:extLst>
          </p:cNvPr>
          <p:cNvSpPr txBox="1"/>
          <p:nvPr/>
        </p:nvSpPr>
        <p:spPr>
          <a:xfrm>
            <a:off x="84555" y="446176"/>
            <a:ext cx="4419500" cy="2677656"/>
          </a:xfrm>
          <a:prstGeom prst="rect">
            <a:avLst/>
          </a:prstGeom>
          <a:noFill/>
        </p:spPr>
        <p:txBody>
          <a:bodyPr wrap="square">
            <a:spAutoFit/>
          </a:bodyPr>
          <a:lstStyle/>
          <a:p>
            <a:pPr marL="171450" indent="-171450">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Machine learning is the part of artificial intelligence in which machines trains themselves by learning and improving without the help of human effort and new programming. </a:t>
            </a:r>
          </a:p>
          <a:p>
            <a:pPr marL="171450" indent="-171450">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is the process of imitating intelligent behaviour in machines. Various examples of these behaviours include visual comprehension, speech identification or tasks including decision making etc. </a:t>
            </a:r>
          </a:p>
          <a:p>
            <a:pPr marL="171450" indent="-171450">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ultimate goal of the AI technology is to allow the machine to catch the user’s intentions or emotions by itself, thereby reducing the burden of the user and making it more enjoyable. Therefore, understanding the feelings and the action of the human becomes important in various human-centric services. This technology based on the human face is called facial expression recognition (FER) technology.</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A14C-7BCC-E178-36B1-8AC937741C7E}"/>
              </a:ext>
            </a:extLst>
          </p:cNvPr>
          <p:cNvSpPr>
            <a:spLocks noGrp="1"/>
          </p:cNvSpPr>
          <p:nvPr>
            <p:ph type="ctrTitle"/>
          </p:nvPr>
        </p:nvSpPr>
        <p:spPr>
          <a:xfrm>
            <a:off x="95301" y="27296"/>
            <a:ext cx="4419498" cy="276999"/>
          </a:xfrm>
        </p:spPr>
        <p:txBody>
          <a:bodyPr/>
          <a:lstStyle/>
          <a:p>
            <a:r>
              <a:rPr lang="en-US" sz="1800" dirty="0">
                <a:solidFill>
                  <a:schemeClr val="bg1"/>
                </a:solidFill>
                <a:latin typeface="Times New Roman" panose="02020603050405020304" pitchFamily="18" charset="0"/>
                <a:cs typeface="Times New Roman" panose="02020603050405020304" pitchFamily="18" charset="0"/>
              </a:rPr>
              <a:t>Motivation</a:t>
            </a: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9913BA-399E-A891-E6EA-6CE80DEA3645}"/>
              </a:ext>
            </a:extLst>
          </p:cNvPr>
          <p:cNvSpPr>
            <a:spLocks noGrp="1"/>
          </p:cNvSpPr>
          <p:nvPr>
            <p:ph type="subTitle" idx="4"/>
          </p:nvPr>
        </p:nvSpPr>
        <p:spPr>
          <a:xfrm>
            <a:off x="164782" y="619347"/>
            <a:ext cx="4280535" cy="2362200"/>
          </a:xfrm>
        </p:spPr>
        <p:txBody>
          <a:bodyPr/>
          <a:lstStyle/>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web development, it’s good practice to provide a description for any image that appears on the page so that an image can be read or heard as opposed to just seen. </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makes web content accessible. Automatic Captioning can help, make Google Image Search as good as Google Search, as then every image could be first converted into a caption and then search can be performed based on the caption. </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CCTV cameras (Closed-circuit television cameras) are everywhere today, but along with viewing the world, if we can also generate relevant captions, then we can raise alarms as soon as there is some malicious activity going on somewhere. This could probably help reduce some crime and/or accidents.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68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3087-4E40-48D5-B5D7-0388079161E7}"/>
              </a:ext>
            </a:extLst>
          </p:cNvPr>
          <p:cNvSpPr>
            <a:spLocks noGrp="1"/>
          </p:cNvSpPr>
          <p:nvPr>
            <p:ph type="ctrTitle"/>
          </p:nvPr>
        </p:nvSpPr>
        <p:spPr>
          <a:xfrm>
            <a:off x="95300" y="59878"/>
            <a:ext cx="4419498" cy="246221"/>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Literature Survey</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3F7D38-6299-4819-823E-3BA538209309}"/>
              </a:ext>
            </a:extLst>
          </p:cNvPr>
          <p:cNvSpPr>
            <a:spLocks noGrp="1"/>
          </p:cNvSpPr>
          <p:nvPr>
            <p:ph type="subTitle" idx="4"/>
          </p:nvPr>
        </p:nvSpPr>
        <p:spPr/>
        <p:txBody>
          <a:bodyPr/>
          <a:lstStyle/>
          <a:p>
            <a:endParaRPr lang="en-IN"/>
          </a:p>
        </p:txBody>
      </p:sp>
      <p:graphicFrame>
        <p:nvGraphicFramePr>
          <p:cNvPr id="6" name="Table 5">
            <a:extLst>
              <a:ext uri="{FF2B5EF4-FFF2-40B4-BE49-F238E27FC236}">
                <a16:creationId xmlns:a16="http://schemas.microsoft.com/office/drawing/2014/main" id="{296646FA-8B2B-4CC0-93D4-CBFF899B9242}"/>
              </a:ext>
            </a:extLst>
          </p:cNvPr>
          <p:cNvGraphicFramePr>
            <a:graphicFrameLocks noGrp="1"/>
          </p:cNvGraphicFramePr>
          <p:nvPr>
            <p:extLst>
              <p:ext uri="{D42A27DB-BD31-4B8C-83A1-F6EECF244321}">
                <p14:modId xmlns:p14="http://schemas.microsoft.com/office/powerpoint/2010/main" val="151238022"/>
              </p:ext>
            </p:extLst>
          </p:nvPr>
        </p:nvGraphicFramePr>
        <p:xfrm>
          <a:off x="39522" y="405720"/>
          <a:ext cx="4475275" cy="2665176"/>
        </p:xfrm>
        <a:graphic>
          <a:graphicData uri="http://schemas.openxmlformats.org/drawingml/2006/table">
            <a:tbl>
              <a:tblPr firstRow="1" bandRow="1">
                <a:tableStyleId>{5C22544A-7EE6-4342-B048-85BDC9FD1C3A}</a:tableStyleId>
              </a:tblPr>
              <a:tblGrid>
                <a:gridCol w="420983">
                  <a:extLst>
                    <a:ext uri="{9D8B030D-6E8A-4147-A177-3AD203B41FA5}">
                      <a16:colId xmlns:a16="http://schemas.microsoft.com/office/drawing/2014/main" val="2468321200"/>
                    </a:ext>
                  </a:extLst>
                </a:gridCol>
                <a:gridCol w="864243">
                  <a:extLst>
                    <a:ext uri="{9D8B030D-6E8A-4147-A177-3AD203B41FA5}">
                      <a16:colId xmlns:a16="http://schemas.microsoft.com/office/drawing/2014/main" val="192176425"/>
                    </a:ext>
                  </a:extLst>
                </a:gridCol>
                <a:gridCol w="864243">
                  <a:extLst>
                    <a:ext uri="{9D8B030D-6E8A-4147-A177-3AD203B41FA5}">
                      <a16:colId xmlns:a16="http://schemas.microsoft.com/office/drawing/2014/main" val="24931682"/>
                    </a:ext>
                  </a:extLst>
                </a:gridCol>
                <a:gridCol w="1200358">
                  <a:extLst>
                    <a:ext uri="{9D8B030D-6E8A-4147-A177-3AD203B41FA5}">
                      <a16:colId xmlns:a16="http://schemas.microsoft.com/office/drawing/2014/main" val="3338261680"/>
                    </a:ext>
                  </a:extLst>
                </a:gridCol>
                <a:gridCol w="1125448">
                  <a:extLst>
                    <a:ext uri="{9D8B030D-6E8A-4147-A177-3AD203B41FA5}">
                      <a16:colId xmlns:a16="http://schemas.microsoft.com/office/drawing/2014/main" val="3234137266"/>
                    </a:ext>
                  </a:extLst>
                </a:gridCol>
              </a:tblGrid>
              <a:tr h="351734">
                <a:tc>
                  <a:txBody>
                    <a:bodyPr/>
                    <a:lstStyle/>
                    <a:p>
                      <a:r>
                        <a:rPr lang="en-IN" sz="800" dirty="0">
                          <a:latin typeface="Times New Roman" panose="02020603050405020304" pitchFamily="18" charset="0"/>
                          <a:cs typeface="Times New Roman" panose="02020603050405020304" pitchFamily="18" charset="0"/>
                        </a:rPr>
                        <a:t>S.NO </a:t>
                      </a:r>
                    </a:p>
                  </a:txBody>
                  <a:tcPr/>
                </a:tc>
                <a:tc>
                  <a:txBody>
                    <a:bodyPr/>
                    <a:lstStyle/>
                    <a:p>
                      <a:r>
                        <a:rPr lang="en-IN" sz="800" dirty="0">
                          <a:latin typeface="Times New Roman" panose="02020603050405020304" pitchFamily="18" charset="0"/>
                          <a:cs typeface="Times New Roman" panose="02020603050405020304" pitchFamily="18" charset="0"/>
                        </a:rPr>
                        <a:t>Author</a:t>
                      </a:r>
                    </a:p>
                  </a:txBody>
                  <a:tcPr/>
                </a:tc>
                <a:tc>
                  <a:txBody>
                    <a:bodyPr/>
                    <a:lstStyle/>
                    <a:p>
                      <a:r>
                        <a:rPr lang="en-US" sz="800" dirty="0">
                          <a:latin typeface="Times New Roman" panose="02020603050405020304" pitchFamily="18" charset="0"/>
                          <a:cs typeface="Times New Roman" panose="02020603050405020304" pitchFamily="18" charset="0"/>
                        </a:rPr>
                        <a:t>Name Of the Paper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dirty="0">
                          <a:latin typeface="Times New Roman" panose="02020603050405020304" pitchFamily="18" charset="0"/>
                          <a:cs typeface="Times New Roman" panose="02020603050405020304" pitchFamily="18" charset="0"/>
                        </a:rPr>
                        <a:t>PROPOSED METHOD</a:t>
                      </a:r>
                    </a:p>
                  </a:txBody>
                  <a:tcPr/>
                </a:tc>
                <a:tc>
                  <a:txBody>
                    <a:bodyPr/>
                    <a:lstStyle/>
                    <a:p>
                      <a:r>
                        <a:rPr lang="en-IN" sz="8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446774824"/>
                  </a:ext>
                </a:extLst>
              </a:tr>
              <a:tr h="1300553">
                <a:tc>
                  <a:txBody>
                    <a:bodyPr/>
                    <a:lstStyle/>
                    <a:p>
                      <a:r>
                        <a:rPr lang="en-IN" sz="800" dirty="0">
                          <a:latin typeface="Times New Roman" panose="02020603050405020304" pitchFamily="18" charset="0"/>
                          <a:cs typeface="Times New Roman" panose="02020603050405020304" pitchFamily="18" charset="0"/>
                        </a:rPr>
                        <a:t>1.</a:t>
                      </a:r>
                    </a:p>
                  </a:txBody>
                  <a:tcPr/>
                </a:tc>
                <a:tc>
                  <a:txBody>
                    <a:bodyPr/>
                    <a:lstStyle/>
                    <a:p>
                      <a:r>
                        <a:rPr lang="en-IN" sz="800" dirty="0"/>
                        <a:t>Erik </a:t>
                      </a:r>
                      <a:r>
                        <a:rPr lang="en-IN" sz="800" dirty="0" err="1"/>
                        <a:t>Hjelm</a:t>
                      </a:r>
                      <a:r>
                        <a:rPr lang="en-IN" sz="800" dirty="0"/>
                        <a:t>, Boon Kee Low</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dirty="0"/>
                        <a:t>Face Detection</a:t>
                      </a:r>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a:t>Neural Networks, Statistical Approaches, Comparative Evaluation</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b="0" i="0" kern="1200" dirty="0">
                          <a:solidFill>
                            <a:schemeClr val="dk1"/>
                          </a:solidFill>
                          <a:latin typeface="Times New Roman" panose="02020603050405020304" pitchFamily="18" charset="0"/>
                          <a:ea typeface="+mn-ea"/>
                          <a:cs typeface="Times New Roman" panose="02020603050405020304" pitchFamily="18" charset="0"/>
                        </a:rPr>
                        <a:t>89.4% -&gt;accuracy</a:t>
                      </a:r>
                    </a:p>
                    <a:p>
                      <a:endParaRPr lang="en-IN" sz="800" b="0"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92212362"/>
                  </a:ext>
                </a:extLst>
              </a:tr>
              <a:tr h="1012889">
                <a:tc>
                  <a:txBody>
                    <a:bodyPr/>
                    <a:lstStyle/>
                    <a:p>
                      <a:r>
                        <a:rPr lang="en-IN" sz="800" dirty="0">
                          <a:latin typeface="Times New Roman" panose="02020603050405020304" pitchFamily="18" charset="0"/>
                          <a:cs typeface="Times New Roman" panose="02020603050405020304" pitchFamily="18" charset="0"/>
                        </a:rPr>
                        <a:t>2.</a:t>
                      </a:r>
                    </a:p>
                  </a:txBody>
                  <a:tcPr/>
                </a:tc>
                <a:tc>
                  <a:txBody>
                    <a:bodyPr/>
                    <a:lstStyle/>
                    <a:p>
                      <a:r>
                        <a:rPr lang="en-IN" sz="800" dirty="0"/>
                        <a:t>Zheng Lian, </a:t>
                      </a:r>
                      <a:r>
                        <a:rPr lang="en-IN" sz="800" dirty="0" err="1"/>
                        <a:t>Ya</a:t>
                      </a:r>
                      <a:r>
                        <a:rPr lang="en-IN" sz="800" dirty="0"/>
                        <a:t> </a:t>
                      </a:r>
                      <a:r>
                        <a:rPr lang="en-IN" sz="800" dirty="0" err="1"/>
                        <a:t>Li,Jianhua</a:t>
                      </a:r>
                      <a:r>
                        <a:rPr lang="en-IN" sz="800" dirty="0"/>
                        <a:t> Tao, Jian Huang, </a:t>
                      </a:r>
                      <a:r>
                        <a:rPr lang="en-IN" sz="800" dirty="0" err="1"/>
                        <a:t>Mingyue</a:t>
                      </a:r>
                      <a:r>
                        <a:rPr lang="en-IN" sz="800" dirty="0"/>
                        <a:t> </a:t>
                      </a:r>
                      <a:r>
                        <a:rPr lang="en-IN" sz="800" dirty="0" err="1"/>
                        <a:t>Niu</a:t>
                      </a:r>
                      <a:r>
                        <a:rPr lang="en-IN" sz="800" dirty="0"/>
                        <a:t> </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t>Expression Analysis Based on Face Regions in the Wild </a:t>
                      </a:r>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a:t>Visualization model, CAM technique, Face region extraction</a:t>
                      </a:r>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dk1"/>
                          </a:solidFill>
                          <a:latin typeface="Times New Roman" panose="02020603050405020304" pitchFamily="18" charset="0"/>
                          <a:ea typeface="+mn-ea"/>
                          <a:cs typeface="Times New Roman" panose="02020603050405020304" pitchFamily="18" charset="0"/>
                        </a:rPr>
                        <a:t>82.69%-&gt;accuracy</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1087455"/>
                  </a:ext>
                </a:extLst>
              </a:tr>
            </a:tbl>
          </a:graphicData>
        </a:graphic>
      </p:graphicFrame>
      <p:grpSp>
        <p:nvGrpSpPr>
          <p:cNvPr id="7" name="object 4">
            <a:extLst>
              <a:ext uri="{FF2B5EF4-FFF2-40B4-BE49-F238E27FC236}">
                <a16:creationId xmlns:a16="http://schemas.microsoft.com/office/drawing/2014/main" id="{9108B451-1D90-42C2-9890-B90B68ADBEBC}"/>
              </a:ext>
            </a:extLst>
          </p:cNvPr>
          <p:cNvGrpSpPr/>
          <p:nvPr/>
        </p:nvGrpSpPr>
        <p:grpSpPr>
          <a:xfrm>
            <a:off x="0" y="3346348"/>
            <a:ext cx="4608195" cy="109855"/>
            <a:chOff x="0" y="3346348"/>
            <a:chExt cx="4608195" cy="109855"/>
          </a:xfrm>
        </p:grpSpPr>
        <p:sp>
          <p:nvSpPr>
            <p:cNvPr id="8" name="object 5">
              <a:extLst>
                <a:ext uri="{FF2B5EF4-FFF2-40B4-BE49-F238E27FC236}">
                  <a16:creationId xmlns:a16="http://schemas.microsoft.com/office/drawing/2014/main" id="{AFEB05C5-C096-42D7-B14A-AC4C7C76F74D}"/>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6">
              <a:extLst>
                <a:ext uri="{FF2B5EF4-FFF2-40B4-BE49-F238E27FC236}">
                  <a16:creationId xmlns:a16="http://schemas.microsoft.com/office/drawing/2014/main" id="{D9EDE480-9634-407D-87BF-A18C087946A4}"/>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7">
              <a:extLst>
                <a:ext uri="{FF2B5EF4-FFF2-40B4-BE49-F238E27FC236}">
                  <a16:creationId xmlns:a16="http://schemas.microsoft.com/office/drawing/2014/main" id="{1939B59E-F0A3-4475-B918-04E6CDD8F4EF}"/>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extLst>
      <p:ext uri="{BB962C8B-B14F-4D97-AF65-F5344CB8AC3E}">
        <p14:creationId xmlns:p14="http://schemas.microsoft.com/office/powerpoint/2010/main" val="38914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40FF-4C41-402D-9A37-508CFD6FBDF7}"/>
              </a:ext>
            </a:extLst>
          </p:cNvPr>
          <p:cNvSpPr>
            <a:spLocks noGrp="1"/>
          </p:cNvSpPr>
          <p:nvPr>
            <p:ph type="ctrTitle"/>
          </p:nvPr>
        </p:nvSpPr>
        <p:spPr>
          <a:xfrm>
            <a:off x="95300" y="59878"/>
            <a:ext cx="4419498" cy="246221"/>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Literature Survey</a:t>
            </a:r>
            <a:endParaRPr lang="en-IN" sz="1600" dirty="0"/>
          </a:p>
        </p:txBody>
      </p:sp>
      <p:sp>
        <p:nvSpPr>
          <p:cNvPr id="3" name="Subtitle 2">
            <a:extLst>
              <a:ext uri="{FF2B5EF4-FFF2-40B4-BE49-F238E27FC236}">
                <a16:creationId xmlns:a16="http://schemas.microsoft.com/office/drawing/2014/main" id="{E6899ACF-08E8-4A83-BBD0-7CCE236117FE}"/>
              </a:ext>
            </a:extLst>
          </p:cNvPr>
          <p:cNvSpPr>
            <a:spLocks noGrp="1"/>
          </p:cNvSpPr>
          <p:nvPr>
            <p:ph type="subTitle" idx="4"/>
          </p:nvPr>
        </p:nvSpPr>
        <p:spPr/>
        <p:txBody>
          <a:bodyPr/>
          <a:lstStyle/>
          <a:p>
            <a:endParaRPr lang="en-IN"/>
          </a:p>
        </p:txBody>
      </p:sp>
      <p:graphicFrame>
        <p:nvGraphicFramePr>
          <p:cNvPr id="4" name="Table 3">
            <a:extLst>
              <a:ext uri="{FF2B5EF4-FFF2-40B4-BE49-F238E27FC236}">
                <a16:creationId xmlns:a16="http://schemas.microsoft.com/office/drawing/2014/main" id="{AAD34EC4-B75B-4757-B85E-8669818A6311}"/>
              </a:ext>
            </a:extLst>
          </p:cNvPr>
          <p:cNvGraphicFramePr>
            <a:graphicFrameLocks noGrp="1"/>
          </p:cNvGraphicFramePr>
          <p:nvPr>
            <p:extLst>
              <p:ext uri="{D42A27DB-BD31-4B8C-83A1-F6EECF244321}">
                <p14:modId xmlns:p14="http://schemas.microsoft.com/office/powerpoint/2010/main" val="827361763"/>
              </p:ext>
            </p:extLst>
          </p:nvPr>
        </p:nvGraphicFramePr>
        <p:xfrm>
          <a:off x="115487" y="434975"/>
          <a:ext cx="4399311" cy="2743200"/>
        </p:xfrm>
        <a:graphic>
          <a:graphicData uri="http://schemas.openxmlformats.org/drawingml/2006/table">
            <a:tbl>
              <a:tblPr firstRow="1" bandRow="1">
                <a:tableStyleId>{5C22544A-7EE6-4342-B048-85BDC9FD1C3A}</a:tableStyleId>
              </a:tblPr>
              <a:tblGrid>
                <a:gridCol w="413837">
                  <a:extLst>
                    <a:ext uri="{9D8B030D-6E8A-4147-A177-3AD203B41FA5}">
                      <a16:colId xmlns:a16="http://schemas.microsoft.com/office/drawing/2014/main" val="71821413"/>
                    </a:ext>
                  </a:extLst>
                </a:gridCol>
                <a:gridCol w="849573">
                  <a:extLst>
                    <a:ext uri="{9D8B030D-6E8A-4147-A177-3AD203B41FA5}">
                      <a16:colId xmlns:a16="http://schemas.microsoft.com/office/drawing/2014/main" val="1488134515"/>
                    </a:ext>
                  </a:extLst>
                </a:gridCol>
                <a:gridCol w="849573">
                  <a:extLst>
                    <a:ext uri="{9D8B030D-6E8A-4147-A177-3AD203B41FA5}">
                      <a16:colId xmlns:a16="http://schemas.microsoft.com/office/drawing/2014/main" val="3439264643"/>
                    </a:ext>
                  </a:extLst>
                </a:gridCol>
                <a:gridCol w="1179983">
                  <a:extLst>
                    <a:ext uri="{9D8B030D-6E8A-4147-A177-3AD203B41FA5}">
                      <a16:colId xmlns:a16="http://schemas.microsoft.com/office/drawing/2014/main" val="628424427"/>
                    </a:ext>
                  </a:extLst>
                </a:gridCol>
                <a:gridCol w="1106345">
                  <a:extLst>
                    <a:ext uri="{9D8B030D-6E8A-4147-A177-3AD203B41FA5}">
                      <a16:colId xmlns:a16="http://schemas.microsoft.com/office/drawing/2014/main" val="305407655"/>
                    </a:ext>
                  </a:extLst>
                </a:gridCol>
              </a:tblGrid>
              <a:tr h="362031">
                <a:tc>
                  <a:txBody>
                    <a:bodyPr/>
                    <a:lstStyle/>
                    <a:p>
                      <a:r>
                        <a:rPr lang="en-IN" sz="800" dirty="0">
                          <a:latin typeface="Times New Roman" panose="02020603050405020304" pitchFamily="18" charset="0"/>
                          <a:cs typeface="Times New Roman" panose="02020603050405020304" pitchFamily="18" charset="0"/>
                        </a:rPr>
                        <a:t>S.NO </a:t>
                      </a:r>
                    </a:p>
                  </a:txBody>
                  <a:tcPr/>
                </a:tc>
                <a:tc>
                  <a:txBody>
                    <a:bodyPr/>
                    <a:lstStyle/>
                    <a:p>
                      <a:r>
                        <a:rPr lang="en-IN" sz="800" dirty="0">
                          <a:latin typeface="Times New Roman" panose="02020603050405020304" pitchFamily="18" charset="0"/>
                          <a:cs typeface="Times New Roman" panose="02020603050405020304" pitchFamily="18" charset="0"/>
                        </a:rPr>
                        <a:t>Author</a:t>
                      </a:r>
                    </a:p>
                  </a:txBody>
                  <a:tcPr/>
                </a:tc>
                <a:tc>
                  <a:txBody>
                    <a:bodyPr/>
                    <a:lstStyle/>
                    <a:p>
                      <a:r>
                        <a:rPr lang="en-US" sz="800" dirty="0">
                          <a:latin typeface="Times New Roman" panose="02020603050405020304" pitchFamily="18" charset="0"/>
                          <a:cs typeface="Times New Roman" panose="02020603050405020304" pitchFamily="18" charset="0"/>
                        </a:rPr>
                        <a:t>Name Of The paper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dirty="0">
                          <a:latin typeface="Times New Roman" panose="02020603050405020304" pitchFamily="18" charset="0"/>
                          <a:cs typeface="Times New Roman" panose="02020603050405020304" pitchFamily="18" charset="0"/>
                        </a:rPr>
                        <a:t>PROPOSED METHOD</a:t>
                      </a:r>
                    </a:p>
                  </a:txBody>
                  <a:tcPr/>
                </a:tc>
                <a:tc>
                  <a:txBody>
                    <a:bodyPr/>
                    <a:lstStyle/>
                    <a:p>
                      <a:r>
                        <a:rPr lang="en-IN" sz="8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867548330"/>
                  </a:ext>
                </a:extLst>
              </a:tr>
              <a:tr h="1338627">
                <a:tc>
                  <a:txBody>
                    <a:bodyPr/>
                    <a:lstStyle/>
                    <a:p>
                      <a:r>
                        <a:rPr lang="en-US" sz="800" dirty="0">
                          <a:latin typeface="Times New Roman" panose="02020603050405020304" pitchFamily="18" charset="0"/>
                          <a:cs typeface="Times New Roman" panose="02020603050405020304" pitchFamily="18" charset="0"/>
                        </a:rPr>
                        <a:t>3</a:t>
                      </a:r>
                      <a:r>
                        <a:rPr lang="en-IN" sz="800" dirty="0">
                          <a:latin typeface="Times New Roman" panose="02020603050405020304" pitchFamily="18" charset="0"/>
                          <a:cs typeface="Times New Roman" panose="02020603050405020304" pitchFamily="18" charset="0"/>
                        </a:rPr>
                        <a:t>.</a:t>
                      </a:r>
                    </a:p>
                  </a:txBody>
                  <a:tcPr/>
                </a:tc>
                <a:tc>
                  <a:txBody>
                    <a:bodyPr/>
                    <a:lstStyle/>
                    <a:p>
                      <a:r>
                        <a:rPr lang="en-IN" sz="800" dirty="0" err="1"/>
                        <a:t>Mukkamala</a:t>
                      </a:r>
                      <a:r>
                        <a:rPr lang="en-IN" sz="800" dirty="0"/>
                        <a:t> Rohith Sri Sai </a:t>
                      </a:r>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dirty="0">
                          <a:latin typeface="Times New Roman" panose="02020603050405020304" pitchFamily="18" charset="0"/>
                          <a:cs typeface="Times New Roman" panose="02020603050405020304" pitchFamily="18" charset="0"/>
                        </a:rPr>
                        <a:t>Object detection and identification</a:t>
                      </a:r>
                      <a:endParaRPr lang="en-IN" sz="800" dirty="0">
                        <a:latin typeface="Times New Roman" panose="02020603050405020304" pitchFamily="18"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err="1"/>
                        <a:t>ResNet</a:t>
                      </a:r>
                      <a:r>
                        <a:rPr lang="en-IN" sz="800" dirty="0"/>
                        <a:t>, R-CNN, SDD, </a:t>
                      </a:r>
                      <a:r>
                        <a:rPr lang="en-IN" sz="800" dirty="0" err="1"/>
                        <a:t>MANet</a:t>
                      </a:r>
                      <a:r>
                        <a:rPr lang="en-IN" sz="800" dirty="0"/>
                        <a:t>, </a:t>
                      </a:r>
                      <a:r>
                        <a:rPr lang="en-IN" sz="800" dirty="0" err="1"/>
                        <a:t>SqueezeNet</a:t>
                      </a:r>
                      <a:r>
                        <a:rPr lang="en-IN" sz="800" dirty="0"/>
                        <a:t>, InceptionV3, </a:t>
                      </a:r>
                      <a:r>
                        <a:rPr lang="en-IN" sz="800" dirty="0" err="1"/>
                        <a:t>DenseNet</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b="0" i="0" kern="1200" dirty="0">
                          <a:solidFill>
                            <a:schemeClr val="dk1"/>
                          </a:solidFill>
                          <a:latin typeface="Times New Roman" panose="02020603050405020304" pitchFamily="18" charset="0"/>
                          <a:ea typeface="+mn-ea"/>
                          <a:cs typeface="Times New Roman" panose="02020603050405020304" pitchFamily="18" charset="0"/>
                        </a:rPr>
                        <a:t>91.49% -&gt;</a:t>
                      </a:r>
                      <a:r>
                        <a:rPr lang="en-IN" sz="800" b="0" i="0" kern="1200" dirty="0" err="1">
                          <a:solidFill>
                            <a:schemeClr val="dk1"/>
                          </a:solidFill>
                          <a:latin typeface="Times New Roman" panose="02020603050405020304" pitchFamily="18" charset="0"/>
                          <a:ea typeface="+mn-ea"/>
                          <a:cs typeface="Times New Roman" panose="02020603050405020304" pitchFamily="18" charset="0"/>
                        </a:rPr>
                        <a:t>accuray</a:t>
                      </a:r>
                      <a:endParaRPr lang="en-IN" sz="800" b="0"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59342218"/>
                  </a:ext>
                </a:extLst>
              </a:tr>
              <a:tr h="1042542">
                <a:tc>
                  <a:txBody>
                    <a:bodyPr/>
                    <a:lstStyle/>
                    <a:p>
                      <a:r>
                        <a:rPr lang="en-IN" sz="800" dirty="0">
                          <a:latin typeface="Times New Roman" panose="02020603050405020304" pitchFamily="18" charset="0"/>
                          <a:cs typeface="Times New Roman" panose="02020603050405020304" pitchFamily="18" charset="0"/>
                        </a:rPr>
                        <a:t>2.</a:t>
                      </a:r>
                    </a:p>
                  </a:txBody>
                  <a:tcPr/>
                </a:tc>
                <a:tc>
                  <a:txBody>
                    <a:bodyPr/>
                    <a:lstStyle/>
                    <a:p>
                      <a:r>
                        <a:rPr lang="en-IN" sz="800" dirty="0"/>
                        <a:t>Shaikh </a:t>
                      </a:r>
                      <a:r>
                        <a:rPr lang="en-IN" sz="800" dirty="0" err="1"/>
                        <a:t>Arbaz</a:t>
                      </a:r>
                      <a:r>
                        <a:rPr lang="en-IN" sz="800" dirty="0"/>
                        <a:t>, Shaikh </a:t>
                      </a:r>
                      <a:r>
                        <a:rPr lang="en-IN" sz="800" dirty="0" err="1"/>
                        <a:t>Sohail</a:t>
                      </a:r>
                      <a:r>
                        <a:rPr lang="en-IN" sz="800" dirty="0"/>
                        <a:t>, Shaikh </a:t>
                      </a:r>
                      <a:r>
                        <a:rPr lang="en-IN" sz="800" dirty="0" err="1"/>
                        <a:t>Rehan</a:t>
                      </a:r>
                      <a:r>
                        <a:rPr lang="en-IN" sz="800" dirty="0"/>
                        <a:t>, Mubashir Khan</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t>Image Sorting Using Object Detection and Face Recognition</a:t>
                      </a:r>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a:t>YOLO </a:t>
                      </a:r>
                      <a:r>
                        <a:rPr lang="en-IN" sz="800" dirty="0" err="1"/>
                        <a:t>algorithm,CNN</a:t>
                      </a:r>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dk1"/>
                          </a:solidFill>
                          <a:latin typeface="Times New Roman" panose="02020603050405020304" pitchFamily="18" charset="0"/>
                          <a:ea typeface="+mn-ea"/>
                          <a:cs typeface="Times New Roman" panose="02020603050405020304" pitchFamily="18" charset="0"/>
                        </a:rPr>
                        <a:t>70% -&gt;accuracy </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7182705"/>
                  </a:ext>
                </a:extLst>
              </a:tr>
            </a:tbl>
          </a:graphicData>
        </a:graphic>
      </p:graphicFrame>
      <p:grpSp>
        <p:nvGrpSpPr>
          <p:cNvPr id="5" name="object 4">
            <a:extLst>
              <a:ext uri="{FF2B5EF4-FFF2-40B4-BE49-F238E27FC236}">
                <a16:creationId xmlns:a16="http://schemas.microsoft.com/office/drawing/2014/main" id="{9A792688-F3D2-4692-8B72-3A735B389613}"/>
              </a:ext>
            </a:extLst>
          </p:cNvPr>
          <p:cNvGrpSpPr/>
          <p:nvPr/>
        </p:nvGrpSpPr>
        <p:grpSpPr>
          <a:xfrm>
            <a:off x="0" y="3346348"/>
            <a:ext cx="4608195" cy="109855"/>
            <a:chOff x="0" y="3346348"/>
            <a:chExt cx="4608195" cy="109855"/>
          </a:xfrm>
        </p:grpSpPr>
        <p:sp>
          <p:nvSpPr>
            <p:cNvPr id="6" name="object 5">
              <a:extLst>
                <a:ext uri="{FF2B5EF4-FFF2-40B4-BE49-F238E27FC236}">
                  <a16:creationId xmlns:a16="http://schemas.microsoft.com/office/drawing/2014/main" id="{5D05FF8D-2CB1-4E42-A563-C9936D1D3A74}"/>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7" name="object 6">
              <a:extLst>
                <a:ext uri="{FF2B5EF4-FFF2-40B4-BE49-F238E27FC236}">
                  <a16:creationId xmlns:a16="http://schemas.microsoft.com/office/drawing/2014/main" id="{9A5114A5-92EF-4169-A977-1FBABD9AD398}"/>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8" name="object 7">
              <a:extLst>
                <a:ext uri="{FF2B5EF4-FFF2-40B4-BE49-F238E27FC236}">
                  <a16:creationId xmlns:a16="http://schemas.microsoft.com/office/drawing/2014/main" id="{9D215759-B264-4328-880C-AA02705A02E1}"/>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extLst>
      <p:ext uri="{BB962C8B-B14F-4D97-AF65-F5344CB8AC3E}">
        <p14:creationId xmlns:p14="http://schemas.microsoft.com/office/powerpoint/2010/main" val="374063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438350" cy="232756"/>
          </a:xfrm>
          <a:prstGeom prst="rect">
            <a:avLst/>
          </a:prstGeom>
        </p:spPr>
        <p:txBody>
          <a:bodyPr vert="horz" wrap="square" lIns="0" tIns="17145" rIns="0" bIns="0" rtlCol="0">
            <a:spAutoFit/>
          </a:bodyPr>
          <a:lstStyle/>
          <a:p>
            <a:pPr marL="12700">
              <a:lnSpc>
                <a:spcPct val="100000"/>
              </a:lnSpc>
              <a:spcBef>
                <a:spcPts val="135"/>
              </a:spcBef>
            </a:pPr>
            <a:r>
              <a:rPr lang="en-IN" sz="1400" spc="10" dirty="0">
                <a:solidFill>
                  <a:srgbClr val="FFFFFF"/>
                </a:solidFill>
                <a:latin typeface="LM Sans 12"/>
                <a:cs typeface="LM Sans 12"/>
              </a:rPr>
              <a:t>Problem Formulation:</a:t>
            </a:r>
            <a:endParaRPr sz="1400" dirty="0">
              <a:latin typeface="LM Sans 12"/>
              <a:cs typeface="LM Sans 12"/>
            </a:endParaRPr>
          </a:p>
        </p:txBody>
      </p:sp>
      <p:sp>
        <p:nvSpPr>
          <p:cNvPr id="4" name="object 4"/>
          <p:cNvSpPr txBox="1"/>
          <p:nvPr/>
        </p:nvSpPr>
        <p:spPr>
          <a:xfrm>
            <a:off x="247650" y="477614"/>
            <a:ext cx="4191000" cy="2747675"/>
          </a:xfrm>
          <a:prstGeom prst="rect">
            <a:avLst/>
          </a:prstGeom>
        </p:spPr>
        <p:txBody>
          <a:bodyPr vert="horz" wrap="square" lIns="0" tIns="6985" rIns="0" bIns="0" rtlCol="0">
            <a:spAutoFit/>
          </a:bodyPr>
          <a:lstStyle/>
          <a:p>
            <a:pPr marL="12700" marR="419734">
              <a:lnSpc>
                <a:spcPct val="102600"/>
              </a:lnSpc>
              <a:spcBef>
                <a:spcPts val="55"/>
              </a:spcBef>
            </a:pPr>
            <a:r>
              <a:rPr lang="en-IN" sz="1400" b="1" dirty="0">
                <a:latin typeface="Times New Roman" panose="02020603050405020304" pitchFamily="18" charset="0"/>
                <a:ea typeface="Calibri" panose="020F0502020204030204" pitchFamily="34" charset="0"/>
                <a:cs typeface="Times New Roman" panose="02020603050405020304" pitchFamily="18" charset="0"/>
              </a:rPr>
              <a:t>Advance ML based Auto captioning of human emotion with background object detection and captioning</a:t>
            </a:r>
          </a:p>
          <a:p>
            <a:pPr marL="12700" marR="419734">
              <a:lnSpc>
                <a:spcPct val="102600"/>
              </a:lnSpc>
              <a:spcBef>
                <a:spcPts val="55"/>
              </a:spcBef>
            </a:pP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r>
              <a:rPr lang="en-IN" sz="1200" b="1" spc="-10" dirty="0">
                <a:latin typeface="Times New Roman" panose="02020603050405020304" pitchFamily="18" charset="0"/>
                <a:cs typeface="Times New Roman" panose="02020603050405020304" pitchFamily="18" charset="0"/>
              </a:rPr>
              <a:t>Objectives</a:t>
            </a:r>
            <a:r>
              <a:rPr lang="en-IN" sz="1200" spc="-1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Multiple person Facial Emotion Detection in a single frame.</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Along with Emotion of Person auto captioning the present situation.</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 detection in the frame and auto captioning.</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Implement the above steps in the Real time with WEB  based application and with ML Architecture and functioning.</a:t>
            </a: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endParaRPr lang="en-IN" sz="1200" spc="-10"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4608195" cy="391223"/>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r>
              <a:rPr lang="en-US" dirty="0">
                <a:solidFill>
                  <a:schemeClr val="bg1"/>
                </a:solidFill>
              </a:rPr>
              <a:t>  </a:t>
            </a:r>
            <a:r>
              <a:rPr lang="en-US" sz="1400" dirty="0">
                <a:solidFill>
                  <a:schemeClr val="bg1"/>
                </a:solidFill>
              </a:rPr>
              <a:t>Dataset Details </a:t>
            </a:r>
            <a:endParaRPr sz="1400" dirty="0">
              <a:solidFill>
                <a:schemeClr val="bg1"/>
              </a:solidFill>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3" name="TextBox 2">
            <a:extLst>
              <a:ext uri="{FF2B5EF4-FFF2-40B4-BE49-F238E27FC236}">
                <a16:creationId xmlns:a16="http://schemas.microsoft.com/office/drawing/2014/main" id="{13F5EF5D-0291-4E90-BDD5-2AFC9DFE07B2}"/>
              </a:ext>
            </a:extLst>
          </p:cNvPr>
          <p:cNvSpPr txBox="1"/>
          <p:nvPr/>
        </p:nvSpPr>
        <p:spPr>
          <a:xfrm>
            <a:off x="95250" y="511175"/>
            <a:ext cx="4419600" cy="2667000"/>
          </a:xfrm>
          <a:prstGeom prst="rect">
            <a:avLst/>
          </a:prstGeom>
          <a:noFill/>
        </p:spPr>
        <p:txBody>
          <a:bodyPr wrap="square" rtlCol="0">
            <a:spAutoFit/>
          </a:bodyPr>
          <a:lstStyle/>
          <a:p>
            <a:endParaRPr lang="en-BB" dirty="0"/>
          </a:p>
        </p:txBody>
      </p:sp>
      <p:sp>
        <p:nvSpPr>
          <p:cNvPr id="4" name="TextBox 3">
            <a:extLst>
              <a:ext uri="{FF2B5EF4-FFF2-40B4-BE49-F238E27FC236}">
                <a16:creationId xmlns:a16="http://schemas.microsoft.com/office/drawing/2014/main" id="{3C0FF73B-390B-44C0-9656-DB3319CFD723}"/>
              </a:ext>
            </a:extLst>
          </p:cNvPr>
          <p:cNvSpPr txBox="1"/>
          <p:nvPr/>
        </p:nvSpPr>
        <p:spPr>
          <a:xfrm>
            <a:off x="95251" y="434975"/>
            <a:ext cx="4343400" cy="2677656"/>
          </a:xfrm>
          <a:prstGeom prst="rect">
            <a:avLst/>
          </a:prstGeom>
          <a:noFill/>
        </p:spPr>
        <p:txBody>
          <a:bodyPr wrap="square" rtlCol="0">
            <a:spAutoFit/>
          </a:bodyPr>
          <a:lstStyle/>
          <a:p>
            <a:r>
              <a:rPr lang="en-IN" sz="1200" dirty="0"/>
              <a:t>YOLOV3 – real time data set</a:t>
            </a:r>
          </a:p>
          <a:p>
            <a:r>
              <a:rPr lang="en-IN" sz="1200" dirty="0"/>
              <a:t>Two types – tiny </a:t>
            </a:r>
            <a:br>
              <a:rPr lang="en-IN" sz="1200" dirty="0"/>
            </a:br>
            <a:r>
              <a:rPr lang="en-IN" sz="1200" dirty="0"/>
              <a:t>                   -- large</a:t>
            </a:r>
          </a:p>
          <a:p>
            <a:r>
              <a:rPr lang="en-IN" sz="1200" dirty="0"/>
              <a:t>It has a CFG and a weights file which are internally connected to the main YOLOV3 file.</a:t>
            </a:r>
          </a:p>
          <a:p>
            <a:pPr marL="228600" indent="-228600">
              <a:buAutoNum type="arabicParenR"/>
            </a:pPr>
            <a:endParaRPr lang="en-IN" sz="1200" dirty="0"/>
          </a:p>
          <a:p>
            <a:r>
              <a:rPr lang="en-IN" sz="1200" dirty="0"/>
              <a:t>It helps in detecting things in the frame, i.e. it will detect object and it will consider the background as well. Its main job is to Distinguish the objects and backgrounds separately.</a:t>
            </a:r>
          </a:p>
          <a:p>
            <a:endParaRPr lang="en-IN" sz="1200" dirty="0"/>
          </a:p>
          <a:p>
            <a:r>
              <a:rPr lang="en-IN" sz="1200" dirty="0"/>
              <a:t>Once it has been trained with face of a person, it will </a:t>
            </a:r>
            <a:r>
              <a:rPr lang="en-IN" sz="1200" dirty="0" err="1"/>
              <a:t>evrytime</a:t>
            </a:r>
            <a:r>
              <a:rPr lang="en-IN" sz="1200" dirty="0"/>
              <a:t> catch and display details it knows about that person. Each person and its data is stored in separate folders and they are named differently.</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1066750" cy="232756"/>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LM Sans 12"/>
                <a:cs typeface="LM Sans 12"/>
              </a:rPr>
              <a:t>References</a:t>
            </a:r>
            <a:endParaRPr sz="1400" dirty="0">
              <a:latin typeface="LM Sans 12"/>
              <a:cs typeface="LM Sans 12"/>
            </a:endParaRPr>
          </a:p>
        </p:txBody>
      </p:sp>
      <p:grpSp>
        <p:nvGrpSpPr>
          <p:cNvPr id="4" name="object 4"/>
          <p:cNvGrpSpPr/>
          <p:nvPr/>
        </p:nvGrpSpPr>
        <p:grpSpPr>
          <a:xfrm>
            <a:off x="173964" y="522216"/>
            <a:ext cx="106680" cy="144780"/>
            <a:chOff x="173964" y="522216"/>
            <a:chExt cx="106680" cy="144780"/>
          </a:xfrm>
        </p:grpSpPr>
        <p:sp>
          <p:nvSpPr>
            <p:cNvPr id="5" name="object 5"/>
            <p:cNvSpPr/>
            <p:nvPr/>
          </p:nvSpPr>
          <p:spPr>
            <a:xfrm>
              <a:off x="176504" y="524755"/>
              <a:ext cx="101219" cy="1391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6504" y="52475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 name="object 7"/>
            <p:cNvSpPr/>
            <p:nvPr/>
          </p:nvSpPr>
          <p:spPr>
            <a:xfrm>
              <a:off x="189156" y="54373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 name="object 8"/>
            <p:cNvSpPr/>
            <p:nvPr/>
          </p:nvSpPr>
          <p:spPr>
            <a:xfrm>
              <a:off x="201809" y="56271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9" name="object 9"/>
            <p:cNvSpPr/>
            <p:nvPr/>
          </p:nvSpPr>
          <p:spPr>
            <a:xfrm>
              <a:off x="189156" y="59434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10" name="object 10"/>
            <p:cNvSpPr/>
            <p:nvPr/>
          </p:nvSpPr>
          <p:spPr>
            <a:xfrm>
              <a:off x="233440" y="591179"/>
              <a:ext cx="31635" cy="4428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33440" y="64495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52419" y="52475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13" name="object 13"/>
          <p:cNvSpPr txBox="1"/>
          <p:nvPr/>
        </p:nvSpPr>
        <p:spPr>
          <a:xfrm>
            <a:off x="353638" y="466860"/>
            <a:ext cx="4161212" cy="552844"/>
          </a:xfrm>
          <a:prstGeom prst="rect">
            <a:avLst/>
          </a:prstGeom>
        </p:spPr>
        <p:txBody>
          <a:bodyPr vert="horz" wrap="square" lIns="0" tIns="10160" rIns="0" bIns="0" rtlCol="0">
            <a:spAutoFit/>
          </a:bodyPr>
          <a:lstStyle/>
          <a:p>
            <a:pPr lvl="0" algn="just">
              <a:lnSpc>
                <a:spcPct val="115000"/>
              </a:lnSpc>
              <a:spcAft>
                <a:spcPts val="120"/>
              </a:spcAft>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Zhao Z, Zheng P, Xu S and Wu X Object Detection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withDeep</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Learning: A Review2019</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Neural Networks and Learning Systems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30 3212.</a:t>
            </a:r>
          </a:p>
        </p:txBody>
      </p:sp>
      <p:grpSp>
        <p:nvGrpSpPr>
          <p:cNvPr id="14" name="object 14"/>
          <p:cNvGrpSpPr/>
          <p:nvPr/>
        </p:nvGrpSpPr>
        <p:grpSpPr>
          <a:xfrm>
            <a:off x="172471" y="1071114"/>
            <a:ext cx="106680" cy="144780"/>
            <a:chOff x="173964" y="1153266"/>
            <a:chExt cx="106680" cy="144780"/>
          </a:xfrm>
        </p:grpSpPr>
        <p:sp>
          <p:nvSpPr>
            <p:cNvPr id="15" name="object 15"/>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7" name="object 17"/>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8" name="object 18"/>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20" name="object 20"/>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1" name="object 41"/>
          <p:cNvGrpSpPr/>
          <p:nvPr/>
        </p:nvGrpSpPr>
        <p:grpSpPr>
          <a:xfrm>
            <a:off x="0" y="3346348"/>
            <a:ext cx="4608195" cy="109855"/>
            <a:chOff x="0" y="3346348"/>
            <a:chExt cx="4608195" cy="109855"/>
          </a:xfrm>
        </p:grpSpPr>
        <p:sp>
          <p:nvSpPr>
            <p:cNvPr id="42" name="object 42"/>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3" name="object 43"/>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44" name="object 44"/>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45" name="object 45"/>
          <p:cNvSpPr txBox="1"/>
          <p:nvPr/>
        </p:nvSpPr>
        <p:spPr>
          <a:xfrm>
            <a:off x="2011476" y="3351784"/>
            <a:ext cx="584835" cy="102235"/>
          </a:xfrm>
          <a:prstGeom prst="rect">
            <a:avLst/>
          </a:prstGeom>
        </p:spPr>
        <p:txBody>
          <a:bodyPr vert="horz" wrap="square" lIns="0" tIns="0" rIns="0" bIns="0" rtlCol="0">
            <a:spAutoFit/>
          </a:bodyPr>
          <a:lstStyle/>
          <a:p>
            <a:pPr marL="12700">
              <a:lnSpc>
                <a:spcPts val="675"/>
              </a:lnSpc>
            </a:pPr>
            <a:r>
              <a:rPr sz="600" spc="-10" dirty="0">
                <a:solidFill>
                  <a:srgbClr val="FFFFFF"/>
                </a:solidFill>
                <a:latin typeface="LM Sans 8"/>
                <a:cs typeface="LM Sans 8"/>
                <a:hlinkClick r:id="rId5" action="ppaction://hlinksldjump"/>
              </a:rPr>
              <a:t>Network</a:t>
            </a:r>
            <a:r>
              <a:rPr sz="600" spc="-60" dirty="0">
                <a:solidFill>
                  <a:srgbClr val="FFFFFF"/>
                </a:solidFill>
                <a:latin typeface="LM Sans 8"/>
                <a:cs typeface="LM Sans 8"/>
                <a:hlinkClick r:id="rId5" action="ppaction://hlinksldjump"/>
              </a:rPr>
              <a:t> </a:t>
            </a:r>
            <a:r>
              <a:rPr sz="600" spc="-5" dirty="0">
                <a:solidFill>
                  <a:srgbClr val="FFFFFF"/>
                </a:solidFill>
                <a:latin typeface="LM Sans 8"/>
                <a:cs typeface="LM Sans 8"/>
                <a:hlinkClick r:id="rId5" action="ppaction://hlinksldjump"/>
              </a:rPr>
              <a:t>security</a:t>
            </a:r>
            <a:endParaRPr sz="600">
              <a:latin typeface="LM Sans 8"/>
              <a:cs typeface="LM Sans 8"/>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r>
              <a:rPr spc="-10" dirty="0"/>
              <a:t>May</a:t>
            </a:r>
            <a:r>
              <a:rPr spc="-20" dirty="0"/>
              <a:t> </a:t>
            </a:r>
            <a:r>
              <a:rPr spc="-5" dirty="0"/>
              <a:t>28,</a:t>
            </a:r>
            <a:r>
              <a:rPr spc="-20" dirty="0"/>
              <a:t> </a:t>
            </a:r>
            <a:r>
              <a:rPr spc="-5" dirty="0"/>
              <a:t>202116</a:t>
            </a:r>
            <a:r>
              <a:rPr spc="-114" dirty="0"/>
              <a:t> </a:t>
            </a:r>
            <a:r>
              <a:rPr spc="-5" dirty="0"/>
              <a:t>/</a:t>
            </a:r>
            <a:r>
              <a:rPr spc="-120" dirty="0"/>
              <a:t> </a:t>
            </a:r>
            <a:r>
              <a:rPr spc="-5" dirty="0"/>
              <a:t>17</a:t>
            </a:r>
          </a:p>
        </p:txBody>
      </p:sp>
      <p:sp>
        <p:nvSpPr>
          <p:cNvPr id="57" name="TextBox 56">
            <a:extLst>
              <a:ext uri="{FF2B5EF4-FFF2-40B4-BE49-F238E27FC236}">
                <a16:creationId xmlns:a16="http://schemas.microsoft.com/office/drawing/2014/main" id="{B5110091-E4E6-47F3-A867-9C4EC515BEB4}"/>
              </a:ext>
            </a:extLst>
          </p:cNvPr>
          <p:cNvSpPr txBox="1"/>
          <p:nvPr/>
        </p:nvSpPr>
        <p:spPr>
          <a:xfrm>
            <a:off x="276116" y="992406"/>
            <a:ext cx="4206798" cy="820738"/>
          </a:xfrm>
          <a:prstGeom prst="rect">
            <a:avLst/>
          </a:prstGeom>
          <a:noFill/>
        </p:spPr>
        <p:txBody>
          <a:bodyPr wrap="square">
            <a:spAutoFit/>
          </a:bodyPr>
          <a:lstStyle/>
          <a:p>
            <a:pPr lvl="0" algn="just">
              <a:lnSpc>
                <a:spcPct val="115000"/>
              </a:lnSpc>
              <a:spcAft>
                <a:spcPts val="120"/>
              </a:spcAft>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Donahue J, Darrell T and Malik J Rich feature hierarchies for accurate object detection and semantic segmentation 2014 </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Conference on Computer Vision and Pattern Recognition(Columbus, OH)</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580-587 </a:t>
            </a:r>
          </a:p>
        </p:txBody>
      </p:sp>
      <p:grpSp>
        <p:nvGrpSpPr>
          <p:cNvPr id="58" name="object 14">
            <a:extLst>
              <a:ext uri="{FF2B5EF4-FFF2-40B4-BE49-F238E27FC236}">
                <a16:creationId xmlns:a16="http://schemas.microsoft.com/office/drawing/2014/main" id="{EA3D0DEB-7F8D-49FB-AEC1-5DB2614A41A3}"/>
              </a:ext>
            </a:extLst>
          </p:cNvPr>
          <p:cNvGrpSpPr/>
          <p:nvPr/>
        </p:nvGrpSpPr>
        <p:grpSpPr>
          <a:xfrm>
            <a:off x="168232" y="1789727"/>
            <a:ext cx="106680" cy="144780"/>
            <a:chOff x="173964" y="1153266"/>
            <a:chExt cx="106680" cy="144780"/>
          </a:xfrm>
        </p:grpSpPr>
        <p:sp>
          <p:nvSpPr>
            <p:cNvPr id="59" name="object 15">
              <a:extLst>
                <a:ext uri="{FF2B5EF4-FFF2-40B4-BE49-F238E27FC236}">
                  <a16:creationId xmlns:a16="http://schemas.microsoft.com/office/drawing/2014/main" id="{64F6E34D-E484-4D87-B2A3-E50ED3B1F579}"/>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60" name="object 16">
              <a:extLst>
                <a:ext uri="{FF2B5EF4-FFF2-40B4-BE49-F238E27FC236}">
                  <a16:creationId xmlns:a16="http://schemas.microsoft.com/office/drawing/2014/main" id="{A8ADEA11-285B-400B-8020-78777202F2E5}"/>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61" name="object 17">
              <a:extLst>
                <a:ext uri="{FF2B5EF4-FFF2-40B4-BE49-F238E27FC236}">
                  <a16:creationId xmlns:a16="http://schemas.microsoft.com/office/drawing/2014/main" id="{D2903266-14C1-431D-A598-9ED1CD4786B7}"/>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2" name="object 18">
              <a:extLst>
                <a:ext uri="{FF2B5EF4-FFF2-40B4-BE49-F238E27FC236}">
                  <a16:creationId xmlns:a16="http://schemas.microsoft.com/office/drawing/2014/main" id="{81AE474D-7B36-4C47-9CC2-2A05D73F6096}"/>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63" name="object 19">
              <a:extLst>
                <a:ext uri="{FF2B5EF4-FFF2-40B4-BE49-F238E27FC236}">
                  <a16:creationId xmlns:a16="http://schemas.microsoft.com/office/drawing/2014/main" id="{08870164-7B16-45BD-9234-C1F5834583BF}"/>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64" name="object 20">
              <a:extLst>
                <a:ext uri="{FF2B5EF4-FFF2-40B4-BE49-F238E27FC236}">
                  <a16:creationId xmlns:a16="http://schemas.microsoft.com/office/drawing/2014/main" id="{FF9CA3DF-BCB1-47E3-8E62-91F329B5343A}"/>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65" name="object 21">
              <a:extLst>
                <a:ext uri="{FF2B5EF4-FFF2-40B4-BE49-F238E27FC236}">
                  <a16:creationId xmlns:a16="http://schemas.microsoft.com/office/drawing/2014/main" id="{F06CCDC8-A50D-47FF-B8F7-CF26D980BF4D}"/>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6" name="object 22">
              <a:extLst>
                <a:ext uri="{FF2B5EF4-FFF2-40B4-BE49-F238E27FC236}">
                  <a16:creationId xmlns:a16="http://schemas.microsoft.com/office/drawing/2014/main" id="{709F169D-389C-4247-9A5A-1EFF3A62FEEF}"/>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68" name="TextBox 67">
            <a:extLst>
              <a:ext uri="{FF2B5EF4-FFF2-40B4-BE49-F238E27FC236}">
                <a16:creationId xmlns:a16="http://schemas.microsoft.com/office/drawing/2014/main" id="{EEA7DDCD-DDCD-4707-BDDE-A3CD328B8B78}"/>
              </a:ext>
            </a:extLst>
          </p:cNvPr>
          <p:cNvSpPr txBox="1"/>
          <p:nvPr/>
        </p:nvSpPr>
        <p:spPr>
          <a:xfrm>
            <a:off x="278437" y="1742838"/>
            <a:ext cx="4093061" cy="44909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Fast R-CNN 2015</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International Conference on Computer Vision(Santiago)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1440-1448</a:t>
            </a:r>
          </a:p>
        </p:txBody>
      </p:sp>
      <p:grpSp>
        <p:nvGrpSpPr>
          <p:cNvPr id="69" name="object 14">
            <a:extLst>
              <a:ext uri="{FF2B5EF4-FFF2-40B4-BE49-F238E27FC236}">
                <a16:creationId xmlns:a16="http://schemas.microsoft.com/office/drawing/2014/main" id="{E2F7CDB4-9940-4BBF-8ED8-8CD42BAE47F4}"/>
              </a:ext>
            </a:extLst>
          </p:cNvPr>
          <p:cNvGrpSpPr/>
          <p:nvPr/>
        </p:nvGrpSpPr>
        <p:grpSpPr>
          <a:xfrm>
            <a:off x="178607" y="2238590"/>
            <a:ext cx="106680" cy="144780"/>
            <a:chOff x="173964" y="1153266"/>
            <a:chExt cx="106680" cy="144780"/>
          </a:xfrm>
        </p:grpSpPr>
        <p:sp>
          <p:nvSpPr>
            <p:cNvPr id="70" name="object 15">
              <a:extLst>
                <a:ext uri="{FF2B5EF4-FFF2-40B4-BE49-F238E27FC236}">
                  <a16:creationId xmlns:a16="http://schemas.microsoft.com/office/drawing/2014/main" id="{C5CE0CA5-2822-4182-B43C-F2D13203E4F1}"/>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71" name="object 16">
              <a:extLst>
                <a:ext uri="{FF2B5EF4-FFF2-40B4-BE49-F238E27FC236}">
                  <a16:creationId xmlns:a16="http://schemas.microsoft.com/office/drawing/2014/main" id="{621B146D-A761-4F9A-9242-E16979CD5178}"/>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2" name="object 17">
              <a:extLst>
                <a:ext uri="{FF2B5EF4-FFF2-40B4-BE49-F238E27FC236}">
                  <a16:creationId xmlns:a16="http://schemas.microsoft.com/office/drawing/2014/main" id="{41FBF392-57BC-472A-8EAB-B98A6B19B65C}"/>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73" name="object 18">
              <a:extLst>
                <a:ext uri="{FF2B5EF4-FFF2-40B4-BE49-F238E27FC236}">
                  <a16:creationId xmlns:a16="http://schemas.microsoft.com/office/drawing/2014/main" id="{E831B8CE-9F62-4EE6-BFA8-8740FA8DBB81}"/>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74" name="object 19">
              <a:extLst>
                <a:ext uri="{FF2B5EF4-FFF2-40B4-BE49-F238E27FC236}">
                  <a16:creationId xmlns:a16="http://schemas.microsoft.com/office/drawing/2014/main" id="{2F8A6F6B-A555-40D9-B252-8E75E94BD781}"/>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75" name="object 20">
              <a:extLst>
                <a:ext uri="{FF2B5EF4-FFF2-40B4-BE49-F238E27FC236}">
                  <a16:creationId xmlns:a16="http://schemas.microsoft.com/office/drawing/2014/main" id="{02690163-49FA-4E07-8DBE-359481F40146}"/>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76" name="object 21">
              <a:extLst>
                <a:ext uri="{FF2B5EF4-FFF2-40B4-BE49-F238E27FC236}">
                  <a16:creationId xmlns:a16="http://schemas.microsoft.com/office/drawing/2014/main" id="{4B2C4D08-B0DD-49B5-9872-4D9B9B3677E1}"/>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77" name="object 22">
              <a:extLst>
                <a:ext uri="{FF2B5EF4-FFF2-40B4-BE49-F238E27FC236}">
                  <a16:creationId xmlns:a16="http://schemas.microsoft.com/office/drawing/2014/main" id="{4F40FD84-52BA-4FE7-840E-5E62ED572F08}"/>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79" name="TextBox 78">
            <a:extLst>
              <a:ext uri="{FF2B5EF4-FFF2-40B4-BE49-F238E27FC236}">
                <a16:creationId xmlns:a16="http://schemas.microsoft.com/office/drawing/2014/main" id="{A76839AB-4958-45B9-8AE1-15FBA8145102}"/>
              </a:ext>
            </a:extLst>
          </p:cNvPr>
          <p:cNvSpPr txBox="1"/>
          <p:nvPr/>
        </p:nvSpPr>
        <p:spPr>
          <a:xfrm>
            <a:off x="276116" y="2170181"/>
            <a:ext cx="3888802" cy="449097"/>
          </a:xfrm>
          <a:prstGeom prst="rect">
            <a:avLst/>
          </a:prstGeom>
          <a:noFill/>
        </p:spPr>
        <p:txBody>
          <a:bodyPr wrap="square">
            <a:spAutoFit/>
          </a:bodyPr>
          <a:lstStyle/>
          <a:p>
            <a:pPr lvl="0" algn="just">
              <a:lnSpc>
                <a:spcPct val="115000"/>
              </a:lnSpc>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Zhong-</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Qiu</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Zhao, Member, IEEE, Peng Zheng, Shou-</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tao</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and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Xindong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Wu, Fellow, IEEE 2019.</a:t>
            </a:r>
          </a:p>
        </p:txBody>
      </p:sp>
      <p:grpSp>
        <p:nvGrpSpPr>
          <p:cNvPr id="80" name="object 14">
            <a:extLst>
              <a:ext uri="{FF2B5EF4-FFF2-40B4-BE49-F238E27FC236}">
                <a16:creationId xmlns:a16="http://schemas.microsoft.com/office/drawing/2014/main" id="{AC56A3FD-761A-4550-B511-1B6ADEE49F05}"/>
              </a:ext>
            </a:extLst>
          </p:cNvPr>
          <p:cNvGrpSpPr/>
          <p:nvPr/>
        </p:nvGrpSpPr>
        <p:grpSpPr>
          <a:xfrm>
            <a:off x="187663" y="2746438"/>
            <a:ext cx="106680" cy="144780"/>
            <a:chOff x="173964" y="1153266"/>
            <a:chExt cx="106680" cy="144780"/>
          </a:xfrm>
        </p:grpSpPr>
        <p:sp>
          <p:nvSpPr>
            <p:cNvPr id="81" name="object 15">
              <a:extLst>
                <a:ext uri="{FF2B5EF4-FFF2-40B4-BE49-F238E27FC236}">
                  <a16:creationId xmlns:a16="http://schemas.microsoft.com/office/drawing/2014/main" id="{CFCB156C-B819-4CC5-BD27-12E7DDE6EC62}"/>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82" name="object 16">
              <a:extLst>
                <a:ext uri="{FF2B5EF4-FFF2-40B4-BE49-F238E27FC236}">
                  <a16:creationId xmlns:a16="http://schemas.microsoft.com/office/drawing/2014/main" id="{5CD85F3D-D28C-4AF4-A896-706B4690B627}"/>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83" name="object 17">
              <a:extLst>
                <a:ext uri="{FF2B5EF4-FFF2-40B4-BE49-F238E27FC236}">
                  <a16:creationId xmlns:a16="http://schemas.microsoft.com/office/drawing/2014/main" id="{63ED4DDE-0875-4C44-B6A3-7767D954AB26}"/>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4" name="object 18">
              <a:extLst>
                <a:ext uri="{FF2B5EF4-FFF2-40B4-BE49-F238E27FC236}">
                  <a16:creationId xmlns:a16="http://schemas.microsoft.com/office/drawing/2014/main" id="{EE4CABD8-1402-48BC-8485-E05D2AA66497}"/>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85" name="object 19">
              <a:extLst>
                <a:ext uri="{FF2B5EF4-FFF2-40B4-BE49-F238E27FC236}">
                  <a16:creationId xmlns:a16="http://schemas.microsoft.com/office/drawing/2014/main" id="{78CE8163-C059-4FE7-BAF6-B76CAE79C2D0}"/>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86" name="object 20">
              <a:extLst>
                <a:ext uri="{FF2B5EF4-FFF2-40B4-BE49-F238E27FC236}">
                  <a16:creationId xmlns:a16="http://schemas.microsoft.com/office/drawing/2014/main" id="{F09888BB-0112-4FE5-AAA5-D66F3F78E390}"/>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87" name="object 21">
              <a:extLst>
                <a:ext uri="{FF2B5EF4-FFF2-40B4-BE49-F238E27FC236}">
                  <a16:creationId xmlns:a16="http://schemas.microsoft.com/office/drawing/2014/main" id="{EF7B20EA-C317-42BE-B39B-BF5086B67666}"/>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88" name="object 22">
              <a:extLst>
                <a:ext uri="{FF2B5EF4-FFF2-40B4-BE49-F238E27FC236}">
                  <a16:creationId xmlns:a16="http://schemas.microsoft.com/office/drawing/2014/main" id="{9F5384DD-A984-4401-BCFC-626F42641E27}"/>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90" name="TextBox 89">
            <a:extLst>
              <a:ext uri="{FF2B5EF4-FFF2-40B4-BE49-F238E27FC236}">
                <a16:creationId xmlns:a16="http://schemas.microsoft.com/office/drawing/2014/main" id="{79CE285C-23E8-4A2E-863A-95086CD7226C}"/>
              </a:ext>
            </a:extLst>
          </p:cNvPr>
          <p:cNvSpPr txBox="1"/>
          <p:nvPr/>
        </p:nvSpPr>
        <p:spPr>
          <a:xfrm>
            <a:off x="284598" y="2661714"/>
            <a:ext cx="4206798" cy="63491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Byoung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Chul</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 Department of Computer Engineering, Keimyung University, Daegu 42601 6 December 2017; Accepted: 25 January 2018; Published: 30 January 2018</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48732"/>
            <a:ext cx="4608195" cy="207645"/>
            <a:chOff x="0" y="3248732"/>
            <a:chExt cx="4608195" cy="207645"/>
          </a:xfrm>
        </p:grpSpPr>
        <p:sp>
          <p:nvSpPr>
            <p:cNvPr id="3" name="object 3"/>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 name="object 4"/>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5" name="object 5"/>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6" name="object 6"/>
          <p:cNvSpPr txBox="1">
            <a:spLocks noGrp="1"/>
          </p:cNvSpPr>
          <p:nvPr>
            <p:ph type="title"/>
          </p:nvPr>
        </p:nvSpPr>
        <p:spPr>
          <a:xfrm>
            <a:off x="1462156" y="1463072"/>
            <a:ext cx="1683474"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panose="02020603050405020304" pitchFamily="18" charset="0"/>
                <a:cs typeface="Times New Roman" panose="02020603050405020304" pitchFamily="18" charset="0"/>
              </a:rPr>
              <a:t>Thank</a:t>
            </a:r>
            <a:r>
              <a:rPr sz="2400" b="1" spc="-60" dirty="0">
                <a:latin typeface="Times New Roman" panose="02020603050405020304" pitchFamily="18" charset="0"/>
                <a:cs typeface="Times New Roman" panose="02020603050405020304" pitchFamily="18" charset="0"/>
              </a:rPr>
              <a:t> </a:t>
            </a:r>
            <a:r>
              <a:rPr sz="2400" b="1" spc="-55" dirty="0">
                <a:latin typeface="Times New Roman" panose="02020603050405020304" pitchFamily="18" charset="0"/>
                <a:cs typeface="Times New Roman" panose="02020603050405020304" pitchFamily="18" charset="0"/>
              </a:rPr>
              <a:t>You</a:t>
            </a:r>
          </a:p>
        </p:txBody>
      </p:sp>
      <p:sp>
        <p:nvSpPr>
          <p:cNvPr id="9" name="object 2">
            <a:extLst>
              <a:ext uri="{FF2B5EF4-FFF2-40B4-BE49-F238E27FC236}">
                <a16:creationId xmlns:a16="http://schemas.microsoft.com/office/drawing/2014/main" id="{1F564308-1981-494B-97F5-7A2E6ED57281}"/>
              </a:ext>
            </a:extLst>
          </p:cNvPr>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797</Words>
  <Application>Microsoft Office PowerPoint</Application>
  <PresentationFormat>Custom</PresentationFormat>
  <Paragraphs>85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LM Sans 10</vt:lpstr>
      <vt:lpstr>LM Sans 12</vt:lpstr>
      <vt:lpstr>LM Sans 17</vt:lpstr>
      <vt:lpstr>LM Sans 8</vt:lpstr>
      <vt:lpstr>Times New Roman</vt:lpstr>
      <vt:lpstr>Wingdings</vt:lpstr>
      <vt:lpstr>Office Theme</vt:lpstr>
      <vt:lpstr>        </vt:lpstr>
      <vt:lpstr>Introduction</vt:lpstr>
      <vt:lpstr>Motivation</vt:lpstr>
      <vt:lpstr>Literature Survey</vt:lpstr>
      <vt:lpstr>Literature Survey</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detection in SDN enviornment</dc:title>
  <dc:creator>Minor Project Review 2 (Team No: N11 )   Team Members: Madhukeshwar Hegde - 01fe18bcs107  Vinay S Itagi - 01fe18bcs256  Mayur S Javali - 01fe18bcs288 Rashmi - 01fe18bcs281,  Under the Guidance of: Ms. Pooja Shettar</dc:creator>
  <cp:lastModifiedBy>usha kamble</cp:lastModifiedBy>
  <cp:revision>20</cp:revision>
  <dcterms:created xsi:type="dcterms:W3CDTF">2021-06-25T15:29:29Z</dcterms:created>
  <dcterms:modified xsi:type="dcterms:W3CDTF">2022-05-08T16:33:28Z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LaTeX with Beamer class</vt:lpwstr>
  </property>
  <property fmtid="{D5CDD505-2E9C-101B-9397-08002B2CF9AE}" pid="4" name="LastSaved">
    <vt:filetime>2021-06-25T00:00:00Z</vt:filetime>
  </property>
</Properties>
</file>