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9" r:id="rId4"/>
    <p:sldId id="261" r:id="rId5"/>
    <p:sldId id="260" r:id="rId6"/>
    <p:sldId id="283" r:id="rId7"/>
    <p:sldId id="284" r:id="rId8"/>
    <p:sldId id="277" r:id="rId9"/>
    <p:sldId id="280" r:id="rId10"/>
    <p:sldId id="281" r:id="rId11"/>
    <p:sldId id="282" r:id="rId12"/>
    <p:sldId id="271" r:id="rId13"/>
    <p:sldId id="272" r:id="rId14"/>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p:cViewPr varScale="1">
        <p:scale>
          <a:sx n="140" d="100"/>
          <a:sy n="140" d="100"/>
        </p:scale>
        <p:origin x="136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47A55D3F-10BB-4E96-9B5C-F5D4CFD957F4}" type="datetimeFigureOut">
              <a:rPr lang="en-IN" smtClean="0"/>
              <a:t>08-05-2022</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9C7F93D3-0B2F-4AC6-B77A-2937DE7D1DAC}" type="slidenum">
              <a:rPr lang="en-IN" smtClean="0"/>
              <a:t>‹#›</a:t>
            </a:fld>
            <a:endParaRPr lang="en-IN"/>
          </a:p>
        </p:txBody>
      </p:sp>
    </p:spTree>
    <p:extLst>
      <p:ext uri="{BB962C8B-B14F-4D97-AF65-F5344CB8AC3E}">
        <p14:creationId xmlns:p14="http://schemas.microsoft.com/office/powerpoint/2010/main" val="398372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7" name="Holder 7"/>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5" name="Holder 5"/>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5/8/2022</a:t>
            </a:fld>
            <a:endParaRPr lang="en-US"/>
          </a:p>
        </p:txBody>
      </p:sp>
      <p:sp>
        <p:nvSpPr>
          <p:cNvPr id="4" name="Holder 4"/>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1609674" y="1218538"/>
            <a:ext cx="1390751" cy="403225"/>
          </a:xfrm>
          <a:prstGeom prst="rect">
            <a:avLst/>
          </a:prstGeom>
        </p:spPr>
        <p:txBody>
          <a:bodyPr wrap="square" lIns="0" tIns="0" rIns="0" bIns="0">
            <a:spAutoFit/>
          </a:bodyPr>
          <a:lstStyle>
            <a:lvl1pPr>
              <a:defRPr sz="2450" b="0" i="0">
                <a:solidFill>
                  <a:schemeClr val="tx1"/>
                </a:solidFill>
                <a:latin typeface="LM Sans 17"/>
                <a:cs typeface="LM Sans 17"/>
              </a:defRPr>
            </a:lvl1pPr>
          </a:lstStyle>
          <a:p>
            <a:endParaRPr/>
          </a:p>
        </p:txBody>
      </p:sp>
      <p:sp>
        <p:nvSpPr>
          <p:cNvPr id="3" name="Holder 3"/>
          <p:cNvSpPr>
            <a:spLocks noGrp="1"/>
          </p:cNvSpPr>
          <p:nvPr>
            <p:ph type="body" idx="1"/>
          </p:nvPr>
        </p:nvSpPr>
        <p:spPr>
          <a:xfrm>
            <a:off x="946734" y="930324"/>
            <a:ext cx="2716631" cy="22529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5/8/2022</a:t>
            </a:fld>
            <a:endParaRPr lang="en-US"/>
          </a:p>
        </p:txBody>
      </p:sp>
      <p:sp>
        <p:nvSpPr>
          <p:cNvPr id="6" name="Holder 6"/>
          <p:cNvSpPr>
            <a:spLocks noGrp="1"/>
          </p:cNvSpPr>
          <p:nvPr>
            <p:ph type="sldNum" sz="quarter" idx="7"/>
          </p:nvPr>
        </p:nvSpPr>
        <p:spPr>
          <a:xfrm>
            <a:off x="3648773" y="3351784"/>
            <a:ext cx="716279" cy="102235"/>
          </a:xfrm>
          <a:prstGeom prst="rect">
            <a:avLst/>
          </a:prstGeom>
        </p:spPr>
        <p:txBody>
          <a:bodyPr wrap="square" lIns="0" tIns="0" rIns="0" bIns="0">
            <a:spAutoFit/>
          </a:bodyPr>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269430"/>
            <a:ext cx="4432935" cy="82550"/>
          </a:xfrm>
          <a:custGeom>
            <a:avLst/>
            <a:gdLst/>
            <a:ahLst/>
            <a:cxnLst/>
            <a:rect l="l" t="t" r="r" b="b"/>
            <a:pathLst>
              <a:path w="4432935" h="82550">
                <a:moveTo>
                  <a:pt x="4381767" y="0"/>
                </a:moveTo>
                <a:lnTo>
                  <a:pt x="50800" y="0"/>
                </a:lnTo>
                <a:lnTo>
                  <a:pt x="31075" y="4008"/>
                </a:lnTo>
                <a:lnTo>
                  <a:pt x="14922" y="14922"/>
                </a:lnTo>
                <a:lnTo>
                  <a:pt x="4008" y="31075"/>
                </a:lnTo>
                <a:lnTo>
                  <a:pt x="0" y="50800"/>
                </a:lnTo>
                <a:lnTo>
                  <a:pt x="0" y="82384"/>
                </a:lnTo>
                <a:lnTo>
                  <a:pt x="4432567" y="82384"/>
                </a:lnTo>
                <a:lnTo>
                  <a:pt x="4432567" y="50800"/>
                </a:lnTo>
                <a:lnTo>
                  <a:pt x="4428558" y="31075"/>
                </a:lnTo>
                <a:lnTo>
                  <a:pt x="4417644" y="14922"/>
                </a:lnTo>
                <a:lnTo>
                  <a:pt x="4401492" y="4008"/>
                </a:lnTo>
                <a:lnTo>
                  <a:pt x="4381767" y="0"/>
                </a:lnTo>
                <a:close/>
              </a:path>
            </a:pathLst>
          </a:custGeom>
          <a:solidFill>
            <a:srgbClr val="3333B2"/>
          </a:solidFill>
        </p:spPr>
        <p:txBody>
          <a:bodyPr wrap="square" lIns="0" tIns="0" rIns="0" bIns="0" rtlCol="0"/>
          <a:lstStyle/>
          <a:p>
            <a:endParaRPr/>
          </a:p>
        </p:txBody>
      </p:sp>
      <p:grpSp>
        <p:nvGrpSpPr>
          <p:cNvPr id="3" name="object 3"/>
          <p:cNvGrpSpPr/>
          <p:nvPr/>
        </p:nvGrpSpPr>
        <p:grpSpPr>
          <a:xfrm>
            <a:off x="87743" y="340995"/>
            <a:ext cx="4432935" cy="398780"/>
            <a:chOff x="87743" y="313843"/>
            <a:chExt cx="4432935" cy="398780"/>
          </a:xfrm>
        </p:grpSpPr>
        <p:sp>
          <p:nvSpPr>
            <p:cNvPr id="7" name="object 7"/>
            <p:cNvSpPr/>
            <p:nvPr/>
          </p:nvSpPr>
          <p:spPr>
            <a:xfrm>
              <a:off x="87743" y="313843"/>
              <a:ext cx="4432935" cy="398780"/>
            </a:xfrm>
            <a:custGeom>
              <a:avLst/>
              <a:gdLst/>
              <a:ahLst/>
              <a:cxnLst/>
              <a:rect l="l" t="t" r="r" b="b"/>
              <a:pathLst>
                <a:path w="4432935" h="398780">
                  <a:moveTo>
                    <a:pt x="4432567" y="0"/>
                  </a:moveTo>
                  <a:lnTo>
                    <a:pt x="0" y="0"/>
                  </a:lnTo>
                  <a:lnTo>
                    <a:pt x="0" y="347902"/>
                  </a:lnTo>
                  <a:lnTo>
                    <a:pt x="4008" y="367627"/>
                  </a:lnTo>
                  <a:lnTo>
                    <a:pt x="14922" y="383780"/>
                  </a:lnTo>
                  <a:lnTo>
                    <a:pt x="31075" y="394694"/>
                  </a:lnTo>
                  <a:lnTo>
                    <a:pt x="50800" y="398702"/>
                  </a:lnTo>
                  <a:lnTo>
                    <a:pt x="4381767" y="398702"/>
                  </a:lnTo>
                  <a:lnTo>
                    <a:pt x="4401492" y="394694"/>
                  </a:lnTo>
                  <a:lnTo>
                    <a:pt x="4417644" y="383780"/>
                  </a:lnTo>
                  <a:lnTo>
                    <a:pt x="4428558" y="367627"/>
                  </a:lnTo>
                  <a:lnTo>
                    <a:pt x="4432567" y="347902"/>
                  </a:lnTo>
                  <a:lnTo>
                    <a:pt x="4432567" y="0"/>
                  </a:lnTo>
                  <a:close/>
                </a:path>
              </a:pathLst>
            </a:custGeom>
            <a:solidFill>
              <a:srgbClr val="3333B2"/>
            </a:solidFill>
          </p:spPr>
          <p:txBody>
            <a:bodyPr wrap="square" lIns="0" tIns="0" rIns="0" bIns="0" rtlCol="0"/>
            <a:lstStyle/>
            <a:p>
              <a:endParaRPr/>
            </a:p>
          </p:txBody>
        </p:sp>
        <p:sp>
          <p:nvSpPr>
            <p:cNvPr id="9" name="object 9"/>
            <p:cNvSpPr/>
            <p:nvPr/>
          </p:nvSpPr>
          <p:spPr>
            <a:xfrm>
              <a:off x="4520311" y="345381"/>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20311" y="332681"/>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20311" y="319981"/>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650443" y="372005"/>
            <a:ext cx="3307715" cy="232756"/>
          </a:xfrm>
          <a:prstGeom prst="rect">
            <a:avLst/>
          </a:prstGeom>
        </p:spPr>
        <p:txBody>
          <a:bodyPr vert="horz" wrap="square" lIns="0" tIns="17145" rIns="0" bIns="0" rtlCol="0">
            <a:spAutoFit/>
          </a:bodyPr>
          <a:lstStyle/>
          <a:p>
            <a:pPr marL="12700">
              <a:lnSpc>
                <a:spcPct val="100000"/>
              </a:lnSpc>
              <a:spcBef>
                <a:spcPts val="135"/>
              </a:spcBef>
            </a:pPr>
            <a:r>
              <a:rPr lang="en-IN" sz="1400" dirty="0">
                <a:latin typeface="LM Sans 12"/>
                <a:cs typeface="LM Sans 12"/>
              </a:rPr>
              <a:t>        </a:t>
            </a:r>
            <a:endParaRPr sz="1400" dirty="0">
              <a:solidFill>
                <a:schemeClr val="bg1"/>
              </a:solidFill>
              <a:latin typeface="LM Sans 12"/>
              <a:cs typeface="LM Sans 12"/>
            </a:endParaRPr>
          </a:p>
        </p:txBody>
      </p:sp>
      <p:sp>
        <p:nvSpPr>
          <p:cNvPr id="13" name="object 13"/>
          <p:cNvSpPr txBox="1"/>
          <p:nvPr/>
        </p:nvSpPr>
        <p:spPr>
          <a:xfrm>
            <a:off x="675180" y="864085"/>
            <a:ext cx="3034716" cy="2242665"/>
          </a:xfrm>
          <a:prstGeom prst="rect">
            <a:avLst/>
          </a:prstGeom>
        </p:spPr>
        <p:txBody>
          <a:bodyPr vert="horz" wrap="square" lIns="0" tIns="11430" rIns="0" bIns="0" rtlCol="0">
            <a:spAutoFit/>
          </a:bodyPr>
          <a:lstStyle/>
          <a:p>
            <a:pPr algn="ctr">
              <a:lnSpc>
                <a:spcPct val="100000"/>
              </a:lnSpc>
              <a:spcBef>
                <a:spcPts val="90"/>
              </a:spcBef>
            </a:pPr>
            <a:r>
              <a:rPr sz="1100" b="1" spc="-5" dirty="0">
                <a:latin typeface="LM Sans 10"/>
                <a:cs typeface="LM Sans 10"/>
              </a:rPr>
              <a:t> </a:t>
            </a:r>
            <a:r>
              <a:rPr sz="1100" b="1" spc="-30" dirty="0">
                <a:latin typeface="LM Sans 10"/>
                <a:cs typeface="LM Sans 10"/>
              </a:rPr>
              <a:t>(Team </a:t>
            </a:r>
            <a:r>
              <a:rPr sz="1100" b="1" spc="-10" dirty="0">
                <a:latin typeface="LM Sans 10"/>
                <a:cs typeface="LM Sans 10"/>
              </a:rPr>
              <a:t>No: </a:t>
            </a:r>
            <a:r>
              <a:rPr lang="en-IN" sz="1100" b="1" spc="-10" dirty="0">
                <a:latin typeface="LM Sans 10"/>
                <a:cs typeface="LM Sans 10"/>
              </a:rPr>
              <a:t>D20</a:t>
            </a:r>
            <a:r>
              <a:rPr sz="1100" b="1" spc="-229" dirty="0">
                <a:latin typeface="LM Sans 10"/>
                <a:cs typeface="LM Sans 10"/>
              </a:rPr>
              <a:t> </a:t>
            </a:r>
            <a:r>
              <a:rPr sz="1100" b="1" spc="-5" dirty="0">
                <a:latin typeface="LM Sans 10"/>
                <a:cs typeface="LM Sans 10"/>
              </a:rPr>
              <a:t>)</a:t>
            </a:r>
            <a:endParaRPr sz="1100" dirty="0">
              <a:latin typeface="LM Sans 10"/>
              <a:cs typeface="LM Sans 10"/>
            </a:endParaRPr>
          </a:p>
          <a:p>
            <a:pPr>
              <a:lnSpc>
                <a:spcPct val="100000"/>
              </a:lnSpc>
              <a:spcBef>
                <a:spcPts val="40"/>
              </a:spcBef>
            </a:pPr>
            <a:endParaRPr sz="900" dirty="0">
              <a:latin typeface="LM Sans 10"/>
              <a:cs typeface="LM Sans 10"/>
            </a:endParaRPr>
          </a:p>
          <a:p>
            <a:pPr marL="931544">
              <a:lnSpc>
                <a:spcPct val="100000"/>
              </a:lnSpc>
            </a:pPr>
            <a:r>
              <a:rPr lang="en-US" sz="900" b="1" spc="-25" dirty="0">
                <a:latin typeface="LM Sans 10"/>
                <a:cs typeface="LM Sans 10"/>
              </a:rPr>
              <a:t>         </a:t>
            </a:r>
            <a:r>
              <a:rPr sz="900" b="1" spc="-25" dirty="0">
                <a:latin typeface="LM Sans 10"/>
                <a:cs typeface="LM Sans 10"/>
              </a:rPr>
              <a:t>Team</a:t>
            </a:r>
            <a:r>
              <a:rPr sz="900" b="1" spc="-10" dirty="0">
                <a:latin typeface="LM Sans 10"/>
                <a:cs typeface="LM Sans 10"/>
              </a:rPr>
              <a:t> </a:t>
            </a:r>
            <a:r>
              <a:rPr sz="900" b="1" dirty="0">
                <a:latin typeface="LM Sans 10"/>
                <a:cs typeface="LM Sans 10"/>
              </a:rPr>
              <a:t>Members:</a:t>
            </a:r>
            <a:endParaRPr sz="900" dirty="0">
              <a:latin typeface="LM Sans 10"/>
              <a:cs typeface="LM Sans 10"/>
            </a:endParaRPr>
          </a:p>
          <a:p>
            <a:pPr marL="466090" marR="261620" indent="-198755">
              <a:lnSpc>
                <a:spcPct val="102600"/>
              </a:lnSpc>
              <a:spcBef>
                <a:spcPts val="45"/>
              </a:spcBef>
            </a:pPr>
            <a:r>
              <a:rPr lang="en-IN" sz="1100" spc="-15" dirty="0">
                <a:latin typeface="LM Sans 10"/>
                <a:cs typeface="LM Sans 10"/>
              </a:rPr>
              <a:t>         Usha Kamble</a:t>
            </a:r>
            <a:r>
              <a:rPr lang="en-IN" sz="1100" spc="-5" dirty="0">
                <a:latin typeface="LM Sans 10"/>
                <a:cs typeface="LM Sans 10"/>
              </a:rPr>
              <a:t>	</a:t>
            </a:r>
            <a:r>
              <a:rPr sz="1100" spc="-5" dirty="0">
                <a:latin typeface="LM Sans 10"/>
                <a:cs typeface="LM Sans 10"/>
              </a:rPr>
              <a:t>01fe18bcs</a:t>
            </a:r>
            <a:r>
              <a:rPr lang="en-IN" sz="1100" spc="-5" dirty="0">
                <a:latin typeface="LM Sans 10"/>
                <a:cs typeface="LM Sans 10"/>
              </a:rPr>
              <a:t>242    </a:t>
            </a:r>
          </a:p>
          <a:p>
            <a:pPr marL="466090" marR="261620" indent="-198755">
              <a:lnSpc>
                <a:spcPct val="102600"/>
              </a:lnSpc>
              <a:spcBef>
                <a:spcPts val="45"/>
              </a:spcBef>
            </a:pPr>
            <a:r>
              <a:rPr sz="1100" spc="-5" dirty="0">
                <a:latin typeface="LM Sans 10"/>
                <a:cs typeface="LM Sans 10"/>
              </a:rPr>
              <a:t> </a:t>
            </a:r>
            <a:r>
              <a:rPr lang="en-IN" sz="1100" spc="-5" dirty="0">
                <a:latin typeface="LM Sans 10"/>
                <a:cs typeface="LM Sans 10"/>
              </a:rPr>
              <a:t>        Rohit Kulkarni</a:t>
            </a:r>
            <a:r>
              <a:rPr sz="1100" spc="-5" dirty="0">
                <a:latin typeface="LM Sans 10"/>
                <a:cs typeface="LM Sans 10"/>
              </a:rPr>
              <a:t> </a:t>
            </a:r>
            <a:r>
              <a:rPr lang="en-US" sz="1100" spc="-5" dirty="0">
                <a:latin typeface="LM Sans 10"/>
                <a:cs typeface="LM Sans 10"/>
              </a:rPr>
              <a:t>   </a:t>
            </a:r>
            <a:r>
              <a:rPr sz="1100" spc="-5" dirty="0">
                <a:latin typeface="LM Sans 10"/>
                <a:cs typeface="LM Sans 10"/>
              </a:rPr>
              <a:t> </a:t>
            </a:r>
            <a:r>
              <a:rPr lang="en-US" sz="1100" spc="-5" dirty="0">
                <a:latin typeface="LM Sans 10"/>
                <a:cs typeface="LM Sans 10"/>
              </a:rPr>
              <a:t>         	</a:t>
            </a:r>
            <a:r>
              <a:rPr sz="1100" spc="-5" dirty="0">
                <a:latin typeface="LM Sans 10"/>
                <a:cs typeface="LM Sans 10"/>
              </a:rPr>
              <a:t>01fe18bcs</a:t>
            </a:r>
            <a:r>
              <a:rPr lang="en-US" sz="1100" spc="-5" dirty="0">
                <a:latin typeface="LM Sans 10"/>
                <a:cs typeface="LM Sans 10"/>
              </a:rPr>
              <a:t>177</a:t>
            </a:r>
            <a:r>
              <a:rPr sz="1100" spc="-5" dirty="0">
                <a:latin typeface="LM Sans 10"/>
                <a:cs typeface="LM Sans 10"/>
              </a:rPr>
              <a:t> </a:t>
            </a:r>
            <a:endParaRPr lang="en-IN" sz="1100" spc="-5" dirty="0">
              <a:latin typeface="LM Sans 10"/>
              <a:cs typeface="LM Sans 10"/>
            </a:endParaRPr>
          </a:p>
          <a:p>
            <a:pPr marL="466090" marR="261620" indent="-198755">
              <a:lnSpc>
                <a:spcPct val="102600"/>
              </a:lnSpc>
              <a:spcBef>
                <a:spcPts val="45"/>
              </a:spcBef>
            </a:pPr>
            <a:r>
              <a:rPr lang="en-IN" sz="1100" spc="-5" dirty="0">
                <a:latin typeface="LM Sans 10"/>
                <a:cs typeface="LM Sans 10"/>
              </a:rPr>
              <a:t>        </a:t>
            </a:r>
            <a:r>
              <a:rPr lang="en-IN" sz="1100" spc="-15" dirty="0">
                <a:latin typeface="LM Sans 10"/>
                <a:cs typeface="LM Sans 10"/>
              </a:rPr>
              <a:t> Sumegh Madawale</a:t>
            </a:r>
            <a:r>
              <a:rPr sz="1100" spc="-5" dirty="0">
                <a:latin typeface="LM Sans 10"/>
                <a:cs typeface="LM Sans 10"/>
              </a:rPr>
              <a:t> </a:t>
            </a:r>
            <a:r>
              <a:rPr lang="en-US" sz="1100" spc="-5" dirty="0">
                <a:latin typeface="LM Sans 10"/>
                <a:cs typeface="LM Sans 10"/>
              </a:rPr>
              <a:t>       </a:t>
            </a:r>
            <a:r>
              <a:rPr sz="1100" spc="-5" dirty="0">
                <a:latin typeface="LM Sans 10"/>
                <a:cs typeface="LM Sans 10"/>
              </a:rPr>
              <a:t>01fe1</a:t>
            </a:r>
            <a:r>
              <a:rPr lang="en-US" sz="1100" spc="-5" dirty="0">
                <a:latin typeface="LM Sans 10"/>
                <a:cs typeface="LM Sans 10"/>
              </a:rPr>
              <a:t>5</a:t>
            </a:r>
            <a:r>
              <a:rPr sz="1100" spc="-5" dirty="0">
                <a:latin typeface="LM Sans 10"/>
                <a:cs typeface="LM Sans 10"/>
              </a:rPr>
              <a:t>bcs</a:t>
            </a:r>
            <a:r>
              <a:rPr lang="en-US" sz="1100" spc="-5" dirty="0">
                <a:latin typeface="LM Sans 10"/>
                <a:cs typeface="LM Sans 10"/>
              </a:rPr>
              <a:t>209</a:t>
            </a:r>
            <a:endParaRPr lang="en-IN" sz="1100" spc="-5" dirty="0">
              <a:latin typeface="LM Sans 10"/>
              <a:cs typeface="LM Sans 10"/>
            </a:endParaRPr>
          </a:p>
          <a:p>
            <a:pPr marL="466090" marR="261620" indent="-198755">
              <a:lnSpc>
                <a:spcPct val="102600"/>
              </a:lnSpc>
              <a:spcBef>
                <a:spcPts val="45"/>
              </a:spcBef>
            </a:pPr>
            <a:r>
              <a:rPr lang="en-IN" sz="1100" spc="-5" dirty="0">
                <a:latin typeface="LM Sans 10"/>
                <a:cs typeface="LM Sans 10"/>
              </a:rPr>
              <a:t>         Sougat Paul	 01fe17bcs208</a:t>
            </a:r>
            <a:endParaRPr sz="1100" dirty="0">
              <a:latin typeface="LM Sans 10"/>
              <a:cs typeface="LM Sans 10"/>
            </a:endParaRPr>
          </a:p>
          <a:p>
            <a:pPr>
              <a:lnSpc>
                <a:spcPct val="100000"/>
              </a:lnSpc>
              <a:spcBef>
                <a:spcPts val="50"/>
              </a:spcBef>
            </a:pPr>
            <a:endParaRPr sz="1050" dirty="0">
              <a:latin typeface="LM Sans 10"/>
              <a:cs typeface="LM Sans 10"/>
            </a:endParaRPr>
          </a:p>
          <a:p>
            <a:pPr algn="ctr">
              <a:lnSpc>
                <a:spcPct val="100000"/>
              </a:lnSpc>
            </a:pPr>
            <a:r>
              <a:rPr lang="en-IN" sz="900" b="1" spc="-5" dirty="0">
                <a:latin typeface="LM Sans 10"/>
                <a:cs typeface="LM Sans 10"/>
              </a:rPr>
              <a:t>  </a:t>
            </a:r>
            <a:r>
              <a:rPr sz="900" b="1" spc="-5" dirty="0">
                <a:latin typeface="LM Sans 10"/>
                <a:cs typeface="LM Sans 10"/>
              </a:rPr>
              <a:t>Under the Guidance</a:t>
            </a:r>
            <a:r>
              <a:rPr sz="900" b="1" spc="-15" dirty="0">
                <a:latin typeface="LM Sans 10"/>
                <a:cs typeface="LM Sans 10"/>
              </a:rPr>
              <a:t> </a:t>
            </a:r>
            <a:r>
              <a:rPr sz="900" b="1" spc="-5" dirty="0">
                <a:latin typeface="LM Sans 10"/>
                <a:cs typeface="LM Sans 10"/>
              </a:rPr>
              <a:t>of:</a:t>
            </a:r>
            <a:endParaRPr lang="en-IN" sz="900" b="1" spc="-5" dirty="0">
              <a:latin typeface="LM Sans 10"/>
              <a:cs typeface="LM Sans 10"/>
            </a:endParaRPr>
          </a:p>
          <a:p>
            <a:pPr algn="ctr">
              <a:lnSpc>
                <a:spcPct val="100000"/>
              </a:lnSpc>
            </a:pPr>
            <a:r>
              <a:rPr lang="en-IN" sz="900" b="1" spc="-5" dirty="0">
                <a:latin typeface="LM Sans 10"/>
                <a:cs typeface="LM Sans 10"/>
              </a:rPr>
              <a:t>MS. </a:t>
            </a:r>
            <a:r>
              <a:rPr lang="en-IN" sz="900" b="1" spc="-5" dirty="0" err="1">
                <a:latin typeface="LM Sans 10"/>
                <a:cs typeface="LM Sans 10"/>
              </a:rPr>
              <a:t>Preeti</a:t>
            </a:r>
            <a:r>
              <a:rPr lang="en-IN" sz="900" b="1" spc="-5" dirty="0">
                <a:latin typeface="LM Sans 10"/>
                <a:cs typeface="LM Sans 10"/>
              </a:rPr>
              <a:t> T</a:t>
            </a:r>
          </a:p>
          <a:p>
            <a:pPr algn="ctr">
              <a:lnSpc>
                <a:spcPct val="100000"/>
              </a:lnSpc>
            </a:pPr>
            <a:r>
              <a:rPr lang="en-IN" sz="900" b="1" spc="-5" dirty="0">
                <a:latin typeface="LM Sans 10"/>
                <a:cs typeface="LM Sans 10"/>
              </a:rPr>
              <a:t>MR. Mallikarjun </a:t>
            </a:r>
            <a:r>
              <a:rPr lang="en-IN" sz="900" b="1" spc="-5" dirty="0" err="1">
                <a:latin typeface="LM Sans 10"/>
                <a:cs typeface="LM Sans 10"/>
              </a:rPr>
              <a:t>Akki</a:t>
            </a:r>
            <a:endParaRPr lang="en-IN" sz="1100" b="1" spc="-5" dirty="0">
              <a:latin typeface="LM Sans 10"/>
              <a:cs typeface="LM Sans 10"/>
            </a:endParaRPr>
          </a:p>
          <a:p>
            <a:pPr algn="ctr">
              <a:lnSpc>
                <a:spcPct val="100000"/>
              </a:lnSpc>
            </a:pPr>
            <a:endParaRPr sz="950" dirty="0">
              <a:latin typeface="LM Sans 10"/>
              <a:cs typeface="LM Sans 10"/>
            </a:endParaRPr>
          </a:p>
          <a:p>
            <a:pPr marL="33655" algn="ctr">
              <a:lnSpc>
                <a:spcPct val="100000"/>
              </a:lnSpc>
            </a:pPr>
            <a:r>
              <a:rPr sz="800" spc="-5" dirty="0">
                <a:latin typeface="LM Sans 8"/>
                <a:cs typeface="LM Sans 8"/>
              </a:rPr>
              <a:t>KLE </a:t>
            </a:r>
            <a:r>
              <a:rPr sz="800" spc="-10" dirty="0">
                <a:latin typeface="LM Sans 8"/>
                <a:cs typeface="LM Sans 8"/>
              </a:rPr>
              <a:t>Technological </a:t>
            </a:r>
            <a:r>
              <a:rPr sz="800" spc="-15" dirty="0">
                <a:latin typeface="LM Sans 8"/>
                <a:cs typeface="LM Sans 8"/>
              </a:rPr>
              <a:t>University,</a:t>
            </a:r>
            <a:r>
              <a:rPr sz="800" dirty="0">
                <a:latin typeface="LM Sans 8"/>
                <a:cs typeface="LM Sans 8"/>
              </a:rPr>
              <a:t> </a:t>
            </a:r>
            <a:r>
              <a:rPr sz="800" spc="-5" dirty="0">
                <a:latin typeface="LM Sans 8"/>
                <a:cs typeface="LM Sans 8"/>
              </a:rPr>
              <a:t>Hubli</a:t>
            </a:r>
            <a:endParaRPr sz="800" dirty="0">
              <a:latin typeface="LM Sans 8"/>
              <a:cs typeface="LM Sans 8"/>
            </a:endParaRPr>
          </a:p>
          <a:p>
            <a:pPr>
              <a:lnSpc>
                <a:spcPct val="100000"/>
              </a:lnSpc>
              <a:spcBef>
                <a:spcPts val="50"/>
              </a:spcBef>
            </a:pPr>
            <a:endParaRPr sz="600" dirty="0">
              <a:latin typeface="LM Sans 8"/>
              <a:cs typeface="LM Sans 8"/>
            </a:endParaRPr>
          </a:p>
          <a:p>
            <a:pPr algn="ctr">
              <a:lnSpc>
                <a:spcPct val="100000"/>
              </a:lnSpc>
              <a:spcBef>
                <a:spcPts val="5"/>
              </a:spcBef>
            </a:pPr>
            <a:r>
              <a:rPr sz="800" b="1" dirty="0">
                <a:latin typeface="LM Sans 10"/>
                <a:cs typeface="LM Sans 10"/>
              </a:rPr>
              <a:t>School </a:t>
            </a:r>
            <a:r>
              <a:rPr sz="800" b="1" spc="-5" dirty="0">
                <a:latin typeface="LM Sans 10"/>
                <a:cs typeface="LM Sans 10"/>
              </a:rPr>
              <a:t>of </a:t>
            </a:r>
            <a:r>
              <a:rPr sz="800" b="1" spc="-10" dirty="0">
                <a:latin typeface="LM Sans 10"/>
                <a:cs typeface="LM Sans 10"/>
              </a:rPr>
              <a:t>Computer </a:t>
            </a:r>
            <a:r>
              <a:rPr sz="800" b="1" spc="-5" dirty="0">
                <a:latin typeface="LM Sans 10"/>
                <a:cs typeface="LM Sans 10"/>
              </a:rPr>
              <a:t>Science and Engineering</a:t>
            </a:r>
            <a:endParaRPr sz="800" dirty="0">
              <a:latin typeface="LM Sans 10"/>
              <a:cs typeface="LM Sans 10"/>
            </a:endParaRPr>
          </a:p>
        </p:txBody>
      </p:sp>
      <p:grpSp>
        <p:nvGrpSpPr>
          <p:cNvPr id="14" name="object 14"/>
          <p:cNvGrpSpPr/>
          <p:nvPr/>
        </p:nvGrpSpPr>
        <p:grpSpPr>
          <a:xfrm>
            <a:off x="0" y="3346348"/>
            <a:ext cx="4608195" cy="109855"/>
            <a:chOff x="0" y="3346348"/>
            <a:chExt cx="4608195" cy="109855"/>
          </a:xfrm>
        </p:grpSpPr>
        <p:sp>
          <p:nvSpPr>
            <p:cNvPr id="15" name="object 1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6" name="object 1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7" name="object 1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9" name="object 19"/>
          <p:cNvSpPr txBox="1"/>
          <p:nvPr/>
        </p:nvSpPr>
        <p:spPr>
          <a:xfrm>
            <a:off x="2011476" y="3351784"/>
            <a:ext cx="584835" cy="89768"/>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LM Sans 8"/>
                <a:cs typeface="LM Sans 8"/>
                <a:hlinkClick r:id="rId2" action="ppaction://hlinksldjump"/>
              </a:rPr>
              <a:t>y</a:t>
            </a:r>
            <a:endParaRPr sz="600" dirty="0">
              <a:latin typeface="LM Sans 8"/>
              <a:cs typeface="LM Sans 8"/>
            </a:endParaRPr>
          </a:p>
        </p:txBody>
      </p:sp>
      <p:sp>
        <p:nvSpPr>
          <p:cNvPr id="20" name="object 20"/>
          <p:cNvSpPr txBox="1"/>
          <p:nvPr/>
        </p:nvSpPr>
        <p:spPr>
          <a:xfrm>
            <a:off x="3689108" y="3351784"/>
            <a:ext cx="676275" cy="89768"/>
          </a:xfrm>
          <a:prstGeom prst="rect">
            <a:avLst/>
          </a:prstGeom>
        </p:spPr>
        <p:txBody>
          <a:bodyPr vert="horz" wrap="square" lIns="0" tIns="0" rIns="0" bIns="0" rtlCol="0">
            <a:spAutoFit/>
          </a:bodyPr>
          <a:lstStyle/>
          <a:p>
            <a:pPr marL="12700">
              <a:lnSpc>
                <a:spcPts val="675"/>
              </a:lnSpc>
            </a:pPr>
            <a:r>
              <a:rPr lang="en-US" sz="600" spc="-10" dirty="0">
                <a:solidFill>
                  <a:srgbClr val="FFFFFF"/>
                </a:solidFill>
                <a:latin typeface="LM Sans 8"/>
                <a:cs typeface="LM Sans 8"/>
              </a:rPr>
              <a:t>March</a:t>
            </a:r>
            <a:r>
              <a:rPr sz="600" spc="-5" dirty="0">
                <a:solidFill>
                  <a:srgbClr val="FFFFFF"/>
                </a:solidFill>
                <a:latin typeface="LM Sans 8"/>
                <a:cs typeface="LM Sans 8"/>
              </a:rPr>
              <a:t>,</a:t>
            </a:r>
            <a:r>
              <a:rPr sz="600" spc="-20" dirty="0">
                <a:solidFill>
                  <a:srgbClr val="FFFFFF"/>
                </a:solidFill>
                <a:latin typeface="LM Sans 8"/>
                <a:cs typeface="LM Sans 8"/>
              </a:rPr>
              <a:t> </a:t>
            </a:r>
            <a:r>
              <a:rPr lang="en-US" sz="600" spc="-5" dirty="0">
                <a:solidFill>
                  <a:srgbClr val="FFFFFF"/>
                </a:solidFill>
                <a:latin typeface="LM Sans 8"/>
                <a:cs typeface="LM Sans 8"/>
              </a:rPr>
              <a:t>11</a:t>
            </a:r>
            <a:r>
              <a:rPr sz="600" spc="-120" dirty="0">
                <a:solidFill>
                  <a:srgbClr val="FFFFFF"/>
                </a:solidFill>
                <a:latin typeface="LM Sans 8"/>
                <a:cs typeface="LM Sans 8"/>
              </a:rPr>
              <a:t> </a:t>
            </a:r>
            <a:r>
              <a:rPr sz="600" spc="-5" dirty="0">
                <a:solidFill>
                  <a:srgbClr val="FFFFFF"/>
                </a:solidFill>
                <a:latin typeface="LM Sans 8"/>
                <a:cs typeface="LM Sans 8"/>
              </a:rPr>
              <a:t>/</a:t>
            </a:r>
            <a:r>
              <a:rPr sz="600" spc="-114" dirty="0">
                <a:solidFill>
                  <a:srgbClr val="FFFFFF"/>
                </a:solidFill>
                <a:latin typeface="LM Sans 8"/>
                <a:cs typeface="LM Sans 8"/>
              </a:rPr>
              <a:t> </a:t>
            </a:r>
            <a:r>
              <a:rPr lang="en-US" sz="600" spc="-5" dirty="0">
                <a:solidFill>
                  <a:srgbClr val="FFFFFF"/>
                </a:solidFill>
                <a:latin typeface="LM Sans 8"/>
                <a:cs typeface="LM Sans 8"/>
              </a:rPr>
              <a:t>22</a:t>
            </a:r>
            <a:endParaRPr sz="600" dirty="0">
              <a:latin typeface="LM Sans 8"/>
              <a:cs typeface="LM Sans 8"/>
            </a:endParaRPr>
          </a:p>
        </p:txBody>
      </p:sp>
      <p:sp>
        <p:nvSpPr>
          <p:cNvPr id="22" name="TextBox 21">
            <a:extLst>
              <a:ext uri="{FF2B5EF4-FFF2-40B4-BE49-F238E27FC236}">
                <a16:creationId xmlns:a16="http://schemas.microsoft.com/office/drawing/2014/main" id="{619102B6-F119-47AA-B501-BF5294BC0A6D}"/>
              </a:ext>
            </a:extLst>
          </p:cNvPr>
          <p:cNvSpPr txBox="1"/>
          <p:nvPr/>
        </p:nvSpPr>
        <p:spPr>
          <a:xfrm>
            <a:off x="171450" y="217155"/>
            <a:ext cx="4267189" cy="584775"/>
          </a:xfrm>
          <a:prstGeom prst="rect">
            <a:avLst/>
          </a:prstGeom>
          <a:noFill/>
        </p:spPr>
        <p:txBody>
          <a:bodyPr wrap="square">
            <a:spAutoFit/>
          </a:bodyPr>
          <a:lstStyle/>
          <a:p>
            <a:r>
              <a:rPr lang="en-IN"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Auto-Captioning Using Facial Expression and Background Objects</a:t>
            </a:r>
            <a:endParaRPr lang="en-IN" sz="1600" dirty="0">
              <a:solidFill>
                <a:schemeClr val="bg1"/>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2BA8-EDE5-45AF-9E5F-F0DA86D938CD}"/>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Modern tools &amp; techniques used</a:t>
            </a:r>
          </a:p>
        </p:txBody>
      </p:sp>
      <p:sp>
        <p:nvSpPr>
          <p:cNvPr id="3" name="Subtitle 2">
            <a:extLst>
              <a:ext uri="{FF2B5EF4-FFF2-40B4-BE49-F238E27FC236}">
                <a16:creationId xmlns:a16="http://schemas.microsoft.com/office/drawing/2014/main" id="{A4ABD57A-FC2B-4930-BBA8-9EA313F1D08C}"/>
              </a:ext>
            </a:extLst>
          </p:cNvPr>
          <p:cNvSpPr>
            <a:spLocks noGrp="1"/>
          </p:cNvSpPr>
          <p:nvPr>
            <p:ph type="subTitle" idx="4"/>
          </p:nvPr>
        </p:nvSpPr>
        <p:spPr>
          <a:xfrm>
            <a:off x="188519" y="815975"/>
            <a:ext cx="4173931" cy="2031325"/>
          </a:xfrm>
        </p:spPr>
        <p:txBody>
          <a:bodyPr/>
          <a:lstStyle/>
          <a:p>
            <a:r>
              <a:rPr lang="en-IN" sz="1200" dirty="0">
                <a:latin typeface="Times New Roman" panose="02020603050405020304" pitchFamily="18" charset="0"/>
                <a:cs typeface="Times New Roman" panose="02020603050405020304" pitchFamily="18" charset="0"/>
              </a:rPr>
              <a:t>1) Anaconda framework ( Backend or advanced ML codes )</a:t>
            </a:r>
          </a:p>
          <a:p>
            <a:r>
              <a:rPr lang="en-IN" sz="1200" dirty="0">
                <a:latin typeface="Times New Roman" panose="02020603050405020304" pitchFamily="18" charset="0"/>
                <a:cs typeface="Times New Roman" panose="02020603050405020304" pitchFamily="18" charset="0"/>
              </a:rPr>
              <a:t>2) Atom ( frontend and web app development )</a:t>
            </a:r>
          </a:p>
          <a:p>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In anaconda we are mainly using Jupiter Notebook and Spyder</a:t>
            </a:r>
          </a:p>
          <a:p>
            <a:pPr algn="just"/>
            <a:r>
              <a:rPr lang="en-IN" sz="1200" dirty="0">
                <a:latin typeface="Times New Roman" panose="02020603050405020304" pitchFamily="18" charset="0"/>
                <a:cs typeface="Times New Roman" panose="02020603050405020304" pitchFamily="18" charset="0"/>
              </a:rPr>
              <a:t>And techniques or models such as TensorFlow, Keras and Scipy.</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In Atom we will build the front end with functionalities like uploading image or real time capture using front camera of the laptop or mobile.</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We will be mainly using HTML, CSS &amp; Bootstrap </a:t>
            </a:r>
          </a:p>
        </p:txBody>
      </p:sp>
      <p:grpSp>
        <p:nvGrpSpPr>
          <p:cNvPr id="4" name="object 4">
            <a:extLst>
              <a:ext uri="{FF2B5EF4-FFF2-40B4-BE49-F238E27FC236}">
                <a16:creationId xmlns:a16="http://schemas.microsoft.com/office/drawing/2014/main" id="{ED032ABA-78B2-4BFC-86CD-26732ED9DD0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B5D5CEE4-544F-4DEA-B5DD-22D7F43D895D}"/>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0AE5F459-0B52-4D92-9C68-D8154BB5B519}"/>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FBAE0421-E91E-4B26-827F-E3E4058D50F5}"/>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20491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Module implementation &amp; integration</a:t>
            </a:r>
          </a:p>
        </p:txBody>
      </p:sp>
      <p:sp>
        <p:nvSpPr>
          <p:cNvPr id="3" name="Subtitle 2">
            <a:extLst>
              <a:ext uri="{FF2B5EF4-FFF2-40B4-BE49-F238E27FC236}">
                <a16:creationId xmlns:a16="http://schemas.microsoft.com/office/drawing/2014/main" id="{4295D851-5919-47F1-AF73-31273AA5057E}"/>
              </a:ext>
            </a:extLst>
          </p:cNvPr>
          <p:cNvSpPr>
            <a:spLocks noGrp="1"/>
          </p:cNvSpPr>
          <p:nvPr>
            <p:ph type="subTitle" idx="4"/>
          </p:nvPr>
        </p:nvSpPr>
        <p:spPr>
          <a:xfrm>
            <a:off x="190602" y="739775"/>
            <a:ext cx="4171848" cy="1292662"/>
          </a:xfrm>
        </p:spPr>
        <p:txBody>
          <a:bodyPr/>
          <a:lstStyle/>
          <a:p>
            <a:pPr marL="228600" indent="-228600" algn="just">
              <a:buAutoNum type="arabicPeriod"/>
            </a:pPr>
            <a:r>
              <a:rPr lang="en-IN" sz="1200" dirty="0">
                <a:latin typeface="Times New Roman" panose="02020603050405020304" pitchFamily="18" charset="0"/>
                <a:cs typeface="Times New Roman" panose="02020603050405020304" pitchFamily="18" charset="0"/>
              </a:rPr>
              <a:t>Capturing Realtime video and compare the images captured with previous data present with respect to weights and CFG files of YOLOV3 data set which we are using in our model building, training and testing.</a:t>
            </a:r>
          </a:p>
          <a:p>
            <a:pPr marL="228600" indent="-228600" algn="just">
              <a:buAutoNum type="arabicPeriod"/>
            </a:pPr>
            <a:r>
              <a:rPr lang="en-IN" sz="1200" dirty="0">
                <a:latin typeface="Times New Roman" panose="02020603050405020304" pitchFamily="18" charset="0"/>
                <a:cs typeface="Times New Roman" panose="02020603050405020304" pitchFamily="18" charset="0"/>
              </a:rPr>
              <a:t>Detection of face and object boundaries and it even shows how much percentage it matches with the data it already has and it has been trained for.</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303341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1066750" cy="232756"/>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LM Sans 12"/>
                <a:cs typeface="LM Sans 12"/>
              </a:rPr>
              <a:t>References</a:t>
            </a:r>
            <a:endParaRPr sz="1400" dirty="0">
              <a:latin typeface="LM Sans 12"/>
              <a:cs typeface="LM Sans 12"/>
            </a:endParaRPr>
          </a:p>
        </p:txBody>
      </p:sp>
      <p:grpSp>
        <p:nvGrpSpPr>
          <p:cNvPr id="4" name="object 4"/>
          <p:cNvGrpSpPr/>
          <p:nvPr/>
        </p:nvGrpSpPr>
        <p:grpSpPr>
          <a:xfrm>
            <a:off x="173964" y="522216"/>
            <a:ext cx="106680" cy="144780"/>
            <a:chOff x="173964" y="522216"/>
            <a:chExt cx="106680" cy="144780"/>
          </a:xfrm>
        </p:grpSpPr>
        <p:sp>
          <p:nvSpPr>
            <p:cNvPr id="5" name="object 5"/>
            <p:cNvSpPr/>
            <p:nvPr/>
          </p:nvSpPr>
          <p:spPr>
            <a:xfrm>
              <a:off x="176504" y="524755"/>
              <a:ext cx="101219" cy="1391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76504" y="52475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7" name="object 7"/>
            <p:cNvSpPr/>
            <p:nvPr/>
          </p:nvSpPr>
          <p:spPr>
            <a:xfrm>
              <a:off x="189156" y="54373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8" name="object 8"/>
            <p:cNvSpPr/>
            <p:nvPr/>
          </p:nvSpPr>
          <p:spPr>
            <a:xfrm>
              <a:off x="201809" y="56271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9" name="object 9"/>
            <p:cNvSpPr/>
            <p:nvPr/>
          </p:nvSpPr>
          <p:spPr>
            <a:xfrm>
              <a:off x="189156" y="59434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10" name="object 10"/>
            <p:cNvSpPr/>
            <p:nvPr/>
          </p:nvSpPr>
          <p:spPr>
            <a:xfrm>
              <a:off x="233440" y="591179"/>
              <a:ext cx="31635" cy="4428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33440" y="64495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52419" y="52475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13" name="object 13"/>
          <p:cNvSpPr txBox="1"/>
          <p:nvPr/>
        </p:nvSpPr>
        <p:spPr>
          <a:xfrm>
            <a:off x="353638" y="466860"/>
            <a:ext cx="4161212" cy="552844"/>
          </a:xfrm>
          <a:prstGeom prst="rect">
            <a:avLst/>
          </a:prstGeom>
        </p:spPr>
        <p:txBody>
          <a:bodyPr vert="horz" wrap="square" lIns="0" tIns="10160" rIns="0" bIns="0" rtlCol="0">
            <a:spAutoFit/>
          </a:bodyPr>
          <a:lstStyle/>
          <a:p>
            <a:pPr lvl="0" algn="just">
              <a:lnSpc>
                <a:spcPct val="115000"/>
              </a:lnSpc>
              <a:spcAft>
                <a:spcPts val="120"/>
              </a:spcAft>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Zhao Z, Zheng P, Xu S and Wu X Object Detection with Deep Learning: A Review2019</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Neural Networks and Learning Systems </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30 3212.</a:t>
            </a:r>
          </a:p>
        </p:txBody>
      </p:sp>
      <p:grpSp>
        <p:nvGrpSpPr>
          <p:cNvPr id="14" name="object 14"/>
          <p:cNvGrpSpPr/>
          <p:nvPr/>
        </p:nvGrpSpPr>
        <p:grpSpPr>
          <a:xfrm>
            <a:off x="172471" y="1071114"/>
            <a:ext cx="106680" cy="144780"/>
            <a:chOff x="173964" y="1153266"/>
            <a:chExt cx="106680" cy="144780"/>
          </a:xfrm>
        </p:grpSpPr>
        <p:sp>
          <p:nvSpPr>
            <p:cNvPr id="15" name="object 15"/>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7" name="object 17"/>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8" name="object 18"/>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20" name="object 20"/>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41" name="object 41"/>
          <p:cNvGrpSpPr/>
          <p:nvPr/>
        </p:nvGrpSpPr>
        <p:grpSpPr>
          <a:xfrm>
            <a:off x="0" y="3346348"/>
            <a:ext cx="4608195" cy="109855"/>
            <a:chOff x="0" y="3346348"/>
            <a:chExt cx="4608195" cy="109855"/>
          </a:xfrm>
        </p:grpSpPr>
        <p:sp>
          <p:nvSpPr>
            <p:cNvPr id="42" name="object 42"/>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43" name="object 43"/>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44" name="object 44"/>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45" name="object 45"/>
          <p:cNvSpPr txBox="1"/>
          <p:nvPr/>
        </p:nvSpPr>
        <p:spPr>
          <a:xfrm>
            <a:off x="2011476" y="3351784"/>
            <a:ext cx="584835" cy="102235"/>
          </a:xfrm>
          <a:prstGeom prst="rect">
            <a:avLst/>
          </a:prstGeom>
        </p:spPr>
        <p:txBody>
          <a:bodyPr vert="horz" wrap="square" lIns="0" tIns="0" rIns="0" bIns="0" rtlCol="0">
            <a:spAutoFit/>
          </a:bodyPr>
          <a:lstStyle/>
          <a:p>
            <a:pPr marL="12700">
              <a:lnSpc>
                <a:spcPts val="675"/>
              </a:lnSpc>
            </a:pPr>
            <a:r>
              <a:rPr sz="600" spc="-10" dirty="0">
                <a:solidFill>
                  <a:srgbClr val="FFFFFF"/>
                </a:solidFill>
                <a:latin typeface="LM Sans 8"/>
                <a:cs typeface="LM Sans 8"/>
                <a:hlinkClick r:id="rId5" action="ppaction://hlinksldjump"/>
              </a:rPr>
              <a:t>Network</a:t>
            </a:r>
            <a:r>
              <a:rPr sz="600" spc="-60" dirty="0">
                <a:solidFill>
                  <a:srgbClr val="FFFFFF"/>
                </a:solidFill>
                <a:latin typeface="LM Sans 8"/>
                <a:cs typeface="LM Sans 8"/>
                <a:hlinkClick r:id="rId5" action="ppaction://hlinksldjump"/>
              </a:rPr>
              <a:t> </a:t>
            </a:r>
            <a:r>
              <a:rPr sz="600" spc="-5" dirty="0">
                <a:solidFill>
                  <a:srgbClr val="FFFFFF"/>
                </a:solidFill>
                <a:latin typeface="LM Sans 8"/>
                <a:cs typeface="LM Sans 8"/>
                <a:hlinkClick r:id="rId5" action="ppaction://hlinksldjump"/>
              </a:rPr>
              <a:t>security</a:t>
            </a:r>
            <a:endParaRPr sz="600">
              <a:latin typeface="LM Sans 8"/>
              <a:cs typeface="LM Sans 8"/>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r>
              <a:rPr spc="-10" dirty="0"/>
              <a:t>May</a:t>
            </a:r>
            <a:r>
              <a:rPr spc="-20" dirty="0"/>
              <a:t> </a:t>
            </a:r>
            <a:r>
              <a:rPr spc="-5" dirty="0"/>
              <a:t>28,</a:t>
            </a:r>
            <a:r>
              <a:rPr spc="-20" dirty="0"/>
              <a:t> </a:t>
            </a:r>
            <a:r>
              <a:rPr spc="-5" dirty="0"/>
              <a:t>202116</a:t>
            </a:r>
            <a:r>
              <a:rPr spc="-114" dirty="0"/>
              <a:t> </a:t>
            </a:r>
            <a:r>
              <a:rPr spc="-5" dirty="0"/>
              <a:t>/</a:t>
            </a:r>
            <a:r>
              <a:rPr spc="-120" dirty="0"/>
              <a:t> </a:t>
            </a:r>
            <a:r>
              <a:rPr spc="-5" dirty="0"/>
              <a:t>17</a:t>
            </a:r>
          </a:p>
        </p:txBody>
      </p:sp>
      <p:sp>
        <p:nvSpPr>
          <p:cNvPr id="57" name="TextBox 56">
            <a:extLst>
              <a:ext uri="{FF2B5EF4-FFF2-40B4-BE49-F238E27FC236}">
                <a16:creationId xmlns:a16="http://schemas.microsoft.com/office/drawing/2014/main" id="{B5110091-E4E6-47F3-A867-9C4EC515BEB4}"/>
              </a:ext>
            </a:extLst>
          </p:cNvPr>
          <p:cNvSpPr txBox="1"/>
          <p:nvPr/>
        </p:nvSpPr>
        <p:spPr>
          <a:xfrm>
            <a:off x="276116" y="992406"/>
            <a:ext cx="4206798" cy="820738"/>
          </a:xfrm>
          <a:prstGeom prst="rect">
            <a:avLst/>
          </a:prstGeom>
          <a:noFill/>
        </p:spPr>
        <p:txBody>
          <a:bodyPr wrap="square">
            <a:spAutoFit/>
          </a:bodyPr>
          <a:lstStyle/>
          <a:p>
            <a:pPr lvl="0" algn="just">
              <a:lnSpc>
                <a:spcPct val="115000"/>
              </a:lnSpc>
              <a:spcAft>
                <a:spcPts val="120"/>
              </a:spcAft>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Donahue J, Darrell T and Malik J Rich feature hierarchies for accurate object detection and semantic segmentation 2014 </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Conference on Computer Vision and Pattern Recognition(Columbus, OH)</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pp 580-587 </a:t>
            </a:r>
          </a:p>
        </p:txBody>
      </p:sp>
      <p:grpSp>
        <p:nvGrpSpPr>
          <p:cNvPr id="58" name="object 14">
            <a:extLst>
              <a:ext uri="{FF2B5EF4-FFF2-40B4-BE49-F238E27FC236}">
                <a16:creationId xmlns:a16="http://schemas.microsoft.com/office/drawing/2014/main" id="{EA3D0DEB-7F8D-49FB-AEC1-5DB2614A41A3}"/>
              </a:ext>
            </a:extLst>
          </p:cNvPr>
          <p:cNvGrpSpPr/>
          <p:nvPr/>
        </p:nvGrpSpPr>
        <p:grpSpPr>
          <a:xfrm>
            <a:off x="168232" y="1789727"/>
            <a:ext cx="106680" cy="144780"/>
            <a:chOff x="173964" y="1153266"/>
            <a:chExt cx="106680" cy="144780"/>
          </a:xfrm>
        </p:grpSpPr>
        <p:sp>
          <p:nvSpPr>
            <p:cNvPr id="59" name="object 15">
              <a:extLst>
                <a:ext uri="{FF2B5EF4-FFF2-40B4-BE49-F238E27FC236}">
                  <a16:creationId xmlns:a16="http://schemas.microsoft.com/office/drawing/2014/main" id="{64F6E34D-E484-4D87-B2A3-E50ED3B1F579}"/>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60" name="object 16">
              <a:extLst>
                <a:ext uri="{FF2B5EF4-FFF2-40B4-BE49-F238E27FC236}">
                  <a16:creationId xmlns:a16="http://schemas.microsoft.com/office/drawing/2014/main" id="{A8ADEA11-285B-400B-8020-78777202F2E5}"/>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61" name="object 17">
              <a:extLst>
                <a:ext uri="{FF2B5EF4-FFF2-40B4-BE49-F238E27FC236}">
                  <a16:creationId xmlns:a16="http://schemas.microsoft.com/office/drawing/2014/main" id="{D2903266-14C1-431D-A598-9ED1CD4786B7}"/>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2" name="object 18">
              <a:extLst>
                <a:ext uri="{FF2B5EF4-FFF2-40B4-BE49-F238E27FC236}">
                  <a16:creationId xmlns:a16="http://schemas.microsoft.com/office/drawing/2014/main" id="{81AE474D-7B36-4C47-9CC2-2A05D73F6096}"/>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63" name="object 19">
              <a:extLst>
                <a:ext uri="{FF2B5EF4-FFF2-40B4-BE49-F238E27FC236}">
                  <a16:creationId xmlns:a16="http://schemas.microsoft.com/office/drawing/2014/main" id="{08870164-7B16-45BD-9234-C1F5834583BF}"/>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64" name="object 20">
              <a:extLst>
                <a:ext uri="{FF2B5EF4-FFF2-40B4-BE49-F238E27FC236}">
                  <a16:creationId xmlns:a16="http://schemas.microsoft.com/office/drawing/2014/main" id="{FF9CA3DF-BCB1-47E3-8E62-91F329B5343A}"/>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65" name="object 21">
              <a:extLst>
                <a:ext uri="{FF2B5EF4-FFF2-40B4-BE49-F238E27FC236}">
                  <a16:creationId xmlns:a16="http://schemas.microsoft.com/office/drawing/2014/main" id="{F06CCDC8-A50D-47FF-B8F7-CF26D980BF4D}"/>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66" name="object 22">
              <a:extLst>
                <a:ext uri="{FF2B5EF4-FFF2-40B4-BE49-F238E27FC236}">
                  <a16:creationId xmlns:a16="http://schemas.microsoft.com/office/drawing/2014/main" id="{709F169D-389C-4247-9A5A-1EFF3A62FEEF}"/>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68" name="TextBox 67">
            <a:extLst>
              <a:ext uri="{FF2B5EF4-FFF2-40B4-BE49-F238E27FC236}">
                <a16:creationId xmlns:a16="http://schemas.microsoft.com/office/drawing/2014/main" id="{EEA7DDCD-DDCD-4707-BDDE-A3CD328B8B78}"/>
              </a:ext>
            </a:extLst>
          </p:cNvPr>
          <p:cNvSpPr txBox="1"/>
          <p:nvPr/>
        </p:nvSpPr>
        <p:spPr>
          <a:xfrm>
            <a:off x="278437" y="1742838"/>
            <a:ext cx="4093061" cy="449097"/>
          </a:xfrm>
          <a:prstGeom prst="rect">
            <a:avLst/>
          </a:prstGeom>
          <a:noFill/>
        </p:spPr>
        <p:txBody>
          <a:bodyPr wrap="square">
            <a:spAutoFit/>
          </a:bodyPr>
          <a:lstStyle/>
          <a:p>
            <a:pPr lvl="0" algn="just">
              <a:lnSpc>
                <a:spcPct val="115000"/>
              </a:lnSpc>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Girshik</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Fast R-CNN 2015</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International Conference on Computer Vision(Santiago) </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pp 1440-1448</a:t>
            </a:r>
          </a:p>
        </p:txBody>
      </p:sp>
      <p:grpSp>
        <p:nvGrpSpPr>
          <p:cNvPr id="69" name="object 14">
            <a:extLst>
              <a:ext uri="{FF2B5EF4-FFF2-40B4-BE49-F238E27FC236}">
                <a16:creationId xmlns:a16="http://schemas.microsoft.com/office/drawing/2014/main" id="{E2F7CDB4-9940-4BBF-8ED8-8CD42BAE47F4}"/>
              </a:ext>
            </a:extLst>
          </p:cNvPr>
          <p:cNvGrpSpPr/>
          <p:nvPr/>
        </p:nvGrpSpPr>
        <p:grpSpPr>
          <a:xfrm>
            <a:off x="178607" y="2238590"/>
            <a:ext cx="106680" cy="144780"/>
            <a:chOff x="173964" y="1153266"/>
            <a:chExt cx="106680" cy="144780"/>
          </a:xfrm>
        </p:grpSpPr>
        <p:sp>
          <p:nvSpPr>
            <p:cNvPr id="70" name="object 15">
              <a:extLst>
                <a:ext uri="{FF2B5EF4-FFF2-40B4-BE49-F238E27FC236}">
                  <a16:creationId xmlns:a16="http://schemas.microsoft.com/office/drawing/2014/main" id="{C5CE0CA5-2822-4182-B43C-F2D13203E4F1}"/>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71" name="object 16">
              <a:extLst>
                <a:ext uri="{FF2B5EF4-FFF2-40B4-BE49-F238E27FC236}">
                  <a16:creationId xmlns:a16="http://schemas.microsoft.com/office/drawing/2014/main" id="{621B146D-A761-4F9A-9242-E16979CD5178}"/>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72" name="object 17">
              <a:extLst>
                <a:ext uri="{FF2B5EF4-FFF2-40B4-BE49-F238E27FC236}">
                  <a16:creationId xmlns:a16="http://schemas.microsoft.com/office/drawing/2014/main" id="{41FBF392-57BC-472A-8EAB-B98A6B19B65C}"/>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73" name="object 18">
              <a:extLst>
                <a:ext uri="{FF2B5EF4-FFF2-40B4-BE49-F238E27FC236}">
                  <a16:creationId xmlns:a16="http://schemas.microsoft.com/office/drawing/2014/main" id="{E831B8CE-9F62-4EE6-BFA8-8740FA8DBB81}"/>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74" name="object 19">
              <a:extLst>
                <a:ext uri="{FF2B5EF4-FFF2-40B4-BE49-F238E27FC236}">
                  <a16:creationId xmlns:a16="http://schemas.microsoft.com/office/drawing/2014/main" id="{2F8A6F6B-A555-40D9-B252-8E75E94BD781}"/>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75" name="object 20">
              <a:extLst>
                <a:ext uri="{FF2B5EF4-FFF2-40B4-BE49-F238E27FC236}">
                  <a16:creationId xmlns:a16="http://schemas.microsoft.com/office/drawing/2014/main" id="{02690163-49FA-4E07-8DBE-359481F40146}"/>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76" name="object 21">
              <a:extLst>
                <a:ext uri="{FF2B5EF4-FFF2-40B4-BE49-F238E27FC236}">
                  <a16:creationId xmlns:a16="http://schemas.microsoft.com/office/drawing/2014/main" id="{4B2C4D08-B0DD-49B5-9872-4D9B9B3677E1}"/>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77" name="object 22">
              <a:extLst>
                <a:ext uri="{FF2B5EF4-FFF2-40B4-BE49-F238E27FC236}">
                  <a16:creationId xmlns:a16="http://schemas.microsoft.com/office/drawing/2014/main" id="{4F40FD84-52BA-4FE7-840E-5E62ED572F08}"/>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79" name="TextBox 78">
            <a:extLst>
              <a:ext uri="{FF2B5EF4-FFF2-40B4-BE49-F238E27FC236}">
                <a16:creationId xmlns:a16="http://schemas.microsoft.com/office/drawing/2014/main" id="{A76839AB-4958-45B9-8AE1-15FBA8145102}"/>
              </a:ext>
            </a:extLst>
          </p:cNvPr>
          <p:cNvSpPr txBox="1"/>
          <p:nvPr/>
        </p:nvSpPr>
        <p:spPr>
          <a:xfrm>
            <a:off x="276116" y="2170181"/>
            <a:ext cx="3888802" cy="449097"/>
          </a:xfrm>
          <a:prstGeom prst="rect">
            <a:avLst/>
          </a:prstGeom>
          <a:noFill/>
        </p:spPr>
        <p:txBody>
          <a:bodyPr wrap="square">
            <a:spAutoFit/>
          </a:bodyPr>
          <a:lstStyle/>
          <a:p>
            <a:pPr lvl="0" algn="just">
              <a:lnSpc>
                <a:spcPct val="115000"/>
              </a:lnSpc>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Zhong-</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Qiu</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Zhao, Member, IEEE, Peng Zheng, Shou-</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tao</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Xu, and </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Xindong</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Wu, Fellow, IEEE 2019.</a:t>
            </a:r>
          </a:p>
        </p:txBody>
      </p:sp>
      <p:grpSp>
        <p:nvGrpSpPr>
          <p:cNvPr id="80" name="object 14">
            <a:extLst>
              <a:ext uri="{FF2B5EF4-FFF2-40B4-BE49-F238E27FC236}">
                <a16:creationId xmlns:a16="http://schemas.microsoft.com/office/drawing/2014/main" id="{AC56A3FD-761A-4550-B511-1B6ADEE49F05}"/>
              </a:ext>
            </a:extLst>
          </p:cNvPr>
          <p:cNvGrpSpPr/>
          <p:nvPr/>
        </p:nvGrpSpPr>
        <p:grpSpPr>
          <a:xfrm>
            <a:off x="187663" y="2746438"/>
            <a:ext cx="106680" cy="144780"/>
            <a:chOff x="173964" y="1153266"/>
            <a:chExt cx="106680" cy="144780"/>
          </a:xfrm>
        </p:grpSpPr>
        <p:sp>
          <p:nvSpPr>
            <p:cNvPr id="81" name="object 15">
              <a:extLst>
                <a:ext uri="{FF2B5EF4-FFF2-40B4-BE49-F238E27FC236}">
                  <a16:creationId xmlns:a16="http://schemas.microsoft.com/office/drawing/2014/main" id="{CFCB156C-B819-4CC5-BD27-12E7DDE6EC62}"/>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82" name="object 16">
              <a:extLst>
                <a:ext uri="{FF2B5EF4-FFF2-40B4-BE49-F238E27FC236}">
                  <a16:creationId xmlns:a16="http://schemas.microsoft.com/office/drawing/2014/main" id="{5CD85F3D-D28C-4AF4-A896-706B4690B627}"/>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83" name="object 17">
              <a:extLst>
                <a:ext uri="{FF2B5EF4-FFF2-40B4-BE49-F238E27FC236}">
                  <a16:creationId xmlns:a16="http://schemas.microsoft.com/office/drawing/2014/main" id="{63ED4DDE-0875-4C44-B6A3-7767D954AB26}"/>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84" name="object 18">
              <a:extLst>
                <a:ext uri="{FF2B5EF4-FFF2-40B4-BE49-F238E27FC236}">
                  <a16:creationId xmlns:a16="http://schemas.microsoft.com/office/drawing/2014/main" id="{EE4CABD8-1402-48BC-8485-E05D2AA66497}"/>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85" name="object 19">
              <a:extLst>
                <a:ext uri="{FF2B5EF4-FFF2-40B4-BE49-F238E27FC236}">
                  <a16:creationId xmlns:a16="http://schemas.microsoft.com/office/drawing/2014/main" id="{78CE8163-C059-4FE7-BAF6-B76CAE79C2D0}"/>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86" name="object 20">
              <a:extLst>
                <a:ext uri="{FF2B5EF4-FFF2-40B4-BE49-F238E27FC236}">
                  <a16:creationId xmlns:a16="http://schemas.microsoft.com/office/drawing/2014/main" id="{F09888BB-0112-4FE5-AAA5-D66F3F78E390}"/>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87" name="object 21">
              <a:extLst>
                <a:ext uri="{FF2B5EF4-FFF2-40B4-BE49-F238E27FC236}">
                  <a16:creationId xmlns:a16="http://schemas.microsoft.com/office/drawing/2014/main" id="{EF7B20EA-C317-42BE-B39B-BF5086B67666}"/>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88" name="object 22">
              <a:extLst>
                <a:ext uri="{FF2B5EF4-FFF2-40B4-BE49-F238E27FC236}">
                  <a16:creationId xmlns:a16="http://schemas.microsoft.com/office/drawing/2014/main" id="{9F5384DD-A984-4401-BCFC-626F42641E27}"/>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90" name="TextBox 89">
            <a:extLst>
              <a:ext uri="{FF2B5EF4-FFF2-40B4-BE49-F238E27FC236}">
                <a16:creationId xmlns:a16="http://schemas.microsoft.com/office/drawing/2014/main" id="{79CE285C-23E8-4A2E-863A-95086CD7226C}"/>
              </a:ext>
            </a:extLst>
          </p:cNvPr>
          <p:cNvSpPr txBox="1"/>
          <p:nvPr/>
        </p:nvSpPr>
        <p:spPr>
          <a:xfrm>
            <a:off x="284598" y="2661714"/>
            <a:ext cx="4206798" cy="634917"/>
          </a:xfrm>
          <a:prstGeom prst="rect">
            <a:avLst/>
          </a:prstGeom>
          <a:noFill/>
        </p:spPr>
        <p:txBody>
          <a:bodyPr wrap="square">
            <a:spAutoFit/>
          </a:bodyPr>
          <a:lstStyle/>
          <a:p>
            <a:pPr lvl="0" algn="just">
              <a:lnSpc>
                <a:spcPct val="115000"/>
              </a:lnSpc>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Byoung</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Chul</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 Department of Computer Engineering, Keimyung University, Daegu 42601 6 December 2017; Accepted: 25 January 2018; Published: 30 January 2018</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48732"/>
            <a:ext cx="4608195" cy="207645"/>
            <a:chOff x="0" y="3248732"/>
            <a:chExt cx="4608195" cy="207645"/>
          </a:xfrm>
        </p:grpSpPr>
        <p:sp>
          <p:nvSpPr>
            <p:cNvPr id="3" name="object 3"/>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4" name="object 4"/>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5" name="object 5"/>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6" name="object 6"/>
          <p:cNvSpPr txBox="1">
            <a:spLocks noGrp="1"/>
          </p:cNvSpPr>
          <p:nvPr>
            <p:ph type="title"/>
          </p:nvPr>
        </p:nvSpPr>
        <p:spPr>
          <a:xfrm>
            <a:off x="1462156" y="1463072"/>
            <a:ext cx="1683474" cy="385362"/>
          </a:xfrm>
          <a:prstGeom prst="rect">
            <a:avLst/>
          </a:prstGeom>
        </p:spPr>
        <p:txBody>
          <a:bodyPr vert="horz" wrap="square" lIns="0" tIns="15875" rIns="0" bIns="0" rtlCol="0">
            <a:spAutoFit/>
          </a:bodyPr>
          <a:lstStyle/>
          <a:p>
            <a:pPr marL="12700">
              <a:lnSpc>
                <a:spcPct val="100000"/>
              </a:lnSpc>
              <a:spcBef>
                <a:spcPts val="125"/>
              </a:spcBef>
            </a:pPr>
            <a:r>
              <a:rPr sz="2400" b="1" spc="10" dirty="0">
                <a:latin typeface="Times New Roman" panose="02020603050405020304" pitchFamily="18" charset="0"/>
                <a:cs typeface="Times New Roman" panose="02020603050405020304" pitchFamily="18" charset="0"/>
              </a:rPr>
              <a:t>Thank</a:t>
            </a:r>
            <a:r>
              <a:rPr sz="2400" b="1" spc="-60" dirty="0">
                <a:latin typeface="Times New Roman" panose="02020603050405020304" pitchFamily="18" charset="0"/>
                <a:cs typeface="Times New Roman" panose="02020603050405020304" pitchFamily="18" charset="0"/>
              </a:rPr>
              <a:t> </a:t>
            </a:r>
            <a:r>
              <a:rPr sz="2400" b="1" spc="-55" dirty="0">
                <a:latin typeface="Times New Roman" panose="02020603050405020304" pitchFamily="18" charset="0"/>
                <a:cs typeface="Times New Roman" panose="02020603050405020304" pitchFamily="18" charset="0"/>
              </a:rPr>
              <a:t>You</a:t>
            </a:r>
          </a:p>
        </p:txBody>
      </p:sp>
      <p:sp>
        <p:nvSpPr>
          <p:cNvPr id="9" name="object 2">
            <a:extLst>
              <a:ext uri="{FF2B5EF4-FFF2-40B4-BE49-F238E27FC236}">
                <a16:creationId xmlns:a16="http://schemas.microsoft.com/office/drawing/2014/main" id="{1F564308-1981-494B-97F5-7A2E6ED57281}"/>
              </a:ext>
            </a:extLst>
          </p:cNvPr>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2199005" cy="232756"/>
          </a:xfrm>
          <a:prstGeom prst="rect">
            <a:avLst/>
          </a:prstGeom>
        </p:spPr>
        <p:txBody>
          <a:bodyPr vert="horz" wrap="square" lIns="0" tIns="17145" rIns="0" bIns="0" rtlCol="0">
            <a:spAutoFit/>
          </a:bodyPr>
          <a:lstStyle/>
          <a:p>
            <a:pPr marL="12700">
              <a:lnSpc>
                <a:spcPct val="100000"/>
              </a:lnSpc>
              <a:spcBef>
                <a:spcPts val="135"/>
              </a:spcBef>
            </a:pPr>
            <a:r>
              <a:rPr lang="en-US" sz="1400" b="1" spc="10" dirty="0">
                <a:solidFill>
                  <a:srgbClr val="FFFFFF"/>
                </a:solidFill>
                <a:latin typeface="Times New Roman" panose="02020603050405020304" pitchFamily="18" charset="0"/>
                <a:cs typeface="Times New Roman" panose="02020603050405020304" pitchFamily="18" charset="0"/>
              </a:rPr>
              <a:t>Introduction</a:t>
            </a:r>
            <a:endParaRPr sz="1400" b="1" dirty="0">
              <a:latin typeface="Times New Roman" panose="02020603050405020304" pitchFamily="18" charset="0"/>
              <a:cs typeface="Times New Roman" panose="02020603050405020304" pitchFamily="18" charset="0"/>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DB87CCE3-AC3C-44C7-90CA-B5D01B8D0FAF}"/>
              </a:ext>
            </a:extLst>
          </p:cNvPr>
          <p:cNvSpPr txBox="1"/>
          <p:nvPr/>
        </p:nvSpPr>
        <p:spPr>
          <a:xfrm>
            <a:off x="84555" y="446176"/>
            <a:ext cx="4419500" cy="2492990"/>
          </a:xfrm>
          <a:prstGeom prst="rect">
            <a:avLst/>
          </a:prstGeom>
          <a:noFill/>
        </p:spPr>
        <p:txBody>
          <a:bodyPr wrap="square">
            <a:spAutoFit/>
          </a:bodyPr>
          <a:lstStyle/>
          <a:p>
            <a:pPr marL="171450" indent="-171450" algn="just">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Machine learning is the part of artificial intelligence in which machines trains themselves by learning and improving without the help of human effort and new programming. </a:t>
            </a:r>
          </a:p>
          <a:p>
            <a:pPr marL="171450" indent="-171450" algn="just">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is the process of imitating intelligent behaviour in machines. Various examples of these behaviours include visual comprehension, speech identification or tasks including decision making etc. </a:t>
            </a:r>
          </a:p>
          <a:p>
            <a:pPr marL="171450" indent="-171450" algn="just">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ultimate goal of the AI technology is to allow the machine to catch the user’s intentions or emotions by itself. </a:t>
            </a:r>
            <a:r>
              <a:rPr lang="en-IN" sz="1200" dirty="0">
                <a:latin typeface="Times New Roman" panose="02020603050405020304" pitchFamily="18" charset="0"/>
                <a:ea typeface="Calibri" panose="020F0502020204030204" pitchFamily="34" charset="0"/>
                <a:cs typeface="Times New Roman" panose="02020603050405020304" pitchFamily="18" charset="0"/>
              </a:rPr>
              <a:t>U</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nderstanding the feelings and the action of the human becomes important in various human-centric services. This technology based on the human face is called facial expression recognition (FER) technology.</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2438350" cy="232756"/>
          </a:xfrm>
          <a:prstGeom prst="rect">
            <a:avLst/>
          </a:prstGeom>
        </p:spPr>
        <p:txBody>
          <a:bodyPr vert="horz" wrap="square" lIns="0" tIns="17145" rIns="0" bIns="0" rtlCol="0">
            <a:spAutoFit/>
          </a:bodyPr>
          <a:lstStyle/>
          <a:p>
            <a:pPr marL="12700">
              <a:lnSpc>
                <a:spcPct val="100000"/>
              </a:lnSpc>
              <a:spcBef>
                <a:spcPts val="135"/>
              </a:spcBef>
            </a:pPr>
            <a:r>
              <a:rPr lang="en-IN" sz="1400" b="1" spc="10" dirty="0">
                <a:solidFill>
                  <a:srgbClr val="FFFFFF"/>
                </a:solidFill>
                <a:latin typeface="LM Sans 12"/>
                <a:cs typeface="LM Sans 12"/>
              </a:rPr>
              <a:t>Problem definition:</a:t>
            </a:r>
            <a:endParaRPr sz="1400" b="1" dirty="0">
              <a:latin typeface="LM Sans 12"/>
              <a:cs typeface="LM Sans 12"/>
            </a:endParaRPr>
          </a:p>
        </p:txBody>
      </p:sp>
      <p:sp>
        <p:nvSpPr>
          <p:cNvPr id="4" name="object 4"/>
          <p:cNvSpPr txBox="1"/>
          <p:nvPr/>
        </p:nvSpPr>
        <p:spPr>
          <a:xfrm>
            <a:off x="247650" y="477614"/>
            <a:ext cx="4191000" cy="2681824"/>
          </a:xfrm>
          <a:prstGeom prst="rect">
            <a:avLst/>
          </a:prstGeom>
        </p:spPr>
        <p:txBody>
          <a:bodyPr vert="horz" wrap="square" lIns="0" tIns="6985" rIns="0" bIns="0" rtlCol="0">
            <a:spAutoFit/>
          </a:bodyPr>
          <a:lstStyle/>
          <a:p>
            <a:pPr marL="12700" marR="419734" algn="ctr">
              <a:lnSpc>
                <a:spcPct val="102600"/>
              </a:lnSpc>
              <a:spcBef>
                <a:spcPts val="55"/>
              </a:spcBef>
            </a:pPr>
            <a:r>
              <a:rPr lang="en-US" sz="1300" b="1" dirty="0">
                <a:latin typeface="Times New Roman" panose="02020603050405020304" pitchFamily="18" charset="0"/>
                <a:ea typeface="Calibri" panose="020F0502020204030204" pitchFamily="34" charset="0"/>
                <a:cs typeface="Times New Roman" panose="02020603050405020304" pitchFamily="18" charset="0"/>
              </a:rPr>
              <a:t>Real-time facial emotion identification, with background-dependent auto captioning of the expression, as well as object detection.</a:t>
            </a:r>
            <a:endParaRPr lang="en-IN" sz="1200" spc="-10" dirty="0">
              <a:latin typeface="Times New Roman" panose="02020603050405020304" pitchFamily="18" charset="0"/>
              <a:cs typeface="Times New Roman" panose="02020603050405020304" pitchFamily="18" charset="0"/>
            </a:endParaRPr>
          </a:p>
          <a:p>
            <a:pPr marL="12700" marR="419734">
              <a:lnSpc>
                <a:spcPct val="102600"/>
              </a:lnSpc>
              <a:spcBef>
                <a:spcPts val="55"/>
              </a:spcBef>
            </a:pPr>
            <a:r>
              <a:rPr lang="en-IN" sz="1200" b="1" spc="-10" dirty="0">
                <a:latin typeface="Times New Roman" panose="02020603050405020304" pitchFamily="18" charset="0"/>
                <a:cs typeface="Times New Roman" panose="02020603050405020304" pitchFamily="18" charset="0"/>
              </a:rPr>
              <a:t>Objectives</a:t>
            </a:r>
            <a:r>
              <a:rPr lang="en-IN" sz="1200" spc="-1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Multiple </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erson Facial Emotion Detection in a single frame.</a:t>
            </a:r>
          </a:p>
          <a:p>
            <a:pPr marL="342900" indent="-342900" algn="just">
              <a:buFont typeface="+mj-lt"/>
              <a:buAutoNum type="arabicPeriod"/>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Along with Emotion of each Person auto captioning the present situation.</a:t>
            </a:r>
          </a:p>
          <a:p>
            <a:pPr marL="342900" indent="-342900" algn="just">
              <a:buFont typeface="+mj-lt"/>
              <a:buAutoNum type="arabicPeriod"/>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 detection in the frame and auto captioning.</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Implementing the above steps in the Real Time with WEB  based application and </a:t>
            </a:r>
            <a:r>
              <a:rPr lang="en-IN" sz="1200" dirty="0">
                <a:latin typeface="Times New Roman" panose="02020603050405020304" pitchFamily="18" charset="0"/>
                <a:ea typeface="Calibri" panose="020F0502020204030204" pitchFamily="34" charset="0"/>
                <a:cs typeface="Times New Roman" panose="02020603050405020304" pitchFamily="18" charset="0"/>
              </a:rPr>
              <a:t>backend developed in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ML Architecture and functioning.</a:t>
            </a:r>
            <a:endParaRPr lang="en-IN" sz="1200" spc="-10" dirty="0">
              <a:latin typeface="Times New Roman" panose="02020603050405020304" pitchFamily="18" charset="0"/>
              <a:cs typeface="Times New Roman" panose="02020603050405020304" pitchFamily="18" charset="0"/>
            </a:endParaRPr>
          </a:p>
          <a:p>
            <a:pPr marL="12700" marR="419734">
              <a:lnSpc>
                <a:spcPct val="102600"/>
              </a:lnSpc>
              <a:spcBef>
                <a:spcPts val="55"/>
              </a:spcBef>
            </a:pPr>
            <a:endParaRPr lang="en-IN" sz="1200" spc="-10" dirty="0">
              <a:latin typeface="Times New Roman" panose="02020603050405020304" pitchFamily="18" charset="0"/>
              <a:cs typeface="Times New Roman" panose="02020603050405020304" pitchFamily="18" charset="0"/>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4608195" cy="391223"/>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r>
              <a:rPr lang="en-US" dirty="0">
                <a:solidFill>
                  <a:schemeClr val="bg1"/>
                </a:solidFill>
              </a:rPr>
              <a:t>  </a:t>
            </a:r>
            <a:r>
              <a:rPr lang="en-US" sz="1400" dirty="0">
                <a:solidFill>
                  <a:schemeClr val="bg1"/>
                </a:solidFill>
              </a:rPr>
              <a:t>Dataset Details </a:t>
            </a:r>
            <a:endParaRPr sz="1400" dirty="0">
              <a:solidFill>
                <a:schemeClr val="bg1"/>
              </a:solidFill>
            </a:endParaRPr>
          </a:p>
        </p:txBody>
      </p:sp>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3" name="TextBox 2">
            <a:extLst>
              <a:ext uri="{FF2B5EF4-FFF2-40B4-BE49-F238E27FC236}">
                <a16:creationId xmlns:a16="http://schemas.microsoft.com/office/drawing/2014/main" id="{13F5EF5D-0291-4E90-BDD5-2AFC9DFE07B2}"/>
              </a:ext>
            </a:extLst>
          </p:cNvPr>
          <p:cNvSpPr txBox="1"/>
          <p:nvPr/>
        </p:nvSpPr>
        <p:spPr>
          <a:xfrm>
            <a:off x="95250" y="511175"/>
            <a:ext cx="4419600" cy="2667000"/>
          </a:xfrm>
          <a:prstGeom prst="rect">
            <a:avLst/>
          </a:prstGeom>
          <a:noFill/>
        </p:spPr>
        <p:txBody>
          <a:bodyPr wrap="square" rtlCol="0">
            <a:spAutoFit/>
          </a:bodyPr>
          <a:lstStyle/>
          <a:p>
            <a:endParaRPr lang="en-BB" dirty="0"/>
          </a:p>
        </p:txBody>
      </p:sp>
      <p:sp>
        <p:nvSpPr>
          <p:cNvPr id="4" name="TextBox 3">
            <a:extLst>
              <a:ext uri="{FF2B5EF4-FFF2-40B4-BE49-F238E27FC236}">
                <a16:creationId xmlns:a16="http://schemas.microsoft.com/office/drawing/2014/main" id="{3C0FF73B-390B-44C0-9656-DB3319CFD723}"/>
              </a:ext>
            </a:extLst>
          </p:cNvPr>
          <p:cNvSpPr txBox="1"/>
          <p:nvPr/>
        </p:nvSpPr>
        <p:spPr>
          <a:xfrm>
            <a:off x="95251" y="434975"/>
            <a:ext cx="4343400" cy="2677656"/>
          </a:xfrm>
          <a:prstGeom prst="rect">
            <a:avLst/>
          </a:prstGeom>
          <a:noFill/>
        </p:spPr>
        <p:txBody>
          <a:bodyPr wrap="square" rtlCol="0">
            <a:spAutoFit/>
          </a:bodyPr>
          <a:lstStyle/>
          <a:p>
            <a:r>
              <a:rPr lang="en-IN" sz="1200" dirty="0"/>
              <a:t>YOLOV3 – real time data set</a:t>
            </a:r>
          </a:p>
          <a:p>
            <a:r>
              <a:rPr lang="en-IN" sz="1200" dirty="0"/>
              <a:t>Two types – tiny </a:t>
            </a:r>
            <a:br>
              <a:rPr lang="en-IN" sz="1200" dirty="0"/>
            </a:br>
            <a:r>
              <a:rPr lang="en-IN" sz="1200" dirty="0"/>
              <a:t>                   -- large</a:t>
            </a:r>
          </a:p>
          <a:p>
            <a:r>
              <a:rPr lang="en-IN" sz="1200" dirty="0"/>
              <a:t>It has a CFG and a weights file which are internally connected to the main YOLOV3 file.</a:t>
            </a:r>
          </a:p>
          <a:p>
            <a:pPr marL="228600" indent="-228600">
              <a:buAutoNum type="arabicParenR"/>
            </a:pPr>
            <a:endParaRPr lang="en-IN" sz="1200" dirty="0"/>
          </a:p>
          <a:p>
            <a:r>
              <a:rPr lang="en-IN" sz="1200" dirty="0"/>
              <a:t>It helps in detecting things in the frame, i.e. it will detect object and it will consider the background as well. Its main job is to Distinguish the objects and backgrounds separately.</a:t>
            </a:r>
          </a:p>
          <a:p>
            <a:endParaRPr lang="en-IN" sz="1200" dirty="0"/>
          </a:p>
          <a:p>
            <a:r>
              <a:rPr lang="en-IN" sz="1200" dirty="0"/>
              <a:t>Once it has been trained with face of a person, it will </a:t>
            </a:r>
            <a:r>
              <a:rPr lang="en-IN" sz="1200" dirty="0" err="1"/>
              <a:t>evrytime</a:t>
            </a:r>
            <a:r>
              <a:rPr lang="en-IN" sz="1200" dirty="0"/>
              <a:t> catch and display details it knows about that person. Each person and its data is stored in separate folders and they are named differently.</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7"/>
            <a:ext cx="4419550" cy="563616"/>
          </a:xfrm>
          <a:prstGeom prst="rect">
            <a:avLst/>
          </a:prstGeom>
        </p:spPr>
        <p:txBody>
          <a:bodyPr vert="horz" wrap="square" lIns="0" tIns="17145" rIns="0" bIns="0" rtlCol="0">
            <a:spAutoFit/>
          </a:bodyPr>
          <a:lstStyle/>
          <a:p>
            <a:pPr marL="12700">
              <a:lnSpc>
                <a:spcPct val="100000"/>
              </a:lnSpc>
              <a:spcBef>
                <a:spcPts val="135"/>
              </a:spcBef>
            </a:pPr>
            <a:r>
              <a:rPr lang="en-IN" sz="1400" spc="15" dirty="0">
                <a:solidFill>
                  <a:srgbClr val="FFFFFF"/>
                </a:solidFill>
                <a:latin typeface="LM Sans 12"/>
                <a:cs typeface="LM Sans 12"/>
              </a:rPr>
              <a:t>Detail design/algorithm</a:t>
            </a:r>
            <a:endParaRPr sz="1400" dirty="0">
              <a:latin typeface="LM Sans 12"/>
              <a:cs typeface="LM Sans 12"/>
            </a:endParaRPr>
          </a:p>
          <a:p>
            <a:pPr>
              <a:lnSpc>
                <a:spcPct val="100000"/>
              </a:lnSpc>
              <a:spcBef>
                <a:spcPts val="25"/>
              </a:spcBef>
            </a:pPr>
            <a:endParaRPr sz="1050" dirty="0">
              <a:latin typeface="LM Sans 12"/>
              <a:cs typeface="LM Sans 12"/>
            </a:endParaRPr>
          </a:p>
          <a:p>
            <a:pPr marL="43180">
              <a:lnSpc>
                <a:spcPct val="100000"/>
              </a:lnSpc>
              <a:spcBef>
                <a:spcPts val="5"/>
              </a:spcBef>
            </a:pPr>
            <a:endParaRPr sz="1100" dirty="0">
              <a:latin typeface="LM Sans 10"/>
              <a:cs typeface="LM Sans 10"/>
            </a:endParaRPr>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pic>
        <p:nvPicPr>
          <p:cNvPr id="10" name="Picture 9">
            <a:extLst>
              <a:ext uri="{FF2B5EF4-FFF2-40B4-BE49-F238E27FC236}">
                <a16:creationId xmlns:a16="http://schemas.microsoft.com/office/drawing/2014/main" id="{8EF97CD1-A507-48FA-BC0D-CC262E90C9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1050" y="381077"/>
            <a:ext cx="3276600" cy="2873298"/>
          </a:xfrm>
          <a:prstGeom prst="rect">
            <a:avLst/>
          </a:prstGeom>
          <a:noFill/>
          <a:ln>
            <a:noFill/>
          </a:ln>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63A7-4BCE-45B0-A597-FAFAE0A91999}"/>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High Level Design/Methodology</a:t>
            </a:r>
          </a:p>
        </p:txBody>
      </p:sp>
      <p:pic>
        <p:nvPicPr>
          <p:cNvPr id="4" name="Picture 3">
            <a:extLst>
              <a:ext uri="{FF2B5EF4-FFF2-40B4-BE49-F238E27FC236}">
                <a16:creationId xmlns:a16="http://schemas.microsoft.com/office/drawing/2014/main" id="{8638F0FC-0B13-44AC-9EA8-DDF0102D26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7376"/>
            <a:ext cx="4591050" cy="2286000"/>
          </a:xfrm>
          <a:prstGeom prst="rect">
            <a:avLst/>
          </a:prstGeom>
          <a:noFill/>
          <a:ln>
            <a:noFill/>
          </a:ln>
        </p:spPr>
      </p:pic>
      <p:grpSp>
        <p:nvGrpSpPr>
          <p:cNvPr id="6" name="object 4">
            <a:extLst>
              <a:ext uri="{FF2B5EF4-FFF2-40B4-BE49-F238E27FC236}">
                <a16:creationId xmlns:a16="http://schemas.microsoft.com/office/drawing/2014/main" id="{F1F5D05C-684F-4084-A8AB-B994A028B009}"/>
              </a:ext>
            </a:extLst>
          </p:cNvPr>
          <p:cNvGrpSpPr/>
          <p:nvPr/>
        </p:nvGrpSpPr>
        <p:grpSpPr>
          <a:xfrm>
            <a:off x="0" y="3346348"/>
            <a:ext cx="4608195" cy="109855"/>
            <a:chOff x="0" y="3346348"/>
            <a:chExt cx="4608195" cy="109855"/>
          </a:xfrm>
        </p:grpSpPr>
        <p:sp>
          <p:nvSpPr>
            <p:cNvPr id="7" name="object 5">
              <a:extLst>
                <a:ext uri="{FF2B5EF4-FFF2-40B4-BE49-F238E27FC236}">
                  <a16:creationId xmlns:a16="http://schemas.microsoft.com/office/drawing/2014/main" id="{F2EDEBFF-E237-418E-93C4-23E741A6C099}"/>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6">
              <a:extLst>
                <a:ext uri="{FF2B5EF4-FFF2-40B4-BE49-F238E27FC236}">
                  <a16:creationId xmlns:a16="http://schemas.microsoft.com/office/drawing/2014/main" id="{B627266C-F80F-461F-A494-0CBF456D29A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7">
              <a:extLst>
                <a:ext uri="{FF2B5EF4-FFF2-40B4-BE49-F238E27FC236}">
                  <a16:creationId xmlns:a16="http://schemas.microsoft.com/office/drawing/2014/main" id="{29232F06-7161-403B-8205-0DB68E4F4295}"/>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50821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63A7-4BCE-45B0-A597-FAFAE0A91999}"/>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High Level Design/Methodology Cont..</a:t>
            </a:r>
          </a:p>
        </p:txBody>
      </p:sp>
      <p:pic>
        <p:nvPicPr>
          <p:cNvPr id="5" name="Picture 4">
            <a:extLst>
              <a:ext uri="{FF2B5EF4-FFF2-40B4-BE49-F238E27FC236}">
                <a16:creationId xmlns:a16="http://schemas.microsoft.com/office/drawing/2014/main" id="{0D0C03EF-A1C4-4EA3-BB22-C15FFC91E1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7615" y="358775"/>
            <a:ext cx="2192786" cy="2895600"/>
          </a:xfrm>
          <a:prstGeom prst="rect">
            <a:avLst/>
          </a:prstGeom>
          <a:noFill/>
          <a:ln>
            <a:noFill/>
          </a:ln>
        </p:spPr>
      </p:pic>
      <p:grpSp>
        <p:nvGrpSpPr>
          <p:cNvPr id="6" name="object 4">
            <a:extLst>
              <a:ext uri="{FF2B5EF4-FFF2-40B4-BE49-F238E27FC236}">
                <a16:creationId xmlns:a16="http://schemas.microsoft.com/office/drawing/2014/main" id="{F1F5D05C-684F-4084-A8AB-B994A028B009}"/>
              </a:ext>
            </a:extLst>
          </p:cNvPr>
          <p:cNvGrpSpPr/>
          <p:nvPr/>
        </p:nvGrpSpPr>
        <p:grpSpPr>
          <a:xfrm>
            <a:off x="0" y="3346348"/>
            <a:ext cx="4608195" cy="109855"/>
            <a:chOff x="0" y="3346348"/>
            <a:chExt cx="4608195" cy="109855"/>
          </a:xfrm>
        </p:grpSpPr>
        <p:sp>
          <p:nvSpPr>
            <p:cNvPr id="7" name="object 5">
              <a:extLst>
                <a:ext uri="{FF2B5EF4-FFF2-40B4-BE49-F238E27FC236}">
                  <a16:creationId xmlns:a16="http://schemas.microsoft.com/office/drawing/2014/main" id="{F2EDEBFF-E237-418E-93C4-23E741A6C099}"/>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6">
              <a:extLst>
                <a:ext uri="{FF2B5EF4-FFF2-40B4-BE49-F238E27FC236}">
                  <a16:creationId xmlns:a16="http://schemas.microsoft.com/office/drawing/2014/main" id="{B627266C-F80F-461F-A494-0CBF456D29A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7">
              <a:extLst>
                <a:ext uri="{FF2B5EF4-FFF2-40B4-BE49-F238E27FC236}">
                  <a16:creationId xmlns:a16="http://schemas.microsoft.com/office/drawing/2014/main" id="{29232F06-7161-403B-8205-0DB68E4F4295}"/>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207163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F09A-90F1-430E-8C9C-4CE46EBE0632}"/>
              </a:ext>
            </a:extLst>
          </p:cNvPr>
          <p:cNvSpPr>
            <a:spLocks noGrp="1"/>
          </p:cNvSpPr>
          <p:nvPr>
            <p:ph type="ctrTitle"/>
          </p:nvPr>
        </p:nvSpPr>
        <p:spPr>
          <a:xfrm>
            <a:off x="95300" y="59878"/>
            <a:ext cx="4419498" cy="492443"/>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Suitable data structures and programming paradigm</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8ECCB5-68D1-465F-8C7F-8AE6ED1E34D8}"/>
              </a:ext>
            </a:extLst>
          </p:cNvPr>
          <p:cNvSpPr txBox="1"/>
          <p:nvPr/>
        </p:nvSpPr>
        <p:spPr>
          <a:xfrm>
            <a:off x="95300" y="552321"/>
            <a:ext cx="4419498" cy="1938992"/>
          </a:xfrm>
          <a:prstGeom prst="rect">
            <a:avLst/>
          </a:prstGeom>
          <a:noFill/>
        </p:spPr>
        <p:txBody>
          <a:bodyPr wrap="square">
            <a:spAutoFit/>
          </a:bodyPr>
          <a:lstStyle/>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Machine Learning</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Deep Learning</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CNN(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Convolutional Neural Network)</a:t>
            </a:r>
          </a:p>
          <a:p>
            <a:pPr lvl="1"/>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Deep learning techniques making use of Convolutional Neural Networks (CNN) for object detection as shown in figure, are used extensively nowadays. Neural networks consist of multi-layered architecture including an input layer, many hidden layers and an output layer.</a:t>
            </a:r>
          </a:p>
          <a:p>
            <a:pPr lvl="1"/>
            <a:endParaRPr lang="en-US" sz="12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5E46DB-0DA9-48EA-992A-9A58C304C3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559" y="2171059"/>
            <a:ext cx="4007891" cy="1159516"/>
          </a:xfrm>
          <a:prstGeom prst="rect">
            <a:avLst/>
          </a:prstGeom>
          <a:noFill/>
          <a:ln>
            <a:noFill/>
          </a:ln>
        </p:spPr>
      </p:pic>
      <p:grpSp>
        <p:nvGrpSpPr>
          <p:cNvPr id="7" name="object 4">
            <a:extLst>
              <a:ext uri="{FF2B5EF4-FFF2-40B4-BE49-F238E27FC236}">
                <a16:creationId xmlns:a16="http://schemas.microsoft.com/office/drawing/2014/main" id="{B40E6DBF-AF69-433C-9B1D-88468ED3CD78}"/>
              </a:ext>
            </a:extLst>
          </p:cNvPr>
          <p:cNvGrpSpPr/>
          <p:nvPr/>
        </p:nvGrpSpPr>
        <p:grpSpPr>
          <a:xfrm>
            <a:off x="0" y="3346348"/>
            <a:ext cx="4608195" cy="109855"/>
            <a:chOff x="0" y="3346348"/>
            <a:chExt cx="4608195" cy="109855"/>
          </a:xfrm>
        </p:grpSpPr>
        <p:sp>
          <p:nvSpPr>
            <p:cNvPr id="8" name="object 5">
              <a:extLst>
                <a:ext uri="{FF2B5EF4-FFF2-40B4-BE49-F238E27FC236}">
                  <a16:creationId xmlns:a16="http://schemas.microsoft.com/office/drawing/2014/main" id="{9F1E2B58-43E9-4B14-BCEF-54C15CB9B0AE}"/>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6">
              <a:extLst>
                <a:ext uri="{FF2B5EF4-FFF2-40B4-BE49-F238E27FC236}">
                  <a16:creationId xmlns:a16="http://schemas.microsoft.com/office/drawing/2014/main" id="{2DD7B380-EB95-4AF7-B225-674E0F27D6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7">
              <a:extLst>
                <a:ext uri="{FF2B5EF4-FFF2-40B4-BE49-F238E27FC236}">
                  <a16:creationId xmlns:a16="http://schemas.microsoft.com/office/drawing/2014/main" id="{223D3C7B-0D8D-44E4-852C-8BF765E62E84}"/>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160943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AC3C-E3AB-4896-A024-F3CFBBD1FE99}"/>
              </a:ext>
            </a:extLst>
          </p:cNvPr>
          <p:cNvSpPr>
            <a:spLocks noGrp="1"/>
          </p:cNvSpPr>
          <p:nvPr>
            <p:ph type="ctrTitle"/>
          </p:nvPr>
        </p:nvSpPr>
        <p:spPr>
          <a:xfrm>
            <a:off x="95300" y="59878"/>
            <a:ext cx="4419498" cy="298897"/>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Suitable data structures and programming paradigm</a:t>
            </a:r>
            <a:endParaRPr lang="en-IN" sz="1600" dirty="0"/>
          </a:p>
        </p:txBody>
      </p:sp>
      <p:sp>
        <p:nvSpPr>
          <p:cNvPr id="4" name="TextBox 3">
            <a:extLst>
              <a:ext uri="{FF2B5EF4-FFF2-40B4-BE49-F238E27FC236}">
                <a16:creationId xmlns:a16="http://schemas.microsoft.com/office/drawing/2014/main" id="{91F32254-4346-4B42-81E0-95D76B15B064}"/>
              </a:ext>
            </a:extLst>
          </p:cNvPr>
          <p:cNvSpPr txBox="1"/>
          <p:nvPr/>
        </p:nvSpPr>
        <p:spPr>
          <a:xfrm>
            <a:off x="247650" y="434975"/>
            <a:ext cx="3962400" cy="163121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R-CNN</a:t>
            </a:r>
          </a:p>
          <a:p>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R-CNN (Region-Convolutional Neural Network)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shown in figure , is a region based approach using CNNs. Ross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Jeff Donahue, Trevor Darrell and Jitendra Malik  have achieved a mean average precision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mAP</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of 53.7% with more than 30% improvement .</a:t>
            </a:r>
          </a:p>
          <a:p>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CB7738-7A38-4185-B31D-7C88135F5B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06575"/>
            <a:ext cx="3962400" cy="1263034"/>
          </a:xfrm>
          <a:prstGeom prst="rect">
            <a:avLst/>
          </a:prstGeom>
          <a:noFill/>
          <a:ln>
            <a:noFill/>
          </a:ln>
        </p:spPr>
      </p:pic>
      <p:grpSp>
        <p:nvGrpSpPr>
          <p:cNvPr id="6" name="object 4">
            <a:extLst>
              <a:ext uri="{FF2B5EF4-FFF2-40B4-BE49-F238E27FC236}">
                <a16:creationId xmlns:a16="http://schemas.microsoft.com/office/drawing/2014/main" id="{BC5CBE02-FAC5-4603-BA16-46AE8C430BB6}"/>
              </a:ext>
            </a:extLst>
          </p:cNvPr>
          <p:cNvGrpSpPr/>
          <p:nvPr/>
        </p:nvGrpSpPr>
        <p:grpSpPr>
          <a:xfrm>
            <a:off x="0" y="3346348"/>
            <a:ext cx="4608195" cy="109855"/>
            <a:chOff x="0" y="3346348"/>
            <a:chExt cx="4608195" cy="109855"/>
          </a:xfrm>
        </p:grpSpPr>
        <p:sp>
          <p:nvSpPr>
            <p:cNvPr id="7" name="object 5">
              <a:extLst>
                <a:ext uri="{FF2B5EF4-FFF2-40B4-BE49-F238E27FC236}">
                  <a16:creationId xmlns:a16="http://schemas.microsoft.com/office/drawing/2014/main" id="{6D9CD9D0-8F4E-4B50-8C0F-10C6DD0A464C}"/>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6">
              <a:extLst>
                <a:ext uri="{FF2B5EF4-FFF2-40B4-BE49-F238E27FC236}">
                  <a16:creationId xmlns:a16="http://schemas.microsoft.com/office/drawing/2014/main" id="{177A6C3F-C937-43CC-BD42-C0B5A593BEE3}"/>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7">
              <a:extLst>
                <a:ext uri="{FF2B5EF4-FFF2-40B4-BE49-F238E27FC236}">
                  <a16:creationId xmlns:a16="http://schemas.microsoft.com/office/drawing/2014/main" id="{FF704849-7646-469B-809D-066DBDCE6DF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56768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TotalTime>
  <Words>803</Words>
  <Application>Microsoft Office PowerPoint</Application>
  <PresentationFormat>Custom</PresentationFormat>
  <Paragraphs>74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LM Sans 10</vt:lpstr>
      <vt:lpstr>LM Sans 12</vt:lpstr>
      <vt:lpstr>LM Sans 17</vt:lpstr>
      <vt:lpstr>LM Sans 8</vt:lpstr>
      <vt:lpstr>Times New Roman</vt:lpstr>
      <vt:lpstr>Wingdings</vt:lpstr>
      <vt:lpstr>Office Theme</vt:lpstr>
      <vt:lpstr>        </vt:lpstr>
      <vt:lpstr>Introduction</vt:lpstr>
      <vt:lpstr>PowerPoint Presentation</vt:lpstr>
      <vt:lpstr>PowerPoint Presentation</vt:lpstr>
      <vt:lpstr>PowerPoint Presentation</vt:lpstr>
      <vt:lpstr>High Level Design/Methodology</vt:lpstr>
      <vt:lpstr>High Level Design/Methodology Cont..</vt:lpstr>
      <vt:lpstr>Suitable data structures and programming paradigm</vt:lpstr>
      <vt:lpstr>Suitable data structures and programming paradigm</vt:lpstr>
      <vt:lpstr>Modern tools &amp; techniques used</vt:lpstr>
      <vt:lpstr>Module implementation &amp; integration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detection in SDN enviornment</dc:title>
  <dc:creator>Minor Project Review 2 (Team No: N11 )   Team Members: Madhukeshwar Hegde - 01fe18bcs107  Vinay S Itagi - 01fe18bcs256  Mayur S Javali - 01fe18bcs288 Rashmi - 01fe18bcs281,  Under the Guidance of: Ms. Pooja Shettar</dc:creator>
  <cp:lastModifiedBy>usha kamble</cp:lastModifiedBy>
  <cp:revision>53</cp:revision>
  <dcterms:created xsi:type="dcterms:W3CDTF">2021-06-25T15:29:29Z</dcterms:created>
  <dcterms:modified xsi:type="dcterms:W3CDTF">2022-05-08T16:41:44Z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Creator">
    <vt:lpwstr>LaTeX with Beamer class</vt:lpwstr>
  </property>
  <property fmtid="{D5CDD505-2E9C-101B-9397-08002B2CF9AE}" pid="4" name="LastSaved">
    <vt:filetime>2021-06-25T00:00:00Z</vt:filetime>
  </property>
</Properties>
</file>