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0" d="100"/>
          <a:sy n="60" d="100"/>
        </p:scale>
        <p:origin x="-1104" y="-3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BAC19C-DD70-4C17-A7E3-A79776B17E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1797BBE-A2CF-4E24-BDF4-5CC9899EC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12FE827-4B54-478C-9401-E9F1C19A9591}"/>
              </a:ext>
            </a:extLst>
          </p:cNvPr>
          <p:cNvSpPr>
            <a:spLocks noGrp="1"/>
          </p:cNvSpPr>
          <p:nvPr>
            <p:ph type="dt" sz="half" idx="10"/>
          </p:nvPr>
        </p:nvSpPr>
        <p:spPr/>
        <p:txBody>
          <a:bodyPr/>
          <a:lstStyle/>
          <a:p>
            <a:fld id="{280CC909-829E-4886-975A-EE1D3CE3319D}" type="datetimeFigureOut">
              <a:rPr lang="en-IN" smtClean="0"/>
              <a:pPr/>
              <a:t>09-09-2024</a:t>
            </a:fld>
            <a:endParaRPr lang="en-IN"/>
          </a:p>
        </p:txBody>
      </p:sp>
      <p:sp>
        <p:nvSpPr>
          <p:cNvPr id="5" name="Footer Placeholder 4">
            <a:extLst>
              <a:ext uri="{FF2B5EF4-FFF2-40B4-BE49-F238E27FC236}">
                <a16:creationId xmlns:a16="http://schemas.microsoft.com/office/drawing/2014/main" xmlns="" id="{5B000284-E73F-459A-9D12-D05793D0C0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CB764E1-DB63-421C-B65D-B57A4AEC4B75}"/>
              </a:ext>
            </a:extLst>
          </p:cNvPr>
          <p:cNvSpPr>
            <a:spLocks noGrp="1"/>
          </p:cNvSpPr>
          <p:nvPr>
            <p:ph type="sldNum" sz="quarter" idx="12"/>
          </p:nvPr>
        </p:nvSpPr>
        <p:spPr/>
        <p:txBody>
          <a:bodyPr/>
          <a:lstStyle/>
          <a:p>
            <a:fld id="{41DD65FA-4B36-424C-8558-B6CC41C86C63}" type="slidenum">
              <a:rPr lang="en-IN" smtClean="0"/>
              <a:pPr/>
              <a:t>‹#›</a:t>
            </a:fld>
            <a:endParaRPr lang="en-IN"/>
          </a:p>
        </p:txBody>
      </p:sp>
    </p:spTree>
    <p:extLst>
      <p:ext uri="{BB962C8B-B14F-4D97-AF65-F5344CB8AC3E}">
        <p14:creationId xmlns:p14="http://schemas.microsoft.com/office/powerpoint/2010/main" xmlns="" val="121635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314B28-51EA-4D36-9763-5691796882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7889B92-0825-4008-BE0B-17DC8CD9D76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B4184A6-C1DD-4011-80BD-7B151012CFE4}"/>
              </a:ext>
            </a:extLst>
          </p:cNvPr>
          <p:cNvSpPr>
            <a:spLocks noGrp="1"/>
          </p:cNvSpPr>
          <p:nvPr>
            <p:ph type="dt" sz="half" idx="10"/>
          </p:nvPr>
        </p:nvSpPr>
        <p:spPr/>
        <p:txBody>
          <a:bodyPr/>
          <a:lstStyle/>
          <a:p>
            <a:fld id="{280CC909-829E-4886-975A-EE1D3CE3319D}" type="datetimeFigureOut">
              <a:rPr lang="en-IN" smtClean="0"/>
              <a:pPr/>
              <a:t>09-09-2024</a:t>
            </a:fld>
            <a:endParaRPr lang="en-IN"/>
          </a:p>
        </p:txBody>
      </p:sp>
      <p:sp>
        <p:nvSpPr>
          <p:cNvPr id="5" name="Footer Placeholder 4">
            <a:extLst>
              <a:ext uri="{FF2B5EF4-FFF2-40B4-BE49-F238E27FC236}">
                <a16:creationId xmlns:a16="http://schemas.microsoft.com/office/drawing/2014/main" xmlns="" id="{82DFE7FF-D3EA-4C1E-9211-859806AF28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62C97AA-B06D-4B89-A898-1928A16B4819}"/>
              </a:ext>
            </a:extLst>
          </p:cNvPr>
          <p:cNvSpPr>
            <a:spLocks noGrp="1"/>
          </p:cNvSpPr>
          <p:nvPr>
            <p:ph type="sldNum" sz="quarter" idx="12"/>
          </p:nvPr>
        </p:nvSpPr>
        <p:spPr/>
        <p:txBody>
          <a:bodyPr/>
          <a:lstStyle/>
          <a:p>
            <a:fld id="{41DD65FA-4B36-424C-8558-B6CC41C86C63}" type="slidenum">
              <a:rPr lang="en-IN" smtClean="0"/>
              <a:pPr/>
              <a:t>‹#›</a:t>
            </a:fld>
            <a:endParaRPr lang="en-IN"/>
          </a:p>
        </p:txBody>
      </p:sp>
    </p:spTree>
    <p:extLst>
      <p:ext uri="{BB962C8B-B14F-4D97-AF65-F5344CB8AC3E}">
        <p14:creationId xmlns:p14="http://schemas.microsoft.com/office/powerpoint/2010/main" xmlns="" val="1213967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BD9E463-F3B3-4EF8-B495-404EEC5B45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258FC43-ADF4-4BA4-83B7-0B9034FDDA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85C849A-3B79-4548-AD80-AC03C303861F}"/>
              </a:ext>
            </a:extLst>
          </p:cNvPr>
          <p:cNvSpPr>
            <a:spLocks noGrp="1"/>
          </p:cNvSpPr>
          <p:nvPr>
            <p:ph type="dt" sz="half" idx="10"/>
          </p:nvPr>
        </p:nvSpPr>
        <p:spPr/>
        <p:txBody>
          <a:bodyPr/>
          <a:lstStyle/>
          <a:p>
            <a:fld id="{280CC909-829E-4886-975A-EE1D3CE3319D}" type="datetimeFigureOut">
              <a:rPr lang="en-IN" smtClean="0"/>
              <a:pPr/>
              <a:t>09-09-2024</a:t>
            </a:fld>
            <a:endParaRPr lang="en-IN"/>
          </a:p>
        </p:txBody>
      </p:sp>
      <p:sp>
        <p:nvSpPr>
          <p:cNvPr id="5" name="Footer Placeholder 4">
            <a:extLst>
              <a:ext uri="{FF2B5EF4-FFF2-40B4-BE49-F238E27FC236}">
                <a16:creationId xmlns:a16="http://schemas.microsoft.com/office/drawing/2014/main" xmlns="" id="{16977AA3-75CF-4157-B7BE-29109BF78F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5B1093B-9EC1-4F4E-BD5E-345303CBB34B}"/>
              </a:ext>
            </a:extLst>
          </p:cNvPr>
          <p:cNvSpPr>
            <a:spLocks noGrp="1"/>
          </p:cNvSpPr>
          <p:nvPr>
            <p:ph type="sldNum" sz="quarter" idx="12"/>
          </p:nvPr>
        </p:nvSpPr>
        <p:spPr/>
        <p:txBody>
          <a:bodyPr/>
          <a:lstStyle/>
          <a:p>
            <a:fld id="{41DD65FA-4B36-424C-8558-B6CC41C86C63}" type="slidenum">
              <a:rPr lang="en-IN" smtClean="0"/>
              <a:pPr/>
              <a:t>‹#›</a:t>
            </a:fld>
            <a:endParaRPr lang="en-IN"/>
          </a:p>
        </p:txBody>
      </p:sp>
    </p:spTree>
    <p:extLst>
      <p:ext uri="{BB962C8B-B14F-4D97-AF65-F5344CB8AC3E}">
        <p14:creationId xmlns:p14="http://schemas.microsoft.com/office/powerpoint/2010/main" xmlns="" val="415632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8FEE87-2BA9-4998-AF7D-FF43906E1A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4DAE286-576E-4774-BD66-8F30396B5E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F39CBDF-B2CF-485C-A539-11EB2469BA93}"/>
              </a:ext>
            </a:extLst>
          </p:cNvPr>
          <p:cNvSpPr>
            <a:spLocks noGrp="1"/>
          </p:cNvSpPr>
          <p:nvPr>
            <p:ph type="dt" sz="half" idx="10"/>
          </p:nvPr>
        </p:nvSpPr>
        <p:spPr/>
        <p:txBody>
          <a:bodyPr/>
          <a:lstStyle/>
          <a:p>
            <a:fld id="{280CC909-829E-4886-975A-EE1D3CE3319D}" type="datetimeFigureOut">
              <a:rPr lang="en-IN" smtClean="0"/>
              <a:pPr/>
              <a:t>09-09-2024</a:t>
            </a:fld>
            <a:endParaRPr lang="en-IN"/>
          </a:p>
        </p:txBody>
      </p:sp>
      <p:sp>
        <p:nvSpPr>
          <p:cNvPr id="5" name="Footer Placeholder 4">
            <a:extLst>
              <a:ext uri="{FF2B5EF4-FFF2-40B4-BE49-F238E27FC236}">
                <a16:creationId xmlns:a16="http://schemas.microsoft.com/office/drawing/2014/main" xmlns="" id="{CFA4D9F3-7C1D-463E-A69E-DD33CD59E6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30FE767-C5C7-4DCB-9937-38B606754707}"/>
              </a:ext>
            </a:extLst>
          </p:cNvPr>
          <p:cNvSpPr>
            <a:spLocks noGrp="1"/>
          </p:cNvSpPr>
          <p:nvPr>
            <p:ph type="sldNum" sz="quarter" idx="12"/>
          </p:nvPr>
        </p:nvSpPr>
        <p:spPr/>
        <p:txBody>
          <a:bodyPr/>
          <a:lstStyle/>
          <a:p>
            <a:fld id="{41DD65FA-4B36-424C-8558-B6CC41C86C63}" type="slidenum">
              <a:rPr lang="en-IN" smtClean="0"/>
              <a:pPr/>
              <a:t>‹#›</a:t>
            </a:fld>
            <a:endParaRPr lang="en-IN"/>
          </a:p>
        </p:txBody>
      </p:sp>
    </p:spTree>
    <p:extLst>
      <p:ext uri="{BB962C8B-B14F-4D97-AF65-F5344CB8AC3E}">
        <p14:creationId xmlns:p14="http://schemas.microsoft.com/office/powerpoint/2010/main" xmlns="" val="167770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D0B98D-0217-4D76-B4E2-72B494F7EE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4AA56B0-4095-4324-BB13-ED7C7B3E9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9707651F-8938-405B-A55F-8A4D101D665D}"/>
              </a:ext>
            </a:extLst>
          </p:cNvPr>
          <p:cNvSpPr>
            <a:spLocks noGrp="1"/>
          </p:cNvSpPr>
          <p:nvPr>
            <p:ph type="dt" sz="half" idx="10"/>
          </p:nvPr>
        </p:nvSpPr>
        <p:spPr/>
        <p:txBody>
          <a:bodyPr/>
          <a:lstStyle/>
          <a:p>
            <a:fld id="{280CC909-829E-4886-975A-EE1D3CE3319D}" type="datetimeFigureOut">
              <a:rPr lang="en-IN" smtClean="0"/>
              <a:pPr/>
              <a:t>09-09-2024</a:t>
            </a:fld>
            <a:endParaRPr lang="en-IN"/>
          </a:p>
        </p:txBody>
      </p:sp>
      <p:sp>
        <p:nvSpPr>
          <p:cNvPr id="5" name="Footer Placeholder 4">
            <a:extLst>
              <a:ext uri="{FF2B5EF4-FFF2-40B4-BE49-F238E27FC236}">
                <a16:creationId xmlns:a16="http://schemas.microsoft.com/office/drawing/2014/main" xmlns="" id="{A406CC54-EA18-4C40-83A6-96A1E87E03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A880A13-4E05-4DE1-80E0-52232E5BD278}"/>
              </a:ext>
            </a:extLst>
          </p:cNvPr>
          <p:cNvSpPr>
            <a:spLocks noGrp="1"/>
          </p:cNvSpPr>
          <p:nvPr>
            <p:ph type="sldNum" sz="quarter" idx="12"/>
          </p:nvPr>
        </p:nvSpPr>
        <p:spPr/>
        <p:txBody>
          <a:bodyPr/>
          <a:lstStyle/>
          <a:p>
            <a:fld id="{41DD65FA-4B36-424C-8558-B6CC41C86C63}" type="slidenum">
              <a:rPr lang="en-IN" smtClean="0"/>
              <a:pPr/>
              <a:t>‹#›</a:t>
            </a:fld>
            <a:endParaRPr lang="en-IN"/>
          </a:p>
        </p:txBody>
      </p:sp>
    </p:spTree>
    <p:extLst>
      <p:ext uri="{BB962C8B-B14F-4D97-AF65-F5344CB8AC3E}">
        <p14:creationId xmlns:p14="http://schemas.microsoft.com/office/powerpoint/2010/main" xmlns="" val="3288399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559823-655F-40B7-8981-8B1E307E9A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8A39EDF-FF4B-4C84-B51C-9D48F835B12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6358B8E-ACB0-4ED0-8DE1-60D426AE4B3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C025B765-C1EA-4695-B0A3-A26499C1C7C2}"/>
              </a:ext>
            </a:extLst>
          </p:cNvPr>
          <p:cNvSpPr>
            <a:spLocks noGrp="1"/>
          </p:cNvSpPr>
          <p:nvPr>
            <p:ph type="dt" sz="half" idx="10"/>
          </p:nvPr>
        </p:nvSpPr>
        <p:spPr/>
        <p:txBody>
          <a:bodyPr/>
          <a:lstStyle/>
          <a:p>
            <a:fld id="{280CC909-829E-4886-975A-EE1D3CE3319D}" type="datetimeFigureOut">
              <a:rPr lang="en-IN" smtClean="0"/>
              <a:pPr/>
              <a:t>09-09-2024</a:t>
            </a:fld>
            <a:endParaRPr lang="en-IN"/>
          </a:p>
        </p:txBody>
      </p:sp>
      <p:sp>
        <p:nvSpPr>
          <p:cNvPr id="6" name="Footer Placeholder 5">
            <a:extLst>
              <a:ext uri="{FF2B5EF4-FFF2-40B4-BE49-F238E27FC236}">
                <a16:creationId xmlns:a16="http://schemas.microsoft.com/office/drawing/2014/main" xmlns="" id="{FA7156A2-0B7D-4D42-A33A-8110DFE7BB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19A8314-53C8-479B-8ECD-A09D6C33C440}"/>
              </a:ext>
            </a:extLst>
          </p:cNvPr>
          <p:cNvSpPr>
            <a:spLocks noGrp="1"/>
          </p:cNvSpPr>
          <p:nvPr>
            <p:ph type="sldNum" sz="quarter" idx="12"/>
          </p:nvPr>
        </p:nvSpPr>
        <p:spPr/>
        <p:txBody>
          <a:bodyPr/>
          <a:lstStyle/>
          <a:p>
            <a:fld id="{41DD65FA-4B36-424C-8558-B6CC41C86C63}" type="slidenum">
              <a:rPr lang="en-IN" smtClean="0"/>
              <a:pPr/>
              <a:t>‹#›</a:t>
            </a:fld>
            <a:endParaRPr lang="en-IN"/>
          </a:p>
        </p:txBody>
      </p:sp>
    </p:spTree>
    <p:extLst>
      <p:ext uri="{BB962C8B-B14F-4D97-AF65-F5344CB8AC3E}">
        <p14:creationId xmlns:p14="http://schemas.microsoft.com/office/powerpoint/2010/main" xmlns="" val="1823860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2006E4-5E2E-4D2D-A4D6-41047CB738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1CDA43B-5B04-4D4A-8ACA-1CA4DB3243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8A8D12C3-333C-4A6C-AFD7-9ED5AA95CC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7299AAF-42A9-49F4-9523-4730CDD940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E8B74507-6407-4233-958F-4149173FE4C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92BFC7E-2A35-4B3B-A8F7-5A25562B9A11}"/>
              </a:ext>
            </a:extLst>
          </p:cNvPr>
          <p:cNvSpPr>
            <a:spLocks noGrp="1"/>
          </p:cNvSpPr>
          <p:nvPr>
            <p:ph type="dt" sz="half" idx="10"/>
          </p:nvPr>
        </p:nvSpPr>
        <p:spPr/>
        <p:txBody>
          <a:bodyPr/>
          <a:lstStyle/>
          <a:p>
            <a:fld id="{280CC909-829E-4886-975A-EE1D3CE3319D}" type="datetimeFigureOut">
              <a:rPr lang="en-IN" smtClean="0"/>
              <a:pPr/>
              <a:t>09-09-2024</a:t>
            </a:fld>
            <a:endParaRPr lang="en-IN"/>
          </a:p>
        </p:txBody>
      </p:sp>
      <p:sp>
        <p:nvSpPr>
          <p:cNvPr id="8" name="Footer Placeholder 7">
            <a:extLst>
              <a:ext uri="{FF2B5EF4-FFF2-40B4-BE49-F238E27FC236}">
                <a16:creationId xmlns:a16="http://schemas.microsoft.com/office/drawing/2014/main" xmlns="" id="{784280E4-6D3F-4A8B-B953-715D55E321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9DE1DA9-008E-4581-B56D-47F1057C5B2C}"/>
              </a:ext>
            </a:extLst>
          </p:cNvPr>
          <p:cNvSpPr>
            <a:spLocks noGrp="1"/>
          </p:cNvSpPr>
          <p:nvPr>
            <p:ph type="sldNum" sz="quarter" idx="12"/>
          </p:nvPr>
        </p:nvSpPr>
        <p:spPr/>
        <p:txBody>
          <a:bodyPr/>
          <a:lstStyle/>
          <a:p>
            <a:fld id="{41DD65FA-4B36-424C-8558-B6CC41C86C63}" type="slidenum">
              <a:rPr lang="en-IN" smtClean="0"/>
              <a:pPr/>
              <a:t>‹#›</a:t>
            </a:fld>
            <a:endParaRPr lang="en-IN"/>
          </a:p>
        </p:txBody>
      </p:sp>
    </p:spTree>
    <p:extLst>
      <p:ext uri="{BB962C8B-B14F-4D97-AF65-F5344CB8AC3E}">
        <p14:creationId xmlns:p14="http://schemas.microsoft.com/office/powerpoint/2010/main" xmlns="" val="252836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9AAD9-B1F2-4BD1-BF36-A01053D149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52C61FB3-A616-4E54-AA4E-E38A41BA84C8}"/>
              </a:ext>
            </a:extLst>
          </p:cNvPr>
          <p:cNvSpPr>
            <a:spLocks noGrp="1"/>
          </p:cNvSpPr>
          <p:nvPr>
            <p:ph type="dt" sz="half" idx="10"/>
          </p:nvPr>
        </p:nvSpPr>
        <p:spPr/>
        <p:txBody>
          <a:bodyPr/>
          <a:lstStyle/>
          <a:p>
            <a:fld id="{280CC909-829E-4886-975A-EE1D3CE3319D}" type="datetimeFigureOut">
              <a:rPr lang="en-IN" smtClean="0"/>
              <a:pPr/>
              <a:t>09-09-2024</a:t>
            </a:fld>
            <a:endParaRPr lang="en-IN"/>
          </a:p>
        </p:txBody>
      </p:sp>
      <p:sp>
        <p:nvSpPr>
          <p:cNvPr id="4" name="Footer Placeholder 3">
            <a:extLst>
              <a:ext uri="{FF2B5EF4-FFF2-40B4-BE49-F238E27FC236}">
                <a16:creationId xmlns:a16="http://schemas.microsoft.com/office/drawing/2014/main" xmlns="" id="{AB58DCDE-3291-4ED8-9492-302707ED86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A05610E-ECDC-47B0-9325-B5A16767700C}"/>
              </a:ext>
            </a:extLst>
          </p:cNvPr>
          <p:cNvSpPr>
            <a:spLocks noGrp="1"/>
          </p:cNvSpPr>
          <p:nvPr>
            <p:ph type="sldNum" sz="quarter" idx="12"/>
          </p:nvPr>
        </p:nvSpPr>
        <p:spPr/>
        <p:txBody>
          <a:bodyPr/>
          <a:lstStyle/>
          <a:p>
            <a:fld id="{41DD65FA-4B36-424C-8558-B6CC41C86C63}" type="slidenum">
              <a:rPr lang="en-IN" smtClean="0"/>
              <a:pPr/>
              <a:t>‹#›</a:t>
            </a:fld>
            <a:endParaRPr lang="en-IN"/>
          </a:p>
        </p:txBody>
      </p:sp>
    </p:spTree>
    <p:extLst>
      <p:ext uri="{BB962C8B-B14F-4D97-AF65-F5344CB8AC3E}">
        <p14:creationId xmlns:p14="http://schemas.microsoft.com/office/powerpoint/2010/main" xmlns="" val="47574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F6E8154-8311-4779-8080-C9E0C8AA8115}"/>
              </a:ext>
            </a:extLst>
          </p:cNvPr>
          <p:cNvSpPr>
            <a:spLocks noGrp="1"/>
          </p:cNvSpPr>
          <p:nvPr>
            <p:ph type="dt" sz="half" idx="10"/>
          </p:nvPr>
        </p:nvSpPr>
        <p:spPr/>
        <p:txBody>
          <a:bodyPr/>
          <a:lstStyle/>
          <a:p>
            <a:fld id="{280CC909-829E-4886-975A-EE1D3CE3319D}" type="datetimeFigureOut">
              <a:rPr lang="en-IN" smtClean="0"/>
              <a:pPr/>
              <a:t>09-09-2024</a:t>
            </a:fld>
            <a:endParaRPr lang="en-IN"/>
          </a:p>
        </p:txBody>
      </p:sp>
      <p:sp>
        <p:nvSpPr>
          <p:cNvPr id="3" name="Footer Placeholder 2">
            <a:extLst>
              <a:ext uri="{FF2B5EF4-FFF2-40B4-BE49-F238E27FC236}">
                <a16:creationId xmlns:a16="http://schemas.microsoft.com/office/drawing/2014/main" xmlns="" id="{CE3BD119-B00B-483D-B337-C00CD1CA7A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E709D00D-D8BD-4171-A740-529BBBCB9C3E}"/>
              </a:ext>
            </a:extLst>
          </p:cNvPr>
          <p:cNvSpPr>
            <a:spLocks noGrp="1"/>
          </p:cNvSpPr>
          <p:nvPr>
            <p:ph type="sldNum" sz="quarter" idx="12"/>
          </p:nvPr>
        </p:nvSpPr>
        <p:spPr/>
        <p:txBody>
          <a:bodyPr/>
          <a:lstStyle/>
          <a:p>
            <a:fld id="{41DD65FA-4B36-424C-8558-B6CC41C86C63}" type="slidenum">
              <a:rPr lang="en-IN" smtClean="0"/>
              <a:pPr/>
              <a:t>‹#›</a:t>
            </a:fld>
            <a:endParaRPr lang="en-IN"/>
          </a:p>
        </p:txBody>
      </p:sp>
    </p:spTree>
    <p:extLst>
      <p:ext uri="{BB962C8B-B14F-4D97-AF65-F5344CB8AC3E}">
        <p14:creationId xmlns:p14="http://schemas.microsoft.com/office/powerpoint/2010/main" xmlns="" val="127980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405B01-2F09-4C04-B647-6875B58CE7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5B0EB81-5AEC-4439-86E1-5C8F39E907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16216AE-C8DF-4184-8F8A-45703CE749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E2451C7-2864-461D-989E-57628FD65327}"/>
              </a:ext>
            </a:extLst>
          </p:cNvPr>
          <p:cNvSpPr>
            <a:spLocks noGrp="1"/>
          </p:cNvSpPr>
          <p:nvPr>
            <p:ph type="dt" sz="half" idx="10"/>
          </p:nvPr>
        </p:nvSpPr>
        <p:spPr/>
        <p:txBody>
          <a:bodyPr/>
          <a:lstStyle/>
          <a:p>
            <a:fld id="{280CC909-829E-4886-975A-EE1D3CE3319D}" type="datetimeFigureOut">
              <a:rPr lang="en-IN" smtClean="0"/>
              <a:pPr/>
              <a:t>09-09-2024</a:t>
            </a:fld>
            <a:endParaRPr lang="en-IN"/>
          </a:p>
        </p:txBody>
      </p:sp>
      <p:sp>
        <p:nvSpPr>
          <p:cNvPr id="6" name="Footer Placeholder 5">
            <a:extLst>
              <a:ext uri="{FF2B5EF4-FFF2-40B4-BE49-F238E27FC236}">
                <a16:creationId xmlns:a16="http://schemas.microsoft.com/office/drawing/2014/main" xmlns="" id="{E4CD7E4A-018C-4820-AF9E-886CDA9EAC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CC72DB6-F6F5-47F6-90BF-5C8CF1AE1577}"/>
              </a:ext>
            </a:extLst>
          </p:cNvPr>
          <p:cNvSpPr>
            <a:spLocks noGrp="1"/>
          </p:cNvSpPr>
          <p:nvPr>
            <p:ph type="sldNum" sz="quarter" idx="12"/>
          </p:nvPr>
        </p:nvSpPr>
        <p:spPr/>
        <p:txBody>
          <a:bodyPr/>
          <a:lstStyle/>
          <a:p>
            <a:fld id="{41DD65FA-4B36-424C-8558-B6CC41C86C63}" type="slidenum">
              <a:rPr lang="en-IN" smtClean="0"/>
              <a:pPr/>
              <a:t>‹#›</a:t>
            </a:fld>
            <a:endParaRPr lang="en-IN"/>
          </a:p>
        </p:txBody>
      </p:sp>
    </p:spTree>
    <p:extLst>
      <p:ext uri="{BB962C8B-B14F-4D97-AF65-F5344CB8AC3E}">
        <p14:creationId xmlns:p14="http://schemas.microsoft.com/office/powerpoint/2010/main" xmlns="" val="1843032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85E00F-EB01-4EE1-A4B3-10DB9F9735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125774C-506A-48B6-A872-4279A2A689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255BEC0-631A-4EA1-9B1A-6E7B48F1AD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F9EEB1F-FB67-4260-8F96-CC3B37B7B91A}"/>
              </a:ext>
            </a:extLst>
          </p:cNvPr>
          <p:cNvSpPr>
            <a:spLocks noGrp="1"/>
          </p:cNvSpPr>
          <p:nvPr>
            <p:ph type="dt" sz="half" idx="10"/>
          </p:nvPr>
        </p:nvSpPr>
        <p:spPr/>
        <p:txBody>
          <a:bodyPr/>
          <a:lstStyle/>
          <a:p>
            <a:fld id="{280CC909-829E-4886-975A-EE1D3CE3319D}" type="datetimeFigureOut">
              <a:rPr lang="en-IN" smtClean="0"/>
              <a:pPr/>
              <a:t>09-09-2024</a:t>
            </a:fld>
            <a:endParaRPr lang="en-IN"/>
          </a:p>
        </p:txBody>
      </p:sp>
      <p:sp>
        <p:nvSpPr>
          <p:cNvPr id="6" name="Footer Placeholder 5">
            <a:extLst>
              <a:ext uri="{FF2B5EF4-FFF2-40B4-BE49-F238E27FC236}">
                <a16:creationId xmlns:a16="http://schemas.microsoft.com/office/drawing/2014/main" xmlns="" id="{D88F88DB-CDE4-42F9-8776-DCE889AC8A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A272077-AF90-4AF8-97F6-7B6685237929}"/>
              </a:ext>
            </a:extLst>
          </p:cNvPr>
          <p:cNvSpPr>
            <a:spLocks noGrp="1"/>
          </p:cNvSpPr>
          <p:nvPr>
            <p:ph type="sldNum" sz="quarter" idx="12"/>
          </p:nvPr>
        </p:nvSpPr>
        <p:spPr/>
        <p:txBody>
          <a:bodyPr/>
          <a:lstStyle/>
          <a:p>
            <a:fld id="{41DD65FA-4B36-424C-8558-B6CC41C86C63}" type="slidenum">
              <a:rPr lang="en-IN" smtClean="0"/>
              <a:pPr/>
              <a:t>‹#›</a:t>
            </a:fld>
            <a:endParaRPr lang="en-IN"/>
          </a:p>
        </p:txBody>
      </p:sp>
    </p:spTree>
    <p:extLst>
      <p:ext uri="{BB962C8B-B14F-4D97-AF65-F5344CB8AC3E}">
        <p14:creationId xmlns:p14="http://schemas.microsoft.com/office/powerpoint/2010/main" xmlns="" val="3401285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FBD22E7-B087-4E8B-99C9-7FA98E68FC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4D8F885-2A84-4549-BB09-BF3E222B1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A297878-9852-4168-B7F2-FAFD016A69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0CC909-829E-4886-975A-EE1D3CE3319D}" type="datetimeFigureOut">
              <a:rPr lang="en-IN" smtClean="0"/>
              <a:pPr/>
              <a:t>09-09-2024</a:t>
            </a:fld>
            <a:endParaRPr lang="en-IN"/>
          </a:p>
        </p:txBody>
      </p:sp>
      <p:sp>
        <p:nvSpPr>
          <p:cNvPr id="5" name="Footer Placeholder 4">
            <a:extLst>
              <a:ext uri="{FF2B5EF4-FFF2-40B4-BE49-F238E27FC236}">
                <a16:creationId xmlns:a16="http://schemas.microsoft.com/office/drawing/2014/main" xmlns="" id="{64193C4D-3831-42EE-A958-4284D6B98A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55A9E961-5D61-43D1-BB27-1D9E206B2E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65FA-4B36-424C-8558-B6CC41C86C63}" type="slidenum">
              <a:rPr lang="en-IN" smtClean="0"/>
              <a:pPr/>
              <a:t>‹#›</a:t>
            </a:fld>
            <a:endParaRPr lang="en-IN"/>
          </a:p>
        </p:txBody>
      </p:sp>
    </p:spTree>
    <p:extLst>
      <p:ext uri="{BB962C8B-B14F-4D97-AF65-F5344CB8AC3E}">
        <p14:creationId xmlns:p14="http://schemas.microsoft.com/office/powerpoint/2010/main" xmlns="" val="2160527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237E4A-7B10-499F-82C7-913D01778FFC}"/>
              </a:ext>
            </a:extLst>
          </p:cNvPr>
          <p:cNvSpPr>
            <a:spLocks noGrp="1"/>
          </p:cNvSpPr>
          <p:nvPr>
            <p:ph type="ctrTitle"/>
          </p:nvPr>
        </p:nvSpPr>
        <p:spPr/>
        <p:txBody>
          <a:bodyPr/>
          <a:lstStyle/>
          <a:p>
            <a:r>
              <a:rPr lang="en-IN" dirty="0"/>
              <a:t>Data Presentation</a:t>
            </a:r>
          </a:p>
        </p:txBody>
      </p:sp>
      <p:sp>
        <p:nvSpPr>
          <p:cNvPr id="3" name="Subtitle 2">
            <a:extLst>
              <a:ext uri="{FF2B5EF4-FFF2-40B4-BE49-F238E27FC236}">
                <a16:creationId xmlns:a16="http://schemas.microsoft.com/office/drawing/2014/main" xmlns="" id="{3C0AB5B8-8EED-46A3-86C6-03C043F5943C}"/>
              </a:ext>
            </a:extLst>
          </p:cNvPr>
          <p:cNvSpPr>
            <a:spLocks noGrp="1"/>
          </p:cNvSpPr>
          <p:nvPr>
            <p:ph type="subTitle" idx="1"/>
          </p:nvPr>
        </p:nvSpPr>
        <p:spPr/>
        <p:txBody>
          <a:bodyPr/>
          <a:lstStyle/>
          <a:p>
            <a:r>
              <a:rPr lang="en-IN" dirty="0"/>
              <a:t>Marketing Analytics Project</a:t>
            </a:r>
          </a:p>
        </p:txBody>
      </p:sp>
    </p:spTree>
    <p:extLst>
      <p:ext uri="{BB962C8B-B14F-4D97-AF65-F5344CB8AC3E}">
        <p14:creationId xmlns:p14="http://schemas.microsoft.com/office/powerpoint/2010/main" xmlns="" val="4270117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7198ED7-71E1-4C28-BF54-2D29BCCAE2AC}"/>
              </a:ext>
            </a:extLst>
          </p:cNvPr>
          <p:cNvSpPr txBox="1"/>
          <p:nvPr/>
        </p:nvSpPr>
        <p:spPr>
          <a:xfrm>
            <a:off x="228600" y="201706"/>
            <a:ext cx="11752729" cy="523220"/>
          </a:xfrm>
          <a:prstGeom prst="rect">
            <a:avLst/>
          </a:prstGeom>
          <a:noFill/>
        </p:spPr>
        <p:txBody>
          <a:bodyPr wrap="square" rtlCol="0">
            <a:spAutoFit/>
          </a:bodyPr>
          <a:lstStyle/>
          <a:p>
            <a:r>
              <a:rPr lang="en-IN" sz="2800" dirty="0"/>
              <a:t>Overview</a:t>
            </a:r>
          </a:p>
        </p:txBody>
      </p:sp>
      <p:pic>
        <p:nvPicPr>
          <p:cNvPr id="4" name="Picture 3">
            <a:extLst>
              <a:ext uri="{FF2B5EF4-FFF2-40B4-BE49-F238E27FC236}">
                <a16:creationId xmlns:a16="http://schemas.microsoft.com/office/drawing/2014/main" xmlns="" id="{4556E030-92B5-40C1-92EB-D44F1F7F6BEC}"/>
              </a:ext>
            </a:extLst>
          </p:cNvPr>
          <p:cNvPicPr>
            <a:picLocks noChangeAspect="1"/>
          </p:cNvPicPr>
          <p:nvPr/>
        </p:nvPicPr>
        <p:blipFill>
          <a:blip r:embed="rId2" cstate="print"/>
          <a:stretch>
            <a:fillRect/>
          </a:stretch>
        </p:blipFill>
        <p:spPr>
          <a:xfrm>
            <a:off x="3496235" y="887506"/>
            <a:ext cx="8371300" cy="5580529"/>
          </a:xfrm>
          <a:prstGeom prst="rect">
            <a:avLst/>
          </a:prstGeom>
        </p:spPr>
      </p:pic>
      <p:sp>
        <p:nvSpPr>
          <p:cNvPr id="5" name="TextBox 4">
            <a:extLst>
              <a:ext uri="{FF2B5EF4-FFF2-40B4-BE49-F238E27FC236}">
                <a16:creationId xmlns:a16="http://schemas.microsoft.com/office/drawing/2014/main" xmlns="" id="{0F031406-1A6E-4AE4-A29C-F2C165826D1E}"/>
              </a:ext>
            </a:extLst>
          </p:cNvPr>
          <p:cNvSpPr txBox="1"/>
          <p:nvPr/>
        </p:nvSpPr>
        <p:spPr>
          <a:xfrm>
            <a:off x="228600" y="887506"/>
            <a:ext cx="3267635" cy="5447645"/>
          </a:xfrm>
          <a:prstGeom prst="rect">
            <a:avLst/>
          </a:prstGeom>
          <a:noFill/>
        </p:spPr>
        <p:txBody>
          <a:bodyPr wrap="square" rtlCol="0">
            <a:spAutoFit/>
          </a:bodyPr>
          <a:lstStyle/>
          <a:p>
            <a:r>
              <a:rPr lang="en-IN" sz="1400" b="1" dirty="0"/>
              <a:t>Decreased Conversion Rates: </a:t>
            </a:r>
            <a:r>
              <a:rPr lang="en-IN" sz="1400" dirty="0"/>
              <a:t>The conversion rate demonstrated a strong rebound in May, reaching 33%, despite a notable dip to 17% in June.</a:t>
            </a:r>
          </a:p>
          <a:p>
            <a:pPr marL="285750" indent="-285750">
              <a:buFont typeface="Arial" panose="020B0604020202020204" pitchFamily="34" charset="0"/>
              <a:buChar char="•"/>
            </a:pPr>
            <a:endParaRPr lang="en-IN" sz="1400" dirty="0"/>
          </a:p>
          <a:p>
            <a:r>
              <a:rPr lang="en-IN" sz="1400" b="1" dirty="0"/>
              <a:t>Reduced Customer Engagement:</a:t>
            </a:r>
          </a:p>
          <a:p>
            <a:pPr marL="285750" indent="-285750" algn="just">
              <a:buFont typeface="Arial" panose="020B0604020202020204" pitchFamily="34" charset="0"/>
              <a:buChar char="•"/>
            </a:pPr>
            <a:r>
              <a:rPr lang="en-IN" sz="1400" dirty="0"/>
              <a:t>There is a decline in overall social media engagement, with views dropping from June to November.</a:t>
            </a:r>
          </a:p>
          <a:p>
            <a:pPr marL="285750" indent="-285750" algn="just">
              <a:buFont typeface="Arial" panose="020B0604020202020204" pitchFamily="34" charset="0"/>
              <a:buChar char="•"/>
            </a:pPr>
            <a:r>
              <a:rPr lang="en-IN" sz="1400" dirty="0"/>
              <a:t>While clicks and likes are low compared to views, while clicks 47k as compared to views 227k shows that engaged users are still interacting effectively.</a:t>
            </a:r>
          </a:p>
          <a:p>
            <a:pPr marL="285750" indent="-285750" algn="just">
              <a:buFont typeface="Arial" panose="020B0604020202020204" pitchFamily="34" charset="0"/>
              <a:buChar char="•"/>
            </a:pPr>
            <a:endParaRPr lang="en-IN" sz="1400" dirty="0"/>
          </a:p>
          <a:p>
            <a:pPr algn="just"/>
            <a:r>
              <a:rPr lang="en-IN" sz="1400" b="1" dirty="0"/>
              <a:t>Customer Feedback Analysis:</a:t>
            </a:r>
          </a:p>
          <a:p>
            <a:pPr marL="285750" indent="-285750" algn="just">
              <a:buFont typeface="Arial" panose="020B0604020202020204" pitchFamily="34" charset="0"/>
              <a:buChar char="•"/>
            </a:pPr>
            <a:r>
              <a:rPr lang="en-IN" sz="1400" dirty="0"/>
              <a:t>Customer rating have remained consistent, averaging around 3.7 throughout the year.</a:t>
            </a:r>
          </a:p>
          <a:p>
            <a:pPr marL="285750" indent="-285750" algn="just">
              <a:buFont typeface="Arial" panose="020B0604020202020204" pitchFamily="34" charset="0"/>
              <a:buChar char="•"/>
            </a:pPr>
            <a:r>
              <a:rPr lang="en-IN" sz="1400" dirty="0"/>
              <a:t>Although stable, the average rating I below the target 4.0, suggesting a need for focused improvements in customer satisfaction, for products below 3.5.</a:t>
            </a:r>
          </a:p>
          <a:p>
            <a:endParaRPr lang="en-IN" sz="1200" b="1" dirty="0"/>
          </a:p>
        </p:txBody>
      </p:sp>
      <p:sp>
        <p:nvSpPr>
          <p:cNvPr id="8" name="Oval 7">
            <a:extLst>
              <a:ext uri="{FF2B5EF4-FFF2-40B4-BE49-F238E27FC236}">
                <a16:creationId xmlns:a16="http://schemas.microsoft.com/office/drawing/2014/main" xmlns="" id="{8742C4E2-F7C6-435D-AE46-6CA561556703}"/>
              </a:ext>
            </a:extLst>
          </p:cNvPr>
          <p:cNvSpPr/>
          <p:nvPr/>
        </p:nvSpPr>
        <p:spPr>
          <a:xfrm>
            <a:off x="6615952" y="1156446"/>
            <a:ext cx="878542" cy="119678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xmlns="" id="{2ED0043A-40E3-4E3C-AE1C-EACF9DCF032A}"/>
              </a:ext>
            </a:extLst>
          </p:cNvPr>
          <p:cNvCxnSpPr/>
          <p:nvPr/>
        </p:nvCxnSpPr>
        <p:spPr>
          <a:xfrm>
            <a:off x="10663518" y="3381935"/>
            <a:ext cx="914400" cy="4168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23744033-1FE1-4F15-B98A-1E4B3D051FE3}"/>
              </a:ext>
            </a:extLst>
          </p:cNvPr>
          <p:cNvSpPr/>
          <p:nvPr/>
        </p:nvSpPr>
        <p:spPr>
          <a:xfrm>
            <a:off x="6763870" y="5271247"/>
            <a:ext cx="1331259" cy="6992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58016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82874EA-FB81-48EB-9A52-9766EFD54A46}"/>
              </a:ext>
            </a:extLst>
          </p:cNvPr>
          <p:cNvSpPr txBox="1"/>
          <p:nvPr/>
        </p:nvSpPr>
        <p:spPr>
          <a:xfrm>
            <a:off x="228600" y="201706"/>
            <a:ext cx="11752729" cy="523220"/>
          </a:xfrm>
          <a:prstGeom prst="rect">
            <a:avLst/>
          </a:prstGeom>
          <a:noFill/>
        </p:spPr>
        <p:txBody>
          <a:bodyPr wrap="square" rtlCol="0">
            <a:spAutoFit/>
          </a:bodyPr>
          <a:lstStyle/>
          <a:p>
            <a:r>
              <a:rPr lang="en-IN" sz="2800" dirty="0" smtClean="0"/>
              <a:t>Decreased Conversion Rates</a:t>
            </a:r>
            <a:endParaRPr lang="en-IN" sz="2800" dirty="0"/>
          </a:p>
        </p:txBody>
      </p:sp>
      <p:pic>
        <p:nvPicPr>
          <p:cNvPr id="1026" name="Picture 2"/>
          <p:cNvPicPr>
            <a:picLocks noChangeAspect="1" noChangeArrowheads="1"/>
          </p:cNvPicPr>
          <p:nvPr/>
        </p:nvPicPr>
        <p:blipFill>
          <a:blip r:embed="rId2" cstate="print"/>
          <a:srcRect/>
          <a:stretch>
            <a:fillRect/>
          </a:stretch>
        </p:blipFill>
        <p:spPr bwMode="auto">
          <a:xfrm>
            <a:off x="4493623" y="764323"/>
            <a:ext cx="7347584" cy="5531974"/>
          </a:xfrm>
          <a:prstGeom prst="rect">
            <a:avLst/>
          </a:prstGeom>
          <a:noFill/>
          <a:ln w="9525">
            <a:noFill/>
            <a:miter lim="800000"/>
            <a:headEnd/>
            <a:tailEnd/>
          </a:ln>
        </p:spPr>
      </p:pic>
      <p:sp>
        <p:nvSpPr>
          <p:cNvPr id="5" name="TextBox 4"/>
          <p:cNvSpPr txBox="1"/>
          <p:nvPr/>
        </p:nvSpPr>
        <p:spPr>
          <a:xfrm>
            <a:off x="326572" y="1515291"/>
            <a:ext cx="4023360" cy="4185761"/>
          </a:xfrm>
          <a:prstGeom prst="rect">
            <a:avLst/>
          </a:prstGeom>
          <a:noFill/>
        </p:spPr>
        <p:txBody>
          <a:bodyPr wrap="square" rtlCol="0">
            <a:spAutoFit/>
          </a:bodyPr>
          <a:lstStyle/>
          <a:p>
            <a:r>
              <a:rPr lang="en-US" sz="1400" b="1" dirty="0" smtClean="0"/>
              <a:t>General Conversion Trend:</a:t>
            </a:r>
          </a:p>
          <a:p>
            <a:pPr marL="285750" indent="-285750" algn="just">
              <a:buFont typeface="Arial" panose="020B0604020202020204" pitchFamily="34" charset="0"/>
              <a:buChar char="•"/>
            </a:pPr>
            <a:r>
              <a:rPr lang="en-US" sz="1400" dirty="0" smtClean="0"/>
              <a:t>Throughout the year, conversion rates, with higher numbers converting successfully in months like May and October. This suggest that while some products had strong seasonal peaks, there is potential to improve conversion in lower-performing months through targeted interventions.</a:t>
            </a:r>
          </a:p>
          <a:p>
            <a:pPr algn="just"/>
            <a:endParaRPr lang="en-US" sz="1400" dirty="0" smtClean="0"/>
          </a:p>
          <a:p>
            <a:r>
              <a:rPr lang="en-US" sz="1400" b="1" dirty="0" smtClean="0"/>
              <a:t>Lowest Conversion Month:</a:t>
            </a:r>
          </a:p>
          <a:p>
            <a:pPr marL="285750" indent="-285750" algn="just">
              <a:buFont typeface="Arial" panose="020B0604020202020204" pitchFamily="34" charset="0"/>
              <a:buChar char="•"/>
            </a:pPr>
            <a:r>
              <a:rPr lang="en-US" sz="1400" dirty="0" smtClean="0"/>
              <a:t>July experienced the lowest overall conversion rate at 14.3%. This indicates a potential need to revisit marketing strategies or promotion during period to boost performance.</a:t>
            </a:r>
          </a:p>
          <a:p>
            <a:pPr algn="just"/>
            <a:endParaRPr lang="en-US" sz="1400" dirty="0" smtClean="0"/>
          </a:p>
          <a:p>
            <a:r>
              <a:rPr lang="en-US" sz="1400" b="1" dirty="0" smtClean="0"/>
              <a:t>Highest Conversion Month:</a:t>
            </a:r>
          </a:p>
          <a:p>
            <a:pPr marL="285750" indent="-285750" algn="just">
              <a:buFont typeface="Arial" panose="020B0604020202020204" pitchFamily="34" charset="0"/>
              <a:buChar char="•"/>
            </a:pPr>
            <a:r>
              <a:rPr lang="en-US" sz="1400" dirty="0" smtClean="0"/>
              <a:t>May recorded the highest overall conversion rate at May. This indicate the strong month of the year.</a:t>
            </a:r>
          </a:p>
        </p:txBody>
      </p:sp>
      <p:sp>
        <p:nvSpPr>
          <p:cNvPr id="6" name="Rectangle 5">
            <a:extLst>
              <a:ext uri="{FF2B5EF4-FFF2-40B4-BE49-F238E27FC236}">
                <a16:creationId xmlns:a16="http://schemas.microsoft.com/office/drawing/2014/main" xmlns="" id="{23744033-1FE1-4F15-B98A-1E4B3D051FE3}"/>
              </a:ext>
            </a:extLst>
          </p:cNvPr>
          <p:cNvSpPr/>
          <p:nvPr/>
        </p:nvSpPr>
        <p:spPr>
          <a:xfrm>
            <a:off x="7654834" y="627018"/>
            <a:ext cx="561703" cy="5695405"/>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xmlns="" id="{23744033-1FE1-4F15-B98A-1E4B3D051FE3}"/>
              </a:ext>
            </a:extLst>
          </p:cNvPr>
          <p:cNvSpPr/>
          <p:nvPr/>
        </p:nvSpPr>
        <p:spPr>
          <a:xfrm>
            <a:off x="8800011" y="674915"/>
            <a:ext cx="561703" cy="56954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333256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7198ED7-71E1-4C28-BF54-2D29BCCAE2AC}"/>
              </a:ext>
            </a:extLst>
          </p:cNvPr>
          <p:cNvSpPr txBox="1"/>
          <p:nvPr/>
        </p:nvSpPr>
        <p:spPr>
          <a:xfrm>
            <a:off x="228600" y="201706"/>
            <a:ext cx="11752729" cy="523220"/>
          </a:xfrm>
          <a:prstGeom prst="rect">
            <a:avLst/>
          </a:prstGeom>
          <a:noFill/>
        </p:spPr>
        <p:txBody>
          <a:bodyPr wrap="square" rtlCol="0">
            <a:spAutoFit/>
          </a:bodyPr>
          <a:lstStyle/>
          <a:p>
            <a:r>
              <a:rPr lang="en-IN" sz="2800" dirty="0" smtClean="0"/>
              <a:t>Reduced Customer Engagement</a:t>
            </a:r>
            <a:endParaRPr lang="en-IN" sz="2800" dirty="0"/>
          </a:p>
        </p:txBody>
      </p:sp>
      <p:pic>
        <p:nvPicPr>
          <p:cNvPr id="2053" name="Picture 5"/>
          <p:cNvPicPr>
            <a:picLocks noChangeAspect="1" noChangeArrowheads="1"/>
          </p:cNvPicPr>
          <p:nvPr/>
        </p:nvPicPr>
        <p:blipFill>
          <a:blip r:embed="rId2" cstate="print"/>
          <a:srcRect/>
          <a:stretch>
            <a:fillRect/>
          </a:stretch>
        </p:blipFill>
        <p:spPr bwMode="auto">
          <a:xfrm>
            <a:off x="6466115" y="953181"/>
            <a:ext cx="5251268" cy="2482350"/>
          </a:xfrm>
          <a:prstGeom prst="rect">
            <a:avLst/>
          </a:prstGeom>
          <a:noFill/>
          <a:ln w="9525">
            <a:noFill/>
            <a:miter lim="800000"/>
            <a:headEnd/>
            <a:tailEnd/>
          </a:ln>
        </p:spPr>
      </p:pic>
      <p:pic>
        <p:nvPicPr>
          <p:cNvPr id="2054" name="Picture 6"/>
          <p:cNvPicPr>
            <a:picLocks noChangeAspect="1" noChangeArrowheads="1"/>
          </p:cNvPicPr>
          <p:nvPr/>
        </p:nvPicPr>
        <p:blipFill>
          <a:blip r:embed="rId3" cstate="print"/>
          <a:srcRect/>
          <a:stretch>
            <a:fillRect/>
          </a:stretch>
        </p:blipFill>
        <p:spPr bwMode="auto">
          <a:xfrm>
            <a:off x="966653" y="3613240"/>
            <a:ext cx="4687388" cy="2696120"/>
          </a:xfrm>
          <a:prstGeom prst="rect">
            <a:avLst/>
          </a:prstGeom>
          <a:noFill/>
          <a:ln w="9525">
            <a:noFill/>
            <a:miter lim="800000"/>
            <a:headEnd/>
            <a:tailEnd/>
          </a:ln>
        </p:spPr>
      </p:pic>
      <p:sp>
        <p:nvSpPr>
          <p:cNvPr id="9" name="TextBox 8"/>
          <p:cNvSpPr txBox="1"/>
          <p:nvPr/>
        </p:nvSpPr>
        <p:spPr>
          <a:xfrm>
            <a:off x="535577" y="1175657"/>
            <a:ext cx="5342709" cy="2154436"/>
          </a:xfrm>
          <a:prstGeom prst="rect">
            <a:avLst/>
          </a:prstGeom>
          <a:noFill/>
        </p:spPr>
        <p:txBody>
          <a:bodyPr wrap="square" rtlCol="0">
            <a:spAutoFit/>
          </a:bodyPr>
          <a:lstStyle/>
          <a:p>
            <a:r>
              <a:rPr lang="en-US" sz="1400" b="1" dirty="0" smtClean="0"/>
              <a:t>Declining Views:</a:t>
            </a:r>
          </a:p>
          <a:p>
            <a:pPr marL="285750" indent="-285750" algn="just">
              <a:buFont typeface="Arial" panose="020B0604020202020204" pitchFamily="34" charset="0"/>
              <a:buChar char="•"/>
            </a:pPr>
            <a:r>
              <a:rPr lang="en-US" sz="1400" dirty="0" smtClean="0"/>
              <a:t>Views peaked in June but then declined up to November, indicating reduced audience engagement in the later half of year.</a:t>
            </a:r>
          </a:p>
          <a:p>
            <a:endParaRPr lang="en-US" dirty="0" smtClean="0"/>
          </a:p>
          <a:p>
            <a:r>
              <a:rPr lang="en-US" sz="1400" b="1" dirty="0" smtClean="0"/>
              <a:t>Low Interaction Rates:</a:t>
            </a:r>
          </a:p>
          <a:p>
            <a:pPr marL="285750" indent="-285750" algn="just">
              <a:buFont typeface="Arial" panose="020B0604020202020204" pitchFamily="34" charset="0"/>
              <a:buChar char="•"/>
            </a:pPr>
            <a:r>
              <a:rPr lang="en-US" sz="1400" dirty="0" smtClean="0"/>
              <a:t>Clicks and likes remained consistently low </a:t>
            </a:r>
            <a:r>
              <a:rPr lang="en-US" sz="1400" dirty="0" smtClean="0"/>
              <a:t>compared </a:t>
            </a:r>
            <a:r>
              <a:rPr lang="en-US" sz="1400" dirty="0" smtClean="0"/>
              <a:t>to views, suggesting the </a:t>
            </a:r>
            <a:r>
              <a:rPr lang="en-US" sz="1400" dirty="0" smtClean="0"/>
              <a:t>need </a:t>
            </a:r>
            <a:r>
              <a:rPr lang="en-US" sz="1400" dirty="0" smtClean="0"/>
              <a:t>for more engaging content or stronger calls to action.</a:t>
            </a:r>
            <a:endParaRPr lang="en-US" sz="1400" dirty="0" smtClean="0"/>
          </a:p>
          <a:p>
            <a:endParaRPr lang="en-US" dirty="0" smtClean="0"/>
          </a:p>
        </p:txBody>
      </p:sp>
      <p:cxnSp>
        <p:nvCxnSpPr>
          <p:cNvPr id="10" name="Straight Arrow Connector 9">
            <a:extLst>
              <a:ext uri="{FF2B5EF4-FFF2-40B4-BE49-F238E27FC236}">
                <a16:creationId xmlns:a16="http://schemas.microsoft.com/office/drawing/2014/main" xmlns="" id="{2ED0043A-40E3-4E3C-AE1C-EACF9DCF032A}"/>
              </a:ext>
            </a:extLst>
          </p:cNvPr>
          <p:cNvCxnSpPr/>
          <p:nvPr/>
        </p:nvCxnSpPr>
        <p:spPr>
          <a:xfrm>
            <a:off x="9945061" y="1762141"/>
            <a:ext cx="914400" cy="4168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13862" y="4271553"/>
            <a:ext cx="4976949" cy="954107"/>
          </a:xfrm>
          <a:prstGeom prst="rect">
            <a:avLst/>
          </a:prstGeom>
          <a:noFill/>
        </p:spPr>
        <p:txBody>
          <a:bodyPr wrap="square" rtlCol="0">
            <a:spAutoFit/>
          </a:bodyPr>
          <a:lstStyle/>
          <a:p>
            <a:r>
              <a:rPr lang="en-US" sz="1400" b="1" dirty="0" smtClean="0"/>
              <a:t>Content Type Performance:</a:t>
            </a:r>
          </a:p>
          <a:p>
            <a:pPr marL="285750" indent="-285750" algn="just">
              <a:buFont typeface="Arial" panose="020B0604020202020204" pitchFamily="34" charset="0"/>
              <a:buChar char="•"/>
            </a:pPr>
            <a:r>
              <a:rPr lang="en-US" sz="1400" dirty="0" smtClean="0"/>
              <a:t>Views by content type have better result in June but worst result at November means have to more focus on the content creation.</a:t>
            </a:r>
          </a:p>
        </p:txBody>
      </p:sp>
      <p:sp>
        <p:nvSpPr>
          <p:cNvPr id="12" name="Rectangle 11">
            <a:extLst>
              <a:ext uri="{FF2B5EF4-FFF2-40B4-BE49-F238E27FC236}">
                <a16:creationId xmlns:a16="http://schemas.microsoft.com/office/drawing/2014/main" xmlns="" id="{23744033-1FE1-4F15-B98A-1E4B3D051FE3}"/>
              </a:ext>
            </a:extLst>
          </p:cNvPr>
          <p:cNvSpPr/>
          <p:nvPr/>
        </p:nvSpPr>
        <p:spPr>
          <a:xfrm>
            <a:off x="4767942" y="5381897"/>
            <a:ext cx="352697" cy="7663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xmlns="" id="{23744033-1FE1-4F15-B98A-1E4B3D051FE3}"/>
              </a:ext>
            </a:extLst>
          </p:cNvPr>
          <p:cNvSpPr/>
          <p:nvPr/>
        </p:nvSpPr>
        <p:spPr>
          <a:xfrm>
            <a:off x="3226526" y="4232366"/>
            <a:ext cx="326571" cy="198119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7198ED7-71E1-4C28-BF54-2D29BCCAE2AC}"/>
              </a:ext>
            </a:extLst>
          </p:cNvPr>
          <p:cNvSpPr txBox="1"/>
          <p:nvPr/>
        </p:nvSpPr>
        <p:spPr>
          <a:xfrm>
            <a:off x="228600" y="201706"/>
            <a:ext cx="11752729" cy="523220"/>
          </a:xfrm>
          <a:prstGeom prst="rect">
            <a:avLst/>
          </a:prstGeom>
          <a:noFill/>
        </p:spPr>
        <p:txBody>
          <a:bodyPr wrap="square" rtlCol="0">
            <a:spAutoFit/>
          </a:bodyPr>
          <a:lstStyle/>
          <a:p>
            <a:r>
              <a:rPr lang="en-IN" sz="2800" dirty="0" smtClean="0"/>
              <a:t>Customer Feedback Analysis</a:t>
            </a:r>
            <a:endParaRPr lang="en-IN" sz="2800" dirty="0"/>
          </a:p>
        </p:txBody>
      </p:sp>
      <p:sp>
        <p:nvSpPr>
          <p:cNvPr id="3" name="TextBox 2"/>
          <p:cNvSpPr txBox="1"/>
          <p:nvPr/>
        </p:nvSpPr>
        <p:spPr>
          <a:xfrm>
            <a:off x="548640" y="1332412"/>
            <a:ext cx="5460274" cy="4370427"/>
          </a:xfrm>
          <a:prstGeom prst="rect">
            <a:avLst/>
          </a:prstGeom>
          <a:noFill/>
        </p:spPr>
        <p:txBody>
          <a:bodyPr wrap="square" rtlCol="0">
            <a:spAutoFit/>
          </a:bodyPr>
          <a:lstStyle/>
          <a:p>
            <a:r>
              <a:rPr lang="en-US" sz="1400" b="1" dirty="0" smtClean="0"/>
              <a:t>Customer Rating Distribution:</a:t>
            </a:r>
          </a:p>
          <a:p>
            <a:pPr marL="285750" indent="-285750" algn="just">
              <a:buFont typeface="Arial" panose="020B0604020202020204" pitchFamily="34" charset="0"/>
              <a:buChar char="•"/>
            </a:pPr>
            <a:r>
              <a:rPr lang="en-US" sz="1400" dirty="0" smtClean="0"/>
              <a:t>The majority of customer reviews are in the higher ratings, with 39 reviews at 4 stars and 23 reviews at 5 stars, indicating overall positive feedbacks. Lower ratings (1-2 stars) account for small proportion, 3 review with 1 star and 2 review with 2 stars.</a:t>
            </a:r>
          </a:p>
          <a:p>
            <a:endParaRPr lang="en-US" dirty="0" smtClean="0"/>
          </a:p>
          <a:p>
            <a:r>
              <a:rPr lang="en-US" sz="1400" b="1" dirty="0" smtClean="0"/>
              <a:t>Sentiment Analysis:</a:t>
            </a:r>
          </a:p>
          <a:p>
            <a:pPr marL="285750" indent="-285750" algn="just">
              <a:buFont typeface="Arial" panose="020B0604020202020204" pitchFamily="34" charset="0"/>
              <a:buChar char="•"/>
            </a:pPr>
            <a:r>
              <a:rPr lang="en-US" sz="1400" dirty="0" smtClean="0"/>
              <a:t>Positive </a:t>
            </a:r>
            <a:r>
              <a:rPr lang="en-US" sz="1400" dirty="0" smtClean="0"/>
              <a:t>sentiment dominates with 62 reviews, reflecting a generally satisfied customer base. Negative </a:t>
            </a:r>
            <a:r>
              <a:rPr lang="en-US" sz="1400" dirty="0" smtClean="0"/>
              <a:t>sentiment </a:t>
            </a:r>
            <a:r>
              <a:rPr lang="en-US" sz="1400" dirty="0" smtClean="0"/>
              <a:t>with 12 review, with mixed and neutral </a:t>
            </a:r>
            <a:r>
              <a:rPr lang="en-US" sz="1400" dirty="0" smtClean="0"/>
              <a:t>sentiments, </a:t>
            </a:r>
            <a:r>
              <a:rPr lang="en-US" sz="1400" dirty="0" smtClean="0"/>
              <a:t>suggesting some areas for improvement but overall strong approval.</a:t>
            </a:r>
            <a:endParaRPr lang="en-US" sz="1400" dirty="0" smtClean="0"/>
          </a:p>
          <a:p>
            <a:endParaRPr lang="en-US" dirty="0" smtClean="0"/>
          </a:p>
          <a:p>
            <a:r>
              <a:rPr lang="en-US" sz="1400" b="1" dirty="0" smtClean="0"/>
              <a:t>Opportunity </a:t>
            </a:r>
            <a:r>
              <a:rPr lang="en-US" sz="1400" b="1" dirty="0" smtClean="0"/>
              <a:t>for </a:t>
            </a:r>
            <a:r>
              <a:rPr lang="en-US" sz="1400" b="1" dirty="0" smtClean="0"/>
              <a:t>improvement:</a:t>
            </a:r>
          </a:p>
          <a:p>
            <a:pPr marL="285750" indent="-285750" algn="just">
              <a:buFont typeface="Arial" panose="020B0604020202020204" pitchFamily="34" charset="0"/>
              <a:buChar char="•"/>
            </a:pPr>
            <a:r>
              <a:rPr lang="en-US" sz="1400" dirty="0" smtClean="0"/>
              <a:t>The presence of mixed positive and negative </a:t>
            </a:r>
            <a:r>
              <a:rPr lang="en-US" sz="1400" dirty="0" smtClean="0"/>
              <a:t>sentiments </a:t>
            </a:r>
            <a:r>
              <a:rPr lang="en-US" sz="1400" dirty="0" smtClean="0"/>
              <a:t>indicated that there are opportunities to convert those </a:t>
            </a:r>
            <a:r>
              <a:rPr lang="en-US" sz="1400" dirty="0" smtClean="0"/>
              <a:t>mixed experiences </a:t>
            </a:r>
            <a:r>
              <a:rPr lang="en-US" sz="1400" dirty="0" smtClean="0"/>
              <a:t>into more </a:t>
            </a:r>
            <a:r>
              <a:rPr lang="en-US" sz="1400" dirty="0" smtClean="0"/>
              <a:t>clearly </a:t>
            </a:r>
            <a:r>
              <a:rPr lang="en-US" sz="1400" dirty="0" smtClean="0"/>
              <a:t>positive ones, potentially boosting overall ratings. </a:t>
            </a:r>
            <a:r>
              <a:rPr lang="en-US" sz="1400" dirty="0" smtClean="0"/>
              <a:t>Addressing the specific concerns in mixed reviews could elevate customer satisfaction.</a:t>
            </a:r>
          </a:p>
          <a:p>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6413863" y="3670663"/>
            <a:ext cx="4767943" cy="2429691"/>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6400799" y="1045028"/>
            <a:ext cx="4754879" cy="246888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7198ED7-71E1-4C28-BF54-2D29BCCAE2AC}"/>
              </a:ext>
            </a:extLst>
          </p:cNvPr>
          <p:cNvSpPr txBox="1"/>
          <p:nvPr/>
        </p:nvSpPr>
        <p:spPr>
          <a:xfrm>
            <a:off x="228600" y="201706"/>
            <a:ext cx="11752729" cy="523220"/>
          </a:xfrm>
          <a:prstGeom prst="rect">
            <a:avLst/>
          </a:prstGeom>
          <a:noFill/>
        </p:spPr>
        <p:txBody>
          <a:bodyPr wrap="square" rtlCol="0">
            <a:spAutoFit/>
          </a:bodyPr>
          <a:lstStyle/>
          <a:p>
            <a:r>
              <a:rPr lang="en-IN" sz="2800" dirty="0" smtClean="0"/>
              <a:t>Goals &amp; Actions</a:t>
            </a:r>
            <a:endParaRPr lang="en-IN" sz="2800" dirty="0"/>
          </a:p>
        </p:txBody>
      </p:sp>
      <p:sp>
        <p:nvSpPr>
          <p:cNvPr id="4" name="Content Placeholder 4">
            <a:extLst>
              <a:ext uri="{FF2B5EF4-FFF2-40B4-BE49-F238E27FC236}">
                <a16:creationId xmlns:a16="http://schemas.microsoft.com/office/drawing/2014/main" xmlns="" id="{078AD1BC-ECB0-8FAC-B8AF-195F4DF85279}"/>
              </a:ext>
            </a:extLst>
          </p:cNvPr>
          <p:cNvSpPr txBox="1">
            <a:spLocks/>
          </p:cNvSpPr>
          <p:nvPr/>
        </p:nvSpPr>
        <p:spPr>
          <a:xfrm>
            <a:off x="317274" y="1185726"/>
            <a:ext cx="4215537" cy="5463267"/>
          </a:xfrm>
          <a:prstGeom prst="rect">
            <a:avLst/>
          </a:prstGeom>
        </p:spPr>
        <p:txBody>
          <a:bodyPr>
            <a:noAutofit/>
          </a:bodyPr>
          <a:lstStyle/>
          <a:p>
            <a:pPr marL="228600" marR="0" lvl="0" indent="-228600" algn="l" defTabSz="914400" rtl="0" eaLnBrk="1" fontAlgn="auto" latinLnBrk="0" hangingPunct="1">
              <a:lnSpc>
                <a:spcPct val="170000"/>
              </a:lnSpc>
              <a:spcBef>
                <a:spcPts val="1000"/>
              </a:spcBef>
              <a:spcAft>
                <a:spcPts val="0"/>
              </a:spcAft>
              <a:buClrTx/>
              <a:buSzTx/>
              <a:tabLst/>
              <a:defRPr/>
            </a:pPr>
            <a:r>
              <a:rPr kumimoji="0" lang="en-US" sz="1400" b="1" i="0" u="none" strike="noStrike" kern="1200" cap="none" spc="0" normalizeH="0" baseline="0" noProof="0" dirty="0" smtClean="0">
                <a:ln>
                  <a:noFill/>
                </a:ln>
                <a:solidFill>
                  <a:schemeClr val="tx1"/>
                </a:solidFill>
                <a:effectLst/>
                <a:uLnTx/>
                <a:uFillTx/>
                <a:latin typeface="+mn-lt"/>
                <a:ea typeface="+mn-ea"/>
                <a:cs typeface="+mn-cs"/>
              </a:rPr>
              <a:t>Increase Conversion Rates:</a:t>
            </a:r>
          </a:p>
          <a:p>
            <a:pPr marL="228600" marR="0" lvl="0" indent="-228600" algn="just" defTabSz="914400" rtl="0" eaLnBrk="1" fontAlgn="auto" latinLnBrk="0" hangingPunct="1">
              <a:spcBef>
                <a:spcPts val="1000"/>
              </a:spcBef>
              <a:spcAft>
                <a:spcPts val="0"/>
              </a:spcAft>
              <a:buClrTx/>
              <a:buSzTx/>
              <a:buFont typeface="Arial" pitchFamily="34" charset="0"/>
              <a:buChar char="•"/>
              <a:tabLst/>
              <a:defRPr/>
            </a:pPr>
            <a:r>
              <a:rPr kumimoji="0" lang="en-US" sz="1400" b="1" i="0" u="none" strike="noStrike" kern="1200" cap="none" spc="0" normalizeH="0" baseline="0" noProof="0" dirty="0" smtClean="0">
                <a:ln>
                  <a:noFill/>
                </a:ln>
                <a:solidFill>
                  <a:schemeClr val="tx1"/>
                </a:solidFill>
                <a:effectLst/>
                <a:uLnTx/>
                <a:uFillTx/>
                <a:latin typeface="+mn-lt"/>
                <a:ea typeface="+mn-ea"/>
                <a:cs typeface="+mn-cs"/>
              </a:rPr>
              <a:t>Goal: </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Identify factors impacting the conversion rate and provide recommendations to improve it.</a:t>
            </a:r>
          </a:p>
          <a:p>
            <a:pPr marL="228600" marR="0" lvl="0" indent="-228600" algn="just" defTabSz="914400" rtl="0" eaLnBrk="1" fontAlgn="auto" latinLnBrk="0" hangingPunct="1">
              <a:spcBef>
                <a:spcPts val="1000"/>
              </a:spcBef>
              <a:spcAft>
                <a:spcPts val="0"/>
              </a:spcAft>
              <a:buClrTx/>
              <a:buSzTx/>
              <a:buFont typeface="Arial" pitchFamily="34" charset="0"/>
              <a:buChar char="•"/>
              <a:tabLst/>
              <a:defRPr/>
            </a:pPr>
            <a:r>
              <a:rPr kumimoji="0" lang="en-US" sz="1400" b="1" i="0" u="none" strike="noStrike" kern="1200" cap="none" spc="0" normalizeH="0" baseline="0" noProof="0" dirty="0" smtClean="0">
                <a:ln>
                  <a:noFill/>
                </a:ln>
                <a:solidFill>
                  <a:schemeClr val="tx1"/>
                </a:solidFill>
                <a:effectLst/>
                <a:uLnTx/>
                <a:uFillTx/>
                <a:latin typeface="+mn-lt"/>
                <a:ea typeface="+mn-ea"/>
                <a:cs typeface="+mn-cs"/>
              </a:rPr>
              <a:t>Insight: </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Highlight key stages where visitors drop off and suggest improvements to optimize the conversion funnel.</a:t>
            </a:r>
          </a:p>
          <a:p>
            <a:pPr marL="228600" marR="0" lvl="0" indent="-228600" algn="l" defTabSz="914400" rtl="0" eaLnBrk="1" fontAlgn="auto" latinLnBrk="0" hangingPunct="1">
              <a:lnSpc>
                <a:spcPct val="170000"/>
              </a:lnSpc>
              <a:spcBef>
                <a:spcPts val="1000"/>
              </a:spcBef>
              <a:spcAft>
                <a:spcPts val="0"/>
              </a:spcAft>
              <a:buClrTx/>
              <a:buSzTx/>
              <a:tabLst/>
              <a:defRPr/>
            </a:pPr>
            <a:r>
              <a:rPr kumimoji="0" lang="en-US" sz="1400" b="1" i="0" u="none" strike="noStrike" kern="1200" cap="none" spc="0" normalizeH="0" baseline="0" noProof="0" dirty="0" smtClean="0">
                <a:ln>
                  <a:noFill/>
                </a:ln>
                <a:solidFill>
                  <a:schemeClr val="tx1"/>
                </a:solidFill>
                <a:effectLst/>
                <a:uLnTx/>
                <a:uFillTx/>
                <a:latin typeface="+mn-lt"/>
                <a:ea typeface="+mn-ea"/>
                <a:cs typeface="+mn-cs"/>
              </a:rPr>
              <a:t>Enhance Customer Engagement:</a:t>
            </a:r>
            <a:endParaRPr lang="en-US" sz="1400" dirty="0" smtClean="0"/>
          </a:p>
          <a:p>
            <a:pPr marL="228600" marR="0" lvl="0" indent="-228600" algn="just" defTabSz="914400" rtl="0" eaLnBrk="1" fontAlgn="auto" latinLnBrk="0" hangingPunct="1">
              <a:spcBef>
                <a:spcPts val="1000"/>
              </a:spcBef>
              <a:spcAft>
                <a:spcPts val="0"/>
              </a:spcAft>
              <a:buClrTx/>
              <a:buSzTx/>
              <a:buFont typeface="Arial" pitchFamily="34" charset="0"/>
              <a:buChar char="•"/>
              <a:tabLst/>
              <a:defRPr/>
            </a:pPr>
            <a:r>
              <a:rPr kumimoji="0" lang="en-US" sz="1400" b="1" i="0" u="none" strike="noStrike" kern="1200" cap="none" spc="0" normalizeH="0" baseline="0" noProof="0" dirty="0" smtClean="0">
                <a:ln>
                  <a:noFill/>
                </a:ln>
                <a:solidFill>
                  <a:schemeClr val="tx1"/>
                </a:solidFill>
                <a:effectLst/>
                <a:uLnTx/>
                <a:uFillTx/>
                <a:latin typeface="+mn-lt"/>
                <a:ea typeface="+mn-ea"/>
                <a:cs typeface="+mn-cs"/>
              </a:rPr>
              <a:t>Goal:</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 Determine which types of content drive the highest engagement. </a:t>
            </a:r>
          </a:p>
          <a:p>
            <a:pPr marL="228600" marR="0" lvl="0" indent="-228600" algn="just" defTabSz="914400" rtl="0" eaLnBrk="1" fontAlgn="auto" latinLnBrk="0" hangingPunct="1">
              <a:spcBef>
                <a:spcPts val="1000"/>
              </a:spcBef>
              <a:spcAft>
                <a:spcPts val="0"/>
              </a:spcAft>
              <a:buClrTx/>
              <a:buSzTx/>
              <a:buFont typeface="Arial" pitchFamily="34" charset="0"/>
              <a:buChar char="•"/>
              <a:tabLst/>
              <a:defRPr/>
            </a:pPr>
            <a:r>
              <a:rPr kumimoji="0" lang="en-US" sz="1400" b="1" i="0" u="none" strike="noStrike" kern="1200" cap="none" spc="0" normalizeH="0" baseline="0" noProof="0" dirty="0" smtClean="0">
                <a:ln>
                  <a:noFill/>
                </a:ln>
                <a:solidFill>
                  <a:schemeClr val="tx1"/>
                </a:solidFill>
                <a:effectLst/>
                <a:uLnTx/>
                <a:uFillTx/>
                <a:latin typeface="+mn-lt"/>
                <a:ea typeface="+mn-ea"/>
                <a:cs typeface="+mn-cs"/>
              </a:rPr>
              <a:t>Insight:</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 Analyze interaction levels with different types of marketing content to inform better content strategies.</a:t>
            </a:r>
          </a:p>
          <a:p>
            <a:pPr marL="228600" marR="0" lvl="0" indent="-228600" algn="l" defTabSz="914400" rtl="0" eaLnBrk="1" fontAlgn="auto" latinLnBrk="0" hangingPunct="1">
              <a:lnSpc>
                <a:spcPct val="170000"/>
              </a:lnSpc>
              <a:spcBef>
                <a:spcPts val="1000"/>
              </a:spcBef>
              <a:spcAft>
                <a:spcPts val="0"/>
              </a:spcAft>
              <a:buClrTx/>
              <a:buSzTx/>
              <a:tabLst/>
              <a:defRPr/>
            </a:pPr>
            <a:r>
              <a:rPr kumimoji="0" lang="en-US" sz="1400" b="1" i="0" u="none" strike="noStrike" kern="1200" cap="none" spc="0" normalizeH="0" baseline="0" noProof="0" dirty="0" smtClean="0">
                <a:ln>
                  <a:noFill/>
                </a:ln>
                <a:solidFill>
                  <a:schemeClr val="tx1"/>
                </a:solidFill>
                <a:effectLst/>
                <a:uLnTx/>
                <a:uFillTx/>
                <a:latin typeface="+mn-lt"/>
                <a:ea typeface="+mn-ea"/>
                <a:cs typeface="+mn-cs"/>
              </a:rPr>
              <a:t>Improve Customer Feedback Scores:</a:t>
            </a:r>
            <a:endParaRPr lang="en-US" sz="1400" dirty="0" smtClean="0"/>
          </a:p>
          <a:p>
            <a:pPr marL="228600" marR="0" lvl="0" indent="-228600" algn="just" defTabSz="914400" rtl="0" eaLnBrk="1" fontAlgn="auto" latinLnBrk="0" hangingPunct="1">
              <a:spcBef>
                <a:spcPts val="1000"/>
              </a:spcBef>
              <a:spcAft>
                <a:spcPts val="0"/>
              </a:spcAft>
              <a:buClrTx/>
              <a:buSzTx/>
              <a:buFont typeface="Arial" pitchFamily="34" charset="0"/>
              <a:buChar char="•"/>
              <a:tabLst/>
              <a:defRPr/>
            </a:pPr>
            <a:r>
              <a:rPr kumimoji="0" lang="en-US" sz="1400" b="1" i="0" u="none" strike="noStrike" kern="1200" cap="none" spc="0" normalizeH="0" baseline="0" noProof="0" dirty="0" smtClean="0">
                <a:ln>
                  <a:noFill/>
                </a:ln>
                <a:solidFill>
                  <a:schemeClr val="tx1"/>
                </a:solidFill>
                <a:effectLst/>
                <a:uLnTx/>
                <a:uFillTx/>
                <a:latin typeface="+mn-lt"/>
                <a:ea typeface="+mn-ea"/>
                <a:cs typeface="+mn-cs"/>
              </a:rPr>
              <a:t>Goal:</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 Understand common themes in customer reviews and provide actionable insights.</a:t>
            </a:r>
          </a:p>
          <a:p>
            <a:pPr marL="228600" marR="0" lvl="0" indent="-228600" algn="just" defTabSz="914400" rtl="0" eaLnBrk="1" fontAlgn="auto" latinLnBrk="0" hangingPunct="1">
              <a:spcBef>
                <a:spcPts val="1000"/>
              </a:spcBef>
              <a:spcAft>
                <a:spcPts val="0"/>
              </a:spcAft>
              <a:buClrTx/>
              <a:buSzTx/>
              <a:buFont typeface="Arial" pitchFamily="34" charset="0"/>
              <a:buChar char="•"/>
              <a:tabLst/>
              <a:defRPr/>
            </a:pPr>
            <a:r>
              <a:rPr kumimoji="0" lang="en-US" sz="1400" b="1" i="0" u="none" strike="noStrike" kern="1200" cap="none" spc="0" normalizeH="0" baseline="0" noProof="0" dirty="0" smtClean="0">
                <a:ln>
                  <a:noFill/>
                </a:ln>
                <a:solidFill>
                  <a:schemeClr val="tx1"/>
                </a:solidFill>
                <a:effectLst/>
                <a:uLnTx/>
                <a:uFillTx/>
                <a:latin typeface="+mn-lt"/>
                <a:ea typeface="+mn-ea"/>
                <a:cs typeface="+mn-cs"/>
              </a:rPr>
              <a:t>Insight:</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 Identify recurring positive and negative feedback to guide product and service improvements.</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261257" y="836024"/>
            <a:ext cx="2704011" cy="400110"/>
          </a:xfrm>
          <a:prstGeom prst="rect">
            <a:avLst/>
          </a:prstGeom>
          <a:noFill/>
        </p:spPr>
        <p:txBody>
          <a:bodyPr wrap="square" rtlCol="0">
            <a:spAutoFit/>
          </a:bodyPr>
          <a:lstStyle/>
          <a:p>
            <a:r>
              <a:rPr lang="en-US" sz="2000" b="1" dirty="0" smtClean="0"/>
              <a:t>Goals</a:t>
            </a:r>
            <a:endParaRPr lang="en-US" sz="2000" b="1" dirty="0"/>
          </a:p>
        </p:txBody>
      </p:sp>
      <p:sp>
        <p:nvSpPr>
          <p:cNvPr id="6" name="TextBox 5"/>
          <p:cNvSpPr txBox="1"/>
          <p:nvPr/>
        </p:nvSpPr>
        <p:spPr>
          <a:xfrm>
            <a:off x="4828902" y="896985"/>
            <a:ext cx="2704011" cy="400110"/>
          </a:xfrm>
          <a:prstGeom prst="rect">
            <a:avLst/>
          </a:prstGeom>
          <a:noFill/>
        </p:spPr>
        <p:txBody>
          <a:bodyPr wrap="square" rtlCol="0">
            <a:spAutoFit/>
          </a:bodyPr>
          <a:lstStyle/>
          <a:p>
            <a:r>
              <a:rPr lang="en-US" sz="2000" b="1" dirty="0" smtClean="0"/>
              <a:t>Actions</a:t>
            </a:r>
            <a:endParaRPr lang="en-US" sz="2000" b="1" dirty="0"/>
          </a:p>
        </p:txBody>
      </p:sp>
      <p:sp>
        <p:nvSpPr>
          <p:cNvPr id="7" name="Content Placeholder 8">
            <a:extLst>
              <a:ext uri="{FF2B5EF4-FFF2-40B4-BE49-F238E27FC236}">
                <a16:creationId xmlns:a16="http://schemas.microsoft.com/office/drawing/2014/main" xmlns="" id="{8BB130CF-2DD1-4F93-32BF-851910EF2C22}"/>
              </a:ext>
            </a:extLst>
          </p:cNvPr>
          <p:cNvSpPr txBox="1">
            <a:spLocks/>
          </p:cNvSpPr>
          <p:nvPr/>
        </p:nvSpPr>
        <p:spPr>
          <a:xfrm>
            <a:off x="4794069" y="1407795"/>
            <a:ext cx="7197633" cy="4797062"/>
          </a:xfrm>
          <a:prstGeom prst="rect">
            <a:avLst/>
          </a:prstGeom>
        </p:spPr>
        <p:txBody>
          <a:bodyPr>
            <a:noAutofit/>
          </a:bodyPr>
          <a:lstStyle/>
          <a:p>
            <a:pPr marL="228600" indent="-228600" algn="l">
              <a:lnSpc>
                <a:spcPct val="120000"/>
              </a:lnSpc>
              <a:spcBef>
                <a:spcPts val="1000"/>
              </a:spcBef>
            </a:pPr>
            <a:r>
              <a:rPr lang="nb-NO" sz="1400" b="1" dirty="0" smtClean="0"/>
              <a:t>Increase Conversion Rates:</a:t>
            </a:r>
          </a:p>
          <a:p>
            <a:pPr marL="228600" indent="-228600" algn="just">
              <a:lnSpc>
                <a:spcPct val="120000"/>
              </a:lnSpc>
              <a:spcBef>
                <a:spcPts val="1000"/>
              </a:spcBef>
              <a:buFont typeface="Arial" panose="020B0604020202020204" pitchFamily="34" charset="0"/>
              <a:buChar char="•"/>
            </a:pPr>
            <a:r>
              <a:rPr lang="en-US" sz="1400" b="1" dirty="0" smtClean="0"/>
              <a:t>Target High-Performing Product Categories: </a:t>
            </a:r>
            <a:r>
              <a:rPr lang="en-US" sz="1400" dirty="0" smtClean="0"/>
              <a:t>Focus marketing efforts on products with demonstrated high conversion rates, such </a:t>
            </a:r>
            <a:r>
              <a:rPr lang="en-US" sz="1400" dirty="0" smtClean="0"/>
              <a:t>as Surfboard and climbing rope. </a:t>
            </a:r>
            <a:r>
              <a:rPr lang="en-US" sz="1400" dirty="0" smtClean="0"/>
              <a:t>Implement seasonal promotions or personalized campaigns during peak months (e.g., </a:t>
            </a:r>
            <a:r>
              <a:rPr lang="en-US" sz="1400" dirty="0" smtClean="0"/>
              <a:t>May </a:t>
            </a:r>
            <a:r>
              <a:rPr lang="en-US" sz="1400" dirty="0" smtClean="0"/>
              <a:t>and </a:t>
            </a:r>
            <a:r>
              <a:rPr lang="en-US" sz="1400" dirty="0" smtClean="0"/>
              <a:t>October) </a:t>
            </a:r>
            <a:r>
              <a:rPr lang="en-US" sz="1400" dirty="0" smtClean="0"/>
              <a:t>to capitalize on these trends.</a:t>
            </a:r>
            <a:endParaRPr lang="en-US" sz="1400" dirty="0" smtClean="0"/>
          </a:p>
          <a:p>
            <a:pPr marL="228600" indent="-228600" algn="l">
              <a:lnSpc>
                <a:spcPct val="120000"/>
              </a:lnSpc>
              <a:spcBef>
                <a:spcPts val="1000"/>
              </a:spcBef>
            </a:pPr>
            <a:r>
              <a:rPr lang="nb-NO" sz="1400" b="1" dirty="0" smtClean="0"/>
              <a:t>Enhance </a:t>
            </a:r>
            <a:r>
              <a:rPr lang="nb-NO" sz="1400" b="1" dirty="0" smtClean="0"/>
              <a:t>Customer Engagement:</a:t>
            </a:r>
          </a:p>
          <a:p>
            <a:pPr marL="228600" indent="-228600" algn="just">
              <a:lnSpc>
                <a:spcPct val="120000"/>
              </a:lnSpc>
              <a:spcBef>
                <a:spcPts val="1000"/>
              </a:spcBef>
              <a:buFont typeface="Arial" panose="020B0604020202020204" pitchFamily="34" charset="0"/>
              <a:buChar char="•"/>
            </a:pPr>
            <a:r>
              <a:rPr lang="en-US" sz="1400" b="1" dirty="0" smtClean="0"/>
              <a:t>Revitalize Content Strategy: </a:t>
            </a:r>
            <a:r>
              <a:rPr lang="en-US" sz="1400" dirty="0" smtClean="0"/>
              <a:t>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marL="228600" indent="-228600" algn="l">
              <a:lnSpc>
                <a:spcPct val="120000"/>
              </a:lnSpc>
              <a:spcBef>
                <a:spcPts val="1000"/>
              </a:spcBef>
            </a:pPr>
            <a:r>
              <a:rPr lang="nb-NO" sz="1400" b="1" dirty="0" smtClean="0"/>
              <a:t>Improve </a:t>
            </a:r>
            <a:r>
              <a:rPr lang="nb-NO" sz="1400" b="1" dirty="0" smtClean="0"/>
              <a:t>Customer Feedback Scores:</a:t>
            </a:r>
          </a:p>
          <a:p>
            <a:pPr marL="228600" indent="-228600" algn="just">
              <a:lnSpc>
                <a:spcPct val="120000"/>
              </a:lnSpc>
              <a:spcBef>
                <a:spcPts val="1000"/>
              </a:spcBef>
              <a:buFont typeface="Arial" panose="020B0604020202020204" pitchFamily="34" charset="0"/>
              <a:buChar char="•"/>
            </a:pPr>
            <a:r>
              <a:rPr lang="en-US" sz="1400" b="1" dirty="0" smtClean="0"/>
              <a:t>Address Mixed and Negative Feedback: </a:t>
            </a:r>
            <a:r>
              <a:rPr lang="en-US" sz="1400" dirty="0" smtClean="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728</Words>
  <Application>Microsoft Office PowerPoint</Application>
  <PresentationFormat>Custom</PresentationFormat>
  <Paragraphs>56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Data Presentation</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Presentation</dc:title>
  <dc:creator>sourav verma</dc:creator>
  <cp:lastModifiedBy>cdac</cp:lastModifiedBy>
  <cp:revision>17</cp:revision>
  <dcterms:created xsi:type="dcterms:W3CDTF">2024-09-06T17:38:06Z</dcterms:created>
  <dcterms:modified xsi:type="dcterms:W3CDTF">2024-09-09T10:39:17Z</dcterms:modified>
</cp:coreProperties>
</file>