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A24"/>
    <a:srgbClr val="28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31" y="-6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0A35-C400-4674-9E6F-E095EA3417E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80EE-074B-4C8A-89F8-38D7341D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0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0A35-C400-4674-9E6F-E095EA3417E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80EE-074B-4C8A-89F8-38D7341D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6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0A35-C400-4674-9E6F-E095EA3417E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80EE-074B-4C8A-89F8-38D7341D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48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0A35-C400-4674-9E6F-E095EA3417E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80EE-074B-4C8A-89F8-38D7341D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8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0A35-C400-4674-9E6F-E095EA3417E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80EE-074B-4C8A-89F8-38D7341D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94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0A35-C400-4674-9E6F-E095EA3417E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80EE-074B-4C8A-89F8-38D7341D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2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0A35-C400-4674-9E6F-E095EA3417E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80EE-074B-4C8A-89F8-38D7341D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0A35-C400-4674-9E6F-E095EA3417E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80EE-074B-4C8A-89F8-38D7341D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8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0A35-C400-4674-9E6F-E095EA3417E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80EE-074B-4C8A-89F8-38D7341D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6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0A35-C400-4674-9E6F-E095EA3417E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80EE-074B-4C8A-89F8-38D7341D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5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0A35-C400-4674-9E6F-E095EA3417E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80EE-074B-4C8A-89F8-38D7341D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4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0A35-C400-4674-9E6F-E095EA3417E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80EE-074B-4C8A-89F8-38D7341D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7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0A35-C400-4674-9E6F-E095EA3417E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80EE-074B-4C8A-89F8-38D7341D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2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2D00A35-C400-4674-9E6F-E095EA3417E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56B80EE-074B-4C8A-89F8-38D7341D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2D00A35-C400-4674-9E6F-E095EA3417E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56B80EE-074B-4C8A-89F8-38D7341D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00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6F58-C5D4-CC32-CD0E-8AC1DF5CD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2C385-9C07-1E1F-715F-0DEC2ED33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English essentials</a:t>
            </a:r>
          </a:p>
        </p:txBody>
      </p:sp>
    </p:spTree>
    <p:extLst>
      <p:ext uri="{BB962C8B-B14F-4D97-AF65-F5344CB8AC3E}">
        <p14:creationId xmlns:p14="http://schemas.microsoft.com/office/powerpoint/2010/main" val="2902914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25BB-F81C-BEA8-E852-F69F3D90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065C-22F3-DDA5-9395-0B40B331B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Adverb: Ad (Addition) + verb (verbum which is word in </a:t>
            </a:r>
            <a:r>
              <a:rPr lang="en-US" dirty="0" err="1"/>
              <a:t>latin</a:t>
            </a:r>
            <a:r>
              <a:rPr lang="en-US" dirty="0"/>
              <a:t>)</a:t>
            </a:r>
          </a:p>
          <a:p>
            <a:r>
              <a:rPr lang="en-US" b="1" dirty="0"/>
              <a:t>Adverbs with verbs: </a:t>
            </a:r>
            <a:r>
              <a:rPr lang="en-US" dirty="0"/>
              <a:t>to indicate </a:t>
            </a:r>
            <a:r>
              <a:rPr lang="en-US" u="sng" dirty="0"/>
              <a:t>how</a:t>
            </a:r>
            <a:r>
              <a:rPr lang="en-US" dirty="0"/>
              <a:t> the action is performed</a:t>
            </a:r>
          </a:p>
          <a:p>
            <a:pPr marL="0" indent="0">
              <a:buNone/>
            </a:pPr>
            <a:r>
              <a:rPr lang="en-US" dirty="0"/>
              <a:t>	Adverb + </a:t>
            </a:r>
            <a:r>
              <a:rPr lang="en-US" b="1" u="sng" dirty="0"/>
              <a:t>Whole Main </a:t>
            </a:r>
            <a:r>
              <a:rPr lang="en-US" dirty="0"/>
              <a:t>verb (Ex: she sings beautifully, it works correctly, it is working correctly, he is doing well “NOT good”) “”she beautifully sings -&gt; poem””</a:t>
            </a:r>
          </a:p>
          <a:p>
            <a:r>
              <a:rPr lang="en-US" b="1" dirty="0"/>
              <a:t>Adverbs with adjectives:</a:t>
            </a:r>
            <a:r>
              <a:rPr lang="en-US" dirty="0"/>
              <a:t> degree or quality of adjective</a:t>
            </a:r>
          </a:p>
          <a:p>
            <a:pPr marL="0" indent="0">
              <a:buNone/>
            </a:pPr>
            <a:r>
              <a:rPr lang="en-US" dirty="0"/>
              <a:t>	Adverb + Adjective (Ex: he is very good) </a:t>
            </a:r>
          </a:p>
          <a:p>
            <a:r>
              <a:rPr lang="en-US" b="1" dirty="0"/>
              <a:t>Adverbs with adverbs</a:t>
            </a:r>
            <a:r>
              <a:rPr lang="en-US" dirty="0"/>
              <a:t>: degree of other adverbs</a:t>
            </a:r>
          </a:p>
          <a:p>
            <a:pPr marL="0" indent="0">
              <a:buNone/>
            </a:pPr>
            <a:r>
              <a:rPr lang="en-US" dirty="0"/>
              <a:t>	adverb + adverb (Ex: He speaks very fluently)</a:t>
            </a:r>
          </a:p>
          <a:p>
            <a:r>
              <a:rPr lang="en-US" b="1" dirty="0"/>
              <a:t>Adverbs with clauses: </a:t>
            </a:r>
            <a:r>
              <a:rPr lang="en-US" dirty="0"/>
              <a:t>provide speaker’s viewpoint or attitude toward a statement</a:t>
            </a:r>
          </a:p>
          <a:p>
            <a:pPr marL="0" indent="0">
              <a:buNone/>
            </a:pPr>
            <a:r>
              <a:rPr lang="en-US" dirty="0"/>
              <a:t>	Adverb + “, “ + “clause . Ex: Frankly, I don’t care.</a:t>
            </a:r>
          </a:p>
        </p:txBody>
      </p:sp>
    </p:spTree>
    <p:extLst>
      <p:ext uri="{BB962C8B-B14F-4D97-AF65-F5344CB8AC3E}">
        <p14:creationId xmlns:p14="http://schemas.microsoft.com/office/powerpoint/2010/main" val="251185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7741-7CFD-23B4-913C-11F89EEA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Advebs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24E23-4473-569A-1701-73A030927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Adverbs of place:</a:t>
            </a:r>
            <a:r>
              <a:rPr lang="en-US" dirty="0"/>
              <a:t> here, there, everywhere, somewhere, anywhere, nowhere, above, below, underneath, behind, in front, near, far, outside, inside</a:t>
            </a:r>
          </a:p>
          <a:p>
            <a:r>
              <a:rPr lang="en-US" b="1" dirty="0"/>
              <a:t>Adverbs of time:</a:t>
            </a:r>
            <a:r>
              <a:rPr lang="en-US" dirty="0"/>
              <a:t> now, then, today, tomorrow, soon, late, yesterday, later</a:t>
            </a:r>
          </a:p>
          <a:p>
            <a:r>
              <a:rPr lang="en-US" b="1" dirty="0"/>
              <a:t>Adverbs of degree: </a:t>
            </a:r>
            <a:r>
              <a:rPr lang="en-US" dirty="0"/>
              <a:t>very, quite, extremely</a:t>
            </a:r>
          </a:p>
          <a:p>
            <a:r>
              <a:rPr lang="en-US" b="1" dirty="0"/>
              <a:t>Adverbs of frequency: </a:t>
            </a:r>
            <a:r>
              <a:rPr lang="en-US" dirty="0"/>
              <a:t>always, usually, often, sometimes, occasionally, seldom, rarely, hardly ever, never</a:t>
            </a:r>
          </a:p>
          <a:p>
            <a:pPr marL="0" indent="0">
              <a:buNone/>
            </a:pPr>
            <a:r>
              <a:rPr lang="en-US" dirty="0"/>
              <a:t>N.B: you can form an adverb that ends with “l” by </a:t>
            </a:r>
            <a:r>
              <a:rPr lang="en-US" dirty="0" err="1"/>
              <a:t>adding“ly</a:t>
            </a:r>
            <a:r>
              <a:rPr lang="en-US" dirty="0"/>
              <a:t>” (ex: beautifully)</a:t>
            </a:r>
          </a:p>
        </p:txBody>
      </p:sp>
    </p:spTree>
    <p:extLst>
      <p:ext uri="{BB962C8B-B14F-4D97-AF65-F5344CB8AC3E}">
        <p14:creationId xmlns:p14="http://schemas.microsoft.com/office/powerpoint/2010/main" val="891304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40FF-29DA-B63D-757C-F0EEC49E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At, in,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61DC-9348-B4F9-F9DE-58AE725BC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At: </a:t>
            </a:r>
            <a:r>
              <a:rPr lang="en-US" b="1" u="sng" dirty="0"/>
              <a:t>specific</a:t>
            </a:r>
            <a:r>
              <a:rPr lang="en-US" dirty="0"/>
              <a:t> point, location, or time</a:t>
            </a:r>
          </a:p>
          <a:p>
            <a:pPr marL="0" indent="0">
              <a:buNone/>
            </a:pPr>
            <a:r>
              <a:rPr lang="en-US" dirty="0"/>
              <a:t>I am waiting at the bus stop</a:t>
            </a:r>
          </a:p>
          <a:p>
            <a:pPr marL="0" indent="0">
              <a:buNone/>
            </a:pPr>
            <a:r>
              <a:rPr lang="en-US" dirty="0"/>
              <a:t>The meeting will be held at 3:30 p.m.</a:t>
            </a:r>
          </a:p>
          <a:p>
            <a:pPr marL="0" indent="0">
              <a:buNone/>
            </a:pPr>
            <a:r>
              <a:rPr lang="en-US" dirty="0"/>
              <a:t>I </a:t>
            </a:r>
            <a:r>
              <a:rPr lang="en-US" u="sng" dirty="0"/>
              <a:t>am good at </a:t>
            </a:r>
            <a:r>
              <a:rPr lang="en-US" dirty="0"/>
              <a:t>playing the piano</a:t>
            </a:r>
          </a:p>
          <a:p>
            <a:r>
              <a:rPr lang="en-US" dirty="0"/>
              <a:t>In: enclosed space, general area (countries, cities, rooms, regions</a:t>
            </a:r>
            <a:r>
              <a:rPr lang="en-US" u="sng" dirty="0"/>
              <a:t>), or period of time</a:t>
            </a:r>
            <a:r>
              <a:rPr lang="en-US" dirty="0"/>
              <a:t>(months, years, seasons, decades)</a:t>
            </a:r>
          </a:p>
          <a:p>
            <a:pPr marL="0" indent="0">
              <a:buNone/>
            </a:pPr>
            <a:r>
              <a:rPr lang="en-US" dirty="0"/>
              <a:t>He lives in New York city</a:t>
            </a:r>
          </a:p>
          <a:p>
            <a:pPr marL="0" indent="0">
              <a:buNone/>
            </a:pPr>
            <a:r>
              <a:rPr lang="en-US" dirty="0"/>
              <a:t>The book is in the library</a:t>
            </a:r>
          </a:p>
          <a:p>
            <a:pPr marL="0" indent="0">
              <a:buNone/>
            </a:pPr>
            <a:r>
              <a:rPr lang="en-US" dirty="0"/>
              <a:t>He was born in may</a:t>
            </a:r>
          </a:p>
          <a:p>
            <a:r>
              <a:rPr lang="en-US" dirty="0"/>
              <a:t>On: surface, position above something, days of the week, or specific dates</a:t>
            </a:r>
          </a:p>
          <a:p>
            <a:pPr marL="0" indent="0">
              <a:buNone/>
            </a:pPr>
            <a:r>
              <a:rPr lang="en-US" dirty="0"/>
              <a:t>The cat is sitting on the table</a:t>
            </a:r>
          </a:p>
          <a:p>
            <a:pPr marL="0" indent="0">
              <a:buNone/>
            </a:pPr>
            <a:r>
              <a:rPr lang="en-US" dirty="0"/>
              <a:t>We will meet on Monday</a:t>
            </a:r>
          </a:p>
          <a:p>
            <a:pPr marL="0" indent="0">
              <a:buNone/>
            </a:pPr>
            <a:r>
              <a:rPr lang="en-US" dirty="0"/>
              <a:t>Our anniversary is on August 15</a:t>
            </a:r>
            <a:r>
              <a:rPr lang="en-US" baseline="30000" dirty="0"/>
              <a:t>th</a:t>
            </a:r>
            <a:r>
              <a:rPr lang="en-US" dirty="0"/>
              <a:t>, 1936</a:t>
            </a:r>
          </a:p>
        </p:txBody>
      </p:sp>
    </p:spTree>
    <p:extLst>
      <p:ext uri="{BB962C8B-B14F-4D97-AF65-F5344CB8AC3E}">
        <p14:creationId xmlns:p14="http://schemas.microsoft.com/office/powerpoint/2010/main" val="326270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9120-EA1B-2F41-C645-5D8CEBBD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At, in,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2C128-42B0-004B-8F11-042580F35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in/on/at a car</a:t>
            </a:r>
          </a:p>
          <a:p>
            <a:pPr marL="0" indent="0">
              <a:buNone/>
            </a:pPr>
            <a:r>
              <a:rPr lang="en-US" dirty="0"/>
              <a:t>In -&gt; inside the vehicle</a:t>
            </a:r>
          </a:p>
          <a:p>
            <a:pPr marL="0" indent="0">
              <a:buNone/>
            </a:pPr>
            <a:r>
              <a:rPr lang="en-US" dirty="0"/>
              <a:t>On -&gt; above the vehicle</a:t>
            </a:r>
          </a:p>
          <a:p>
            <a:pPr marL="0" indent="0">
              <a:buNone/>
            </a:pPr>
            <a:r>
              <a:rPr lang="en-US" dirty="0"/>
              <a:t>At -&gt; specific location near the vehicle</a:t>
            </a:r>
          </a:p>
          <a:p>
            <a:r>
              <a:rPr lang="en-US" dirty="0"/>
              <a:t>I am at/in/on the school</a:t>
            </a:r>
          </a:p>
        </p:txBody>
      </p:sp>
    </p:spTree>
    <p:extLst>
      <p:ext uri="{BB962C8B-B14F-4D97-AF65-F5344CB8AC3E}">
        <p14:creationId xmlns:p14="http://schemas.microsoft.com/office/powerpoint/2010/main" val="534864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5240-C5B1-3BF5-05ED-B2CE5E60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At, in,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BBAE-F678-4F29-A484-B952947EC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On: </a:t>
            </a:r>
          </a:p>
          <a:p>
            <a:pPr lvl="1"/>
            <a:r>
              <a:rPr lang="en-US" dirty="0"/>
              <a:t>On the bus</a:t>
            </a:r>
          </a:p>
          <a:p>
            <a:pPr lvl="1"/>
            <a:r>
              <a:rPr lang="en-US" dirty="0"/>
              <a:t>On the train</a:t>
            </a:r>
          </a:p>
          <a:p>
            <a:pPr lvl="1"/>
            <a:r>
              <a:rPr lang="en-US" dirty="0"/>
              <a:t>On the motorcycle</a:t>
            </a:r>
          </a:p>
          <a:p>
            <a:pPr lvl="1"/>
            <a:r>
              <a:rPr lang="en-US" dirty="0"/>
              <a:t>On the bicycle</a:t>
            </a:r>
          </a:p>
          <a:p>
            <a:pPr lvl="1"/>
            <a:r>
              <a:rPr lang="en-US" dirty="0"/>
              <a:t>On the boat</a:t>
            </a:r>
          </a:p>
          <a:p>
            <a:r>
              <a:rPr lang="en-US" dirty="0"/>
              <a:t>In:</a:t>
            </a:r>
          </a:p>
          <a:p>
            <a:pPr lvl="1"/>
            <a:r>
              <a:rPr lang="en-US" dirty="0"/>
              <a:t>In the car</a:t>
            </a:r>
          </a:p>
          <a:p>
            <a:pPr lvl="1"/>
            <a:r>
              <a:rPr lang="en-US" dirty="0"/>
              <a:t>In the taxi</a:t>
            </a:r>
          </a:p>
          <a:p>
            <a:pPr lvl="1"/>
            <a:r>
              <a:rPr lang="en-US" dirty="0"/>
              <a:t>In the airplane</a:t>
            </a:r>
          </a:p>
          <a:p>
            <a:pPr lvl="1"/>
            <a:r>
              <a:rPr lang="en-US" dirty="0"/>
              <a:t>In the submarine             </a:t>
            </a:r>
          </a:p>
          <a:p>
            <a:pPr lvl="1"/>
            <a:r>
              <a:rPr lang="en-US" dirty="0"/>
              <a:t>In the spacecraft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8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A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3A30-F0FD-7C09-6A57-C5799384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Sentence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3DAA-540F-C2DF-9FAC-3C11756E5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English, we have four main types of words: verbs, nouns, adjectives, and adverbs</a:t>
            </a:r>
          </a:p>
          <a:p>
            <a:r>
              <a:rPr lang="en-US" dirty="0"/>
              <a:t>An adjective describes nouns (Ex: delightful person, nice things..) </a:t>
            </a:r>
          </a:p>
          <a:p>
            <a:r>
              <a:rPr lang="en-US" dirty="0"/>
              <a:t>An adverb describes verbs and adjectives</a:t>
            </a:r>
          </a:p>
          <a:p>
            <a:r>
              <a:rPr lang="en-US" dirty="0"/>
              <a:t>Adverbs and adjectives are static (</a:t>
            </a:r>
            <a:r>
              <a:rPr lang="en-US" dirty="0" err="1"/>
              <a:t>i.e</a:t>
            </a:r>
            <a:r>
              <a:rPr lang="en-US" dirty="0"/>
              <a:t> no plural, no conjugation)</a:t>
            </a:r>
          </a:p>
          <a:p>
            <a:r>
              <a:rPr lang="en-US" dirty="0"/>
              <a:t>Basic sentence: Subject + verb + object</a:t>
            </a:r>
          </a:p>
        </p:txBody>
      </p:sp>
    </p:spTree>
    <p:extLst>
      <p:ext uri="{BB962C8B-B14F-4D97-AF65-F5344CB8AC3E}">
        <p14:creationId xmlns:p14="http://schemas.microsoft.com/office/powerpoint/2010/main" val="230761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ABAF-1180-417D-2629-E4D8AF50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A Question (Yes or no question)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CFF6-ACC3-F824-BC6F-8DA7E5828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use modal verbs: May, might, would, will, can, could, shall, should, ought to, must.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May I ask you a question? </a:t>
            </a:r>
          </a:p>
          <a:p>
            <a:r>
              <a:rPr lang="en-US" dirty="0"/>
              <a:t>Shall you give me some space?</a:t>
            </a:r>
          </a:p>
          <a:p>
            <a:r>
              <a:rPr lang="en-US" dirty="0"/>
              <a:t>Ought you to play sport?</a:t>
            </a:r>
          </a:p>
          <a:p>
            <a:r>
              <a:rPr lang="en-US" dirty="0"/>
              <a:t>Could you explain that again?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8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CE85-8DEE-E9C7-D6FF-703BE6EA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A Question (Yes or no question)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035E7-32D9-01F5-6038-7D459EFAC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also use auxiliary verbs: to Do, to have, to be</a:t>
            </a:r>
          </a:p>
          <a:p>
            <a:pPr marL="0" indent="0">
              <a:buNone/>
            </a:pPr>
            <a:r>
              <a:rPr lang="en-US" b="1" u="sng" dirty="0"/>
              <a:t>To be:  </a:t>
            </a:r>
          </a:p>
          <a:p>
            <a:r>
              <a:rPr lang="en-US" dirty="0"/>
              <a:t>Are you okay? Is he happy? Am I doing well? Is he insane? </a:t>
            </a:r>
          </a:p>
          <a:p>
            <a:pPr marL="0" indent="0">
              <a:buNone/>
            </a:pPr>
            <a:r>
              <a:rPr lang="en-US" b="1" u="sng" dirty="0"/>
              <a:t>To have:</a:t>
            </a:r>
          </a:p>
          <a:p>
            <a:r>
              <a:rPr lang="en-US" dirty="0"/>
              <a:t>In fact, you can not ask with to have; however, we need to clarify stuff</a:t>
            </a:r>
          </a:p>
          <a:p>
            <a:pPr marL="0" indent="0">
              <a:buNone/>
            </a:pPr>
            <a:r>
              <a:rPr lang="en-US" dirty="0"/>
              <a:t>“To have” can be reversed when used as in perfect tenses: you’ve got it -&gt; Have you got it?</a:t>
            </a:r>
          </a:p>
          <a:p>
            <a:pPr marL="0" indent="0">
              <a:buNone/>
            </a:pPr>
            <a:r>
              <a:rPr lang="en-US" dirty="0"/>
              <a:t>But when used as a verb (property) you will need “do”: you have a pen -&gt; do you have a pen? (in to be too, ex: it is working correctly -&gt; is it working correctly?)</a:t>
            </a:r>
          </a:p>
          <a:p>
            <a:pPr marL="0" indent="0">
              <a:buNone/>
            </a:pPr>
            <a:r>
              <a:rPr lang="en-US" b="1" u="sng" dirty="0"/>
              <a:t>Do</a:t>
            </a:r>
            <a:r>
              <a:rPr lang="en-US" dirty="0"/>
              <a:t> is used with all others: you play guitar -&gt; do you play guitar</a:t>
            </a:r>
          </a:p>
        </p:txBody>
      </p:sp>
    </p:spTree>
    <p:extLst>
      <p:ext uri="{BB962C8B-B14F-4D97-AF65-F5344CB8AC3E}">
        <p14:creationId xmlns:p14="http://schemas.microsoft.com/office/powerpoint/2010/main" val="224480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2ECE-84C1-9F1C-FFC3-19EF0310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7FE23-4D2D-E67B-3B19-4EB18774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Typically: Wh-word + yes/no question – Information</a:t>
            </a:r>
          </a:p>
          <a:p>
            <a:pPr marL="0" indent="0">
              <a:buNone/>
            </a:pPr>
            <a:r>
              <a:rPr lang="en-US" dirty="0"/>
              <a:t>Most common ones are: What, which, who(subject), where, when, why, whom(object), whatsoever, whichever, whose(possession), how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What </a:t>
            </a:r>
            <a:r>
              <a:rPr lang="en-US" dirty="0">
                <a:highlight>
                  <a:srgbClr val="800080"/>
                </a:highlight>
              </a:rPr>
              <a:t>time</a:t>
            </a:r>
            <a:r>
              <a:rPr lang="en-US" dirty="0"/>
              <a:t> does the movie start? which time do you prefer (Here Which = What)</a:t>
            </a:r>
          </a:p>
          <a:p>
            <a:pPr marL="0" indent="0">
              <a:buNone/>
            </a:pPr>
            <a:r>
              <a:rPr lang="en-US" dirty="0"/>
              <a:t>Whose book is this? (to whom does this book belong to?) To whom did you say that?</a:t>
            </a:r>
          </a:p>
          <a:p>
            <a:r>
              <a:rPr lang="en-US" dirty="0"/>
              <a:t>Whatsoever, whichever are typically not for asking questions:</a:t>
            </a:r>
          </a:p>
          <a:p>
            <a:pPr marL="0" indent="0">
              <a:buNone/>
            </a:pPr>
            <a:r>
              <a:rPr lang="en-US" dirty="0"/>
              <a:t>I have no idea whatsoever where my keys are.</a:t>
            </a:r>
          </a:p>
          <a:p>
            <a:pPr marL="0" indent="0">
              <a:buNone/>
            </a:pPr>
            <a:r>
              <a:rPr lang="en-US" dirty="0"/>
              <a:t>There is no evidence whatsoever to support the claim.</a:t>
            </a:r>
          </a:p>
          <a:p>
            <a:pPr marL="0" indent="0">
              <a:buNone/>
            </a:pPr>
            <a:r>
              <a:rPr lang="en-US" dirty="0"/>
              <a:t>Whichever route you take, you will reach destination (= any choice)</a:t>
            </a:r>
          </a:p>
        </p:txBody>
      </p:sp>
    </p:spTree>
    <p:extLst>
      <p:ext uri="{BB962C8B-B14F-4D97-AF65-F5344CB8AC3E}">
        <p14:creationId xmlns:p14="http://schemas.microsoft.com/office/powerpoint/2010/main" val="396883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DE5F-A17C-FB71-96A9-37359096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F771-FCA4-70F5-844A-6609B1AFD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30913"/>
          </a:xfrm>
        </p:spPr>
        <p:txBody>
          <a:bodyPr>
            <a:normAutofit/>
          </a:bodyPr>
          <a:lstStyle/>
          <a:p>
            <a:r>
              <a:rPr lang="en-US" dirty="0"/>
              <a:t>You are working, aren’t you? (= right?)</a:t>
            </a:r>
          </a:p>
          <a:p>
            <a:r>
              <a:rPr lang="en-US" dirty="0"/>
              <a:t>You are not playing, are you?</a:t>
            </a:r>
          </a:p>
          <a:p>
            <a:r>
              <a:rPr lang="en-US" dirty="0"/>
              <a:t>It is raining, isn’t it?</a:t>
            </a:r>
          </a:p>
          <a:p>
            <a:r>
              <a:rPr lang="en-US" dirty="0"/>
              <a:t>I am doing my homework right, aren’t I? (=/= </a:t>
            </a:r>
            <a:r>
              <a:rPr lang="en-US" dirty="0" err="1"/>
              <a:t>amn’t</a:t>
            </a:r>
            <a:r>
              <a:rPr lang="en-US" dirty="0"/>
              <a:t> I) </a:t>
            </a:r>
          </a:p>
          <a:p>
            <a:r>
              <a:rPr lang="en-US" dirty="0"/>
              <a:t>I am not sick, am I?</a:t>
            </a:r>
          </a:p>
          <a:p>
            <a:r>
              <a:rPr lang="en-US" dirty="0"/>
              <a:t>You did a great job, didn’t you?</a:t>
            </a:r>
          </a:p>
          <a:p>
            <a:r>
              <a:rPr lang="en-US" dirty="0"/>
              <a:t>You had a bad day, didn’t you? (hadn’t you is acceptable)</a:t>
            </a:r>
          </a:p>
          <a:p>
            <a:r>
              <a:rPr lang="en-US" dirty="0"/>
              <a:t>He is having his best shots, isn’t he?</a:t>
            </a:r>
          </a:p>
          <a:p>
            <a:r>
              <a:rPr lang="en-US" dirty="0"/>
              <a:t>You work hard, don’t you?</a:t>
            </a:r>
          </a:p>
          <a:p>
            <a:r>
              <a:rPr lang="en-US" dirty="0"/>
              <a:t>You will succeed, won’t you?</a:t>
            </a:r>
          </a:p>
        </p:txBody>
      </p:sp>
    </p:spTree>
    <p:extLst>
      <p:ext uri="{BB962C8B-B14F-4D97-AF65-F5344CB8AC3E}">
        <p14:creationId xmlns:p14="http://schemas.microsoft.com/office/powerpoint/2010/main" val="96104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43F5-0C17-7BA7-6023-8E7F5FA8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 (A, The, 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3E122-7E4C-A7DE-D0E1-4178FCA71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An, A is used for saying “</a:t>
            </a:r>
            <a:r>
              <a:rPr lang="en-US" b="1" dirty="0"/>
              <a:t>one of </a:t>
            </a:r>
            <a:r>
              <a:rPr lang="en-US" b="1" u="sng" dirty="0"/>
              <a:t>countable</a:t>
            </a:r>
            <a:r>
              <a:rPr lang="en-US" b="1" dirty="0"/>
              <a:t> something” </a:t>
            </a:r>
            <a:r>
              <a:rPr lang="en-US" dirty="0"/>
              <a:t>ex: An apple, a horse</a:t>
            </a:r>
          </a:p>
          <a:p>
            <a:pPr marL="0" indent="0">
              <a:buNone/>
            </a:pPr>
            <a:r>
              <a:rPr lang="en-US" dirty="0"/>
              <a:t>You use “An” when the first </a:t>
            </a:r>
            <a:r>
              <a:rPr lang="en-US" b="1" u="sng" dirty="0"/>
              <a:t>sound</a:t>
            </a:r>
            <a:r>
              <a:rPr lang="en-US" dirty="0"/>
              <a:t> is not a consonant (an </a:t>
            </a:r>
            <a:r>
              <a:rPr lang="en-US" dirty="0" err="1"/>
              <a:t>hier</a:t>
            </a:r>
            <a:r>
              <a:rPr lang="en-US" dirty="0"/>
              <a:t>, an </a:t>
            </a:r>
            <a:r>
              <a:rPr lang="en-US" dirty="0" err="1"/>
              <a:t>octipus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You use “A” when the first </a:t>
            </a:r>
            <a:r>
              <a:rPr lang="en-US" b="1" u="sng" dirty="0"/>
              <a:t>sound</a:t>
            </a:r>
            <a:r>
              <a:rPr lang="en-US" dirty="0"/>
              <a:t> is a consonant (a hollow shirt, a picture)</a:t>
            </a:r>
          </a:p>
          <a:p>
            <a:r>
              <a:rPr lang="en-US" dirty="0"/>
              <a:t>In plural, don’t use A/An: apples, animals, pictures.</a:t>
            </a:r>
          </a:p>
          <a:p>
            <a:pPr marL="0" indent="0">
              <a:buNone/>
            </a:pPr>
            <a:r>
              <a:rPr lang="en-US" dirty="0"/>
              <a:t>You use “the” when we know what we are talking about via common sense, or previously mentioned objects. Ex: The sun, the moon, The act, The way you are talking..)</a:t>
            </a:r>
          </a:p>
          <a:p>
            <a:pPr marL="0" indent="0">
              <a:buNone/>
            </a:pPr>
            <a:r>
              <a:rPr lang="en-US" dirty="0"/>
              <a:t>N.B: You can still use it in plural: The moons, The suns, The acts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8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8AEA-26A3-CE0F-1B85-A4F9B978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Pronouns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3DD6B-CFA2-94EB-F3DD-AE7ACFF9F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Personal:</a:t>
            </a:r>
          </a:p>
          <a:p>
            <a:pPr lvl="1"/>
            <a:r>
              <a:rPr lang="en-US" dirty="0"/>
              <a:t>I, you, he, she, it, they, we</a:t>
            </a:r>
          </a:p>
          <a:p>
            <a:pPr lvl="1"/>
            <a:r>
              <a:rPr lang="en-US" dirty="0"/>
              <a:t>Me, you, him, her, it, them, us</a:t>
            </a:r>
          </a:p>
          <a:p>
            <a:pPr lvl="1"/>
            <a:r>
              <a:rPr lang="en-US" dirty="0"/>
              <a:t>My, your, his, her, its, their, our</a:t>
            </a:r>
          </a:p>
          <a:p>
            <a:r>
              <a:rPr lang="en-US" dirty="0" err="1"/>
              <a:t>Poessessive</a:t>
            </a:r>
            <a:r>
              <a:rPr lang="en-US" dirty="0"/>
              <a:t>: Mine, yours, his, hers, its, theirs, ours</a:t>
            </a:r>
          </a:p>
          <a:p>
            <a:r>
              <a:rPr lang="en-US" dirty="0"/>
              <a:t>Reflective: Myself, yourself, himself, herself, itself, themself, ourself (selves)</a:t>
            </a:r>
          </a:p>
          <a:p>
            <a:r>
              <a:rPr lang="en-US" dirty="0" err="1"/>
              <a:t>Reciprocol</a:t>
            </a:r>
            <a:r>
              <a:rPr lang="en-US" dirty="0"/>
              <a:t>: Each other (two entities), one another (More than two entities) </a:t>
            </a:r>
          </a:p>
          <a:p>
            <a:pPr marL="0" indent="0">
              <a:buNone/>
            </a:pPr>
            <a:r>
              <a:rPr lang="en-US" dirty="0"/>
              <a:t>	The team members supported one another (Each other not very Academic)</a:t>
            </a:r>
          </a:p>
          <a:p>
            <a:pPr marL="0" indent="0">
              <a:buNone/>
            </a:pPr>
            <a:r>
              <a:rPr lang="en-US" dirty="0"/>
              <a:t>N.B: “They” can be used for (Unknown gender(single); plural of it, he, or she) Ex: who are they?</a:t>
            </a:r>
          </a:p>
        </p:txBody>
      </p:sp>
    </p:spTree>
    <p:extLst>
      <p:ext uri="{BB962C8B-B14F-4D97-AF65-F5344CB8AC3E}">
        <p14:creationId xmlns:p14="http://schemas.microsoft.com/office/powerpoint/2010/main" val="235403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4CEF-C78A-6D0E-A616-1DF457DC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Pronouns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C6EA9-14E5-DEB9-3B3F-4D2CF1BDE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Indefinite pronouns: All, another, any, anybody, anyone, anything, each, everybody, everyone, everything, few, many, nobody, none, one, several, some, somebody, someone</a:t>
            </a:r>
          </a:p>
          <a:p>
            <a:r>
              <a:rPr lang="en-US" dirty="0"/>
              <a:t>This, That, Those, These</a:t>
            </a:r>
          </a:p>
          <a:p>
            <a:pPr marL="0" indent="0">
              <a:buNone/>
            </a:pPr>
            <a:r>
              <a:rPr lang="en-US" dirty="0"/>
              <a:t>This: single, near object</a:t>
            </a:r>
          </a:p>
          <a:p>
            <a:pPr marL="0" indent="0">
              <a:buNone/>
            </a:pPr>
            <a:r>
              <a:rPr lang="en-US" dirty="0"/>
              <a:t>That: single, far object</a:t>
            </a:r>
          </a:p>
          <a:p>
            <a:pPr marL="0" indent="0">
              <a:buNone/>
            </a:pPr>
            <a:r>
              <a:rPr lang="en-US" dirty="0"/>
              <a:t>These: plural, near object</a:t>
            </a:r>
          </a:p>
          <a:p>
            <a:pPr marL="0" indent="0">
              <a:buNone/>
            </a:pPr>
            <a:r>
              <a:rPr lang="en-US" dirty="0"/>
              <a:t>Those: plural, far object </a:t>
            </a:r>
          </a:p>
        </p:txBody>
      </p:sp>
    </p:spTree>
    <p:extLst>
      <p:ext uri="{BB962C8B-B14F-4D97-AF65-F5344CB8AC3E}">
        <p14:creationId xmlns:p14="http://schemas.microsoft.com/office/powerpoint/2010/main" val="870377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3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05AD2"/>
      </a:accent1>
      <a:accent2>
        <a:srgbClr val="F06AE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655</TotalTime>
  <Words>1301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Quotable</vt:lpstr>
      <vt:lpstr>Lecture 01</vt:lpstr>
      <vt:lpstr>Basic Sentence Structure</vt:lpstr>
      <vt:lpstr>Asking A Question (Yes or no question)</vt:lpstr>
      <vt:lpstr>Asking A Question (Yes or no question)</vt:lpstr>
      <vt:lpstr>WH questions</vt:lpstr>
      <vt:lpstr>Tag questions</vt:lpstr>
      <vt:lpstr>Articles (A, The, An)</vt:lpstr>
      <vt:lpstr>Pronouns</vt:lpstr>
      <vt:lpstr>Pronouns</vt:lpstr>
      <vt:lpstr>Adverbs</vt:lpstr>
      <vt:lpstr>Advebs</vt:lpstr>
      <vt:lpstr>At, in, on</vt:lpstr>
      <vt:lpstr>At, in, on</vt:lpstr>
      <vt:lpstr>At, in,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Souhaib Djenane</dc:creator>
  <cp:lastModifiedBy>Souhaib Djenane</cp:lastModifiedBy>
  <cp:revision>4</cp:revision>
  <dcterms:created xsi:type="dcterms:W3CDTF">2024-01-27T09:40:19Z</dcterms:created>
  <dcterms:modified xsi:type="dcterms:W3CDTF">2024-01-27T20:35:39Z</dcterms:modified>
</cp:coreProperties>
</file>