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hail berdaa" userId="9c6094463d177ea2" providerId="LiveId" clId="{3C58DFE1-63EF-46C5-94A4-C0486A94F710}"/>
    <pc:docChg chg="custSel modSld">
      <pc:chgData name="souhail berdaa" userId="9c6094463d177ea2" providerId="LiveId" clId="{3C58DFE1-63EF-46C5-94A4-C0486A94F710}" dt="2021-04-22T12:10:31.079" v="13" actId="313"/>
      <pc:docMkLst>
        <pc:docMk/>
      </pc:docMkLst>
      <pc:sldChg chg="modSp mod">
        <pc:chgData name="souhail berdaa" userId="9c6094463d177ea2" providerId="LiveId" clId="{3C58DFE1-63EF-46C5-94A4-C0486A94F710}" dt="2021-04-22T12:10:31.079" v="13" actId="313"/>
        <pc:sldMkLst>
          <pc:docMk/>
          <pc:sldMk cId="3374564543" sldId="259"/>
        </pc:sldMkLst>
        <pc:spChg chg="mod">
          <ac:chgData name="souhail berdaa" userId="9c6094463d177ea2" providerId="LiveId" clId="{3C58DFE1-63EF-46C5-94A4-C0486A94F710}" dt="2021-04-22T12:10:31.079" v="13" actId="313"/>
          <ac:spMkLst>
            <pc:docMk/>
            <pc:sldMk cId="3374564543" sldId="259"/>
            <ac:spMk id="3" creationId="{ED8319CE-9FCC-4531-9869-FA968CAAA1C9}"/>
          </ac:spMkLst>
        </pc:spChg>
      </pc:sldChg>
      <pc:sldChg chg="modSp mod">
        <pc:chgData name="souhail berdaa" userId="9c6094463d177ea2" providerId="LiveId" clId="{3C58DFE1-63EF-46C5-94A4-C0486A94F710}" dt="2021-04-22T12:09:52.419" v="11" actId="20577"/>
        <pc:sldMkLst>
          <pc:docMk/>
          <pc:sldMk cId="2137774098" sldId="261"/>
        </pc:sldMkLst>
        <pc:spChg chg="mod">
          <ac:chgData name="souhail berdaa" userId="9c6094463d177ea2" providerId="LiveId" clId="{3C58DFE1-63EF-46C5-94A4-C0486A94F710}" dt="2021-04-22T12:09:52.419" v="11" actId="20577"/>
          <ac:spMkLst>
            <pc:docMk/>
            <pc:sldMk cId="2137774098" sldId="261"/>
            <ac:spMk id="2" creationId="{66C19F3D-3621-4F2B-9B6B-AE3D97DE139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0D889-4016-4D56-A5D4-8AB8E35879A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63CC23-436A-46F8-94E9-B3AB48836FA8}">
      <dgm:prSet/>
      <dgm:spPr/>
      <dgm:t>
        <a:bodyPr/>
        <a:lstStyle/>
        <a:p>
          <a:r>
            <a:rPr lang="en-US"/>
            <a:t>K-means clustering was used to cluster neighborhoods in 3 distinct groups.</a:t>
          </a:r>
        </a:p>
      </dgm:t>
    </dgm:pt>
    <dgm:pt modelId="{7C1FE963-B0C4-41A4-9054-ADB2955C1F67}" type="parTrans" cxnId="{0CEA9206-48C0-4BD9-B5FC-B0FA8A452152}">
      <dgm:prSet/>
      <dgm:spPr/>
      <dgm:t>
        <a:bodyPr/>
        <a:lstStyle/>
        <a:p>
          <a:endParaRPr lang="en-US"/>
        </a:p>
      </dgm:t>
    </dgm:pt>
    <dgm:pt modelId="{C17570CB-5AC9-4442-9F25-ACB007D9304B}" type="sibTrans" cxnId="{0CEA9206-48C0-4BD9-B5FC-B0FA8A452152}">
      <dgm:prSet/>
      <dgm:spPr/>
      <dgm:t>
        <a:bodyPr/>
        <a:lstStyle/>
        <a:p>
          <a:endParaRPr lang="en-US"/>
        </a:p>
      </dgm:t>
    </dgm:pt>
    <dgm:pt modelId="{11141BBE-725E-40C2-ABDF-214D838156AD}">
      <dgm:prSet/>
      <dgm:spPr/>
      <dgm:t>
        <a:bodyPr/>
        <a:lstStyle/>
        <a:p>
          <a:r>
            <a:rPr lang="en-US"/>
            <a:t>Elbow method was used to determine the optimal K.</a:t>
          </a:r>
        </a:p>
      </dgm:t>
    </dgm:pt>
    <dgm:pt modelId="{B67AF57C-A126-469F-A0CE-C65046C4A6FA}" type="parTrans" cxnId="{F7726BA1-01AF-4EEA-AA14-A495CC39DEEA}">
      <dgm:prSet/>
      <dgm:spPr/>
      <dgm:t>
        <a:bodyPr/>
        <a:lstStyle/>
        <a:p>
          <a:endParaRPr lang="en-US"/>
        </a:p>
      </dgm:t>
    </dgm:pt>
    <dgm:pt modelId="{D5ADFE2B-28F7-4BB7-BCFB-76F4CD9433BB}" type="sibTrans" cxnId="{F7726BA1-01AF-4EEA-AA14-A495CC39DEEA}">
      <dgm:prSet/>
      <dgm:spPr/>
      <dgm:t>
        <a:bodyPr/>
        <a:lstStyle/>
        <a:p>
          <a:endParaRPr lang="en-US"/>
        </a:p>
      </dgm:t>
    </dgm:pt>
    <dgm:pt modelId="{A4DD9259-97AE-43AD-9ED2-E7CCBB1E88B2}" type="pres">
      <dgm:prSet presAssocID="{A250D889-4016-4D56-A5D4-8AB8E35879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D63961-8836-493C-84B7-E21ED4581D25}" type="pres">
      <dgm:prSet presAssocID="{4463CC23-436A-46F8-94E9-B3AB48836FA8}" presName="hierRoot1" presStyleCnt="0"/>
      <dgm:spPr/>
    </dgm:pt>
    <dgm:pt modelId="{9D2D59BC-DBA4-4E26-A927-710CF23E7BC0}" type="pres">
      <dgm:prSet presAssocID="{4463CC23-436A-46F8-94E9-B3AB48836FA8}" presName="composite" presStyleCnt="0"/>
      <dgm:spPr/>
    </dgm:pt>
    <dgm:pt modelId="{B5C98A9C-4BBE-4A73-950E-CE1175722653}" type="pres">
      <dgm:prSet presAssocID="{4463CC23-436A-46F8-94E9-B3AB48836FA8}" presName="background" presStyleLbl="node0" presStyleIdx="0" presStyleCnt="2"/>
      <dgm:spPr/>
    </dgm:pt>
    <dgm:pt modelId="{95515EF4-A68F-4F61-A50A-1208E39B0860}" type="pres">
      <dgm:prSet presAssocID="{4463CC23-436A-46F8-94E9-B3AB48836FA8}" presName="text" presStyleLbl="fgAcc0" presStyleIdx="0" presStyleCnt="2">
        <dgm:presLayoutVars>
          <dgm:chPref val="3"/>
        </dgm:presLayoutVars>
      </dgm:prSet>
      <dgm:spPr/>
    </dgm:pt>
    <dgm:pt modelId="{3134F491-C644-460C-8921-3A9D2BE6FCF4}" type="pres">
      <dgm:prSet presAssocID="{4463CC23-436A-46F8-94E9-B3AB48836FA8}" presName="hierChild2" presStyleCnt="0"/>
      <dgm:spPr/>
    </dgm:pt>
    <dgm:pt modelId="{05788F49-97CB-4A22-81F4-7121E8A5DC48}" type="pres">
      <dgm:prSet presAssocID="{11141BBE-725E-40C2-ABDF-214D838156AD}" presName="hierRoot1" presStyleCnt="0"/>
      <dgm:spPr/>
    </dgm:pt>
    <dgm:pt modelId="{B13EE203-4F9B-4C00-9C44-2E20122C7F17}" type="pres">
      <dgm:prSet presAssocID="{11141BBE-725E-40C2-ABDF-214D838156AD}" presName="composite" presStyleCnt="0"/>
      <dgm:spPr/>
    </dgm:pt>
    <dgm:pt modelId="{49570B93-61B7-4721-AD6C-E9BEAFBC2153}" type="pres">
      <dgm:prSet presAssocID="{11141BBE-725E-40C2-ABDF-214D838156AD}" presName="background" presStyleLbl="node0" presStyleIdx="1" presStyleCnt="2"/>
      <dgm:spPr/>
    </dgm:pt>
    <dgm:pt modelId="{799FFD47-C7ED-4D39-B1B0-DB41F8518808}" type="pres">
      <dgm:prSet presAssocID="{11141BBE-725E-40C2-ABDF-214D838156AD}" presName="text" presStyleLbl="fgAcc0" presStyleIdx="1" presStyleCnt="2">
        <dgm:presLayoutVars>
          <dgm:chPref val="3"/>
        </dgm:presLayoutVars>
      </dgm:prSet>
      <dgm:spPr/>
    </dgm:pt>
    <dgm:pt modelId="{EDB5262C-664A-4A28-84AB-609D722184A9}" type="pres">
      <dgm:prSet presAssocID="{11141BBE-725E-40C2-ABDF-214D838156AD}" presName="hierChild2" presStyleCnt="0"/>
      <dgm:spPr/>
    </dgm:pt>
  </dgm:ptLst>
  <dgm:cxnLst>
    <dgm:cxn modelId="{0CEA9206-48C0-4BD9-B5FC-B0FA8A452152}" srcId="{A250D889-4016-4D56-A5D4-8AB8E35879A2}" destId="{4463CC23-436A-46F8-94E9-B3AB48836FA8}" srcOrd="0" destOrd="0" parTransId="{7C1FE963-B0C4-41A4-9054-ADB2955C1F67}" sibTransId="{C17570CB-5AC9-4442-9F25-ACB007D9304B}"/>
    <dgm:cxn modelId="{7ACA140E-0E1F-4CE5-932A-46F9C4A1188A}" type="presOf" srcId="{A250D889-4016-4D56-A5D4-8AB8E35879A2}" destId="{A4DD9259-97AE-43AD-9ED2-E7CCBB1E88B2}" srcOrd="0" destOrd="0" presId="urn:microsoft.com/office/officeart/2005/8/layout/hierarchy1"/>
    <dgm:cxn modelId="{464B0E62-F904-4C8A-ADFD-EA35A1D4917C}" type="presOf" srcId="{4463CC23-436A-46F8-94E9-B3AB48836FA8}" destId="{95515EF4-A68F-4F61-A50A-1208E39B0860}" srcOrd="0" destOrd="0" presId="urn:microsoft.com/office/officeart/2005/8/layout/hierarchy1"/>
    <dgm:cxn modelId="{F7726BA1-01AF-4EEA-AA14-A495CC39DEEA}" srcId="{A250D889-4016-4D56-A5D4-8AB8E35879A2}" destId="{11141BBE-725E-40C2-ABDF-214D838156AD}" srcOrd="1" destOrd="0" parTransId="{B67AF57C-A126-469F-A0CE-C65046C4A6FA}" sibTransId="{D5ADFE2B-28F7-4BB7-BCFB-76F4CD9433BB}"/>
    <dgm:cxn modelId="{D06E5AFE-BBFB-4565-AF6B-1549539A762F}" type="presOf" srcId="{11141BBE-725E-40C2-ABDF-214D838156AD}" destId="{799FFD47-C7ED-4D39-B1B0-DB41F8518808}" srcOrd="0" destOrd="0" presId="urn:microsoft.com/office/officeart/2005/8/layout/hierarchy1"/>
    <dgm:cxn modelId="{4E45C38B-D686-40D6-B24E-973F3B79DFC2}" type="presParOf" srcId="{A4DD9259-97AE-43AD-9ED2-E7CCBB1E88B2}" destId="{55D63961-8836-493C-84B7-E21ED4581D25}" srcOrd="0" destOrd="0" presId="urn:microsoft.com/office/officeart/2005/8/layout/hierarchy1"/>
    <dgm:cxn modelId="{41706445-6B11-47C8-A0B4-A394C95E8099}" type="presParOf" srcId="{55D63961-8836-493C-84B7-E21ED4581D25}" destId="{9D2D59BC-DBA4-4E26-A927-710CF23E7BC0}" srcOrd="0" destOrd="0" presId="urn:microsoft.com/office/officeart/2005/8/layout/hierarchy1"/>
    <dgm:cxn modelId="{92C79D4E-E514-4E5A-8FA2-3E958363D010}" type="presParOf" srcId="{9D2D59BC-DBA4-4E26-A927-710CF23E7BC0}" destId="{B5C98A9C-4BBE-4A73-950E-CE1175722653}" srcOrd="0" destOrd="0" presId="urn:microsoft.com/office/officeart/2005/8/layout/hierarchy1"/>
    <dgm:cxn modelId="{AB4D8F39-54F3-43AC-8B7C-9F7590A9A760}" type="presParOf" srcId="{9D2D59BC-DBA4-4E26-A927-710CF23E7BC0}" destId="{95515EF4-A68F-4F61-A50A-1208E39B0860}" srcOrd="1" destOrd="0" presId="urn:microsoft.com/office/officeart/2005/8/layout/hierarchy1"/>
    <dgm:cxn modelId="{EBD3482F-BBCF-42D9-A52F-5FDD08489861}" type="presParOf" srcId="{55D63961-8836-493C-84B7-E21ED4581D25}" destId="{3134F491-C644-460C-8921-3A9D2BE6FCF4}" srcOrd="1" destOrd="0" presId="urn:microsoft.com/office/officeart/2005/8/layout/hierarchy1"/>
    <dgm:cxn modelId="{E8ACDBF6-ABDC-4EB8-B2EB-BC41D38B1829}" type="presParOf" srcId="{A4DD9259-97AE-43AD-9ED2-E7CCBB1E88B2}" destId="{05788F49-97CB-4A22-81F4-7121E8A5DC48}" srcOrd="1" destOrd="0" presId="urn:microsoft.com/office/officeart/2005/8/layout/hierarchy1"/>
    <dgm:cxn modelId="{C26C0D93-A28C-4190-9935-A71FE31810FA}" type="presParOf" srcId="{05788F49-97CB-4A22-81F4-7121E8A5DC48}" destId="{B13EE203-4F9B-4C00-9C44-2E20122C7F17}" srcOrd="0" destOrd="0" presId="urn:microsoft.com/office/officeart/2005/8/layout/hierarchy1"/>
    <dgm:cxn modelId="{44FF0E73-0F8C-4F46-BE2C-4C36CA9BF3FB}" type="presParOf" srcId="{B13EE203-4F9B-4C00-9C44-2E20122C7F17}" destId="{49570B93-61B7-4721-AD6C-E9BEAFBC2153}" srcOrd="0" destOrd="0" presId="urn:microsoft.com/office/officeart/2005/8/layout/hierarchy1"/>
    <dgm:cxn modelId="{39D39BCB-75EC-4E83-BA22-22FCDA8621EF}" type="presParOf" srcId="{B13EE203-4F9B-4C00-9C44-2E20122C7F17}" destId="{799FFD47-C7ED-4D39-B1B0-DB41F8518808}" srcOrd="1" destOrd="0" presId="urn:microsoft.com/office/officeart/2005/8/layout/hierarchy1"/>
    <dgm:cxn modelId="{8907228E-E8AC-4CD9-940D-94756F01883E}" type="presParOf" srcId="{05788F49-97CB-4A22-81F4-7121E8A5DC48}" destId="{EDB5262C-664A-4A28-84AB-609D722184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98A9C-4BBE-4A73-950E-CE1175722653}">
      <dsp:nvSpPr>
        <dsp:cNvPr id="0" name=""/>
        <dsp:cNvSpPr/>
      </dsp:nvSpPr>
      <dsp:spPr>
        <a:xfrm>
          <a:off x="271908" y="121"/>
          <a:ext cx="3881733" cy="2464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15EF4-A68F-4F61-A50A-1208E39B0860}">
      <dsp:nvSpPr>
        <dsp:cNvPr id="0" name=""/>
        <dsp:cNvSpPr/>
      </dsp:nvSpPr>
      <dsp:spPr>
        <a:xfrm>
          <a:off x="703212" y="409860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K-means clustering was used to cluster neighborhoods in 3 distinct groups.</a:t>
          </a:r>
        </a:p>
      </dsp:txBody>
      <dsp:txXfrm>
        <a:off x="775406" y="482054"/>
        <a:ext cx="3737345" cy="2320513"/>
      </dsp:txXfrm>
    </dsp:sp>
    <dsp:sp modelId="{49570B93-61B7-4721-AD6C-E9BEAFBC2153}">
      <dsp:nvSpPr>
        <dsp:cNvPr id="0" name=""/>
        <dsp:cNvSpPr/>
      </dsp:nvSpPr>
      <dsp:spPr>
        <a:xfrm>
          <a:off x="5016250" y="121"/>
          <a:ext cx="3881733" cy="2464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FFD47-C7ED-4D39-B1B0-DB41F8518808}">
      <dsp:nvSpPr>
        <dsp:cNvPr id="0" name=""/>
        <dsp:cNvSpPr/>
      </dsp:nvSpPr>
      <dsp:spPr>
        <a:xfrm>
          <a:off x="5447554" y="409860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Elbow method was used to determine the optimal K.</a:t>
          </a:r>
        </a:p>
      </dsp:txBody>
      <dsp:txXfrm>
        <a:off x="5519748" y="482054"/>
        <a:ext cx="3737345" cy="2320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024F-AB8D-4AC3-B915-D619F3AB3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63757"/>
            <a:ext cx="6815669" cy="2093840"/>
          </a:xfrm>
        </p:spPr>
        <p:txBody>
          <a:bodyPr/>
          <a:lstStyle/>
          <a:p>
            <a:r>
              <a:rPr lang="en-US" sz="24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Covid-19, Short-term rent registrations &amp; Venues Data Analysis of Toronto city</a:t>
            </a:r>
            <a:b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092B4-57A9-4C12-B689-5B7425C82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NewRomanPS-BoldMT"/>
                <a:ea typeface="Calibri" panose="020F0502020204030204" pitchFamily="34" charset="0"/>
                <a:cs typeface="Arial" panose="020B0604020202020204" pitchFamily="34" charset="0"/>
              </a:rPr>
              <a:t>Souhail Berdaa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March 29, 2021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810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7999-DCCB-4742-96D9-76A1B94F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city clusters and their postal codes</a:t>
            </a:r>
            <a:endParaRPr lang="fr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BDD96-B47E-4276-82BC-6369D88DF9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534" y="2557463"/>
            <a:ext cx="4446675" cy="35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3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6CA5-FD9C-4772-8FA9-43F2EC57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Venues and number of cases around each one</a:t>
            </a:r>
            <a:endParaRPr lang="fr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42E6B0-4333-4A7E-81C4-4A97CBED28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153" y="2557463"/>
            <a:ext cx="64396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9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A15E-E2EE-44EB-A991-5F09E574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D642-3B83-40F6-9917-75A210B4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 density is higher in low level cluster which means there is less COVID-19 community infections and more people to attract if you are willing to open a business 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Clusters and mid-level cluster have diverse venues so that could mean more competitive market for some businesses.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Clusters and mid-level clusters have Less risk of having a Covid-19 outbreak related in your business.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avoid: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level cluster (Etobicoke and Scarborough, Malvern rouge) where high number of Covid-19 is observed knowing that this neighborhood has less population density than other city’s neighborhoods. 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8986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91881-720A-4F0C-9CB1-A6851943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>
                <a:solidFill>
                  <a:srgbClr val="FFFFFF"/>
                </a:solidFill>
                <a:effectLst/>
                <a:latin typeface="TimesNewRomanPS-BoldMT"/>
                <a:ea typeface="Calibri" panose="020F0502020204030204" pitchFamily="34" charset="0"/>
              </a:rPr>
              <a:t>Relationship between Source of infection and short-term rental registrations</a:t>
            </a:r>
            <a:endParaRPr lang="fr-CA" sz="37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601DFE-248B-4003-BA57-C68E602E41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0129" y="469900"/>
            <a:ext cx="5275384" cy="3300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1610E0-5081-4A6B-8789-B81D746BC39F}"/>
              </a:ext>
            </a:extLst>
          </p:cNvPr>
          <p:cNvSpPr txBox="1"/>
          <p:nvPr/>
        </p:nvSpPr>
        <p:spPr>
          <a:xfrm>
            <a:off x="6020974" y="3880088"/>
            <a:ext cx="4609513" cy="286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PS-BoldMT"/>
              </a:rPr>
              <a:t>The Pearson correlation coefficient is 0.43 between these two variables with a p- value less than 0.001.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PS-BoldMT"/>
              </a:rPr>
              <a:t>Conclusion:</a:t>
            </a:r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PS-BoldMT"/>
              </a:rPr>
              <a:t>Since the p-value is &lt;0.001, the correlation between source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PS-BoldMT"/>
              </a:rPr>
              <a:t>infections_travel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PS-BoldMT"/>
              </a:rPr>
              <a:t> and short-term rental registrations is statistically significant, but the linear relationship is only moderate 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NewRomanPS-BoldMT"/>
              </a:rPr>
              <a:t>0.43).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519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5A6A1F-3AF2-4F6E-9E3A-25F11212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262626"/>
                </a:solidFill>
                <a:effectLst/>
                <a:latin typeface="TimesNewRomanPS-BoldMT"/>
                <a:ea typeface="Calibri" panose="020F0502020204030204" pitchFamily="34" charset="0"/>
                <a:cs typeface="TimesNewRomanPS-BoldMT"/>
              </a:rPr>
              <a:t>Short term rental registrations distribution in each Postal code</a:t>
            </a:r>
            <a:endParaRPr lang="fr-CA" sz="2400">
              <a:solidFill>
                <a:srgbClr val="262626"/>
              </a:solidFill>
              <a:latin typeface="TimesNewRomanPS-BoldM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7D81E8-953F-425F-A531-7CB1FC75756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158472"/>
            <a:ext cx="5278777" cy="236225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5151721-8455-46C8-A9FA-88F1834AD7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477127" y="2658531"/>
            <a:ext cx="3615989" cy="25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B5C4-3645-490C-A17A-1B210568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982132"/>
            <a:ext cx="9505120" cy="1303867"/>
          </a:xfrm>
        </p:spPr>
        <p:txBody>
          <a:bodyPr/>
          <a:lstStyle/>
          <a:p>
            <a:r>
              <a:rPr lang="en-US" dirty="0"/>
              <a:t>Observations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19CE-9FCC-4531-9869-FA968CAA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7" y="2556932"/>
            <a:ext cx="9601196" cy="3318936"/>
          </a:xfrm>
        </p:spPr>
        <p:txBody>
          <a:bodyPr/>
          <a:lstStyle/>
          <a:p>
            <a:r>
              <a:rPr lang="en-US" dirty="0"/>
              <a:t>M5V Have the highest number of short-term rent registrations</a:t>
            </a:r>
          </a:p>
          <a:p>
            <a:r>
              <a:rPr lang="en-US" dirty="0"/>
              <a:t>M5V is located next to the Airport in Centre island.</a:t>
            </a:r>
          </a:p>
          <a:p>
            <a:endParaRPr lang="en-US" dirty="0"/>
          </a:p>
          <a:p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456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43BB-D1D2-442B-A246-BD36175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Wave</a:t>
            </a:r>
            <a:endParaRPr lang="fr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98643C-8338-460E-A108-1946091E1D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937" y="2557463"/>
            <a:ext cx="636612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1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9F3D-3621-4F2B-9B6B-AE3D97DE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Outbreak associated and hospitalizations age group population analysis</a:t>
            </a:r>
            <a:endParaRPr lang="fr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90425-ECD3-4430-BE45-F84BBB6198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51" y="2686928"/>
            <a:ext cx="4839285" cy="3188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338BA-8409-4CFF-8389-84DCA0C9C4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3342" y="2546252"/>
            <a:ext cx="4839285" cy="33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5D-A51C-440A-BF1C-AD18E03C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Toronto neighborhood clustering(Machine Learning)</a:t>
            </a:r>
            <a:endParaRPr lang="fr-CA" dirty="0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B61DE1-985A-4361-A57B-85A35558D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43830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433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04C0F-6BE2-4C12-82B9-872C4BD1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57" y="1021579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Optimal K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K=3</a:t>
            </a:r>
            <a:endParaRPr lang="fr-CA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63C8D2-0730-4EA6-B7C8-3788FFBC1A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0979" y="954757"/>
            <a:ext cx="6217920" cy="41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9E07-1CFB-4917-9E59-C5305583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fr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48782F-9587-49CC-90EC-0CA23C07AA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095" y="2557463"/>
            <a:ext cx="65274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580</TotalTime>
  <Words>274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TimesNewRomanPS-BoldMT</vt:lpstr>
      <vt:lpstr>Organic</vt:lpstr>
      <vt:lpstr>Covid-19, Short-term rent registrations &amp; Venues Data Analysis of Toronto city </vt:lpstr>
      <vt:lpstr>Relationship between Source of infection and short-term rental registrations</vt:lpstr>
      <vt:lpstr>Short term rental registrations distribution in each Postal code</vt:lpstr>
      <vt:lpstr>Observations</vt:lpstr>
      <vt:lpstr>Third Wave</vt:lpstr>
      <vt:lpstr>Outbreak associated and hospitalizations age group population analysis</vt:lpstr>
      <vt:lpstr>Toronto neighborhood clustering(Machine Learning)</vt:lpstr>
      <vt:lpstr>Optimal K K=3</vt:lpstr>
      <vt:lpstr>Results</vt:lpstr>
      <vt:lpstr>Toronto city clusters and their postal codes</vt:lpstr>
      <vt:lpstr>Most Venues and number of cases around each one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Covid-19, Short-term rent registrations &amp; Venues Data Analysis of Toronto city</dc:title>
  <dc:creator>souhail berdaa</dc:creator>
  <cp:lastModifiedBy>souhail berdaa</cp:lastModifiedBy>
  <cp:revision>5</cp:revision>
  <dcterms:created xsi:type="dcterms:W3CDTF">2021-04-22T02:30:30Z</dcterms:created>
  <dcterms:modified xsi:type="dcterms:W3CDTF">2021-04-22T12:10:34Z</dcterms:modified>
</cp:coreProperties>
</file>