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Nuni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Nunito-bold.fntdata"/><Relationship Id="rId27" Type="http://schemas.openxmlformats.org/officeDocument/2006/relationships/font" Target="fonts/Nuni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Nuni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741a0738df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741a0738df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741a0738df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741a0738df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741a0738df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741a0738df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741a0738df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741a0738df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741a0738df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741a0738df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741a0738df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741a0738df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741a0738df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741a0738df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115000"/>
              </a:lnSpc>
              <a:spcBef>
                <a:spcPts val="1200"/>
              </a:spcBef>
              <a:spcAft>
                <a:spcPts val="1200"/>
              </a:spcAft>
              <a:buNone/>
            </a:pPr>
            <a:r>
              <a:rPr lang="en" sz="1200">
                <a:latin typeface="Times New Roman"/>
                <a:ea typeface="Times New Roman"/>
                <a:cs typeface="Times New Roman"/>
                <a:sym typeface="Times New Roman"/>
              </a:rPr>
              <a:t>The architectural pattern we will use is MVC because changes to system data, presentation of the data, and how the user interacts with the data all correlate and work together for a software application. For our dating app, user interaction is extremely important and MVC takes into account user interaction and adjusts data and the presentation of the data on the app. It is a simple pattern that is seen used in many software that allows for changes and easily shows the interactions between components in software.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78d5a13f6a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78d5a13f6a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741a0738df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741a0738df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741a0738df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741a0738df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741a0738df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41a0738df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741a0738df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741a0738df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741a0738df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741a0738df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78d5a13f6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8d5a13f6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115000"/>
              </a:lnSpc>
              <a:spcBef>
                <a:spcPts val="1200"/>
              </a:spcBef>
              <a:spcAft>
                <a:spcPts val="0"/>
              </a:spcAft>
              <a:buNone/>
            </a:pPr>
            <a:r>
              <a:rPr lang="en" sz="1200">
                <a:latin typeface="Times New Roman"/>
                <a:ea typeface="Times New Roman"/>
                <a:cs typeface="Times New Roman"/>
                <a:sym typeface="Times New Roman"/>
              </a:rPr>
              <a:t>By doing some research, we found out that there are a multitude of different dating applications. The most popular ones are Tinder, Bumble, OkCupid, and Grindr. Tinder lets each user create a profile with up to 500 characters and 6 images. When looking for matches, Tinder shows a user another user’s profile and allows them to either swipe right, meaning they like them, or swipe left, meaning they are not interested. A user can also use a super like to show the other user that they really like them. Tinder has a free version that only allows limited swipes however. For unlimited swipes, users will have to pay a monthly fee. Bumble is very similar to Tinder in the form of profile and selection set up. However, different to Tinder, if a man and woman match up with each other, the woman has to message first. OkCupid lets users create a large profile, rather than a concise one. Users can answer questions as well as what answer you would like your potential match to be. The app then creates a percentile score that shows compatibility between users. Grindr is a dating app specifically for the LGBTQ+ community. The app also allows users to specify what they are looking for, such as finding love, making friends, or just a casual hookup. </a:t>
            </a:r>
            <a:endParaRPr sz="1200">
              <a:latin typeface="Times New Roman"/>
              <a:ea typeface="Times New Roman"/>
              <a:cs typeface="Times New Roman"/>
              <a:sym typeface="Times New Roman"/>
            </a:endParaRPr>
          </a:p>
          <a:p>
            <a:pPr indent="457200" lvl="0" marL="0" rtl="0" algn="l">
              <a:lnSpc>
                <a:spcPct val="115000"/>
              </a:lnSpc>
              <a:spcBef>
                <a:spcPts val="1200"/>
              </a:spcBef>
              <a:spcAft>
                <a:spcPts val="0"/>
              </a:spcAft>
              <a:buNone/>
            </a:pPr>
            <a:r>
              <a:rPr lang="en" sz="1200">
                <a:latin typeface="Times New Roman"/>
                <a:ea typeface="Times New Roman"/>
                <a:cs typeface="Times New Roman"/>
                <a:sym typeface="Times New Roman"/>
              </a:rPr>
              <a:t>Our dating app, 100%, is very much a combination of Tinder and OkCupid. Like OkCupid, our app provides a percentage of compatibility between two users. Like Tinder, once users see another’s account and percentage, they can swipe if they like them or not (up for yes, down for no).</a:t>
            </a:r>
            <a:endParaRPr b="1" sz="1200">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741a0738df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741a0738df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741a0738df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741a0738df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741a0738df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741a0738df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741a0738df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741a0738df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741a0738df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741a0738df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741a0738df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741a0738df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png"/><Relationship Id="rId4" Type="http://schemas.openxmlformats.org/officeDocument/2006/relationships/image" Target="../media/image9.png"/><Relationship Id="rId5"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www.digitaltrends.com/mobile/best-dating-apps/" TargetMode="External"/><Relationship Id="rId4" Type="http://schemas.openxmlformats.org/officeDocument/2006/relationships/hyperlink" Target="https://play.google.com/about/developer-content-policy/"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100%- Dating </a:t>
            </a:r>
            <a:r>
              <a:rPr lang="en"/>
              <a:t>Application</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200">
                <a:solidFill>
                  <a:srgbClr val="000000"/>
                </a:solidFill>
              </a:rPr>
              <a:t>Susana Lainez, Amy Abraham, Nguyen Le, Orlando Garcia, Soumaya Hajji, Daniel Arrant, James Ostlind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CASE DIAGRAM</a:t>
            </a:r>
            <a:endParaRPr/>
          </a:p>
        </p:txBody>
      </p:sp>
      <p:pic>
        <p:nvPicPr>
          <p:cNvPr id="186" name="Google Shape;186;p22"/>
          <p:cNvPicPr preferRelativeResize="0"/>
          <p:nvPr/>
        </p:nvPicPr>
        <p:blipFill>
          <a:blip r:embed="rId3">
            <a:alphaModFix/>
          </a:blip>
          <a:stretch>
            <a:fillRect/>
          </a:stretch>
        </p:blipFill>
        <p:spPr>
          <a:xfrm>
            <a:off x="2888512" y="1414725"/>
            <a:ext cx="3366987" cy="3038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SEQUENCE DIAGRAM</a:t>
            </a:r>
            <a:endParaRPr/>
          </a:p>
        </p:txBody>
      </p:sp>
      <p:pic>
        <p:nvPicPr>
          <p:cNvPr id="192" name="Google Shape;192;p23"/>
          <p:cNvPicPr preferRelativeResize="0"/>
          <p:nvPr/>
        </p:nvPicPr>
        <p:blipFill>
          <a:blip r:embed="rId3">
            <a:alphaModFix/>
          </a:blip>
          <a:stretch>
            <a:fillRect/>
          </a:stretch>
        </p:blipFill>
        <p:spPr>
          <a:xfrm>
            <a:off x="1839400" y="2392675"/>
            <a:ext cx="5943600" cy="1676400"/>
          </a:xfrm>
          <a:prstGeom prst="rect">
            <a:avLst/>
          </a:prstGeom>
          <a:noFill/>
          <a:ln>
            <a:noFill/>
          </a:ln>
        </p:spPr>
      </p:pic>
      <p:sp>
        <p:nvSpPr>
          <p:cNvPr id="193" name="Google Shape;193;p23"/>
          <p:cNvSpPr txBox="1"/>
          <p:nvPr/>
        </p:nvSpPr>
        <p:spPr>
          <a:xfrm>
            <a:off x="943800" y="1549975"/>
            <a:ext cx="7256400" cy="84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b="1" lang="en" sz="1200">
                <a:latin typeface="Calibri"/>
                <a:ea typeface="Calibri"/>
                <a:cs typeface="Calibri"/>
                <a:sym typeface="Calibri"/>
              </a:rPr>
              <a:t>Create profile/Fill out interests </a:t>
            </a:r>
            <a:endParaRPr>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24"/>
          <p:cNvSpPr txBox="1"/>
          <p:nvPr>
            <p:ph type="title"/>
          </p:nvPr>
        </p:nvSpPr>
        <p:spPr>
          <a:xfrm>
            <a:off x="819150" y="7233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SEQUENCE DIAGRAM</a:t>
            </a:r>
            <a:endParaRPr/>
          </a:p>
        </p:txBody>
      </p:sp>
      <p:sp>
        <p:nvSpPr>
          <p:cNvPr id="199" name="Google Shape;199;p24"/>
          <p:cNvSpPr txBox="1"/>
          <p:nvPr/>
        </p:nvSpPr>
        <p:spPr>
          <a:xfrm>
            <a:off x="943800" y="1427750"/>
            <a:ext cx="7256400" cy="84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b="1" lang="en" sz="1200">
                <a:latin typeface="Calibri"/>
                <a:ea typeface="Calibri"/>
                <a:cs typeface="Calibri"/>
                <a:sym typeface="Calibri"/>
              </a:rPr>
              <a:t>Matchmaking</a:t>
            </a:r>
            <a:endParaRPr>
              <a:latin typeface="Calibri"/>
              <a:ea typeface="Calibri"/>
              <a:cs typeface="Calibri"/>
              <a:sym typeface="Calibri"/>
            </a:endParaRPr>
          </a:p>
        </p:txBody>
      </p:sp>
      <p:pic>
        <p:nvPicPr>
          <p:cNvPr id="200" name="Google Shape;200;p24"/>
          <p:cNvPicPr preferRelativeResize="0"/>
          <p:nvPr/>
        </p:nvPicPr>
        <p:blipFill>
          <a:blip r:embed="rId3">
            <a:alphaModFix/>
          </a:blip>
          <a:stretch>
            <a:fillRect/>
          </a:stretch>
        </p:blipFill>
        <p:spPr>
          <a:xfrm>
            <a:off x="1780038" y="2056125"/>
            <a:ext cx="5583931" cy="2568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2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SEQUENCE DIAGRAM</a:t>
            </a:r>
            <a:endParaRPr/>
          </a:p>
        </p:txBody>
      </p:sp>
      <p:sp>
        <p:nvSpPr>
          <p:cNvPr id="206" name="Google Shape;206;p25"/>
          <p:cNvSpPr txBox="1"/>
          <p:nvPr/>
        </p:nvSpPr>
        <p:spPr>
          <a:xfrm>
            <a:off x="943800" y="1549975"/>
            <a:ext cx="7256400" cy="84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b="1" lang="en" sz="1200">
                <a:latin typeface="Calibri"/>
                <a:ea typeface="Calibri"/>
                <a:cs typeface="Calibri"/>
                <a:sym typeface="Calibri"/>
              </a:rPr>
              <a:t>View user profile:</a:t>
            </a:r>
            <a:endParaRPr>
              <a:latin typeface="Calibri"/>
              <a:ea typeface="Calibri"/>
              <a:cs typeface="Calibri"/>
              <a:sym typeface="Calibri"/>
            </a:endParaRPr>
          </a:p>
        </p:txBody>
      </p:sp>
      <p:pic>
        <p:nvPicPr>
          <p:cNvPr id="207" name="Google Shape;207;p25"/>
          <p:cNvPicPr preferRelativeResize="0"/>
          <p:nvPr/>
        </p:nvPicPr>
        <p:blipFill>
          <a:blip r:embed="rId3">
            <a:alphaModFix/>
          </a:blip>
          <a:stretch>
            <a:fillRect/>
          </a:stretch>
        </p:blipFill>
        <p:spPr>
          <a:xfrm>
            <a:off x="2033588" y="2031650"/>
            <a:ext cx="5076825" cy="2247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26"/>
          <p:cNvSpPr txBox="1"/>
          <p:nvPr>
            <p:ph type="title"/>
          </p:nvPr>
        </p:nvSpPr>
        <p:spPr>
          <a:xfrm>
            <a:off x="819150" y="45442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SEQUENCE DIAGRAM</a:t>
            </a:r>
            <a:endParaRPr/>
          </a:p>
        </p:txBody>
      </p:sp>
      <p:sp>
        <p:nvSpPr>
          <p:cNvPr id="213" name="Google Shape;213;p26"/>
          <p:cNvSpPr txBox="1"/>
          <p:nvPr/>
        </p:nvSpPr>
        <p:spPr>
          <a:xfrm>
            <a:off x="528175" y="1134350"/>
            <a:ext cx="7256400" cy="84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b="1" lang="en" sz="1200">
                <a:latin typeface="Calibri"/>
                <a:ea typeface="Calibri"/>
                <a:cs typeface="Calibri"/>
                <a:sym typeface="Calibri"/>
              </a:rPr>
              <a:t>Message with users:</a:t>
            </a:r>
            <a:endParaRPr>
              <a:latin typeface="Calibri"/>
              <a:ea typeface="Calibri"/>
              <a:cs typeface="Calibri"/>
              <a:sym typeface="Calibri"/>
            </a:endParaRPr>
          </a:p>
        </p:txBody>
      </p:sp>
      <p:pic>
        <p:nvPicPr>
          <p:cNvPr id="214" name="Google Shape;214;p26"/>
          <p:cNvPicPr preferRelativeResize="0"/>
          <p:nvPr/>
        </p:nvPicPr>
        <p:blipFill>
          <a:blip r:embed="rId3">
            <a:alphaModFix/>
          </a:blip>
          <a:stretch>
            <a:fillRect/>
          </a:stretch>
        </p:blipFill>
        <p:spPr>
          <a:xfrm>
            <a:off x="2381250" y="1262325"/>
            <a:ext cx="5943600" cy="35909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2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 DIAGRAM</a:t>
            </a:r>
            <a:endParaRPr/>
          </a:p>
        </p:txBody>
      </p:sp>
      <p:pic>
        <p:nvPicPr>
          <p:cNvPr id="220" name="Google Shape;220;p27"/>
          <p:cNvPicPr preferRelativeResize="0"/>
          <p:nvPr/>
        </p:nvPicPr>
        <p:blipFill>
          <a:blip r:embed="rId3">
            <a:alphaModFix/>
          </a:blip>
          <a:stretch>
            <a:fillRect/>
          </a:stretch>
        </p:blipFill>
        <p:spPr>
          <a:xfrm>
            <a:off x="2939600" y="1463625"/>
            <a:ext cx="3511156" cy="3038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28"/>
          <p:cNvSpPr txBox="1"/>
          <p:nvPr>
            <p:ph type="title"/>
          </p:nvPr>
        </p:nvSpPr>
        <p:spPr>
          <a:xfrm>
            <a:off x="399900" y="576650"/>
            <a:ext cx="87441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ARCHITECTURAL DESIGN- </a:t>
            </a:r>
            <a:endParaRPr/>
          </a:p>
          <a:p>
            <a:pPr indent="0" lvl="0" marL="0" rtl="0" algn="l">
              <a:spcBef>
                <a:spcPts val="0"/>
              </a:spcBef>
              <a:spcAft>
                <a:spcPts val="0"/>
              </a:spcAft>
              <a:buNone/>
            </a:pPr>
            <a:r>
              <a:rPr lang="en"/>
              <a:t>MODEL VIEW CONTROLLER (MVC) PATTERN</a:t>
            </a:r>
            <a:endParaRPr/>
          </a:p>
        </p:txBody>
      </p:sp>
      <p:pic>
        <p:nvPicPr>
          <p:cNvPr id="226" name="Google Shape;226;p28"/>
          <p:cNvPicPr preferRelativeResize="0"/>
          <p:nvPr/>
        </p:nvPicPr>
        <p:blipFill>
          <a:blip r:embed="rId3">
            <a:alphaModFix/>
          </a:blip>
          <a:stretch>
            <a:fillRect/>
          </a:stretch>
        </p:blipFill>
        <p:spPr>
          <a:xfrm>
            <a:off x="1600200" y="1708100"/>
            <a:ext cx="5943600" cy="30003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2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JUNIT</a:t>
            </a:r>
            <a:endParaRPr/>
          </a:p>
        </p:txBody>
      </p:sp>
      <p:sp>
        <p:nvSpPr>
          <p:cNvPr id="232" name="Google Shape;232;p29"/>
          <p:cNvSpPr txBox="1"/>
          <p:nvPr>
            <p:ph idx="1" type="body"/>
          </p:nvPr>
        </p:nvSpPr>
        <p:spPr>
          <a:xfrm>
            <a:off x="501425" y="2975875"/>
            <a:ext cx="3181800" cy="1462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software system needs to be able to verify that the user’s age is above or equal to the minimum required age of 18. The code includes the method “verifyAge(int age)” which takes in the user’s age and returns true if their age is 18 or above, and returns false otherwise.</a:t>
            </a:r>
            <a:endParaRPr/>
          </a:p>
        </p:txBody>
      </p:sp>
      <p:pic>
        <p:nvPicPr>
          <p:cNvPr id="233" name="Google Shape;233;p29"/>
          <p:cNvPicPr preferRelativeResize="0"/>
          <p:nvPr/>
        </p:nvPicPr>
        <p:blipFill>
          <a:blip r:embed="rId3">
            <a:alphaModFix/>
          </a:blip>
          <a:stretch>
            <a:fillRect/>
          </a:stretch>
        </p:blipFill>
        <p:spPr>
          <a:xfrm>
            <a:off x="501425" y="1800200"/>
            <a:ext cx="2867025" cy="1057275"/>
          </a:xfrm>
          <a:prstGeom prst="rect">
            <a:avLst/>
          </a:prstGeom>
          <a:noFill/>
          <a:ln>
            <a:noFill/>
          </a:ln>
        </p:spPr>
      </p:pic>
      <p:pic>
        <p:nvPicPr>
          <p:cNvPr id="234" name="Google Shape;234;p29"/>
          <p:cNvPicPr preferRelativeResize="0"/>
          <p:nvPr/>
        </p:nvPicPr>
        <p:blipFill>
          <a:blip r:embed="rId4">
            <a:alphaModFix/>
          </a:blip>
          <a:stretch>
            <a:fillRect/>
          </a:stretch>
        </p:blipFill>
        <p:spPr>
          <a:xfrm>
            <a:off x="3840950" y="1719250"/>
            <a:ext cx="5105400" cy="3238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30"/>
          <p:cNvSpPr txBox="1"/>
          <p:nvPr>
            <p:ph type="title"/>
          </p:nvPr>
        </p:nvSpPr>
        <p:spPr>
          <a:xfrm>
            <a:off x="427400" y="327475"/>
            <a:ext cx="93243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 OF THE THE USER INTERFACE DESIGN</a:t>
            </a:r>
            <a:endParaRPr/>
          </a:p>
        </p:txBody>
      </p:sp>
      <p:pic>
        <p:nvPicPr>
          <p:cNvPr id="240" name="Google Shape;240;p30"/>
          <p:cNvPicPr preferRelativeResize="0"/>
          <p:nvPr/>
        </p:nvPicPr>
        <p:blipFill>
          <a:blip r:embed="rId3">
            <a:alphaModFix/>
          </a:blip>
          <a:stretch>
            <a:fillRect/>
          </a:stretch>
        </p:blipFill>
        <p:spPr>
          <a:xfrm>
            <a:off x="3714550" y="1223075"/>
            <a:ext cx="1827700" cy="3480886"/>
          </a:xfrm>
          <a:prstGeom prst="rect">
            <a:avLst/>
          </a:prstGeom>
          <a:noFill/>
          <a:ln>
            <a:noFill/>
          </a:ln>
        </p:spPr>
      </p:pic>
      <p:pic>
        <p:nvPicPr>
          <p:cNvPr id="241" name="Google Shape;241;p30"/>
          <p:cNvPicPr preferRelativeResize="0"/>
          <p:nvPr/>
        </p:nvPicPr>
        <p:blipFill>
          <a:blip r:embed="rId4">
            <a:alphaModFix/>
          </a:blip>
          <a:stretch>
            <a:fillRect/>
          </a:stretch>
        </p:blipFill>
        <p:spPr>
          <a:xfrm>
            <a:off x="6242126" y="1185200"/>
            <a:ext cx="1827710" cy="3556625"/>
          </a:xfrm>
          <a:prstGeom prst="rect">
            <a:avLst/>
          </a:prstGeom>
          <a:noFill/>
          <a:ln>
            <a:noFill/>
          </a:ln>
        </p:spPr>
      </p:pic>
      <p:pic>
        <p:nvPicPr>
          <p:cNvPr id="242" name="Google Shape;242;p30"/>
          <p:cNvPicPr preferRelativeResize="0"/>
          <p:nvPr/>
        </p:nvPicPr>
        <p:blipFill>
          <a:blip r:embed="rId5">
            <a:alphaModFix/>
          </a:blip>
          <a:stretch>
            <a:fillRect/>
          </a:stretch>
        </p:blipFill>
        <p:spPr>
          <a:xfrm>
            <a:off x="1226475" y="1185200"/>
            <a:ext cx="1788192" cy="35566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3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48" name="Google Shape;248;p31"/>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app implements the latest in machine learning technology to match users based on their interests and personalities. The app employs a small but functional set of interface controls allowing users to easily interact with our app and find the partner they’ve been looking for. </a:t>
            </a:r>
            <a:endParaRPr/>
          </a:p>
          <a:p>
            <a:pPr indent="0" lvl="0" marL="0" rtl="0" algn="l">
              <a:spcBef>
                <a:spcPts val="1600"/>
              </a:spcBef>
              <a:spcAft>
                <a:spcPts val="1600"/>
              </a:spcAft>
              <a:buNone/>
            </a:pPr>
            <a:r>
              <a:rPr lang="en"/>
              <a:t>We have taken all considerations into account and plan on developing our app to fit with all relevant rules and guidelines. As well, we have set benchmarks and expectation for application performance characteristics and user interface design to ensure a pleasant user experience.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a:t>
            </a:r>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7500" lvl="0" marL="457200" rtl="0" algn="l">
              <a:spcBef>
                <a:spcPts val="1200"/>
              </a:spcBef>
              <a:spcAft>
                <a:spcPts val="0"/>
              </a:spcAft>
              <a:buSzPts val="1400"/>
              <a:buChar char="●"/>
            </a:pPr>
            <a:r>
              <a:rPr lang="en" sz="1400">
                <a:solidFill>
                  <a:srgbClr val="000000"/>
                </a:solidFill>
              </a:rPr>
              <a:t>We created a dating application that pairs users using common interests</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Based on how many common interests a person has with another individual, a person is assigned a compatibility ratio from 0% to 100%</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Questions involving common books, movies, tv shows, music, hobbies, etc. will be asked when the user starts a profile</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As users start swiping through potential matches, they will see how compatible (percentage-wise) they are with other individuals on the application</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Filters such as distance, religion, occupation,etc. will also be available for users</a:t>
            </a:r>
            <a:endParaRPr sz="140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3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254" name="Google Shape;254;p32"/>
          <p:cNvSpPr txBox="1"/>
          <p:nvPr>
            <p:ph idx="1" type="body"/>
          </p:nvPr>
        </p:nvSpPr>
        <p:spPr>
          <a:xfrm>
            <a:off x="672450" y="1347750"/>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33333"/>
                </a:solidFill>
                <a:highlight>
                  <a:srgbClr val="FFFFFF"/>
                </a:highlight>
                <a:latin typeface="Times New Roman"/>
                <a:ea typeface="Times New Roman"/>
                <a:cs typeface="Times New Roman"/>
                <a:sym typeface="Times New Roman"/>
              </a:rPr>
              <a:t>[1] Apple Inc, “App Store Review Guidelines,” </a:t>
            </a:r>
            <a:r>
              <a:rPr i="1" lang="en" sz="1200">
                <a:solidFill>
                  <a:srgbClr val="333333"/>
                </a:solidFill>
                <a:latin typeface="Times New Roman"/>
                <a:ea typeface="Times New Roman"/>
                <a:cs typeface="Times New Roman"/>
                <a:sym typeface="Times New Roman"/>
              </a:rPr>
              <a:t>App Store Review Guidelines - Apple Developer</a:t>
            </a:r>
            <a:r>
              <a:rPr lang="en" sz="1200">
                <a:solidFill>
                  <a:srgbClr val="333333"/>
                </a:solidFill>
                <a:highlight>
                  <a:srgbClr val="FFFFFF"/>
                </a:highlight>
                <a:latin typeface="Times New Roman"/>
                <a:ea typeface="Times New Roman"/>
                <a:cs typeface="Times New Roman"/>
                <a:sym typeface="Times New Roman"/>
              </a:rPr>
              <a:t>, </a:t>
            </a:r>
            <a:endParaRPr sz="1200">
              <a:solidFill>
                <a:srgbClr val="333333"/>
              </a:solidFill>
              <a:highlight>
                <a:srgbClr val="FFFFFF"/>
              </a:highlight>
              <a:latin typeface="Times New Roman"/>
              <a:ea typeface="Times New Roman"/>
              <a:cs typeface="Times New Roman"/>
              <a:sym typeface="Times New Roman"/>
            </a:endParaRPr>
          </a:p>
          <a:p>
            <a:pPr indent="0" lvl="0" marL="457200" rtl="0" algn="l">
              <a:spcBef>
                <a:spcPts val="0"/>
              </a:spcBef>
              <a:spcAft>
                <a:spcPts val="0"/>
              </a:spcAft>
              <a:buNone/>
            </a:pPr>
            <a:r>
              <a:rPr lang="en" sz="1200">
                <a:solidFill>
                  <a:srgbClr val="333333"/>
                </a:solidFill>
                <a:highlight>
                  <a:srgbClr val="FFFFFF"/>
                </a:highlight>
                <a:latin typeface="Times New Roman"/>
                <a:ea typeface="Times New Roman"/>
                <a:cs typeface="Times New Roman"/>
                <a:sym typeface="Times New Roman"/>
              </a:rPr>
              <a:t>12-Sep-19AD. [Online]. Available: https://developer.apple.com/app-store/review/guidelines/.  [Accessed: 18-Oct-2019].</a:t>
            </a:r>
            <a:endParaRPr sz="1200">
              <a:solidFill>
                <a:srgbClr val="000000"/>
              </a:solidFill>
              <a:latin typeface="Times New Roman"/>
              <a:ea typeface="Times New Roman"/>
              <a:cs typeface="Times New Roman"/>
              <a:sym typeface="Times New Roman"/>
            </a:endParaRPr>
          </a:p>
          <a:p>
            <a:pPr indent="0" lvl="0" marL="0" rtl="0" algn="l">
              <a:spcBef>
                <a:spcPts val="1000"/>
              </a:spcBef>
              <a:spcAft>
                <a:spcPts val="0"/>
              </a:spcAft>
              <a:buNone/>
            </a:pPr>
            <a:r>
              <a:rPr lang="en" sz="1200">
                <a:solidFill>
                  <a:srgbClr val="000000"/>
                </a:solidFill>
                <a:latin typeface="Times New Roman"/>
                <a:ea typeface="Times New Roman"/>
                <a:cs typeface="Times New Roman"/>
                <a:sym typeface="Times New Roman"/>
              </a:rPr>
              <a:t>[2]  M. Jansen, “Looking for Love or Just Some Fun? Cozy up with the Best Dating Apps of     </a:t>
            </a:r>
            <a:endParaRPr sz="1200">
              <a:solidFill>
                <a:srgbClr val="000000"/>
              </a:solidFill>
              <a:latin typeface="Times New Roman"/>
              <a:ea typeface="Times New Roman"/>
              <a:cs typeface="Times New Roman"/>
              <a:sym typeface="Times New Roman"/>
            </a:endParaRPr>
          </a:p>
          <a:p>
            <a:pPr indent="0" lvl="0" marL="457200" rtl="0" algn="l">
              <a:spcBef>
                <a:spcPts val="0"/>
              </a:spcBef>
              <a:spcAft>
                <a:spcPts val="0"/>
              </a:spcAft>
              <a:buNone/>
            </a:pPr>
            <a:r>
              <a:rPr lang="en" sz="1200">
                <a:solidFill>
                  <a:srgbClr val="000000"/>
                </a:solidFill>
                <a:latin typeface="Times New Roman"/>
                <a:ea typeface="Times New Roman"/>
                <a:cs typeface="Times New Roman"/>
                <a:sym typeface="Times New Roman"/>
              </a:rPr>
              <a:t>2019.” </a:t>
            </a:r>
            <a:r>
              <a:rPr i="1" lang="en" sz="1200">
                <a:solidFill>
                  <a:srgbClr val="000000"/>
                </a:solidFill>
                <a:latin typeface="Times New Roman"/>
                <a:ea typeface="Times New Roman"/>
                <a:cs typeface="Times New Roman"/>
                <a:sym typeface="Times New Roman"/>
              </a:rPr>
              <a:t>Digital Trends</a:t>
            </a:r>
            <a:r>
              <a:rPr lang="en" sz="1200">
                <a:solidFill>
                  <a:srgbClr val="000000"/>
                </a:solidFill>
                <a:latin typeface="Times New Roman"/>
                <a:ea typeface="Times New Roman"/>
                <a:cs typeface="Times New Roman"/>
                <a:sym typeface="Times New Roman"/>
              </a:rPr>
              <a:t>, 17 Oct. 2019. [Online] Available: </a:t>
            </a:r>
            <a:r>
              <a:rPr lang="en" sz="1200" u="sng">
                <a:solidFill>
                  <a:srgbClr val="1155CC"/>
                </a:solidFill>
                <a:latin typeface="Times New Roman"/>
                <a:ea typeface="Times New Roman"/>
                <a:cs typeface="Times New Roman"/>
                <a:sym typeface="Times New Roman"/>
                <a:hlinkClick r:id="rId3"/>
              </a:rPr>
              <a:t>ww.digitaltrends.com/mobile/best-dating-apps/</a:t>
            </a:r>
            <a:r>
              <a:rPr lang="en" sz="1200">
                <a:solidFill>
                  <a:srgbClr val="000000"/>
                </a:solidFill>
                <a:latin typeface="Times New Roman"/>
                <a:ea typeface="Times New Roman"/>
                <a:cs typeface="Times New Roman"/>
                <a:sym typeface="Times New Roman"/>
              </a:rPr>
              <a:t>. [Accessed on: 17 Oct. 2019]</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200">
                <a:solidFill>
                  <a:srgbClr val="333333"/>
                </a:solidFill>
                <a:latin typeface="Times New Roman"/>
                <a:ea typeface="Times New Roman"/>
                <a:cs typeface="Times New Roman"/>
                <a:sym typeface="Times New Roman"/>
              </a:rPr>
              <a:t>[3] “Date, Meet, Network Better,” </a:t>
            </a:r>
            <a:r>
              <a:rPr i="1" lang="en" sz="1200">
                <a:solidFill>
                  <a:srgbClr val="333333"/>
                </a:solidFill>
                <a:latin typeface="Times New Roman"/>
                <a:ea typeface="Times New Roman"/>
                <a:cs typeface="Times New Roman"/>
                <a:sym typeface="Times New Roman"/>
              </a:rPr>
              <a:t>Bumble</a:t>
            </a:r>
            <a:r>
              <a:rPr lang="en" sz="1200">
                <a:solidFill>
                  <a:srgbClr val="333333"/>
                </a:solidFill>
                <a:latin typeface="Times New Roman"/>
                <a:ea typeface="Times New Roman"/>
                <a:cs typeface="Times New Roman"/>
                <a:sym typeface="Times New Roman"/>
              </a:rPr>
              <a:t>. [Online]. Available: https://bumble.com/en/. </a:t>
            </a:r>
            <a:endParaRPr sz="1200">
              <a:solidFill>
                <a:srgbClr val="333333"/>
              </a:solidFill>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rPr lang="en" sz="1200">
                <a:solidFill>
                  <a:srgbClr val="333333"/>
                </a:solidFill>
                <a:latin typeface="Times New Roman"/>
                <a:ea typeface="Times New Roman"/>
                <a:cs typeface="Times New Roman"/>
                <a:sym typeface="Times New Roman"/>
              </a:rPr>
              <a:t>[Accessed: 17-Oct-2019].</a:t>
            </a:r>
            <a:endParaRPr sz="1200">
              <a:solidFill>
                <a:srgbClr val="333333"/>
              </a:solidFill>
              <a:latin typeface="Times New Roman"/>
              <a:ea typeface="Times New Roman"/>
              <a:cs typeface="Times New Roman"/>
              <a:sym typeface="Times New Roman"/>
            </a:endParaRPr>
          </a:p>
          <a:p>
            <a:pPr indent="0" lvl="0" marL="0" rtl="0" algn="l">
              <a:lnSpc>
                <a:spcPct val="100000"/>
              </a:lnSpc>
              <a:spcBef>
                <a:spcPts val="1000"/>
              </a:spcBef>
              <a:spcAft>
                <a:spcPts val="0"/>
              </a:spcAft>
              <a:buNone/>
            </a:pPr>
            <a:r>
              <a:rPr lang="en" sz="1200">
                <a:solidFill>
                  <a:srgbClr val="333333"/>
                </a:solidFill>
                <a:highlight>
                  <a:srgbClr val="FFFFFF"/>
                </a:highlight>
                <a:latin typeface="Times New Roman"/>
                <a:ea typeface="Times New Roman"/>
                <a:cs typeface="Times New Roman"/>
                <a:sym typeface="Times New Roman"/>
              </a:rPr>
              <a:t>[4] “Developer Policy Center,” </a:t>
            </a:r>
            <a:r>
              <a:rPr i="1" lang="en" sz="1200">
                <a:solidFill>
                  <a:srgbClr val="333333"/>
                </a:solidFill>
                <a:highlight>
                  <a:srgbClr val="FFFFFF"/>
                </a:highlight>
                <a:latin typeface="Times New Roman"/>
                <a:ea typeface="Times New Roman"/>
                <a:cs typeface="Times New Roman"/>
                <a:sym typeface="Times New Roman"/>
              </a:rPr>
              <a:t>Google</a:t>
            </a:r>
            <a:r>
              <a:rPr lang="en" sz="1200">
                <a:solidFill>
                  <a:srgbClr val="333333"/>
                </a:solidFill>
                <a:highlight>
                  <a:srgbClr val="FFFFFF"/>
                </a:highlight>
                <a:latin typeface="Times New Roman"/>
                <a:ea typeface="Times New Roman"/>
                <a:cs typeface="Times New Roman"/>
                <a:sym typeface="Times New Roman"/>
              </a:rPr>
              <a:t>. [Online]. Available: </a:t>
            </a:r>
            <a:endParaRPr sz="1200">
              <a:solidFill>
                <a:srgbClr val="333333"/>
              </a:solidFill>
              <a:highlight>
                <a:srgbClr val="FFFFFF"/>
              </a:highlight>
              <a:latin typeface="Times New Roman"/>
              <a:ea typeface="Times New Roman"/>
              <a:cs typeface="Times New Roman"/>
              <a:sym typeface="Times New Roman"/>
            </a:endParaRPr>
          </a:p>
          <a:p>
            <a:pPr indent="457200" lvl="0" marL="0" rtl="0" algn="l">
              <a:lnSpc>
                <a:spcPct val="100000"/>
              </a:lnSpc>
              <a:spcBef>
                <a:spcPts val="0"/>
              </a:spcBef>
              <a:spcAft>
                <a:spcPts val="0"/>
              </a:spcAft>
              <a:buNone/>
            </a:pPr>
            <a:r>
              <a:rPr lang="en" sz="1200" u="sng">
                <a:solidFill>
                  <a:srgbClr val="1155CC"/>
                </a:solidFill>
                <a:highlight>
                  <a:srgbClr val="FFFFFF"/>
                </a:highlight>
                <a:latin typeface="Times New Roman"/>
                <a:ea typeface="Times New Roman"/>
                <a:cs typeface="Times New Roman"/>
                <a:sym typeface="Times New Roman"/>
                <a:hlinkClick r:id="rId4"/>
              </a:rPr>
              <a:t>https://play.google.com/about/developer-content-policy/</a:t>
            </a:r>
            <a:r>
              <a:rPr lang="en" sz="1200">
                <a:solidFill>
                  <a:srgbClr val="333333"/>
                </a:solidFill>
                <a:highlight>
                  <a:srgbClr val="FFFFFF"/>
                </a:highlight>
                <a:latin typeface="Times New Roman"/>
                <a:ea typeface="Times New Roman"/>
                <a:cs typeface="Times New Roman"/>
                <a:sym typeface="Times New Roman"/>
              </a:rPr>
              <a:t>. [Accessed: 18-Oct-19]</a:t>
            </a:r>
            <a:endParaRPr sz="1200">
              <a:solidFill>
                <a:srgbClr val="333333"/>
              </a:solidFill>
              <a:latin typeface="Times New Roman"/>
              <a:ea typeface="Times New Roman"/>
              <a:cs typeface="Times New Roman"/>
              <a:sym typeface="Times New Roman"/>
            </a:endParaRPr>
          </a:p>
          <a:p>
            <a:pPr indent="0" lvl="0" marL="0" rtl="0" algn="l">
              <a:lnSpc>
                <a:spcPct val="100000"/>
              </a:lnSpc>
              <a:spcBef>
                <a:spcPts val="1000"/>
              </a:spcBef>
              <a:spcAft>
                <a:spcPts val="0"/>
              </a:spcAft>
              <a:buNone/>
            </a:pPr>
            <a:r>
              <a:rPr lang="en" sz="1200">
                <a:solidFill>
                  <a:srgbClr val="333333"/>
                </a:solidFill>
                <a:latin typeface="Times New Roman"/>
                <a:ea typeface="Times New Roman"/>
                <a:cs typeface="Times New Roman"/>
                <a:sym typeface="Times New Roman"/>
              </a:rPr>
              <a:t>[5]  “Find the people you've crossed paths with,” </a:t>
            </a:r>
            <a:r>
              <a:rPr i="1" lang="en" sz="1200">
                <a:solidFill>
                  <a:srgbClr val="333333"/>
                </a:solidFill>
                <a:latin typeface="Times New Roman"/>
                <a:ea typeface="Times New Roman"/>
                <a:cs typeface="Times New Roman"/>
                <a:sym typeface="Times New Roman"/>
              </a:rPr>
              <a:t>happn</a:t>
            </a:r>
            <a:r>
              <a:rPr lang="en" sz="1200">
                <a:solidFill>
                  <a:srgbClr val="333333"/>
                </a:solidFill>
                <a:latin typeface="Times New Roman"/>
                <a:ea typeface="Times New Roman"/>
                <a:cs typeface="Times New Roman"/>
                <a:sym typeface="Times New Roman"/>
              </a:rPr>
              <a:t>. [Online]. Available: </a:t>
            </a:r>
            <a:endParaRPr sz="1200">
              <a:solidFill>
                <a:srgbClr val="333333"/>
              </a:solidFill>
              <a:latin typeface="Times New Roman"/>
              <a:ea typeface="Times New Roman"/>
              <a:cs typeface="Times New Roman"/>
              <a:sym typeface="Times New Roman"/>
            </a:endParaRPr>
          </a:p>
          <a:p>
            <a:pPr indent="457200" lvl="0" marL="0" rtl="0" algn="l">
              <a:lnSpc>
                <a:spcPct val="100000"/>
              </a:lnSpc>
              <a:spcBef>
                <a:spcPts val="0"/>
              </a:spcBef>
              <a:spcAft>
                <a:spcPts val="0"/>
              </a:spcAft>
              <a:buNone/>
            </a:pPr>
            <a:r>
              <a:rPr lang="en" sz="1200">
                <a:solidFill>
                  <a:srgbClr val="333333"/>
                </a:solidFill>
                <a:latin typeface="Times New Roman"/>
                <a:ea typeface="Times New Roman"/>
                <a:cs typeface="Times New Roman"/>
                <a:sym typeface="Times New Roman"/>
              </a:rPr>
              <a:t>https://www.happn.com/en/. [Accessed: 17-Oct-2019].</a:t>
            </a:r>
            <a:endParaRPr sz="1200">
              <a:solidFill>
                <a:srgbClr val="333333"/>
              </a:solidFill>
              <a:latin typeface="Times New Roman"/>
              <a:ea typeface="Times New Roman"/>
              <a:cs typeface="Times New Roman"/>
              <a:sym typeface="Times New Roman"/>
            </a:endParaRPr>
          </a:p>
          <a:p>
            <a:pPr indent="0" lvl="0" marL="0" rtl="0" algn="l">
              <a:lnSpc>
                <a:spcPct val="100000"/>
              </a:lnSpc>
              <a:spcBef>
                <a:spcPts val="1000"/>
              </a:spcBef>
              <a:spcAft>
                <a:spcPts val="0"/>
              </a:spcAft>
              <a:buNone/>
            </a:pPr>
            <a:r>
              <a:rPr lang="en" sz="1200">
                <a:solidFill>
                  <a:srgbClr val="333333"/>
                </a:solidFill>
                <a:latin typeface="Times New Roman"/>
                <a:ea typeface="Times New Roman"/>
                <a:cs typeface="Times New Roman"/>
                <a:sym typeface="Times New Roman"/>
              </a:rPr>
              <a:t>[6] “Match. Chat. Date.,” </a:t>
            </a:r>
            <a:r>
              <a:rPr i="1" lang="en" sz="1200">
                <a:solidFill>
                  <a:srgbClr val="333333"/>
                </a:solidFill>
                <a:latin typeface="Times New Roman"/>
                <a:ea typeface="Times New Roman"/>
                <a:cs typeface="Times New Roman"/>
                <a:sym typeface="Times New Roman"/>
              </a:rPr>
              <a:t>Tinder</a:t>
            </a:r>
            <a:r>
              <a:rPr lang="en" sz="1200">
                <a:solidFill>
                  <a:srgbClr val="333333"/>
                </a:solidFill>
                <a:latin typeface="Times New Roman"/>
                <a:ea typeface="Times New Roman"/>
                <a:cs typeface="Times New Roman"/>
                <a:sym typeface="Times New Roman"/>
              </a:rPr>
              <a:t>. [Online]. Available: https://tinder.com/?lang=en. [Accessed: </a:t>
            </a:r>
            <a:endParaRPr sz="1200">
              <a:solidFill>
                <a:srgbClr val="333333"/>
              </a:solidFill>
              <a:latin typeface="Times New Roman"/>
              <a:ea typeface="Times New Roman"/>
              <a:cs typeface="Times New Roman"/>
              <a:sym typeface="Times New Roman"/>
            </a:endParaRPr>
          </a:p>
          <a:p>
            <a:pPr indent="457200" lvl="0" marL="0" rtl="0" algn="l">
              <a:lnSpc>
                <a:spcPct val="100000"/>
              </a:lnSpc>
              <a:spcBef>
                <a:spcPts val="0"/>
              </a:spcBef>
              <a:spcAft>
                <a:spcPts val="0"/>
              </a:spcAft>
              <a:buNone/>
            </a:pPr>
            <a:r>
              <a:rPr lang="en" sz="1200">
                <a:solidFill>
                  <a:srgbClr val="333333"/>
                </a:solidFill>
                <a:latin typeface="Times New Roman"/>
                <a:ea typeface="Times New Roman"/>
                <a:cs typeface="Times New Roman"/>
                <a:sym typeface="Times New Roman"/>
              </a:rPr>
              <a:t>17-Oct-2019].</a:t>
            </a:r>
            <a:endParaRPr sz="1200">
              <a:solidFill>
                <a:srgbClr val="333333"/>
              </a:solidFill>
              <a:latin typeface="Times New Roman"/>
              <a:ea typeface="Times New Roman"/>
              <a:cs typeface="Times New Roman"/>
              <a:sym typeface="Times New Roman"/>
            </a:endParaRPr>
          </a:p>
          <a:p>
            <a:pPr indent="0" lvl="0" marL="0" rtl="0" algn="l">
              <a:spcBef>
                <a:spcPts val="1000"/>
              </a:spcBef>
              <a:spcAft>
                <a:spcPts val="0"/>
              </a:spcAft>
              <a:buNone/>
            </a:pPr>
            <a:r>
              <a:t/>
            </a:r>
            <a:endParaRPr b="1" sz="1200">
              <a:solidFill>
                <a:srgbClr val="000000"/>
              </a:solidFill>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3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260" name="Google Shape;260;p33"/>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solidFill>
                  <a:srgbClr val="333333"/>
                </a:solidFill>
                <a:latin typeface="Times New Roman"/>
                <a:ea typeface="Times New Roman"/>
                <a:cs typeface="Times New Roman"/>
                <a:sym typeface="Times New Roman"/>
              </a:rPr>
              <a:t>[7] OkCupid, “Free Online Dating,” </a:t>
            </a:r>
            <a:r>
              <a:rPr i="1" lang="en" sz="1200">
                <a:solidFill>
                  <a:srgbClr val="333333"/>
                </a:solidFill>
                <a:latin typeface="Times New Roman"/>
                <a:ea typeface="Times New Roman"/>
                <a:cs typeface="Times New Roman"/>
                <a:sym typeface="Times New Roman"/>
              </a:rPr>
              <a:t>OkCupid</a:t>
            </a:r>
            <a:r>
              <a:rPr lang="en" sz="1200">
                <a:solidFill>
                  <a:srgbClr val="333333"/>
                </a:solidFill>
                <a:latin typeface="Times New Roman"/>
                <a:ea typeface="Times New Roman"/>
                <a:cs typeface="Times New Roman"/>
                <a:sym typeface="Times New Roman"/>
              </a:rPr>
              <a:t>. [Online]. Available: https://www.okcupid.com/. </a:t>
            </a:r>
            <a:endParaRPr sz="1200">
              <a:solidFill>
                <a:srgbClr val="333333"/>
              </a:solidFill>
              <a:latin typeface="Times New Roman"/>
              <a:ea typeface="Times New Roman"/>
              <a:cs typeface="Times New Roman"/>
              <a:sym typeface="Times New Roman"/>
            </a:endParaRPr>
          </a:p>
          <a:p>
            <a:pPr indent="457200" lvl="0" marL="0" rtl="0" algn="l">
              <a:lnSpc>
                <a:spcPct val="100000"/>
              </a:lnSpc>
              <a:spcBef>
                <a:spcPts val="0"/>
              </a:spcBef>
              <a:spcAft>
                <a:spcPts val="0"/>
              </a:spcAft>
              <a:buNone/>
            </a:pPr>
            <a:r>
              <a:rPr lang="en" sz="1200">
                <a:solidFill>
                  <a:srgbClr val="333333"/>
                </a:solidFill>
                <a:latin typeface="Times New Roman"/>
                <a:ea typeface="Times New Roman"/>
                <a:cs typeface="Times New Roman"/>
                <a:sym typeface="Times New Roman"/>
              </a:rPr>
              <a:t>[Accessed: 17-Oct-2019].</a:t>
            </a:r>
            <a:endParaRPr sz="1200">
              <a:solidFill>
                <a:srgbClr val="333333"/>
              </a:solidFill>
              <a:latin typeface="Times New Roman"/>
              <a:ea typeface="Times New Roman"/>
              <a:cs typeface="Times New Roman"/>
              <a:sym typeface="Times New Roman"/>
            </a:endParaRPr>
          </a:p>
          <a:p>
            <a:pPr indent="0" lvl="0" marL="0" rtl="0" algn="l">
              <a:lnSpc>
                <a:spcPct val="100000"/>
              </a:lnSpc>
              <a:spcBef>
                <a:spcPts val="1000"/>
              </a:spcBef>
              <a:spcAft>
                <a:spcPts val="0"/>
              </a:spcAft>
              <a:buNone/>
            </a:pPr>
            <a:r>
              <a:rPr lang="en" sz="1200">
                <a:solidFill>
                  <a:srgbClr val="333333"/>
                </a:solidFill>
                <a:latin typeface="Times New Roman"/>
                <a:ea typeface="Times New Roman"/>
                <a:cs typeface="Times New Roman"/>
                <a:sym typeface="Times New Roman"/>
              </a:rPr>
              <a:t>[8] </a:t>
            </a:r>
            <a:r>
              <a:rPr lang="en" sz="1200">
                <a:solidFill>
                  <a:srgbClr val="333333"/>
                </a:solidFill>
                <a:highlight>
                  <a:srgbClr val="FFFFFF"/>
                </a:highlight>
                <a:latin typeface="Times New Roman"/>
                <a:ea typeface="Times New Roman"/>
                <a:cs typeface="Times New Roman"/>
                <a:sym typeface="Times New Roman"/>
              </a:rPr>
              <a:t>M. Jansen, “Looking for love or just some fun? Cozy up with the best dating apps of 2019,”      </a:t>
            </a:r>
            <a:endParaRPr sz="1200">
              <a:solidFill>
                <a:srgbClr val="333333"/>
              </a:solidFill>
              <a:highlight>
                <a:srgbClr val="FFFFFF"/>
              </a:highlight>
              <a:latin typeface="Times New Roman"/>
              <a:ea typeface="Times New Roman"/>
              <a:cs typeface="Times New Roman"/>
              <a:sym typeface="Times New Roman"/>
            </a:endParaRPr>
          </a:p>
          <a:p>
            <a:pPr indent="457200" lvl="0" marL="0" rtl="0" algn="l">
              <a:lnSpc>
                <a:spcPct val="100000"/>
              </a:lnSpc>
              <a:spcBef>
                <a:spcPts val="0"/>
              </a:spcBef>
              <a:spcAft>
                <a:spcPts val="0"/>
              </a:spcAft>
              <a:buNone/>
            </a:pPr>
            <a:r>
              <a:rPr i="1" lang="en" sz="1200">
                <a:solidFill>
                  <a:srgbClr val="333333"/>
                </a:solidFill>
                <a:latin typeface="Times New Roman"/>
                <a:ea typeface="Times New Roman"/>
                <a:cs typeface="Times New Roman"/>
                <a:sym typeface="Times New Roman"/>
              </a:rPr>
              <a:t>Digital Trends</a:t>
            </a:r>
            <a:r>
              <a:rPr lang="en" sz="1200">
                <a:solidFill>
                  <a:srgbClr val="333333"/>
                </a:solidFill>
                <a:highlight>
                  <a:srgbClr val="FFFFFF"/>
                </a:highlight>
                <a:latin typeface="Times New Roman"/>
                <a:ea typeface="Times New Roman"/>
                <a:cs typeface="Times New Roman"/>
                <a:sym typeface="Times New Roman"/>
              </a:rPr>
              <a:t>, 06-Nov-2019. [Online]. Available: </a:t>
            </a:r>
            <a:endParaRPr sz="1200">
              <a:solidFill>
                <a:srgbClr val="333333"/>
              </a:solidFill>
              <a:highlight>
                <a:srgbClr val="FFFFFF"/>
              </a:highlight>
              <a:latin typeface="Times New Roman"/>
              <a:ea typeface="Times New Roman"/>
              <a:cs typeface="Times New Roman"/>
              <a:sym typeface="Times New Roman"/>
            </a:endParaRPr>
          </a:p>
          <a:p>
            <a:pPr indent="457200" lvl="0" marL="0" rtl="0" algn="l">
              <a:lnSpc>
                <a:spcPct val="100000"/>
              </a:lnSpc>
              <a:spcBef>
                <a:spcPts val="0"/>
              </a:spcBef>
              <a:spcAft>
                <a:spcPts val="0"/>
              </a:spcAft>
              <a:buNone/>
            </a:pPr>
            <a:r>
              <a:rPr lang="en" sz="1200">
                <a:solidFill>
                  <a:srgbClr val="333333"/>
                </a:solidFill>
                <a:highlight>
                  <a:srgbClr val="FFFFFF"/>
                </a:highlight>
                <a:latin typeface="Times New Roman"/>
                <a:ea typeface="Times New Roman"/>
                <a:cs typeface="Times New Roman"/>
                <a:sym typeface="Times New Roman"/>
              </a:rPr>
              <a:t>https://www.digitaltrends.com/mobile/best-dating-apps/. [Accessed: 09-Nov-2019].</a:t>
            </a:r>
            <a:endParaRPr sz="1200">
              <a:solidFill>
                <a:srgbClr val="333333"/>
              </a:solidFill>
              <a:latin typeface="Times New Roman"/>
              <a:ea typeface="Times New Roman"/>
              <a:cs typeface="Times New Roman"/>
              <a:sym typeface="Times New Roman"/>
            </a:endParaRPr>
          </a:p>
          <a:p>
            <a:pPr indent="0" lvl="0" marL="0" rtl="0" algn="l">
              <a:spcBef>
                <a:spcPts val="1200"/>
              </a:spcBef>
              <a:spcAft>
                <a:spcPts val="0"/>
              </a:spcAft>
              <a:buNone/>
            </a:pPr>
            <a:r>
              <a:rPr lang="en" sz="1200">
                <a:solidFill>
                  <a:srgbClr val="333333"/>
                </a:solidFill>
                <a:latin typeface="Times New Roman"/>
                <a:ea typeface="Times New Roman"/>
                <a:cs typeface="Times New Roman"/>
                <a:sym typeface="Times New Roman"/>
              </a:rPr>
              <a:t>[9] </a:t>
            </a:r>
            <a:r>
              <a:rPr lang="en" sz="1200">
                <a:solidFill>
                  <a:srgbClr val="323232"/>
                </a:solidFill>
                <a:highlight>
                  <a:srgbClr val="FFFFFF"/>
                </a:highlight>
                <a:latin typeface="Times New Roman"/>
                <a:ea typeface="Times New Roman"/>
                <a:cs typeface="Times New Roman"/>
                <a:sym typeface="Times New Roman"/>
              </a:rPr>
              <a:t>“Enter Business Name (You Can Change It Later).” </a:t>
            </a:r>
            <a:r>
              <a:rPr i="1" lang="en" sz="1200">
                <a:solidFill>
                  <a:srgbClr val="323232"/>
                </a:solidFill>
                <a:latin typeface="Times New Roman"/>
                <a:ea typeface="Times New Roman"/>
                <a:cs typeface="Times New Roman"/>
                <a:sym typeface="Times New Roman"/>
              </a:rPr>
              <a:t>App Maker | Free App Creator | Mobile </a:t>
            </a:r>
            <a:endParaRPr i="1" sz="1200">
              <a:solidFill>
                <a:srgbClr val="323232"/>
              </a:solidFill>
              <a:latin typeface="Times New Roman"/>
              <a:ea typeface="Times New Roman"/>
              <a:cs typeface="Times New Roman"/>
              <a:sym typeface="Times New Roman"/>
            </a:endParaRPr>
          </a:p>
          <a:p>
            <a:pPr indent="457200" lvl="0" marL="0" rtl="0" algn="l">
              <a:spcBef>
                <a:spcPts val="0"/>
              </a:spcBef>
              <a:spcAft>
                <a:spcPts val="0"/>
              </a:spcAft>
              <a:buNone/>
            </a:pPr>
            <a:r>
              <a:rPr i="1" lang="en" sz="1200">
                <a:solidFill>
                  <a:srgbClr val="323232"/>
                </a:solidFill>
                <a:latin typeface="Times New Roman"/>
                <a:ea typeface="Times New Roman"/>
                <a:cs typeface="Times New Roman"/>
                <a:sym typeface="Times New Roman"/>
              </a:rPr>
              <a:t>App Builder Online</a:t>
            </a:r>
            <a:r>
              <a:rPr lang="en" sz="1200">
                <a:solidFill>
                  <a:srgbClr val="323232"/>
                </a:solidFill>
                <a:highlight>
                  <a:srgbClr val="FFFFFF"/>
                </a:highlight>
                <a:latin typeface="Times New Roman"/>
                <a:ea typeface="Times New Roman"/>
                <a:cs typeface="Times New Roman"/>
                <a:sym typeface="Times New Roman"/>
              </a:rPr>
              <a:t>, https://snappy.appypie.com/appbuilder/creator-software/build.</a:t>
            </a:r>
            <a:endParaRPr sz="1200">
              <a:solidFill>
                <a:srgbClr val="000000"/>
              </a:solidFill>
              <a:latin typeface="Times New Roman"/>
              <a:ea typeface="Times New Roman"/>
              <a:cs typeface="Times New Roman"/>
              <a:sym typeface="Times New Roman"/>
            </a:endParaRPr>
          </a:p>
          <a:p>
            <a:pPr indent="0" lvl="0" marL="0" rtl="0" algn="l">
              <a:spcBef>
                <a:spcPts val="12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SIMILAR</a:t>
            </a:r>
            <a:r>
              <a:rPr lang="en"/>
              <a:t> </a:t>
            </a:r>
            <a:r>
              <a:rPr lang="en"/>
              <a:t>DESIGNS</a:t>
            </a:r>
            <a:endParaRPr/>
          </a:p>
        </p:txBody>
      </p:sp>
      <p:sp>
        <p:nvSpPr>
          <p:cNvPr id="141" name="Google Shape;141;p1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Tinder</a:t>
            </a:r>
            <a:endParaRPr/>
          </a:p>
          <a:p>
            <a:pPr indent="-298450" lvl="1" marL="914400" rtl="0" algn="l">
              <a:spcBef>
                <a:spcPts val="0"/>
              </a:spcBef>
              <a:spcAft>
                <a:spcPts val="0"/>
              </a:spcAft>
              <a:buSzPts val="1100"/>
              <a:buChar char="○"/>
            </a:pPr>
            <a:r>
              <a:rPr lang="en"/>
              <a:t>Swipe left and right</a:t>
            </a:r>
            <a:endParaRPr/>
          </a:p>
          <a:p>
            <a:pPr indent="-311150" lvl="0" marL="457200" rtl="0" algn="l">
              <a:spcBef>
                <a:spcPts val="0"/>
              </a:spcBef>
              <a:spcAft>
                <a:spcPts val="0"/>
              </a:spcAft>
              <a:buSzPts val="1300"/>
              <a:buChar char="●"/>
            </a:pPr>
            <a:r>
              <a:rPr lang="en"/>
              <a:t>Bumble</a:t>
            </a:r>
            <a:endParaRPr/>
          </a:p>
          <a:p>
            <a:pPr indent="-298450" lvl="1" marL="914400" rtl="0" algn="l">
              <a:spcBef>
                <a:spcPts val="0"/>
              </a:spcBef>
              <a:spcAft>
                <a:spcPts val="0"/>
              </a:spcAft>
              <a:buSzPts val="1100"/>
              <a:buChar char="○"/>
            </a:pPr>
            <a:r>
              <a:rPr lang="en"/>
              <a:t>Woman must </a:t>
            </a:r>
            <a:r>
              <a:rPr lang="en"/>
              <a:t>initiate</a:t>
            </a:r>
            <a:r>
              <a:rPr lang="en"/>
              <a:t> </a:t>
            </a:r>
            <a:r>
              <a:rPr lang="en"/>
              <a:t>conversation</a:t>
            </a:r>
            <a:endParaRPr/>
          </a:p>
          <a:p>
            <a:pPr indent="-311150" lvl="0" marL="457200" rtl="0" algn="l">
              <a:spcBef>
                <a:spcPts val="0"/>
              </a:spcBef>
              <a:spcAft>
                <a:spcPts val="0"/>
              </a:spcAft>
              <a:buSzPts val="1300"/>
              <a:buChar char="●"/>
            </a:pPr>
            <a:r>
              <a:rPr lang="en"/>
              <a:t>OkCupid</a:t>
            </a:r>
            <a:endParaRPr/>
          </a:p>
          <a:p>
            <a:pPr indent="-298450" lvl="1" marL="914400" rtl="0" algn="l">
              <a:spcBef>
                <a:spcPts val="0"/>
              </a:spcBef>
              <a:spcAft>
                <a:spcPts val="0"/>
              </a:spcAft>
              <a:buSzPts val="1100"/>
              <a:buChar char="○"/>
            </a:pPr>
            <a:r>
              <a:rPr lang="en"/>
              <a:t>Percentile score</a:t>
            </a:r>
            <a:endParaRPr/>
          </a:p>
          <a:p>
            <a:pPr indent="-311150" lvl="0" marL="457200" rtl="0" algn="l">
              <a:spcBef>
                <a:spcPts val="0"/>
              </a:spcBef>
              <a:spcAft>
                <a:spcPts val="0"/>
              </a:spcAft>
              <a:buSzPts val="1300"/>
              <a:buChar char="●"/>
            </a:pPr>
            <a:r>
              <a:rPr lang="en"/>
              <a:t>Grindr</a:t>
            </a:r>
            <a:endParaRPr/>
          </a:p>
          <a:p>
            <a:pPr indent="-298450" lvl="1" marL="914400" rtl="0" algn="l">
              <a:spcBef>
                <a:spcPts val="0"/>
              </a:spcBef>
              <a:spcAft>
                <a:spcPts val="0"/>
              </a:spcAft>
              <a:buSzPts val="1100"/>
              <a:buChar char="○"/>
            </a:pPr>
            <a:r>
              <a:rPr lang="en"/>
              <a:t>LGBTQ+ community</a:t>
            </a:r>
            <a:endParaRPr/>
          </a:p>
          <a:p>
            <a:pPr indent="-311150" lvl="0" marL="457200" rtl="0" algn="l">
              <a:spcBef>
                <a:spcPts val="0"/>
              </a:spcBef>
              <a:spcAft>
                <a:spcPts val="0"/>
              </a:spcAft>
              <a:buSzPts val="1300"/>
              <a:buChar char="●"/>
            </a:pPr>
            <a:r>
              <a:rPr lang="en"/>
              <a:t>Our dating app, 100%, is very much a combination of Tinder and OkCupid. Like OkCupid, our app provides a percentage of compatibility between two users. Like Tinder, once users see another’s account and percentage, they can swipe if they like them or not (up for yes, down for no).</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COST ESTIMATION: </a:t>
            </a:r>
            <a:endParaRPr/>
          </a:p>
          <a:p>
            <a:pPr indent="0" lvl="0" marL="0" rtl="0" algn="l">
              <a:spcBef>
                <a:spcPts val="0"/>
              </a:spcBef>
              <a:spcAft>
                <a:spcPts val="0"/>
              </a:spcAft>
              <a:buNone/>
            </a:pPr>
            <a:r>
              <a:rPr lang="en"/>
              <a:t>HARDWARE PRODUCTS</a:t>
            </a:r>
            <a:endParaRPr/>
          </a:p>
        </p:txBody>
      </p:sp>
      <p:sp>
        <p:nvSpPr>
          <p:cNvPr id="147" name="Google Shape;147;p1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42900" lvl="0" marL="457200" rtl="0" algn="l">
              <a:spcBef>
                <a:spcPts val="1200"/>
              </a:spcBef>
              <a:spcAft>
                <a:spcPts val="0"/>
              </a:spcAft>
              <a:buClr>
                <a:srgbClr val="000000"/>
              </a:buClr>
              <a:buSzPts val="1800"/>
              <a:buChar char="●"/>
            </a:pPr>
            <a:r>
              <a:rPr lang="en" sz="1800">
                <a:solidFill>
                  <a:srgbClr val="000000"/>
                </a:solidFill>
              </a:rPr>
              <a:t>Backend and Servers: AWS Cloud Services ($300 - $700 per month)</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Development: 4 MacBook Pros ($12,100)</a:t>
            </a:r>
            <a:endParaRPr sz="1800">
              <a:solidFill>
                <a:srgbClr val="000000"/>
              </a:solidFill>
            </a:endParaRPr>
          </a:p>
          <a:p>
            <a:pPr indent="0" lvl="0" marL="0" rtl="0" algn="l">
              <a:spcBef>
                <a:spcPts val="1200"/>
              </a:spcBef>
              <a:spcAft>
                <a:spcPts val="0"/>
              </a:spcAft>
              <a:buNone/>
            </a:pPr>
            <a:r>
              <a:t/>
            </a:r>
            <a:endParaRPr sz="1800">
              <a:solidFill>
                <a:srgbClr val="000000"/>
              </a:solidFill>
            </a:endParaRPr>
          </a:p>
          <a:p>
            <a:pPr indent="0" lvl="0" marL="0" rtl="0" algn="l">
              <a:spcBef>
                <a:spcPts val="1200"/>
              </a:spcBef>
              <a:spcAft>
                <a:spcPts val="0"/>
              </a:spcAft>
              <a:buNone/>
            </a:pPr>
            <a:r>
              <a:rPr b="1" lang="en" sz="1800">
                <a:solidFill>
                  <a:srgbClr val="000000"/>
                </a:solidFill>
              </a:rPr>
              <a:t>Estimated First Year Cost: $15700 - $20500</a:t>
            </a:r>
            <a:endParaRPr b="1" sz="1800">
              <a:solidFill>
                <a:srgbClr val="000000"/>
              </a:solidFill>
            </a:endParaRPr>
          </a:p>
          <a:p>
            <a:pPr indent="0" lvl="0" marL="0" rtl="0" algn="l">
              <a:spcBef>
                <a:spcPts val="1200"/>
              </a:spcBef>
              <a:spcAft>
                <a:spcPts val="1200"/>
              </a:spcAft>
              <a:buNone/>
            </a:pPr>
            <a:r>
              <a:rPr b="1" lang="en" sz="1800">
                <a:solidFill>
                  <a:srgbClr val="000000"/>
                </a:solidFill>
              </a:rPr>
              <a:t>Estimated Cost After First Year: $3600 - $8400</a:t>
            </a:r>
            <a:endParaRPr sz="18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COST ESTIMATION: </a:t>
            </a:r>
            <a:endParaRPr/>
          </a:p>
          <a:p>
            <a:pPr indent="0" lvl="0" marL="0" rtl="0" algn="l">
              <a:spcBef>
                <a:spcPts val="0"/>
              </a:spcBef>
              <a:spcAft>
                <a:spcPts val="0"/>
              </a:spcAft>
              <a:buNone/>
            </a:pPr>
            <a:r>
              <a:rPr lang="en"/>
              <a:t>SOFTWARE PRODUCTS</a:t>
            </a:r>
            <a:endParaRPr/>
          </a:p>
        </p:txBody>
      </p:sp>
      <p:sp>
        <p:nvSpPr>
          <p:cNvPr id="153" name="Google Shape;153;p17"/>
          <p:cNvSpPr txBox="1"/>
          <p:nvPr>
            <p:ph idx="1" type="body"/>
          </p:nvPr>
        </p:nvSpPr>
        <p:spPr>
          <a:xfrm>
            <a:off x="819150" y="1800200"/>
            <a:ext cx="7505700" cy="2448000"/>
          </a:xfrm>
          <a:prstGeom prst="rect">
            <a:avLst/>
          </a:prstGeom>
        </p:spPr>
        <p:txBody>
          <a:bodyPr anchorCtr="0" anchor="t" bIns="91425" lIns="91425" spcFirstLastPara="1" rIns="91425" wrap="square" tIns="91425">
            <a:noAutofit/>
          </a:bodyPr>
          <a:lstStyle/>
          <a:p>
            <a:pPr indent="-342900" lvl="0" marL="457200" rtl="0" algn="l">
              <a:spcBef>
                <a:spcPts val="1200"/>
              </a:spcBef>
              <a:spcAft>
                <a:spcPts val="0"/>
              </a:spcAft>
              <a:buClr>
                <a:srgbClr val="000000"/>
              </a:buClr>
              <a:buSzPts val="1800"/>
              <a:buChar char="●"/>
            </a:pPr>
            <a:r>
              <a:rPr lang="en" sz="1800">
                <a:solidFill>
                  <a:srgbClr val="000000"/>
                </a:solidFill>
              </a:rPr>
              <a:t>Development Tools: JetBrains All Products Pack ($649 1st year, $519 2nd year, $389 afterwards), Fluid UI Team ($500 per year)</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Developer Memberships: Apple Developer Program ($99 per year), Google Play Developer Program ($25 one time) </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Project Management Tools: Trello Business Class ($70 per month)</a:t>
            </a:r>
            <a:endParaRPr sz="800">
              <a:solidFill>
                <a:srgbClr val="000000"/>
              </a:solidFill>
            </a:endParaRPr>
          </a:p>
          <a:p>
            <a:pPr indent="0" lvl="0" marL="0" rtl="0" algn="l">
              <a:spcBef>
                <a:spcPts val="1200"/>
              </a:spcBef>
              <a:spcAft>
                <a:spcPts val="0"/>
              </a:spcAft>
              <a:buNone/>
            </a:pPr>
            <a:r>
              <a:rPr b="1" lang="en" sz="1800">
                <a:solidFill>
                  <a:srgbClr val="000000"/>
                </a:solidFill>
              </a:rPr>
              <a:t>Estimated First Year Cost: $2112</a:t>
            </a:r>
            <a:endParaRPr b="1" sz="1800">
              <a:solidFill>
                <a:srgbClr val="000000"/>
              </a:solidFill>
            </a:endParaRPr>
          </a:p>
          <a:p>
            <a:pPr indent="0" lvl="0" marL="0" rtl="0" algn="l">
              <a:spcBef>
                <a:spcPts val="1200"/>
              </a:spcBef>
              <a:spcAft>
                <a:spcPts val="1200"/>
              </a:spcAft>
              <a:buNone/>
            </a:pPr>
            <a:r>
              <a:rPr b="1" lang="en" sz="1800">
                <a:solidFill>
                  <a:srgbClr val="000000"/>
                </a:solidFill>
              </a:rPr>
              <a:t>Estimated Cost After First Year: $1977</a:t>
            </a:r>
            <a:endParaRPr sz="18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COST ESTIMATION: </a:t>
            </a:r>
            <a:endParaRPr/>
          </a:p>
          <a:p>
            <a:pPr indent="0" lvl="0" marL="0" rtl="0" algn="l">
              <a:spcBef>
                <a:spcPts val="0"/>
              </a:spcBef>
              <a:spcAft>
                <a:spcPts val="0"/>
              </a:spcAft>
              <a:buNone/>
            </a:pPr>
            <a:r>
              <a:rPr lang="en"/>
              <a:t>PERSONNEL</a:t>
            </a:r>
            <a:endParaRPr/>
          </a:p>
        </p:txBody>
      </p:sp>
      <p:sp>
        <p:nvSpPr>
          <p:cNvPr id="159" name="Google Shape;159;p18"/>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42900" lvl="0" marL="457200" rtl="0" algn="l">
              <a:spcBef>
                <a:spcPts val="1200"/>
              </a:spcBef>
              <a:spcAft>
                <a:spcPts val="0"/>
              </a:spcAft>
              <a:buClr>
                <a:srgbClr val="000000"/>
              </a:buClr>
              <a:buSzPts val="1800"/>
              <a:buChar char="●"/>
            </a:pPr>
            <a:r>
              <a:rPr lang="en" sz="1800">
                <a:solidFill>
                  <a:srgbClr val="000000"/>
                </a:solidFill>
              </a:rPr>
              <a:t>Leadership </a:t>
            </a:r>
            <a:r>
              <a:rPr lang="en" sz="1800">
                <a:solidFill>
                  <a:srgbClr val="000000"/>
                </a:solidFill>
              </a:rPr>
              <a:t>Personnel</a:t>
            </a:r>
            <a:r>
              <a:rPr lang="en" sz="1800">
                <a:solidFill>
                  <a:srgbClr val="000000"/>
                </a:solidFill>
              </a:rPr>
              <a:t>: 1 Team Lead, 2 Team Coordinators</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Coding Personnel: 2 Programmers, 1 Lead Programmer</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Design </a:t>
            </a:r>
            <a:r>
              <a:rPr lang="en" sz="1800">
                <a:solidFill>
                  <a:srgbClr val="000000"/>
                </a:solidFill>
              </a:rPr>
              <a:t>Personnel</a:t>
            </a:r>
            <a:r>
              <a:rPr lang="en" sz="1800">
                <a:solidFill>
                  <a:srgbClr val="000000"/>
                </a:solidFill>
              </a:rPr>
              <a:t>: 1 Lead Designer </a:t>
            </a:r>
            <a:endParaRPr sz="1800">
              <a:solidFill>
                <a:srgbClr val="000000"/>
              </a:solidFill>
            </a:endParaRPr>
          </a:p>
          <a:p>
            <a:pPr indent="0" lvl="0" marL="457200" rtl="0" algn="l">
              <a:spcBef>
                <a:spcPts val="1200"/>
              </a:spcBef>
              <a:spcAft>
                <a:spcPts val="0"/>
              </a:spcAft>
              <a:buNone/>
            </a:pPr>
            <a:r>
              <a:t/>
            </a:r>
            <a:endParaRPr sz="1800">
              <a:solidFill>
                <a:srgbClr val="000000"/>
              </a:solidFill>
            </a:endParaRPr>
          </a:p>
          <a:p>
            <a:pPr indent="0" lvl="0" marL="0" rtl="0" algn="l">
              <a:spcBef>
                <a:spcPts val="1200"/>
              </a:spcBef>
              <a:spcAft>
                <a:spcPts val="1200"/>
              </a:spcAft>
              <a:buNone/>
            </a:pPr>
            <a:r>
              <a:rPr b="1" lang="en" sz="1800">
                <a:solidFill>
                  <a:srgbClr val="000000"/>
                </a:solidFill>
              </a:rPr>
              <a:t>Total Cost of Personnel: None</a:t>
            </a:r>
            <a:endParaRPr sz="18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TIMELINE</a:t>
            </a:r>
            <a:endParaRPr/>
          </a:p>
        </p:txBody>
      </p:sp>
      <p:pic>
        <p:nvPicPr>
          <p:cNvPr id="165" name="Google Shape;165;p19"/>
          <p:cNvPicPr preferRelativeResize="0"/>
          <p:nvPr/>
        </p:nvPicPr>
        <p:blipFill>
          <a:blip r:embed="rId3">
            <a:alphaModFix/>
          </a:blip>
          <a:stretch>
            <a:fillRect/>
          </a:stretch>
        </p:blipFill>
        <p:spPr>
          <a:xfrm>
            <a:off x="653113" y="1463625"/>
            <a:ext cx="7837777" cy="954600"/>
          </a:xfrm>
          <a:prstGeom prst="rect">
            <a:avLst/>
          </a:prstGeom>
          <a:noFill/>
          <a:ln>
            <a:noFill/>
          </a:ln>
        </p:spPr>
      </p:pic>
      <p:pic>
        <p:nvPicPr>
          <p:cNvPr id="166" name="Google Shape;166;p19"/>
          <p:cNvPicPr preferRelativeResize="0"/>
          <p:nvPr/>
        </p:nvPicPr>
        <p:blipFill>
          <a:blip r:embed="rId4">
            <a:alphaModFix/>
          </a:blip>
          <a:stretch>
            <a:fillRect/>
          </a:stretch>
        </p:blipFill>
        <p:spPr>
          <a:xfrm>
            <a:off x="299100" y="2937388"/>
            <a:ext cx="4807475" cy="1610200"/>
          </a:xfrm>
          <a:prstGeom prst="rect">
            <a:avLst/>
          </a:prstGeom>
          <a:noFill/>
          <a:ln>
            <a:noFill/>
          </a:ln>
        </p:spPr>
      </p:pic>
      <p:pic>
        <p:nvPicPr>
          <p:cNvPr id="167" name="Google Shape;167;p19"/>
          <p:cNvPicPr preferRelativeResize="0"/>
          <p:nvPr/>
        </p:nvPicPr>
        <p:blipFill>
          <a:blip r:embed="rId5">
            <a:alphaModFix/>
          </a:blip>
          <a:stretch>
            <a:fillRect/>
          </a:stretch>
        </p:blipFill>
        <p:spPr>
          <a:xfrm>
            <a:off x="5326625" y="2743088"/>
            <a:ext cx="3512575" cy="1998787"/>
          </a:xfrm>
          <a:prstGeom prst="rect">
            <a:avLst/>
          </a:prstGeom>
          <a:noFill/>
          <a:ln>
            <a:noFill/>
          </a:ln>
        </p:spPr>
      </p:pic>
      <p:sp>
        <p:nvSpPr>
          <p:cNvPr id="168" name="Google Shape;168;p19"/>
          <p:cNvSpPr txBox="1"/>
          <p:nvPr/>
        </p:nvSpPr>
        <p:spPr>
          <a:xfrm>
            <a:off x="323975" y="2514875"/>
            <a:ext cx="7279200" cy="84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Calibri"/>
                <a:ea typeface="Calibri"/>
                <a:cs typeface="Calibri"/>
                <a:sym typeface="Calibri"/>
              </a:rPr>
              <a:t>Task Table:</a:t>
            </a:r>
            <a:endParaRPr>
              <a:solidFill>
                <a:schemeClr val="lt1"/>
              </a:solidFill>
              <a:latin typeface="Calibri"/>
              <a:ea typeface="Calibri"/>
              <a:cs typeface="Calibri"/>
              <a:sym typeface="Calibri"/>
            </a:endParaRPr>
          </a:p>
        </p:txBody>
      </p:sp>
      <p:sp>
        <p:nvSpPr>
          <p:cNvPr id="169" name="Google Shape;169;p19"/>
          <p:cNvSpPr txBox="1"/>
          <p:nvPr/>
        </p:nvSpPr>
        <p:spPr>
          <a:xfrm>
            <a:off x="5391650" y="2310675"/>
            <a:ext cx="7279200" cy="84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Calibri"/>
                <a:ea typeface="Calibri"/>
                <a:cs typeface="Calibri"/>
                <a:sym typeface="Calibri"/>
              </a:rPr>
              <a:t>Activity Bar Chart:</a:t>
            </a:r>
            <a:endParaRPr>
              <a:solidFill>
                <a:schemeClr val="lt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0"/>
          <p:cNvSpPr txBox="1"/>
          <p:nvPr>
            <p:ph type="title"/>
          </p:nvPr>
        </p:nvSpPr>
        <p:spPr>
          <a:xfrm>
            <a:off x="819150" y="30772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FUNCTIONAL &amp; NON-FUNCTIONAL REQUIREMENTS</a:t>
            </a:r>
            <a:endParaRPr/>
          </a:p>
        </p:txBody>
      </p:sp>
      <p:sp>
        <p:nvSpPr>
          <p:cNvPr id="175" name="Google Shape;175;p20"/>
          <p:cNvSpPr txBox="1"/>
          <p:nvPr>
            <p:ph idx="1" type="body"/>
          </p:nvPr>
        </p:nvSpPr>
        <p:spPr>
          <a:xfrm>
            <a:off x="819150" y="1262325"/>
            <a:ext cx="7505700" cy="2448000"/>
          </a:xfrm>
          <a:prstGeom prst="rect">
            <a:avLst/>
          </a:prstGeom>
        </p:spPr>
        <p:txBody>
          <a:bodyPr anchorCtr="0" anchor="t" bIns="91425" lIns="91425" spcFirstLastPara="1" rIns="91425" wrap="square" tIns="91425">
            <a:noAutofit/>
          </a:bodyPr>
          <a:lstStyle/>
          <a:p>
            <a:pPr indent="-304800" lvl="0" marL="457200" rtl="0" algn="l">
              <a:spcBef>
                <a:spcPts val="1200"/>
              </a:spcBef>
              <a:spcAft>
                <a:spcPts val="0"/>
              </a:spcAft>
              <a:buClr>
                <a:srgbClr val="000000"/>
              </a:buClr>
              <a:buSzPts val="1200"/>
              <a:buChar char="●"/>
            </a:pPr>
            <a:r>
              <a:rPr b="1" lang="en" sz="1200">
                <a:solidFill>
                  <a:srgbClr val="000000"/>
                </a:solidFill>
              </a:rPr>
              <a:t>Functional Requirements</a:t>
            </a:r>
            <a:endParaRPr sz="1200">
              <a:solidFill>
                <a:srgbClr val="000000"/>
              </a:solidFill>
            </a:endParaRPr>
          </a:p>
          <a:p>
            <a:pPr indent="-304800" lvl="1" marL="914400" rtl="0" algn="l">
              <a:spcBef>
                <a:spcPts val="0"/>
              </a:spcBef>
              <a:spcAft>
                <a:spcPts val="0"/>
              </a:spcAft>
              <a:buClr>
                <a:srgbClr val="000000"/>
              </a:buClr>
              <a:buSzPts val="1200"/>
              <a:buChar char="○"/>
            </a:pPr>
            <a:r>
              <a:rPr lang="en" sz="1200">
                <a:solidFill>
                  <a:srgbClr val="000000"/>
                </a:solidFill>
              </a:rPr>
              <a:t>Matches users based on mutual interests.</a:t>
            </a:r>
            <a:endParaRPr sz="1200">
              <a:solidFill>
                <a:srgbClr val="000000"/>
              </a:solidFill>
            </a:endParaRPr>
          </a:p>
          <a:p>
            <a:pPr indent="-304800" lvl="1" marL="914400" rtl="0" algn="l">
              <a:spcBef>
                <a:spcPts val="0"/>
              </a:spcBef>
              <a:spcAft>
                <a:spcPts val="0"/>
              </a:spcAft>
              <a:buClr>
                <a:srgbClr val="000000"/>
              </a:buClr>
              <a:buSzPts val="1200"/>
              <a:buChar char="○"/>
            </a:pPr>
            <a:r>
              <a:rPr lang="en" sz="1200">
                <a:solidFill>
                  <a:srgbClr val="000000"/>
                </a:solidFill>
              </a:rPr>
              <a:t>It allows users to swipe through people with similar interests.</a:t>
            </a:r>
            <a:endParaRPr sz="1200">
              <a:solidFill>
                <a:srgbClr val="000000"/>
              </a:solidFill>
            </a:endParaRPr>
          </a:p>
          <a:p>
            <a:pPr indent="-304800" lvl="1" marL="914400" rtl="0" algn="l">
              <a:spcBef>
                <a:spcPts val="0"/>
              </a:spcBef>
              <a:spcAft>
                <a:spcPts val="0"/>
              </a:spcAft>
              <a:buClr>
                <a:srgbClr val="000000"/>
              </a:buClr>
              <a:buSzPts val="1200"/>
              <a:buChar char="○"/>
            </a:pPr>
            <a:r>
              <a:rPr lang="en" sz="1200">
                <a:solidFill>
                  <a:srgbClr val="000000"/>
                </a:solidFill>
              </a:rPr>
              <a:t>Gives a 1-100 compatibility percentage between two users. </a:t>
            </a:r>
            <a:endParaRPr sz="1200">
              <a:solidFill>
                <a:srgbClr val="000000"/>
              </a:solidFill>
            </a:endParaRPr>
          </a:p>
          <a:p>
            <a:pPr indent="-304800" lvl="1" marL="914400" rtl="0" algn="l">
              <a:spcBef>
                <a:spcPts val="0"/>
              </a:spcBef>
              <a:spcAft>
                <a:spcPts val="0"/>
              </a:spcAft>
              <a:buClr>
                <a:srgbClr val="000000"/>
              </a:buClr>
              <a:buSzPts val="1200"/>
              <a:buChar char="○"/>
            </a:pPr>
            <a:r>
              <a:rPr lang="en" sz="1200">
                <a:solidFill>
                  <a:srgbClr val="000000"/>
                </a:solidFill>
              </a:rPr>
              <a:t>Will allow interaction between matched users through messaging. </a:t>
            </a:r>
            <a:endParaRPr sz="1200">
              <a:solidFill>
                <a:srgbClr val="000000"/>
              </a:solidFill>
            </a:endParaRPr>
          </a:p>
          <a:p>
            <a:pPr indent="-304800" lvl="1" marL="914400" rtl="0" algn="l">
              <a:spcBef>
                <a:spcPts val="0"/>
              </a:spcBef>
              <a:spcAft>
                <a:spcPts val="0"/>
              </a:spcAft>
              <a:buClr>
                <a:srgbClr val="000000"/>
              </a:buClr>
              <a:buSzPts val="1200"/>
              <a:buChar char="○"/>
            </a:pPr>
            <a:r>
              <a:rPr lang="en" sz="1200">
                <a:solidFill>
                  <a:srgbClr val="000000"/>
                </a:solidFill>
              </a:rPr>
              <a:t>Users will swipe up if they’re interest or down if they’re not interested.  </a:t>
            </a:r>
            <a:endParaRPr sz="1200">
              <a:solidFill>
                <a:srgbClr val="000000"/>
              </a:solidFill>
            </a:endParaRPr>
          </a:p>
          <a:p>
            <a:pPr indent="-304800" lvl="0" marL="457200" rtl="0" algn="l">
              <a:spcBef>
                <a:spcPts val="0"/>
              </a:spcBef>
              <a:spcAft>
                <a:spcPts val="0"/>
              </a:spcAft>
              <a:buClr>
                <a:srgbClr val="000000"/>
              </a:buClr>
              <a:buSzPts val="1200"/>
              <a:buChar char="●"/>
            </a:pPr>
            <a:r>
              <a:rPr b="1" lang="en" sz="1200">
                <a:solidFill>
                  <a:srgbClr val="000000"/>
                </a:solidFill>
              </a:rPr>
              <a:t>Non-Functional Requirements</a:t>
            </a:r>
            <a:endParaRPr b="1" sz="1200">
              <a:solidFill>
                <a:srgbClr val="000000"/>
              </a:solidFill>
            </a:endParaRPr>
          </a:p>
          <a:p>
            <a:pPr indent="-304800" lvl="1" marL="914400" rtl="0" algn="l">
              <a:spcBef>
                <a:spcPts val="0"/>
              </a:spcBef>
              <a:spcAft>
                <a:spcPts val="0"/>
              </a:spcAft>
              <a:buClr>
                <a:srgbClr val="000000"/>
              </a:buClr>
              <a:buSzPts val="1200"/>
              <a:buChar char="○"/>
            </a:pPr>
            <a:r>
              <a:rPr b="1" lang="en" sz="1200">
                <a:solidFill>
                  <a:srgbClr val="000000"/>
                </a:solidFill>
              </a:rPr>
              <a:t>Product Requirements</a:t>
            </a:r>
            <a:endParaRPr b="1" sz="1200">
              <a:solidFill>
                <a:srgbClr val="000000"/>
              </a:solidFill>
            </a:endParaRPr>
          </a:p>
          <a:p>
            <a:pPr indent="-304800" lvl="2" marL="1371600" rtl="0" algn="l">
              <a:spcBef>
                <a:spcPts val="0"/>
              </a:spcBef>
              <a:spcAft>
                <a:spcPts val="0"/>
              </a:spcAft>
              <a:buClr>
                <a:srgbClr val="000000"/>
              </a:buClr>
              <a:buSzPts val="1200"/>
              <a:buChar char="■"/>
            </a:pPr>
            <a:r>
              <a:rPr b="1" lang="en" sz="1200">
                <a:solidFill>
                  <a:srgbClr val="000000"/>
                </a:solidFill>
              </a:rPr>
              <a:t>Efficiency Requirements</a:t>
            </a:r>
            <a:endParaRPr b="1" sz="1200">
              <a:solidFill>
                <a:srgbClr val="000000"/>
              </a:solidFill>
            </a:endParaRPr>
          </a:p>
          <a:p>
            <a:pPr indent="-304800" lvl="3" marL="1828800" rtl="0" algn="l">
              <a:spcBef>
                <a:spcPts val="0"/>
              </a:spcBef>
              <a:spcAft>
                <a:spcPts val="0"/>
              </a:spcAft>
              <a:buClr>
                <a:srgbClr val="000000"/>
              </a:buClr>
              <a:buSzPts val="1200"/>
              <a:buChar char="●"/>
            </a:pPr>
            <a:r>
              <a:rPr b="1" lang="en" sz="1200">
                <a:solidFill>
                  <a:srgbClr val="000000"/>
                </a:solidFill>
              </a:rPr>
              <a:t>Performance Requirements</a:t>
            </a:r>
            <a:endParaRPr b="1" sz="1200">
              <a:solidFill>
                <a:srgbClr val="000000"/>
              </a:solidFill>
            </a:endParaRPr>
          </a:p>
          <a:p>
            <a:pPr indent="-304800" lvl="4" marL="2286000" rtl="0" algn="l">
              <a:spcBef>
                <a:spcPts val="0"/>
              </a:spcBef>
              <a:spcAft>
                <a:spcPts val="0"/>
              </a:spcAft>
              <a:buClr>
                <a:srgbClr val="000000"/>
              </a:buClr>
              <a:buSzPts val="1200"/>
              <a:buChar char="○"/>
            </a:pPr>
            <a:r>
              <a:rPr lang="en" sz="1200">
                <a:solidFill>
                  <a:srgbClr val="000000"/>
                </a:solidFill>
              </a:rPr>
              <a:t>App must load matches within 10 seconds.</a:t>
            </a:r>
            <a:endParaRPr sz="1200">
              <a:solidFill>
                <a:srgbClr val="000000"/>
              </a:solidFill>
            </a:endParaRPr>
          </a:p>
          <a:p>
            <a:pPr indent="-304800" lvl="4" marL="2286000" rtl="0" algn="l">
              <a:spcBef>
                <a:spcPts val="0"/>
              </a:spcBef>
              <a:spcAft>
                <a:spcPts val="0"/>
              </a:spcAft>
              <a:buClr>
                <a:srgbClr val="000000"/>
              </a:buClr>
              <a:buSzPts val="1200"/>
              <a:buChar char="○"/>
            </a:pPr>
            <a:r>
              <a:rPr lang="en" sz="1200">
                <a:solidFill>
                  <a:srgbClr val="000000"/>
                </a:solidFill>
              </a:rPr>
              <a:t>App must evaluate compatibility percentage in 3 seconds or less.</a:t>
            </a:r>
            <a:endParaRPr sz="1200">
              <a:solidFill>
                <a:srgbClr val="000000"/>
              </a:solidFill>
            </a:endParaRPr>
          </a:p>
          <a:p>
            <a:pPr indent="-304800" lvl="3" marL="1828800" rtl="0" algn="l">
              <a:spcBef>
                <a:spcPts val="0"/>
              </a:spcBef>
              <a:spcAft>
                <a:spcPts val="0"/>
              </a:spcAft>
              <a:buClr>
                <a:srgbClr val="000000"/>
              </a:buClr>
              <a:buSzPts val="1200"/>
              <a:buChar char="●"/>
            </a:pPr>
            <a:r>
              <a:rPr b="1" lang="en" sz="1200">
                <a:solidFill>
                  <a:srgbClr val="000000"/>
                </a:solidFill>
              </a:rPr>
              <a:t>Space Requirements </a:t>
            </a:r>
            <a:endParaRPr b="1" sz="1200">
              <a:solidFill>
                <a:srgbClr val="000000"/>
              </a:solidFill>
            </a:endParaRPr>
          </a:p>
          <a:p>
            <a:pPr indent="-304800" lvl="4" marL="2286000" rtl="0" algn="l">
              <a:spcBef>
                <a:spcPts val="0"/>
              </a:spcBef>
              <a:spcAft>
                <a:spcPts val="0"/>
              </a:spcAft>
              <a:buClr>
                <a:srgbClr val="000000"/>
              </a:buClr>
              <a:buSzPts val="1200"/>
              <a:buChar char="○"/>
            </a:pPr>
            <a:r>
              <a:rPr lang="en" sz="1200">
                <a:solidFill>
                  <a:srgbClr val="000000"/>
                </a:solidFill>
              </a:rPr>
              <a:t>App shall not exceed 200MB of space on a user’s phone.</a:t>
            </a:r>
            <a:endParaRPr b="1" sz="1200">
              <a:solidFill>
                <a:srgbClr val="000000"/>
              </a:solidFill>
            </a:endParaRPr>
          </a:p>
          <a:p>
            <a:pPr indent="0" lvl="0" marL="0" rtl="0" algn="l">
              <a:spcBef>
                <a:spcPts val="1200"/>
              </a:spcBef>
              <a:spcAft>
                <a:spcPts val="1600"/>
              </a:spcAft>
              <a:buNone/>
            </a:pPr>
            <a:r>
              <a:t/>
            </a:r>
            <a:endParaRPr b="1" sz="1200">
              <a:solidFill>
                <a:srgbClr val="000000"/>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1"/>
          <p:cNvSpPr txBox="1"/>
          <p:nvPr>
            <p:ph idx="1" type="body"/>
          </p:nvPr>
        </p:nvSpPr>
        <p:spPr>
          <a:xfrm>
            <a:off x="819150" y="254850"/>
            <a:ext cx="7505700" cy="3911700"/>
          </a:xfrm>
          <a:prstGeom prst="rect">
            <a:avLst/>
          </a:prstGeom>
        </p:spPr>
        <p:txBody>
          <a:bodyPr anchorCtr="0" anchor="t" bIns="91425" lIns="91425" spcFirstLastPara="1" rIns="91425" wrap="square" tIns="91425">
            <a:noAutofit/>
          </a:bodyPr>
          <a:lstStyle/>
          <a:p>
            <a:pPr indent="-304800" lvl="1" marL="914400" rtl="0" algn="l">
              <a:spcBef>
                <a:spcPts val="1200"/>
              </a:spcBef>
              <a:spcAft>
                <a:spcPts val="0"/>
              </a:spcAft>
              <a:buClr>
                <a:srgbClr val="000000"/>
              </a:buClr>
              <a:buSzPts val="1200"/>
              <a:buChar char="○"/>
            </a:pPr>
            <a:r>
              <a:rPr b="1" lang="en" sz="1200">
                <a:solidFill>
                  <a:srgbClr val="000000"/>
                </a:solidFill>
              </a:rPr>
              <a:t>Organizational Requirements</a:t>
            </a:r>
            <a:endParaRPr b="1" sz="1200">
              <a:solidFill>
                <a:srgbClr val="000000"/>
              </a:solidFill>
            </a:endParaRPr>
          </a:p>
          <a:p>
            <a:pPr indent="-304800" lvl="2" marL="1371600" rtl="0" algn="l">
              <a:spcBef>
                <a:spcPts val="0"/>
              </a:spcBef>
              <a:spcAft>
                <a:spcPts val="0"/>
              </a:spcAft>
              <a:buClr>
                <a:srgbClr val="000000"/>
              </a:buClr>
              <a:buSzPts val="1200"/>
              <a:buChar char="■"/>
            </a:pPr>
            <a:r>
              <a:rPr b="1" lang="en" sz="1200">
                <a:solidFill>
                  <a:srgbClr val="000000"/>
                </a:solidFill>
              </a:rPr>
              <a:t>Environmental Requirements</a:t>
            </a:r>
            <a:endParaRPr b="1" sz="1200">
              <a:solidFill>
                <a:srgbClr val="000000"/>
              </a:solidFill>
            </a:endParaRPr>
          </a:p>
          <a:p>
            <a:pPr indent="-304800" lvl="3" marL="1828800" rtl="0" algn="l">
              <a:spcBef>
                <a:spcPts val="0"/>
              </a:spcBef>
              <a:spcAft>
                <a:spcPts val="0"/>
              </a:spcAft>
              <a:buClr>
                <a:srgbClr val="000000"/>
              </a:buClr>
              <a:buSzPts val="1200"/>
              <a:buChar char="●"/>
            </a:pPr>
            <a:r>
              <a:rPr lang="en" sz="1200">
                <a:solidFill>
                  <a:srgbClr val="000000"/>
                </a:solidFill>
              </a:rPr>
              <a:t>App will run Apple’s iOS and Google’s Android mobile operating systems.</a:t>
            </a:r>
            <a:endParaRPr sz="1200">
              <a:solidFill>
                <a:srgbClr val="000000"/>
              </a:solidFill>
            </a:endParaRPr>
          </a:p>
          <a:p>
            <a:pPr indent="-304800" lvl="2" marL="1371600" rtl="0" algn="l">
              <a:spcBef>
                <a:spcPts val="0"/>
              </a:spcBef>
              <a:spcAft>
                <a:spcPts val="0"/>
              </a:spcAft>
              <a:buClr>
                <a:srgbClr val="000000"/>
              </a:buClr>
              <a:buSzPts val="1200"/>
              <a:buChar char="■"/>
            </a:pPr>
            <a:r>
              <a:rPr b="1" lang="en" sz="1200">
                <a:solidFill>
                  <a:srgbClr val="000000"/>
                </a:solidFill>
              </a:rPr>
              <a:t>Operational Requirements</a:t>
            </a:r>
            <a:endParaRPr b="1" sz="1200">
              <a:solidFill>
                <a:srgbClr val="000000"/>
              </a:solidFill>
            </a:endParaRPr>
          </a:p>
          <a:p>
            <a:pPr indent="-304800" lvl="3" marL="1828800" rtl="0" algn="l">
              <a:spcBef>
                <a:spcPts val="0"/>
              </a:spcBef>
              <a:spcAft>
                <a:spcPts val="0"/>
              </a:spcAft>
              <a:buClr>
                <a:srgbClr val="000000"/>
              </a:buClr>
              <a:buSzPts val="1200"/>
              <a:buChar char="●"/>
            </a:pPr>
            <a:r>
              <a:rPr lang="en" sz="1200">
                <a:solidFill>
                  <a:srgbClr val="000000"/>
                </a:solidFill>
              </a:rPr>
              <a:t>Users will choose a username and password to access their accounts.  </a:t>
            </a:r>
            <a:endParaRPr sz="1200">
              <a:solidFill>
                <a:srgbClr val="000000"/>
              </a:solidFill>
            </a:endParaRPr>
          </a:p>
          <a:p>
            <a:pPr indent="-304800" lvl="3" marL="1828800" rtl="0" algn="l">
              <a:spcBef>
                <a:spcPts val="0"/>
              </a:spcBef>
              <a:spcAft>
                <a:spcPts val="0"/>
              </a:spcAft>
              <a:buClr>
                <a:srgbClr val="000000"/>
              </a:buClr>
              <a:buSzPts val="1200"/>
              <a:buChar char="●"/>
            </a:pPr>
            <a:r>
              <a:rPr lang="en" sz="1200">
                <a:solidFill>
                  <a:srgbClr val="000000"/>
                </a:solidFill>
              </a:rPr>
              <a:t>User will be able to add data to their profile in the form of pictures, biographies, and interests. </a:t>
            </a:r>
            <a:endParaRPr sz="1200">
              <a:solidFill>
                <a:srgbClr val="000000"/>
              </a:solidFill>
            </a:endParaRPr>
          </a:p>
          <a:p>
            <a:pPr indent="-304800" lvl="3" marL="1828800" rtl="0" algn="l">
              <a:spcBef>
                <a:spcPts val="0"/>
              </a:spcBef>
              <a:spcAft>
                <a:spcPts val="0"/>
              </a:spcAft>
              <a:buClr>
                <a:srgbClr val="000000"/>
              </a:buClr>
              <a:buSzPts val="1200"/>
              <a:buChar char="●"/>
            </a:pPr>
            <a:r>
              <a:rPr lang="en" sz="1200">
                <a:solidFill>
                  <a:srgbClr val="000000"/>
                </a:solidFill>
              </a:rPr>
              <a:t>Users will be able to send messages to matched users through a messaging interface on the application. </a:t>
            </a:r>
            <a:endParaRPr sz="1200">
              <a:solidFill>
                <a:srgbClr val="000000"/>
              </a:solidFill>
            </a:endParaRPr>
          </a:p>
          <a:p>
            <a:pPr indent="-304800" lvl="2" marL="1371600" rtl="0" algn="l">
              <a:spcBef>
                <a:spcPts val="0"/>
              </a:spcBef>
              <a:spcAft>
                <a:spcPts val="0"/>
              </a:spcAft>
              <a:buClr>
                <a:srgbClr val="000000"/>
              </a:buClr>
              <a:buSzPts val="1200"/>
              <a:buChar char="■"/>
            </a:pPr>
            <a:r>
              <a:rPr b="1" lang="en" sz="1200">
                <a:solidFill>
                  <a:srgbClr val="000000"/>
                </a:solidFill>
              </a:rPr>
              <a:t>Development Requirements</a:t>
            </a:r>
            <a:endParaRPr b="1" sz="1200">
              <a:solidFill>
                <a:srgbClr val="000000"/>
              </a:solidFill>
            </a:endParaRPr>
          </a:p>
          <a:p>
            <a:pPr indent="-304800" lvl="3" marL="1828800" rtl="0" algn="l">
              <a:spcBef>
                <a:spcPts val="0"/>
              </a:spcBef>
              <a:spcAft>
                <a:spcPts val="0"/>
              </a:spcAft>
              <a:buClr>
                <a:srgbClr val="000000"/>
              </a:buClr>
              <a:buSzPts val="1200"/>
              <a:buChar char="●"/>
            </a:pPr>
            <a:r>
              <a:rPr lang="en" sz="1200">
                <a:solidFill>
                  <a:srgbClr val="000000"/>
                </a:solidFill>
              </a:rPr>
              <a:t>Android app will be built and maintained using IntelliJ IDE using Java, iOS app will be built and maintained using Xcode IDE using Swift.</a:t>
            </a:r>
            <a:endParaRPr sz="1200">
              <a:solidFill>
                <a:srgbClr val="000000"/>
              </a:solidFill>
            </a:endParaRPr>
          </a:p>
          <a:p>
            <a:pPr indent="-304800" lvl="0" marL="457200" rtl="0" algn="l">
              <a:spcBef>
                <a:spcPts val="0"/>
              </a:spcBef>
              <a:spcAft>
                <a:spcPts val="0"/>
              </a:spcAft>
              <a:buClr>
                <a:srgbClr val="000000"/>
              </a:buClr>
              <a:buSzPts val="1200"/>
              <a:buChar char="●"/>
            </a:pPr>
            <a:r>
              <a:rPr b="1" lang="en" sz="1200">
                <a:solidFill>
                  <a:srgbClr val="000000"/>
                </a:solidFill>
              </a:rPr>
              <a:t>External Requirements </a:t>
            </a:r>
            <a:endParaRPr b="1" sz="1200">
              <a:solidFill>
                <a:srgbClr val="000000"/>
              </a:solidFill>
            </a:endParaRPr>
          </a:p>
          <a:p>
            <a:pPr indent="-304800" lvl="1" marL="914400" rtl="0" algn="l">
              <a:spcBef>
                <a:spcPts val="0"/>
              </a:spcBef>
              <a:spcAft>
                <a:spcPts val="0"/>
              </a:spcAft>
              <a:buClr>
                <a:srgbClr val="000000"/>
              </a:buClr>
              <a:buSzPts val="1200"/>
              <a:buChar char="○"/>
            </a:pPr>
            <a:r>
              <a:rPr b="1" lang="en" sz="1200">
                <a:solidFill>
                  <a:srgbClr val="000000"/>
                </a:solidFill>
              </a:rPr>
              <a:t>Regulatory Requirements</a:t>
            </a:r>
            <a:endParaRPr b="1" sz="1200">
              <a:solidFill>
                <a:srgbClr val="000000"/>
              </a:solidFill>
            </a:endParaRPr>
          </a:p>
          <a:p>
            <a:pPr indent="-304800" lvl="2" marL="1371600" rtl="0" algn="l">
              <a:spcBef>
                <a:spcPts val="0"/>
              </a:spcBef>
              <a:spcAft>
                <a:spcPts val="0"/>
              </a:spcAft>
              <a:buClr>
                <a:srgbClr val="000000"/>
              </a:buClr>
              <a:buSzPts val="1200"/>
              <a:buChar char="■"/>
            </a:pPr>
            <a:r>
              <a:rPr lang="en" sz="1200">
                <a:solidFill>
                  <a:srgbClr val="000000"/>
                </a:solidFill>
              </a:rPr>
              <a:t>No users below the age of 18.</a:t>
            </a:r>
            <a:endParaRPr sz="1200">
              <a:solidFill>
                <a:srgbClr val="000000"/>
              </a:solidFill>
            </a:endParaRPr>
          </a:p>
          <a:p>
            <a:pPr indent="-304800" lvl="1" marL="914400" rtl="0" algn="l">
              <a:spcBef>
                <a:spcPts val="0"/>
              </a:spcBef>
              <a:spcAft>
                <a:spcPts val="0"/>
              </a:spcAft>
              <a:buClr>
                <a:srgbClr val="000000"/>
              </a:buClr>
              <a:buSzPts val="1200"/>
              <a:buChar char="○"/>
            </a:pPr>
            <a:r>
              <a:rPr b="1" lang="en" sz="1200">
                <a:solidFill>
                  <a:srgbClr val="000000"/>
                </a:solidFill>
              </a:rPr>
              <a:t>Ethical Requirements</a:t>
            </a:r>
            <a:endParaRPr b="1" sz="1200">
              <a:solidFill>
                <a:srgbClr val="000000"/>
              </a:solidFill>
            </a:endParaRPr>
          </a:p>
          <a:p>
            <a:pPr indent="-304800" lvl="2" marL="1371600" rtl="0" algn="l">
              <a:spcBef>
                <a:spcPts val="0"/>
              </a:spcBef>
              <a:spcAft>
                <a:spcPts val="0"/>
              </a:spcAft>
              <a:buClr>
                <a:srgbClr val="000000"/>
              </a:buClr>
              <a:buSzPts val="1200"/>
              <a:buChar char="■"/>
            </a:pPr>
            <a:r>
              <a:rPr lang="en" sz="1200">
                <a:solidFill>
                  <a:srgbClr val="000000"/>
                </a:solidFill>
              </a:rPr>
              <a:t>Must discourage the exchange of inappropriate messages between users on the app. </a:t>
            </a:r>
            <a:endParaRPr sz="1200">
              <a:solidFill>
                <a:srgbClr val="000000"/>
              </a:solidFill>
            </a:endParaRPr>
          </a:p>
          <a:p>
            <a:pPr indent="0" lvl="0" marL="0" rtl="0" algn="l">
              <a:spcBef>
                <a:spcPts val="1200"/>
              </a:spcBef>
              <a:spcAft>
                <a:spcPts val="0"/>
              </a:spcAft>
              <a:buNone/>
            </a:pPr>
            <a:r>
              <a:t/>
            </a:r>
            <a:endParaRPr sz="1200">
              <a:solidFill>
                <a:srgbClr val="000000"/>
              </a:solidFill>
            </a:endParaRPr>
          </a:p>
          <a:p>
            <a:pPr indent="0" lvl="0" marL="0" rtl="0" algn="l">
              <a:spcBef>
                <a:spcPts val="12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