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291" r:id="rId20"/>
    <p:sldId id="286" r:id="rId21"/>
    <p:sldId id="287" r:id="rId22"/>
    <p:sldId id="288" r:id="rId23"/>
    <p:sldId id="289" r:id="rId24"/>
    <p:sldId id="290" r:id="rId25"/>
    <p:sldId id="292" r:id="rId26"/>
    <p:sldId id="274" r:id="rId27"/>
    <p:sldId id="278" r:id="rId28"/>
    <p:sldId id="279" r:id="rId29"/>
    <p:sldId id="280" r:id="rId30"/>
    <p:sldId id="281" r:id="rId31"/>
    <p:sldId id="282" r:id="rId32"/>
    <p:sldId id="283" r:id="rId33"/>
    <p:sldId id="284" r:id="rId34"/>
    <p:sldId id="275" r:id="rId35"/>
    <p:sldId id="277" r:id="rId36"/>
    <p:sldId id="285" r:id="rId37"/>
    <p:sldId id="27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5E4CF-29F6-49A0-8D60-4A7AAC65E9F6}" type="datetimeFigureOut">
              <a:rPr lang="fr-FR" smtClean="0"/>
              <a:t>30/03/2022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7D975-2166-4997-81CB-F63FC12BE414}" type="slidenum">
              <a:rPr lang="fr-FR" smtClean="0"/>
              <a:t>‹N°›</a:t>
            </a:fld>
            <a:endParaRPr lang="fr-FR"/>
          </a:p>
        </p:txBody>
      </p:sp>
    </p:spTree>
    <p:extLst>
      <p:ext uri="{BB962C8B-B14F-4D97-AF65-F5344CB8AC3E}">
        <p14:creationId xmlns:p14="http://schemas.microsoft.com/office/powerpoint/2010/main" val="242045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Protocole : utilisé pour communiquer sur une même couche d'abstraction entre deux machines différentes.</a:t>
            </a:r>
          </a:p>
          <a:p>
            <a:r>
              <a:rPr lang="fr-FR" dirty="0"/>
              <a:t>Format :  format des </a:t>
            </a:r>
            <a:r>
              <a:rPr lang="fr-FR" dirty="0" err="1"/>
              <a:t>donnees</a:t>
            </a:r>
            <a:r>
              <a:rPr lang="fr-FR" dirty="0"/>
              <a:t> exemple fichier </a:t>
            </a:r>
            <a:r>
              <a:rPr lang="fr-FR" dirty="0" err="1"/>
              <a:t>Rar</a:t>
            </a:r>
            <a:r>
              <a:rPr lang="fr-FR" dirty="0"/>
              <a:t> </a:t>
            </a:r>
          </a:p>
          <a:p>
            <a:r>
              <a:rPr lang="fr-FR" dirty="0"/>
              <a:t> </a:t>
            </a:r>
          </a:p>
        </p:txBody>
      </p:sp>
      <p:sp>
        <p:nvSpPr>
          <p:cNvPr id="4" name="Espace réservé du numéro de diapositive 3"/>
          <p:cNvSpPr>
            <a:spLocks noGrp="1"/>
          </p:cNvSpPr>
          <p:nvPr>
            <p:ph type="sldNum" sz="quarter" idx="5"/>
          </p:nvPr>
        </p:nvSpPr>
        <p:spPr/>
        <p:txBody>
          <a:bodyPr/>
          <a:lstStyle/>
          <a:p>
            <a:fld id="{DE07D975-2166-4997-81CB-F63FC12BE414}" type="slidenum">
              <a:rPr lang="fr-FR" smtClean="0"/>
              <a:t>7</a:t>
            </a:fld>
            <a:endParaRPr lang="fr-FR"/>
          </a:p>
        </p:txBody>
      </p:sp>
    </p:spTree>
    <p:extLst>
      <p:ext uri="{BB962C8B-B14F-4D97-AF65-F5344CB8AC3E}">
        <p14:creationId xmlns:p14="http://schemas.microsoft.com/office/powerpoint/2010/main" val="243139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architecture orientée ressource ou appelée REST, l’intérêt qu’elle présente, et les facilités qu’elle offre dans le développement d’applications distribuées. </a:t>
            </a:r>
          </a:p>
          <a:p>
            <a:endParaRPr lang="fr-FR" dirty="0"/>
          </a:p>
          <a:p>
            <a:r>
              <a:rPr lang="fr-FR" dirty="0"/>
              <a:t>« Dao » dénote que la classe a pour responsabilité d’accéder au système d’information pour lire ou modifier des données.</a:t>
            </a:r>
          </a:p>
          <a:p>
            <a:endParaRPr lang="fr-FR" dirty="0"/>
          </a:p>
        </p:txBody>
      </p:sp>
      <p:sp>
        <p:nvSpPr>
          <p:cNvPr id="4" name="Espace réservé du numéro de diapositive 3"/>
          <p:cNvSpPr>
            <a:spLocks noGrp="1"/>
          </p:cNvSpPr>
          <p:nvPr>
            <p:ph type="sldNum" sz="quarter" idx="5"/>
          </p:nvPr>
        </p:nvSpPr>
        <p:spPr/>
        <p:txBody>
          <a:bodyPr/>
          <a:lstStyle/>
          <a:p>
            <a:fld id="{DE07D975-2166-4997-81CB-F63FC12BE414}" type="slidenum">
              <a:rPr lang="fr-FR" smtClean="0"/>
              <a:t>8</a:t>
            </a:fld>
            <a:endParaRPr lang="fr-FR"/>
          </a:p>
        </p:txBody>
      </p:sp>
    </p:spTree>
    <p:extLst>
      <p:ext uri="{BB962C8B-B14F-4D97-AF65-F5344CB8AC3E}">
        <p14:creationId xmlns:p14="http://schemas.microsoft.com/office/powerpoint/2010/main" val="295999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a:solidFill>
                  <a:srgbClr val="07486C"/>
                </a:solidFill>
                <a:effectLst/>
                <a:latin typeface="EquityTextB"/>
              </a:rPr>
              <a:t>Chaque requête HTTP doit s'exécuter sans avoir connaissance des requêtes précédentes ou suivantes</a:t>
            </a:r>
            <a:endParaRPr lang="fr-FR" b="0" i="0">
              <a:solidFill>
                <a:srgbClr val="07486C"/>
              </a:solidFill>
              <a:effectLst/>
              <a:latin typeface="EquityTextB"/>
            </a:endParaRPr>
          </a:p>
          <a:p>
            <a:r>
              <a:rPr lang="fr-FR" b="0" i="0" dirty="0">
                <a:solidFill>
                  <a:srgbClr val="07486C"/>
                </a:solidFill>
                <a:effectLst/>
                <a:latin typeface="EquityTextB"/>
              </a:rPr>
              <a:t>il faut qu'elle soit accessible et pour ça on a créé les URI qui sont à la fois le nom et l'adresse d'une ressource, </a:t>
            </a:r>
            <a:r>
              <a:rPr lang="fr-FR" b="1" i="0" dirty="0">
                <a:solidFill>
                  <a:srgbClr val="07486C"/>
                </a:solidFill>
                <a:effectLst/>
                <a:latin typeface="EquityTextB"/>
              </a:rPr>
              <a:t>sans URI pas de ressource</a:t>
            </a:r>
            <a:r>
              <a:rPr lang="fr-FR" b="0" i="0" dirty="0">
                <a:solidFill>
                  <a:srgbClr val="07486C"/>
                </a:solidFill>
                <a:effectLst/>
                <a:latin typeface="EquityTextB"/>
              </a:rPr>
              <a:t>.</a:t>
            </a:r>
            <a:endParaRPr lang="fr-FR" dirty="0"/>
          </a:p>
        </p:txBody>
      </p:sp>
      <p:sp>
        <p:nvSpPr>
          <p:cNvPr id="4" name="Espace réservé du numéro de diapositive 3"/>
          <p:cNvSpPr>
            <a:spLocks noGrp="1"/>
          </p:cNvSpPr>
          <p:nvPr>
            <p:ph type="sldNum" sz="quarter" idx="5"/>
          </p:nvPr>
        </p:nvSpPr>
        <p:spPr/>
        <p:txBody>
          <a:bodyPr/>
          <a:lstStyle/>
          <a:p>
            <a:fld id="{DE07D975-2166-4997-81CB-F63FC12BE414}" type="slidenum">
              <a:rPr lang="fr-FR" smtClean="0"/>
              <a:t>9</a:t>
            </a:fld>
            <a:endParaRPr lang="fr-FR"/>
          </a:p>
        </p:txBody>
      </p:sp>
    </p:spTree>
    <p:extLst>
      <p:ext uri="{BB962C8B-B14F-4D97-AF65-F5344CB8AC3E}">
        <p14:creationId xmlns:p14="http://schemas.microsoft.com/office/powerpoint/2010/main" val="40563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E07D975-2166-4997-81CB-F63FC12BE414}" type="slidenum">
              <a:rPr lang="fr-FR" smtClean="0"/>
              <a:t>27</a:t>
            </a:fld>
            <a:endParaRPr lang="fr-FR"/>
          </a:p>
        </p:txBody>
      </p:sp>
    </p:spTree>
    <p:extLst>
      <p:ext uri="{BB962C8B-B14F-4D97-AF65-F5344CB8AC3E}">
        <p14:creationId xmlns:p14="http://schemas.microsoft.com/office/powerpoint/2010/main" val="284426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9A7C6C6-1C3D-4053-B6D7-3F326D80BAFD}" type="datetime1">
              <a:rPr lang="en-US" smtClean="0"/>
              <a:t>3/30/2022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470439-76E8-4513-B1A3-F8B2B7B51105}"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730B9B7-7DD6-424B-B588-D13012AE52E0}"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9C4DDE-0276-4D39-A097-1802463B31EF}"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690EFF3-6BB8-4D56-A5BA-4E5256510344}" type="datetime1">
              <a:rPr lang="en-US" smtClean="0"/>
              <a:t>3/30/2022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659489C-1D69-4360-9309-601202A29B4C}"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097B05-3FA7-4ED3-9336-94BF40CB9ACB}" type="datetime1">
              <a:rPr lang="en-US" smtClean="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2B2E9AB-3381-4008-AC47-3EF40EFF59F7}"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3CFFD-6ED4-43D6-972E-AA3617C0DB2B}" type="datetime1">
              <a:rPr lang="en-US" smtClean="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E5F0FD-6651-49F1-BD9D-BB64DCA2A069}" type="datetime1">
              <a:rPr lang="en-US" smtClean="0"/>
              <a:t>3/30/2022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87B9445-0EA0-4EAC-BDD5-BC17D9F58646}" type="datetime1">
              <a:rPr lang="en-US" smtClean="0"/>
              <a:t>3/30/2022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E989254-A931-468F-ACEB-2C965B6EBF99}" type="datetime1">
              <a:rPr lang="en-US" smtClean="0"/>
              <a:t>3/30/2022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vstory.net/11645/exemple-crud-restful-webservice-avec-spring-boot?fbclid=IwAR2XQNSXSzqrXD-IkxjCLmegmUG6Q-74LPucrHUTtE_PpTY3wXqGFyysWuo" TargetMode="External"/><Relationship Id="rId2" Type="http://schemas.openxmlformats.org/officeDocument/2006/relationships/hyperlink" Target="https://slideplayer.fr/slide/15548242/" TargetMode="External"/><Relationship Id="rId1" Type="http://schemas.openxmlformats.org/officeDocument/2006/relationships/slideLayout" Target="../slideLayouts/slideLayout2.xml"/><Relationship Id="rId6" Type="http://schemas.openxmlformats.org/officeDocument/2006/relationships/hyperlink" Target="https://slideplayer.fr/slide/4792791/?fbclid=IwAR01asgJAkB-195ryCRkba48K63iU8aX57i-P81026XN6FpYxiAkg-jZYrQ" TargetMode="External"/><Relationship Id="rId5" Type="http://schemas.openxmlformats.org/officeDocument/2006/relationships/hyperlink" Target="https://slideplayer.fr/slide/5523684/?fbclid=IwAR3n2VKmbp_qrPZ9nWXekF8obX_AQfpqo_tKvcjqJd5PgzxLR63I2LNswVc" TargetMode="External"/><Relationship Id="rId4" Type="http://schemas.openxmlformats.org/officeDocument/2006/relationships/hyperlink" Target="https://devstory.net/10773/qu-est-ce-que-restful-web-service?fbclid=IwAR2v1GOPAPFtKIBhliJYg6bQblY5Ja9zZajN7JoqDBwKIHmHz8Q80cDqRs0" TargetMode="Externa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8C511-1EEB-4257-A370-9E79F5EED288}"/>
              </a:ext>
            </a:extLst>
          </p:cNvPr>
          <p:cNvSpPr>
            <a:spLocks noGrp="1"/>
          </p:cNvSpPr>
          <p:nvPr>
            <p:ph type="ctrTitle"/>
          </p:nvPr>
        </p:nvSpPr>
        <p:spPr>
          <a:xfrm>
            <a:off x="1915127" y="1330774"/>
            <a:ext cx="8361229" cy="2098226"/>
          </a:xfrm>
        </p:spPr>
        <p:txBody>
          <a:bodyPr/>
          <a:lstStyle/>
          <a:p>
            <a:r>
              <a:rPr lang="fr-FR" dirty="0"/>
              <a:t>Architectures REST et RESTful</a:t>
            </a:r>
          </a:p>
        </p:txBody>
      </p:sp>
      <p:sp>
        <p:nvSpPr>
          <p:cNvPr id="3" name="Sous-titre 2">
            <a:extLst>
              <a:ext uri="{FF2B5EF4-FFF2-40B4-BE49-F238E27FC236}">
                <a16:creationId xmlns:a16="http://schemas.microsoft.com/office/drawing/2014/main" id="{6D8BF282-A610-40CF-856F-2A1566B0AC81}"/>
              </a:ext>
            </a:extLst>
          </p:cNvPr>
          <p:cNvSpPr>
            <a:spLocks noGrp="1"/>
          </p:cNvSpPr>
          <p:nvPr>
            <p:ph type="subTitle" idx="1"/>
          </p:nvPr>
        </p:nvSpPr>
        <p:spPr/>
        <p:txBody>
          <a:bodyPr/>
          <a:lstStyle/>
          <a:p>
            <a:pPr algn="l"/>
            <a:r>
              <a:rPr lang="fr-FR" dirty="0"/>
              <a:t>Élaborée par : Ben Hdia Souhir</a:t>
            </a:r>
          </a:p>
          <a:p>
            <a:pPr lvl="4" algn="l"/>
            <a:r>
              <a:rPr lang="fr-FR" sz="2300" dirty="0"/>
              <a:t>Chabeen Hajer</a:t>
            </a:r>
          </a:p>
        </p:txBody>
      </p:sp>
      <p:sp>
        <p:nvSpPr>
          <p:cNvPr id="4" name="Espace réservé du numéro de diapositive 3">
            <a:extLst>
              <a:ext uri="{FF2B5EF4-FFF2-40B4-BE49-F238E27FC236}">
                <a16:creationId xmlns:a16="http://schemas.microsoft.com/office/drawing/2014/main" id="{8CCC8FBF-0D11-456F-A9CA-8DA48AE7EF11}"/>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82907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59D8D-F0D2-4895-BF68-D48F25AF1267}"/>
              </a:ext>
            </a:extLst>
          </p:cNvPr>
          <p:cNvSpPr>
            <a:spLocks noGrp="1"/>
          </p:cNvSpPr>
          <p:nvPr>
            <p:ph type="title"/>
          </p:nvPr>
        </p:nvSpPr>
        <p:spPr/>
        <p:txBody>
          <a:bodyPr/>
          <a:lstStyle/>
          <a:p>
            <a:r>
              <a:rPr lang="fr-FR" dirty="0"/>
              <a:t>CRUD </a:t>
            </a:r>
          </a:p>
        </p:txBody>
      </p:sp>
      <p:pic>
        <p:nvPicPr>
          <p:cNvPr id="4" name="Espace réservé du contenu 3">
            <a:extLst>
              <a:ext uri="{FF2B5EF4-FFF2-40B4-BE49-F238E27FC236}">
                <a16:creationId xmlns:a16="http://schemas.microsoft.com/office/drawing/2014/main" id="{84F8514D-97A4-4402-A0F8-8D58651DE696}"/>
              </a:ext>
            </a:extLst>
          </p:cNvPr>
          <p:cNvPicPr>
            <a:picLocks noGrp="1" noChangeAspect="1"/>
          </p:cNvPicPr>
          <p:nvPr>
            <p:ph idx="1"/>
          </p:nvPr>
        </p:nvPicPr>
        <p:blipFill>
          <a:blip r:embed="rId2"/>
          <a:stretch>
            <a:fillRect/>
          </a:stretch>
        </p:blipFill>
        <p:spPr>
          <a:xfrm>
            <a:off x="1755084" y="1743074"/>
            <a:ext cx="8234158" cy="4257676"/>
          </a:xfrm>
          <a:prstGeom prst="rect">
            <a:avLst/>
          </a:prstGeom>
        </p:spPr>
      </p:pic>
      <p:sp>
        <p:nvSpPr>
          <p:cNvPr id="3" name="Espace réservé du numéro de diapositive 2">
            <a:extLst>
              <a:ext uri="{FF2B5EF4-FFF2-40B4-BE49-F238E27FC236}">
                <a16:creationId xmlns:a16="http://schemas.microsoft.com/office/drawing/2014/main" id="{03DE699E-F601-4F95-9BD1-72D5BDA0EC4E}"/>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5909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0642C-F362-467F-BBEA-536B1FF7066D}"/>
              </a:ext>
            </a:extLst>
          </p:cNvPr>
          <p:cNvSpPr>
            <a:spLocks noGrp="1"/>
          </p:cNvSpPr>
          <p:nvPr>
            <p:ph type="title"/>
          </p:nvPr>
        </p:nvSpPr>
        <p:spPr>
          <a:xfrm>
            <a:off x="1371600" y="685800"/>
            <a:ext cx="9601200" cy="1416266"/>
          </a:xfrm>
        </p:spPr>
        <p:txBody>
          <a:bodyPr/>
          <a:lstStyle/>
          <a:p>
            <a:r>
              <a:rPr lang="fr-FR" dirty="0"/>
              <a:t>POST (Create)</a:t>
            </a:r>
          </a:p>
        </p:txBody>
      </p:sp>
      <p:sp>
        <p:nvSpPr>
          <p:cNvPr id="6" name="ZoneTexte 5">
            <a:extLst>
              <a:ext uri="{FF2B5EF4-FFF2-40B4-BE49-F238E27FC236}">
                <a16:creationId xmlns:a16="http://schemas.microsoft.com/office/drawing/2014/main" id="{250A3C09-81D0-4D87-8746-1A82C99A4C5B}"/>
              </a:ext>
            </a:extLst>
          </p:cNvPr>
          <p:cNvSpPr txBox="1"/>
          <p:nvPr/>
        </p:nvSpPr>
        <p:spPr>
          <a:xfrm>
            <a:off x="1585912" y="4000500"/>
            <a:ext cx="2171701" cy="1569660"/>
          </a:xfrm>
          <a:prstGeom prst="rect">
            <a:avLst/>
          </a:prstGeom>
          <a:noFill/>
        </p:spPr>
        <p:txBody>
          <a:bodyPr wrap="square" rtlCol="0">
            <a:spAutoFit/>
          </a:bodyPr>
          <a:lstStyle/>
          <a:p>
            <a:pPr algn="ctr"/>
            <a:r>
              <a:rPr lang="fr-FR" sz="2400" b="1" dirty="0"/>
              <a:t>Client </a:t>
            </a:r>
          </a:p>
          <a:p>
            <a:pPr algn="ctr"/>
            <a:r>
              <a:rPr lang="fr-FR" sz="2400" b="1" dirty="0"/>
              <a:t>Application </a:t>
            </a:r>
          </a:p>
          <a:p>
            <a:pPr algn="ctr"/>
            <a:r>
              <a:rPr lang="fr-FR" sz="2400" b="1" dirty="0"/>
              <a:t>Site Web </a:t>
            </a:r>
          </a:p>
          <a:p>
            <a:pPr algn="ctr"/>
            <a:r>
              <a:rPr lang="fr-FR" sz="2400" b="1" dirty="0"/>
              <a:t>ETC.</a:t>
            </a:r>
          </a:p>
        </p:txBody>
      </p:sp>
      <p:sp>
        <p:nvSpPr>
          <p:cNvPr id="7" name="Nuage 6">
            <a:extLst>
              <a:ext uri="{FF2B5EF4-FFF2-40B4-BE49-F238E27FC236}">
                <a16:creationId xmlns:a16="http://schemas.microsoft.com/office/drawing/2014/main" id="{D50C99A8-4371-480A-99B6-413505641F83}"/>
              </a:ext>
            </a:extLst>
          </p:cNvPr>
          <p:cNvSpPr/>
          <p:nvPr/>
        </p:nvSpPr>
        <p:spPr>
          <a:xfrm>
            <a:off x="5303661" y="2456507"/>
            <a:ext cx="2843212" cy="1416266"/>
          </a:xfrm>
          <a:prstGeom prst="cloud">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dirty="0"/>
          </a:p>
        </p:txBody>
      </p:sp>
      <p:sp>
        <p:nvSpPr>
          <p:cNvPr id="8" name="ZoneTexte 7">
            <a:extLst>
              <a:ext uri="{FF2B5EF4-FFF2-40B4-BE49-F238E27FC236}">
                <a16:creationId xmlns:a16="http://schemas.microsoft.com/office/drawing/2014/main" id="{6AE1EDB4-013B-4A4E-A527-01CFCEF1DBBE}"/>
              </a:ext>
            </a:extLst>
          </p:cNvPr>
          <p:cNvSpPr txBox="1"/>
          <p:nvPr/>
        </p:nvSpPr>
        <p:spPr>
          <a:xfrm>
            <a:off x="5758844" y="2761087"/>
            <a:ext cx="2057400" cy="830997"/>
          </a:xfrm>
          <a:prstGeom prst="rect">
            <a:avLst/>
          </a:prstGeom>
          <a:noFill/>
        </p:spPr>
        <p:txBody>
          <a:bodyPr wrap="square" rtlCol="0">
            <a:spAutoFit/>
          </a:bodyPr>
          <a:lstStyle/>
          <a:p>
            <a:pPr algn="ctr"/>
            <a:r>
              <a:rPr lang="fr-FR" sz="2400" b="1" dirty="0"/>
              <a:t>API REST </a:t>
            </a:r>
          </a:p>
          <a:p>
            <a:pPr algn="ctr"/>
            <a:r>
              <a:rPr lang="fr-FR" sz="2400" b="1" dirty="0"/>
              <a:t>POST</a:t>
            </a:r>
          </a:p>
        </p:txBody>
      </p:sp>
      <p:cxnSp>
        <p:nvCxnSpPr>
          <p:cNvPr id="10" name="Connecteur droit avec flèche 9">
            <a:extLst>
              <a:ext uri="{FF2B5EF4-FFF2-40B4-BE49-F238E27FC236}">
                <a16:creationId xmlns:a16="http://schemas.microsoft.com/office/drawing/2014/main" id="{AEB26EF1-F2B8-467D-B300-AB1DD463C732}"/>
              </a:ext>
            </a:extLst>
          </p:cNvPr>
          <p:cNvCxnSpPr>
            <a:cxnSpLocks/>
            <a:endCxn id="7" idx="2"/>
          </p:cNvCxnSpPr>
          <p:nvPr/>
        </p:nvCxnSpPr>
        <p:spPr>
          <a:xfrm flipV="1">
            <a:off x="3381729" y="3164640"/>
            <a:ext cx="1930751" cy="11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Espace réservé du contenu 27">
            <a:extLst>
              <a:ext uri="{FF2B5EF4-FFF2-40B4-BE49-F238E27FC236}">
                <a16:creationId xmlns:a16="http://schemas.microsoft.com/office/drawing/2014/main" id="{36E3BCFC-7675-4089-8383-E47D0CF05D02}"/>
              </a:ext>
            </a:extLst>
          </p:cNvPr>
          <p:cNvPicPr>
            <a:picLocks noGrp="1" noChangeAspect="1"/>
          </p:cNvPicPr>
          <p:nvPr>
            <p:ph idx="1"/>
          </p:nvPr>
        </p:nvPicPr>
        <p:blipFill>
          <a:blip r:embed="rId2"/>
          <a:stretch>
            <a:fillRect/>
          </a:stretch>
        </p:blipFill>
        <p:spPr>
          <a:xfrm>
            <a:off x="1738313" y="2352675"/>
            <a:ext cx="1647825" cy="1570603"/>
          </a:xfrm>
        </p:spPr>
      </p:pic>
      <p:pic>
        <p:nvPicPr>
          <p:cNvPr id="35" name="Image 34">
            <a:extLst>
              <a:ext uri="{FF2B5EF4-FFF2-40B4-BE49-F238E27FC236}">
                <a16:creationId xmlns:a16="http://schemas.microsoft.com/office/drawing/2014/main" id="{37178265-155A-4D34-8068-0096B08A0DFC}"/>
              </a:ext>
            </a:extLst>
          </p:cNvPr>
          <p:cNvPicPr>
            <a:picLocks noChangeAspect="1"/>
          </p:cNvPicPr>
          <p:nvPr/>
        </p:nvPicPr>
        <p:blipFill>
          <a:blip r:embed="rId3"/>
          <a:stretch>
            <a:fillRect/>
          </a:stretch>
        </p:blipFill>
        <p:spPr>
          <a:xfrm>
            <a:off x="9861018" y="2433636"/>
            <a:ext cx="1485900" cy="1416266"/>
          </a:xfrm>
          <a:prstGeom prst="rect">
            <a:avLst/>
          </a:prstGeom>
        </p:spPr>
      </p:pic>
      <p:cxnSp>
        <p:nvCxnSpPr>
          <p:cNvPr id="36" name="Connecteur droit avec flèche 35">
            <a:extLst>
              <a:ext uri="{FF2B5EF4-FFF2-40B4-BE49-F238E27FC236}">
                <a16:creationId xmlns:a16="http://schemas.microsoft.com/office/drawing/2014/main" id="{652DB7F3-3903-488A-9CE1-AE60CEDABA0F}"/>
              </a:ext>
            </a:extLst>
          </p:cNvPr>
          <p:cNvCxnSpPr>
            <a:cxnSpLocks/>
            <a:stCxn id="7" idx="0"/>
          </p:cNvCxnSpPr>
          <p:nvPr/>
        </p:nvCxnSpPr>
        <p:spPr>
          <a:xfrm>
            <a:off x="8144504" y="3164640"/>
            <a:ext cx="1999621" cy="11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Image 46">
            <a:extLst>
              <a:ext uri="{FF2B5EF4-FFF2-40B4-BE49-F238E27FC236}">
                <a16:creationId xmlns:a16="http://schemas.microsoft.com/office/drawing/2014/main" id="{04C742D0-68C0-45D6-A046-03B6BE673F78}"/>
              </a:ext>
            </a:extLst>
          </p:cNvPr>
          <p:cNvPicPr>
            <a:picLocks noChangeAspect="1"/>
          </p:cNvPicPr>
          <p:nvPr/>
        </p:nvPicPr>
        <p:blipFill>
          <a:blip r:embed="rId4"/>
          <a:stretch>
            <a:fillRect/>
          </a:stretch>
        </p:blipFill>
        <p:spPr>
          <a:xfrm>
            <a:off x="9972584" y="5029557"/>
            <a:ext cx="1300865" cy="1239903"/>
          </a:xfrm>
          <a:prstGeom prst="rect">
            <a:avLst/>
          </a:prstGeom>
        </p:spPr>
      </p:pic>
      <p:sp>
        <p:nvSpPr>
          <p:cNvPr id="48" name="ZoneTexte 47">
            <a:extLst>
              <a:ext uri="{FF2B5EF4-FFF2-40B4-BE49-F238E27FC236}">
                <a16:creationId xmlns:a16="http://schemas.microsoft.com/office/drawing/2014/main" id="{5596C0FF-8249-4B7E-B5C3-FBED4E6E3A69}"/>
              </a:ext>
            </a:extLst>
          </p:cNvPr>
          <p:cNvSpPr txBox="1"/>
          <p:nvPr/>
        </p:nvSpPr>
        <p:spPr>
          <a:xfrm>
            <a:off x="9799105" y="1842722"/>
            <a:ext cx="1647825" cy="461665"/>
          </a:xfrm>
          <a:prstGeom prst="rect">
            <a:avLst/>
          </a:prstGeom>
          <a:noFill/>
        </p:spPr>
        <p:txBody>
          <a:bodyPr wrap="square" rtlCol="0">
            <a:spAutoFit/>
          </a:bodyPr>
          <a:lstStyle/>
          <a:p>
            <a:pPr algn="ctr"/>
            <a:r>
              <a:rPr lang="fr-FR" sz="2400" b="1" dirty="0"/>
              <a:t>Serveur</a:t>
            </a:r>
          </a:p>
        </p:txBody>
      </p:sp>
      <p:sp>
        <p:nvSpPr>
          <p:cNvPr id="49" name="ZoneTexte 48">
            <a:extLst>
              <a:ext uri="{FF2B5EF4-FFF2-40B4-BE49-F238E27FC236}">
                <a16:creationId xmlns:a16="http://schemas.microsoft.com/office/drawing/2014/main" id="{A5A582C2-C219-4CA8-8978-60D180E62EBC}"/>
              </a:ext>
            </a:extLst>
          </p:cNvPr>
          <p:cNvSpPr txBox="1"/>
          <p:nvPr/>
        </p:nvSpPr>
        <p:spPr>
          <a:xfrm>
            <a:off x="9043988" y="6330422"/>
            <a:ext cx="3257550" cy="461665"/>
          </a:xfrm>
          <a:prstGeom prst="rect">
            <a:avLst/>
          </a:prstGeom>
          <a:noFill/>
        </p:spPr>
        <p:txBody>
          <a:bodyPr wrap="square" rtlCol="0">
            <a:spAutoFit/>
          </a:bodyPr>
          <a:lstStyle/>
          <a:p>
            <a:pPr algn="ctr"/>
            <a:r>
              <a:rPr lang="fr-FR" sz="2400" b="1" dirty="0"/>
              <a:t>Base des Données </a:t>
            </a:r>
          </a:p>
        </p:txBody>
      </p:sp>
      <p:cxnSp>
        <p:nvCxnSpPr>
          <p:cNvPr id="50" name="Connecteur droit avec flèche 49">
            <a:extLst>
              <a:ext uri="{FF2B5EF4-FFF2-40B4-BE49-F238E27FC236}">
                <a16:creationId xmlns:a16="http://schemas.microsoft.com/office/drawing/2014/main" id="{8D239D86-D1E4-4F85-848F-70021276E31C}"/>
              </a:ext>
            </a:extLst>
          </p:cNvPr>
          <p:cNvCxnSpPr>
            <a:cxnSpLocks/>
            <a:stCxn id="35" idx="2"/>
            <a:endCxn id="47" idx="0"/>
          </p:cNvCxnSpPr>
          <p:nvPr/>
        </p:nvCxnSpPr>
        <p:spPr>
          <a:xfrm>
            <a:off x="10603968" y="3849902"/>
            <a:ext cx="19049" cy="1179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7BFE37A0-9A10-4A15-AFFA-3EA3E0DF2BAA}"/>
              </a:ext>
            </a:extLst>
          </p:cNvPr>
          <p:cNvSpPr txBox="1"/>
          <p:nvPr/>
        </p:nvSpPr>
        <p:spPr>
          <a:xfrm>
            <a:off x="3470143" y="2691214"/>
            <a:ext cx="1647825" cy="369332"/>
          </a:xfrm>
          <a:prstGeom prst="rect">
            <a:avLst/>
          </a:prstGeom>
          <a:noFill/>
        </p:spPr>
        <p:txBody>
          <a:bodyPr wrap="square" rtlCol="0">
            <a:spAutoFit/>
          </a:bodyPr>
          <a:lstStyle/>
          <a:p>
            <a:r>
              <a:rPr lang="fr-FR" dirty="0"/>
              <a:t>Requête HTTP</a:t>
            </a:r>
          </a:p>
        </p:txBody>
      </p:sp>
      <p:sp>
        <p:nvSpPr>
          <p:cNvPr id="55" name="ZoneTexte 54">
            <a:extLst>
              <a:ext uri="{FF2B5EF4-FFF2-40B4-BE49-F238E27FC236}">
                <a16:creationId xmlns:a16="http://schemas.microsoft.com/office/drawing/2014/main" id="{5EDFFAA2-E87F-4611-B5C0-511ED187A68E}"/>
              </a:ext>
            </a:extLst>
          </p:cNvPr>
          <p:cNvSpPr txBox="1"/>
          <p:nvPr/>
        </p:nvSpPr>
        <p:spPr>
          <a:xfrm>
            <a:off x="3454856" y="3260373"/>
            <a:ext cx="2108728" cy="646331"/>
          </a:xfrm>
          <a:prstGeom prst="rect">
            <a:avLst/>
          </a:prstGeom>
          <a:noFill/>
        </p:spPr>
        <p:txBody>
          <a:bodyPr wrap="square" rtlCol="0">
            <a:spAutoFit/>
          </a:bodyPr>
          <a:lstStyle/>
          <a:p>
            <a:r>
              <a:rPr lang="fr-FR" dirty="0"/>
              <a:t>Réponse : JSON , XML ETC.</a:t>
            </a:r>
          </a:p>
        </p:txBody>
      </p:sp>
      <p:sp>
        <p:nvSpPr>
          <p:cNvPr id="56" name="ZoneTexte 55">
            <a:extLst>
              <a:ext uri="{FF2B5EF4-FFF2-40B4-BE49-F238E27FC236}">
                <a16:creationId xmlns:a16="http://schemas.microsoft.com/office/drawing/2014/main" id="{AB8A5D45-7B6D-4309-ABD9-6814D9025E73}"/>
              </a:ext>
            </a:extLst>
          </p:cNvPr>
          <p:cNvSpPr txBox="1"/>
          <p:nvPr/>
        </p:nvSpPr>
        <p:spPr>
          <a:xfrm>
            <a:off x="8342133" y="2691214"/>
            <a:ext cx="1647825" cy="369332"/>
          </a:xfrm>
          <a:prstGeom prst="rect">
            <a:avLst/>
          </a:prstGeom>
          <a:noFill/>
        </p:spPr>
        <p:txBody>
          <a:bodyPr wrap="square" rtlCol="0">
            <a:spAutoFit/>
          </a:bodyPr>
          <a:lstStyle/>
          <a:p>
            <a:pPr algn="ctr"/>
            <a:r>
              <a:rPr lang="fr-FR" dirty="0"/>
              <a:t>Traitement</a:t>
            </a:r>
          </a:p>
        </p:txBody>
      </p:sp>
      <p:sp>
        <p:nvSpPr>
          <p:cNvPr id="58" name="ZoneTexte 57">
            <a:extLst>
              <a:ext uri="{FF2B5EF4-FFF2-40B4-BE49-F238E27FC236}">
                <a16:creationId xmlns:a16="http://schemas.microsoft.com/office/drawing/2014/main" id="{CA650702-610C-4050-929A-A0FD1CA01DA5}"/>
              </a:ext>
            </a:extLst>
          </p:cNvPr>
          <p:cNvSpPr txBox="1"/>
          <p:nvPr/>
        </p:nvSpPr>
        <p:spPr>
          <a:xfrm>
            <a:off x="8713254" y="4153646"/>
            <a:ext cx="2171701" cy="646331"/>
          </a:xfrm>
          <a:prstGeom prst="rect">
            <a:avLst/>
          </a:prstGeom>
          <a:noFill/>
        </p:spPr>
        <p:txBody>
          <a:bodyPr wrap="square" rtlCol="0">
            <a:spAutoFit/>
          </a:bodyPr>
          <a:lstStyle/>
          <a:p>
            <a:r>
              <a:rPr lang="fr-FR" dirty="0"/>
              <a:t>Demande/renvoie des ressources;</a:t>
            </a:r>
          </a:p>
        </p:txBody>
      </p:sp>
      <p:sp>
        <p:nvSpPr>
          <p:cNvPr id="3" name="Espace réservé du numéro de diapositive 2">
            <a:extLst>
              <a:ext uri="{FF2B5EF4-FFF2-40B4-BE49-F238E27FC236}">
                <a16:creationId xmlns:a16="http://schemas.microsoft.com/office/drawing/2014/main" id="{96CD5F4D-2EE0-4B62-AE44-C921925E6B12}"/>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16449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ppt_x"/>
                                          </p:val>
                                        </p:tav>
                                        <p:tav tm="100000">
                                          <p:val>
                                            <p:strVal val="#ppt_x"/>
                                          </p:val>
                                        </p:tav>
                                      </p:tavLst>
                                    </p:anim>
                                    <p:anim calcmode="lin" valueType="num">
                                      <p:cBhvr additive="base">
                                        <p:cTn id="3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ppt_x"/>
                                          </p:val>
                                        </p:tav>
                                        <p:tav tm="100000">
                                          <p:val>
                                            <p:strVal val="#ppt_x"/>
                                          </p:val>
                                        </p:tav>
                                      </p:tavLst>
                                    </p:anim>
                                    <p:anim calcmode="lin" valueType="num">
                                      <p:cBhvr additive="base">
                                        <p:cTn id="6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anim calcmode="lin" valueType="num">
                                      <p:cBhvr additive="base">
                                        <p:cTn id="65" dur="500" fill="hold"/>
                                        <p:tgtEl>
                                          <p:spTgt spid="36"/>
                                        </p:tgtEl>
                                        <p:attrNameLst>
                                          <p:attrName>ppt_x</p:attrName>
                                        </p:attrNameLst>
                                      </p:cBhvr>
                                      <p:tavLst>
                                        <p:tav tm="0">
                                          <p:val>
                                            <p:strVal val="#ppt_x"/>
                                          </p:val>
                                        </p:tav>
                                        <p:tav tm="100000">
                                          <p:val>
                                            <p:strVal val="#ppt_x"/>
                                          </p:val>
                                        </p:tav>
                                      </p:tavLst>
                                    </p:anim>
                                    <p:anim calcmode="lin" valueType="num">
                                      <p:cBhvr additive="base">
                                        <p:cTn id="6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ppt_x"/>
                                          </p:val>
                                        </p:tav>
                                        <p:tav tm="100000">
                                          <p:val>
                                            <p:strVal val="#ppt_x"/>
                                          </p:val>
                                        </p:tav>
                                      </p:tavLst>
                                    </p:anim>
                                    <p:anim calcmode="lin" valueType="num">
                                      <p:cBhvr additive="base">
                                        <p:cTn id="7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anim calcmode="lin" valueType="num">
                                      <p:cBhvr additive="base">
                                        <p:cTn id="83" dur="500" fill="hold"/>
                                        <p:tgtEl>
                                          <p:spTgt spid="58"/>
                                        </p:tgtEl>
                                        <p:attrNameLst>
                                          <p:attrName>ppt_x</p:attrName>
                                        </p:attrNameLst>
                                      </p:cBhvr>
                                      <p:tavLst>
                                        <p:tav tm="0">
                                          <p:val>
                                            <p:strVal val="#ppt_x"/>
                                          </p:val>
                                        </p:tav>
                                        <p:tav tm="100000">
                                          <p:val>
                                            <p:strVal val="#ppt_x"/>
                                          </p:val>
                                        </p:tav>
                                      </p:tavLst>
                                    </p:anim>
                                    <p:anim calcmode="lin" valueType="num">
                                      <p:cBhvr additive="base">
                                        <p:cTn id="8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 calcmode="lin" valueType="num">
                                      <p:cBhvr additive="base">
                                        <p:cTn id="89" dur="500" fill="hold"/>
                                        <p:tgtEl>
                                          <p:spTgt spid="55"/>
                                        </p:tgtEl>
                                        <p:attrNameLst>
                                          <p:attrName>ppt_x</p:attrName>
                                        </p:attrNameLst>
                                      </p:cBhvr>
                                      <p:tavLst>
                                        <p:tav tm="0">
                                          <p:val>
                                            <p:strVal val="#ppt_x"/>
                                          </p:val>
                                        </p:tav>
                                        <p:tav tm="100000">
                                          <p:val>
                                            <p:strVal val="#ppt_x"/>
                                          </p:val>
                                        </p:tav>
                                      </p:tavLst>
                                    </p:anim>
                                    <p:anim calcmode="lin" valueType="num">
                                      <p:cBhvr additive="base">
                                        <p:cTn id="9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p:bldP spid="48" grpId="0"/>
      <p:bldP spid="49" grpId="0"/>
      <p:bldP spid="54" grpId="0"/>
      <p:bldP spid="55" grpId="0"/>
      <p:bldP spid="56" grpId="0"/>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0642C-F362-467F-BBEA-536B1FF7066D}"/>
              </a:ext>
            </a:extLst>
          </p:cNvPr>
          <p:cNvSpPr>
            <a:spLocks noGrp="1"/>
          </p:cNvSpPr>
          <p:nvPr>
            <p:ph type="title"/>
          </p:nvPr>
        </p:nvSpPr>
        <p:spPr>
          <a:xfrm>
            <a:off x="1371600" y="685800"/>
            <a:ext cx="9601200" cy="1416266"/>
          </a:xfrm>
        </p:spPr>
        <p:txBody>
          <a:bodyPr/>
          <a:lstStyle/>
          <a:p>
            <a:r>
              <a:rPr lang="fr-FR" dirty="0"/>
              <a:t>GET (Read)</a:t>
            </a:r>
          </a:p>
        </p:txBody>
      </p:sp>
      <p:sp>
        <p:nvSpPr>
          <p:cNvPr id="6" name="ZoneTexte 5">
            <a:extLst>
              <a:ext uri="{FF2B5EF4-FFF2-40B4-BE49-F238E27FC236}">
                <a16:creationId xmlns:a16="http://schemas.microsoft.com/office/drawing/2014/main" id="{250A3C09-81D0-4D87-8746-1A82C99A4C5B}"/>
              </a:ext>
            </a:extLst>
          </p:cNvPr>
          <p:cNvSpPr txBox="1"/>
          <p:nvPr/>
        </p:nvSpPr>
        <p:spPr>
          <a:xfrm>
            <a:off x="1585912" y="4000500"/>
            <a:ext cx="2171701" cy="1569660"/>
          </a:xfrm>
          <a:prstGeom prst="rect">
            <a:avLst/>
          </a:prstGeom>
          <a:noFill/>
        </p:spPr>
        <p:txBody>
          <a:bodyPr wrap="square" rtlCol="0">
            <a:spAutoFit/>
          </a:bodyPr>
          <a:lstStyle/>
          <a:p>
            <a:pPr algn="ctr"/>
            <a:r>
              <a:rPr lang="fr-FR" sz="2400" b="1" dirty="0"/>
              <a:t>Client </a:t>
            </a:r>
          </a:p>
          <a:p>
            <a:pPr algn="ctr"/>
            <a:r>
              <a:rPr lang="fr-FR" sz="2400" b="1" dirty="0"/>
              <a:t>Application </a:t>
            </a:r>
          </a:p>
          <a:p>
            <a:pPr algn="ctr"/>
            <a:r>
              <a:rPr lang="fr-FR" sz="2400" b="1" dirty="0"/>
              <a:t>Site Web </a:t>
            </a:r>
          </a:p>
          <a:p>
            <a:pPr algn="ctr"/>
            <a:r>
              <a:rPr lang="fr-FR" sz="2400" b="1" dirty="0"/>
              <a:t>ETC.</a:t>
            </a:r>
          </a:p>
        </p:txBody>
      </p:sp>
      <p:sp>
        <p:nvSpPr>
          <p:cNvPr id="7" name="Nuage 6">
            <a:extLst>
              <a:ext uri="{FF2B5EF4-FFF2-40B4-BE49-F238E27FC236}">
                <a16:creationId xmlns:a16="http://schemas.microsoft.com/office/drawing/2014/main" id="{D50C99A8-4371-480A-99B6-413505641F83}"/>
              </a:ext>
            </a:extLst>
          </p:cNvPr>
          <p:cNvSpPr/>
          <p:nvPr/>
        </p:nvSpPr>
        <p:spPr>
          <a:xfrm>
            <a:off x="5303661" y="2456507"/>
            <a:ext cx="2843212" cy="1416266"/>
          </a:xfrm>
          <a:prstGeom prst="cloud">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dirty="0"/>
          </a:p>
        </p:txBody>
      </p:sp>
      <p:sp>
        <p:nvSpPr>
          <p:cNvPr id="8" name="ZoneTexte 7">
            <a:extLst>
              <a:ext uri="{FF2B5EF4-FFF2-40B4-BE49-F238E27FC236}">
                <a16:creationId xmlns:a16="http://schemas.microsoft.com/office/drawing/2014/main" id="{6AE1EDB4-013B-4A4E-A527-01CFCEF1DBBE}"/>
              </a:ext>
            </a:extLst>
          </p:cNvPr>
          <p:cNvSpPr txBox="1"/>
          <p:nvPr/>
        </p:nvSpPr>
        <p:spPr>
          <a:xfrm>
            <a:off x="5758844" y="2761087"/>
            <a:ext cx="2057400" cy="830997"/>
          </a:xfrm>
          <a:prstGeom prst="rect">
            <a:avLst/>
          </a:prstGeom>
          <a:noFill/>
        </p:spPr>
        <p:txBody>
          <a:bodyPr wrap="square" rtlCol="0">
            <a:spAutoFit/>
          </a:bodyPr>
          <a:lstStyle/>
          <a:p>
            <a:pPr algn="ctr"/>
            <a:r>
              <a:rPr lang="fr-FR" sz="2400" b="1" dirty="0"/>
              <a:t>API REST </a:t>
            </a:r>
          </a:p>
          <a:p>
            <a:pPr algn="ctr"/>
            <a:r>
              <a:rPr lang="fr-FR" sz="2400" b="1" dirty="0"/>
              <a:t>GET</a:t>
            </a:r>
          </a:p>
        </p:txBody>
      </p:sp>
      <p:cxnSp>
        <p:nvCxnSpPr>
          <p:cNvPr id="10" name="Connecteur droit avec flèche 9">
            <a:extLst>
              <a:ext uri="{FF2B5EF4-FFF2-40B4-BE49-F238E27FC236}">
                <a16:creationId xmlns:a16="http://schemas.microsoft.com/office/drawing/2014/main" id="{AEB26EF1-F2B8-467D-B300-AB1DD463C732}"/>
              </a:ext>
            </a:extLst>
          </p:cNvPr>
          <p:cNvCxnSpPr>
            <a:cxnSpLocks/>
            <a:endCxn id="7" idx="2"/>
          </p:cNvCxnSpPr>
          <p:nvPr/>
        </p:nvCxnSpPr>
        <p:spPr>
          <a:xfrm flipV="1">
            <a:off x="3381729" y="3164640"/>
            <a:ext cx="1930751" cy="11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Espace réservé du contenu 27">
            <a:extLst>
              <a:ext uri="{FF2B5EF4-FFF2-40B4-BE49-F238E27FC236}">
                <a16:creationId xmlns:a16="http://schemas.microsoft.com/office/drawing/2014/main" id="{36E3BCFC-7675-4089-8383-E47D0CF05D02}"/>
              </a:ext>
            </a:extLst>
          </p:cNvPr>
          <p:cNvPicPr>
            <a:picLocks noGrp="1" noChangeAspect="1"/>
          </p:cNvPicPr>
          <p:nvPr>
            <p:ph idx="1"/>
          </p:nvPr>
        </p:nvPicPr>
        <p:blipFill>
          <a:blip r:embed="rId2"/>
          <a:stretch>
            <a:fillRect/>
          </a:stretch>
        </p:blipFill>
        <p:spPr>
          <a:xfrm>
            <a:off x="1738313" y="2352675"/>
            <a:ext cx="1647825" cy="1570603"/>
          </a:xfrm>
        </p:spPr>
      </p:pic>
      <p:pic>
        <p:nvPicPr>
          <p:cNvPr id="35" name="Image 34">
            <a:extLst>
              <a:ext uri="{FF2B5EF4-FFF2-40B4-BE49-F238E27FC236}">
                <a16:creationId xmlns:a16="http://schemas.microsoft.com/office/drawing/2014/main" id="{37178265-155A-4D34-8068-0096B08A0DFC}"/>
              </a:ext>
            </a:extLst>
          </p:cNvPr>
          <p:cNvPicPr>
            <a:picLocks noChangeAspect="1"/>
          </p:cNvPicPr>
          <p:nvPr/>
        </p:nvPicPr>
        <p:blipFill>
          <a:blip r:embed="rId3"/>
          <a:stretch>
            <a:fillRect/>
          </a:stretch>
        </p:blipFill>
        <p:spPr>
          <a:xfrm>
            <a:off x="9861018" y="2433636"/>
            <a:ext cx="1485900" cy="1416266"/>
          </a:xfrm>
          <a:prstGeom prst="rect">
            <a:avLst/>
          </a:prstGeom>
        </p:spPr>
      </p:pic>
      <p:cxnSp>
        <p:nvCxnSpPr>
          <p:cNvPr id="36" name="Connecteur droit avec flèche 35">
            <a:extLst>
              <a:ext uri="{FF2B5EF4-FFF2-40B4-BE49-F238E27FC236}">
                <a16:creationId xmlns:a16="http://schemas.microsoft.com/office/drawing/2014/main" id="{652DB7F3-3903-488A-9CE1-AE60CEDABA0F}"/>
              </a:ext>
            </a:extLst>
          </p:cNvPr>
          <p:cNvCxnSpPr>
            <a:cxnSpLocks/>
          </p:cNvCxnSpPr>
          <p:nvPr/>
        </p:nvCxnSpPr>
        <p:spPr>
          <a:xfrm>
            <a:off x="8191542" y="3120107"/>
            <a:ext cx="1949006" cy="164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Image 46">
            <a:extLst>
              <a:ext uri="{FF2B5EF4-FFF2-40B4-BE49-F238E27FC236}">
                <a16:creationId xmlns:a16="http://schemas.microsoft.com/office/drawing/2014/main" id="{04C742D0-68C0-45D6-A046-03B6BE673F78}"/>
              </a:ext>
            </a:extLst>
          </p:cNvPr>
          <p:cNvPicPr>
            <a:picLocks noChangeAspect="1"/>
          </p:cNvPicPr>
          <p:nvPr/>
        </p:nvPicPr>
        <p:blipFill>
          <a:blip r:embed="rId4"/>
          <a:stretch>
            <a:fillRect/>
          </a:stretch>
        </p:blipFill>
        <p:spPr>
          <a:xfrm>
            <a:off x="9972584" y="5029557"/>
            <a:ext cx="1300865" cy="1239903"/>
          </a:xfrm>
          <a:prstGeom prst="rect">
            <a:avLst/>
          </a:prstGeom>
        </p:spPr>
      </p:pic>
      <p:sp>
        <p:nvSpPr>
          <p:cNvPr id="48" name="ZoneTexte 47">
            <a:extLst>
              <a:ext uri="{FF2B5EF4-FFF2-40B4-BE49-F238E27FC236}">
                <a16:creationId xmlns:a16="http://schemas.microsoft.com/office/drawing/2014/main" id="{5596C0FF-8249-4B7E-B5C3-FBED4E6E3A69}"/>
              </a:ext>
            </a:extLst>
          </p:cNvPr>
          <p:cNvSpPr txBox="1"/>
          <p:nvPr/>
        </p:nvSpPr>
        <p:spPr>
          <a:xfrm>
            <a:off x="9799105" y="1842722"/>
            <a:ext cx="1647825" cy="461665"/>
          </a:xfrm>
          <a:prstGeom prst="rect">
            <a:avLst/>
          </a:prstGeom>
          <a:noFill/>
        </p:spPr>
        <p:txBody>
          <a:bodyPr wrap="square" rtlCol="0">
            <a:spAutoFit/>
          </a:bodyPr>
          <a:lstStyle/>
          <a:p>
            <a:pPr algn="ctr"/>
            <a:r>
              <a:rPr lang="fr-FR" sz="2400" b="1" dirty="0"/>
              <a:t>Serveur</a:t>
            </a:r>
          </a:p>
        </p:txBody>
      </p:sp>
      <p:sp>
        <p:nvSpPr>
          <p:cNvPr id="49" name="ZoneTexte 48">
            <a:extLst>
              <a:ext uri="{FF2B5EF4-FFF2-40B4-BE49-F238E27FC236}">
                <a16:creationId xmlns:a16="http://schemas.microsoft.com/office/drawing/2014/main" id="{A5A582C2-C219-4CA8-8978-60D180E62EBC}"/>
              </a:ext>
            </a:extLst>
          </p:cNvPr>
          <p:cNvSpPr txBox="1"/>
          <p:nvPr/>
        </p:nvSpPr>
        <p:spPr>
          <a:xfrm>
            <a:off x="9043988" y="6330422"/>
            <a:ext cx="3257550" cy="461665"/>
          </a:xfrm>
          <a:prstGeom prst="rect">
            <a:avLst/>
          </a:prstGeom>
          <a:noFill/>
        </p:spPr>
        <p:txBody>
          <a:bodyPr wrap="square" rtlCol="0">
            <a:spAutoFit/>
          </a:bodyPr>
          <a:lstStyle/>
          <a:p>
            <a:pPr algn="ctr"/>
            <a:r>
              <a:rPr lang="fr-FR" sz="2400" b="1" dirty="0"/>
              <a:t>Base des Données </a:t>
            </a:r>
          </a:p>
        </p:txBody>
      </p:sp>
      <p:cxnSp>
        <p:nvCxnSpPr>
          <p:cNvPr id="50" name="Connecteur droit avec flèche 49">
            <a:extLst>
              <a:ext uri="{FF2B5EF4-FFF2-40B4-BE49-F238E27FC236}">
                <a16:creationId xmlns:a16="http://schemas.microsoft.com/office/drawing/2014/main" id="{8D239D86-D1E4-4F85-848F-70021276E31C}"/>
              </a:ext>
            </a:extLst>
          </p:cNvPr>
          <p:cNvCxnSpPr>
            <a:cxnSpLocks/>
            <a:stCxn id="35" idx="2"/>
            <a:endCxn id="47" idx="0"/>
          </p:cNvCxnSpPr>
          <p:nvPr/>
        </p:nvCxnSpPr>
        <p:spPr>
          <a:xfrm>
            <a:off x="10603968" y="3849902"/>
            <a:ext cx="19049" cy="1179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7BFE37A0-9A10-4A15-AFFA-3EA3E0DF2BAA}"/>
              </a:ext>
            </a:extLst>
          </p:cNvPr>
          <p:cNvSpPr txBox="1"/>
          <p:nvPr/>
        </p:nvSpPr>
        <p:spPr>
          <a:xfrm>
            <a:off x="3470143" y="2691214"/>
            <a:ext cx="1647825" cy="369332"/>
          </a:xfrm>
          <a:prstGeom prst="rect">
            <a:avLst/>
          </a:prstGeom>
          <a:noFill/>
        </p:spPr>
        <p:txBody>
          <a:bodyPr wrap="square" rtlCol="0">
            <a:spAutoFit/>
          </a:bodyPr>
          <a:lstStyle/>
          <a:p>
            <a:r>
              <a:rPr lang="fr-FR" dirty="0"/>
              <a:t>Requête HTTP</a:t>
            </a:r>
          </a:p>
        </p:txBody>
      </p:sp>
      <p:sp>
        <p:nvSpPr>
          <p:cNvPr id="55" name="ZoneTexte 54">
            <a:extLst>
              <a:ext uri="{FF2B5EF4-FFF2-40B4-BE49-F238E27FC236}">
                <a16:creationId xmlns:a16="http://schemas.microsoft.com/office/drawing/2014/main" id="{5EDFFAA2-E87F-4611-B5C0-511ED187A68E}"/>
              </a:ext>
            </a:extLst>
          </p:cNvPr>
          <p:cNvSpPr txBox="1"/>
          <p:nvPr/>
        </p:nvSpPr>
        <p:spPr>
          <a:xfrm>
            <a:off x="3454856" y="3260373"/>
            <a:ext cx="2108728" cy="646331"/>
          </a:xfrm>
          <a:prstGeom prst="rect">
            <a:avLst/>
          </a:prstGeom>
          <a:noFill/>
        </p:spPr>
        <p:txBody>
          <a:bodyPr wrap="square" rtlCol="0">
            <a:spAutoFit/>
          </a:bodyPr>
          <a:lstStyle/>
          <a:p>
            <a:r>
              <a:rPr lang="fr-FR" dirty="0"/>
              <a:t>Réponse : JSON , XML ETC.</a:t>
            </a:r>
          </a:p>
        </p:txBody>
      </p:sp>
      <p:sp>
        <p:nvSpPr>
          <p:cNvPr id="56" name="ZoneTexte 55">
            <a:extLst>
              <a:ext uri="{FF2B5EF4-FFF2-40B4-BE49-F238E27FC236}">
                <a16:creationId xmlns:a16="http://schemas.microsoft.com/office/drawing/2014/main" id="{AB8A5D45-7B6D-4309-ABD9-6814D9025E73}"/>
              </a:ext>
            </a:extLst>
          </p:cNvPr>
          <p:cNvSpPr txBox="1"/>
          <p:nvPr/>
        </p:nvSpPr>
        <p:spPr>
          <a:xfrm>
            <a:off x="8342133" y="2691214"/>
            <a:ext cx="1647825" cy="369332"/>
          </a:xfrm>
          <a:prstGeom prst="rect">
            <a:avLst/>
          </a:prstGeom>
          <a:noFill/>
        </p:spPr>
        <p:txBody>
          <a:bodyPr wrap="square" rtlCol="0">
            <a:spAutoFit/>
          </a:bodyPr>
          <a:lstStyle/>
          <a:p>
            <a:pPr algn="ctr"/>
            <a:r>
              <a:rPr lang="fr-FR" dirty="0"/>
              <a:t>Traitement</a:t>
            </a:r>
          </a:p>
        </p:txBody>
      </p:sp>
      <p:sp>
        <p:nvSpPr>
          <p:cNvPr id="58" name="ZoneTexte 57">
            <a:extLst>
              <a:ext uri="{FF2B5EF4-FFF2-40B4-BE49-F238E27FC236}">
                <a16:creationId xmlns:a16="http://schemas.microsoft.com/office/drawing/2014/main" id="{CA650702-610C-4050-929A-A0FD1CA01DA5}"/>
              </a:ext>
            </a:extLst>
          </p:cNvPr>
          <p:cNvSpPr txBox="1"/>
          <p:nvPr/>
        </p:nvSpPr>
        <p:spPr>
          <a:xfrm>
            <a:off x="8713254" y="4153646"/>
            <a:ext cx="2171701" cy="646331"/>
          </a:xfrm>
          <a:prstGeom prst="rect">
            <a:avLst/>
          </a:prstGeom>
          <a:noFill/>
        </p:spPr>
        <p:txBody>
          <a:bodyPr wrap="square" rtlCol="0">
            <a:spAutoFit/>
          </a:bodyPr>
          <a:lstStyle/>
          <a:p>
            <a:r>
              <a:rPr lang="fr-FR" dirty="0"/>
              <a:t>Demande/renvoie des ressources;</a:t>
            </a:r>
          </a:p>
        </p:txBody>
      </p:sp>
      <p:sp>
        <p:nvSpPr>
          <p:cNvPr id="3" name="Espace réservé du numéro de diapositive 2">
            <a:extLst>
              <a:ext uri="{FF2B5EF4-FFF2-40B4-BE49-F238E27FC236}">
                <a16:creationId xmlns:a16="http://schemas.microsoft.com/office/drawing/2014/main" id="{39B090CE-1F61-4D8B-90D0-D7B19F76666D}"/>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8568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ppt_x"/>
                                          </p:val>
                                        </p:tav>
                                        <p:tav tm="100000">
                                          <p:val>
                                            <p:strVal val="#ppt_x"/>
                                          </p:val>
                                        </p:tav>
                                      </p:tavLst>
                                    </p:anim>
                                    <p:anim calcmode="lin" valueType="num">
                                      <p:cBhvr additive="base">
                                        <p:cTn id="54" dur="500" fill="hold"/>
                                        <p:tgtEl>
                                          <p:spTgt spid="5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additive="base">
                                        <p:cTn id="65" dur="500" fill="hold"/>
                                        <p:tgtEl>
                                          <p:spTgt spid="56"/>
                                        </p:tgtEl>
                                        <p:attrNameLst>
                                          <p:attrName>ppt_x</p:attrName>
                                        </p:attrNameLst>
                                      </p:cBhvr>
                                      <p:tavLst>
                                        <p:tav tm="0">
                                          <p:val>
                                            <p:strVal val="#ppt_x"/>
                                          </p:val>
                                        </p:tav>
                                        <p:tav tm="100000">
                                          <p:val>
                                            <p:strVal val="#ppt_x"/>
                                          </p:val>
                                        </p:tav>
                                      </p:tavLst>
                                    </p:anim>
                                    <p:anim calcmode="lin" valueType="num">
                                      <p:cBhvr additive="base">
                                        <p:cTn id="66" dur="500" fill="hold"/>
                                        <p:tgtEl>
                                          <p:spTgt spid="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p:bldP spid="48" grpId="0"/>
      <p:bldP spid="49" grpId="0"/>
      <p:bldP spid="54" grpId="0"/>
      <p:bldP spid="55" grpId="0"/>
      <p:bldP spid="56" grpId="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0642C-F362-467F-BBEA-536B1FF7066D}"/>
              </a:ext>
            </a:extLst>
          </p:cNvPr>
          <p:cNvSpPr>
            <a:spLocks noGrp="1"/>
          </p:cNvSpPr>
          <p:nvPr>
            <p:ph type="title"/>
          </p:nvPr>
        </p:nvSpPr>
        <p:spPr>
          <a:xfrm>
            <a:off x="1371600" y="685800"/>
            <a:ext cx="9601200" cy="1416266"/>
          </a:xfrm>
        </p:spPr>
        <p:txBody>
          <a:bodyPr/>
          <a:lstStyle/>
          <a:p>
            <a:r>
              <a:rPr lang="fr-FR" dirty="0"/>
              <a:t>PUT (Update)</a:t>
            </a:r>
          </a:p>
        </p:txBody>
      </p:sp>
      <p:sp>
        <p:nvSpPr>
          <p:cNvPr id="6" name="ZoneTexte 5">
            <a:extLst>
              <a:ext uri="{FF2B5EF4-FFF2-40B4-BE49-F238E27FC236}">
                <a16:creationId xmlns:a16="http://schemas.microsoft.com/office/drawing/2014/main" id="{250A3C09-81D0-4D87-8746-1A82C99A4C5B}"/>
              </a:ext>
            </a:extLst>
          </p:cNvPr>
          <p:cNvSpPr txBox="1"/>
          <p:nvPr/>
        </p:nvSpPr>
        <p:spPr>
          <a:xfrm>
            <a:off x="1585912" y="4000500"/>
            <a:ext cx="2171701" cy="1569660"/>
          </a:xfrm>
          <a:prstGeom prst="rect">
            <a:avLst/>
          </a:prstGeom>
          <a:noFill/>
        </p:spPr>
        <p:txBody>
          <a:bodyPr wrap="square" rtlCol="0">
            <a:spAutoFit/>
          </a:bodyPr>
          <a:lstStyle/>
          <a:p>
            <a:pPr algn="ctr"/>
            <a:r>
              <a:rPr lang="fr-FR" sz="2400" b="1" dirty="0"/>
              <a:t>Client </a:t>
            </a:r>
          </a:p>
          <a:p>
            <a:pPr algn="ctr"/>
            <a:r>
              <a:rPr lang="fr-FR" sz="2400" b="1" dirty="0"/>
              <a:t>Application </a:t>
            </a:r>
          </a:p>
          <a:p>
            <a:pPr algn="ctr"/>
            <a:r>
              <a:rPr lang="fr-FR" sz="2400" b="1" dirty="0"/>
              <a:t>Site Web </a:t>
            </a:r>
          </a:p>
          <a:p>
            <a:pPr algn="ctr"/>
            <a:r>
              <a:rPr lang="fr-FR" sz="2400" b="1" dirty="0"/>
              <a:t>ETC.</a:t>
            </a:r>
          </a:p>
        </p:txBody>
      </p:sp>
      <p:sp>
        <p:nvSpPr>
          <p:cNvPr id="7" name="Nuage 6">
            <a:extLst>
              <a:ext uri="{FF2B5EF4-FFF2-40B4-BE49-F238E27FC236}">
                <a16:creationId xmlns:a16="http://schemas.microsoft.com/office/drawing/2014/main" id="{D50C99A8-4371-480A-99B6-413505641F83}"/>
              </a:ext>
            </a:extLst>
          </p:cNvPr>
          <p:cNvSpPr/>
          <p:nvPr/>
        </p:nvSpPr>
        <p:spPr>
          <a:xfrm>
            <a:off x="5303661" y="2456507"/>
            <a:ext cx="2843212" cy="1416266"/>
          </a:xfrm>
          <a:prstGeom prst="cloud">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dirty="0"/>
          </a:p>
        </p:txBody>
      </p:sp>
      <p:sp>
        <p:nvSpPr>
          <p:cNvPr id="8" name="ZoneTexte 7">
            <a:extLst>
              <a:ext uri="{FF2B5EF4-FFF2-40B4-BE49-F238E27FC236}">
                <a16:creationId xmlns:a16="http://schemas.microsoft.com/office/drawing/2014/main" id="{6AE1EDB4-013B-4A4E-A527-01CFCEF1DBBE}"/>
              </a:ext>
            </a:extLst>
          </p:cNvPr>
          <p:cNvSpPr txBox="1"/>
          <p:nvPr/>
        </p:nvSpPr>
        <p:spPr>
          <a:xfrm>
            <a:off x="5758844" y="2761087"/>
            <a:ext cx="2057400" cy="830997"/>
          </a:xfrm>
          <a:prstGeom prst="rect">
            <a:avLst/>
          </a:prstGeom>
          <a:noFill/>
        </p:spPr>
        <p:txBody>
          <a:bodyPr wrap="square" rtlCol="0">
            <a:spAutoFit/>
          </a:bodyPr>
          <a:lstStyle/>
          <a:p>
            <a:pPr algn="ctr"/>
            <a:r>
              <a:rPr lang="fr-FR" sz="2400" b="1" dirty="0"/>
              <a:t>API REST </a:t>
            </a:r>
          </a:p>
          <a:p>
            <a:pPr algn="ctr"/>
            <a:r>
              <a:rPr lang="fr-FR" sz="2400" b="1" dirty="0"/>
              <a:t>PUT</a:t>
            </a:r>
          </a:p>
        </p:txBody>
      </p:sp>
      <p:cxnSp>
        <p:nvCxnSpPr>
          <p:cNvPr id="10" name="Connecteur droit avec flèche 9">
            <a:extLst>
              <a:ext uri="{FF2B5EF4-FFF2-40B4-BE49-F238E27FC236}">
                <a16:creationId xmlns:a16="http://schemas.microsoft.com/office/drawing/2014/main" id="{AEB26EF1-F2B8-467D-B300-AB1DD463C732}"/>
              </a:ext>
            </a:extLst>
          </p:cNvPr>
          <p:cNvCxnSpPr>
            <a:cxnSpLocks/>
            <a:endCxn id="7" idx="2"/>
          </p:cNvCxnSpPr>
          <p:nvPr/>
        </p:nvCxnSpPr>
        <p:spPr>
          <a:xfrm flipV="1">
            <a:off x="3381729" y="3164640"/>
            <a:ext cx="1930751" cy="11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Espace réservé du contenu 27">
            <a:extLst>
              <a:ext uri="{FF2B5EF4-FFF2-40B4-BE49-F238E27FC236}">
                <a16:creationId xmlns:a16="http://schemas.microsoft.com/office/drawing/2014/main" id="{36E3BCFC-7675-4089-8383-E47D0CF05D02}"/>
              </a:ext>
            </a:extLst>
          </p:cNvPr>
          <p:cNvPicPr>
            <a:picLocks noGrp="1" noChangeAspect="1"/>
          </p:cNvPicPr>
          <p:nvPr>
            <p:ph idx="1"/>
          </p:nvPr>
        </p:nvPicPr>
        <p:blipFill>
          <a:blip r:embed="rId2"/>
          <a:stretch>
            <a:fillRect/>
          </a:stretch>
        </p:blipFill>
        <p:spPr>
          <a:xfrm>
            <a:off x="1738313" y="2352675"/>
            <a:ext cx="1647825" cy="1570603"/>
          </a:xfrm>
        </p:spPr>
      </p:pic>
      <p:pic>
        <p:nvPicPr>
          <p:cNvPr id="35" name="Image 34">
            <a:extLst>
              <a:ext uri="{FF2B5EF4-FFF2-40B4-BE49-F238E27FC236}">
                <a16:creationId xmlns:a16="http://schemas.microsoft.com/office/drawing/2014/main" id="{37178265-155A-4D34-8068-0096B08A0DFC}"/>
              </a:ext>
            </a:extLst>
          </p:cNvPr>
          <p:cNvPicPr>
            <a:picLocks noChangeAspect="1"/>
          </p:cNvPicPr>
          <p:nvPr/>
        </p:nvPicPr>
        <p:blipFill>
          <a:blip r:embed="rId3"/>
          <a:stretch>
            <a:fillRect/>
          </a:stretch>
        </p:blipFill>
        <p:spPr>
          <a:xfrm>
            <a:off x="9861018" y="2433636"/>
            <a:ext cx="1485900" cy="1416266"/>
          </a:xfrm>
          <a:prstGeom prst="rect">
            <a:avLst/>
          </a:prstGeom>
        </p:spPr>
      </p:pic>
      <p:cxnSp>
        <p:nvCxnSpPr>
          <p:cNvPr id="36" name="Connecteur droit avec flèche 35">
            <a:extLst>
              <a:ext uri="{FF2B5EF4-FFF2-40B4-BE49-F238E27FC236}">
                <a16:creationId xmlns:a16="http://schemas.microsoft.com/office/drawing/2014/main" id="{652DB7F3-3903-488A-9CE1-AE60CEDABA0F}"/>
              </a:ext>
            </a:extLst>
          </p:cNvPr>
          <p:cNvCxnSpPr>
            <a:cxnSpLocks/>
            <a:stCxn id="7" idx="0"/>
          </p:cNvCxnSpPr>
          <p:nvPr/>
        </p:nvCxnSpPr>
        <p:spPr>
          <a:xfrm>
            <a:off x="8144504" y="3164640"/>
            <a:ext cx="1956759" cy="11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Image 46">
            <a:extLst>
              <a:ext uri="{FF2B5EF4-FFF2-40B4-BE49-F238E27FC236}">
                <a16:creationId xmlns:a16="http://schemas.microsoft.com/office/drawing/2014/main" id="{04C742D0-68C0-45D6-A046-03B6BE673F78}"/>
              </a:ext>
            </a:extLst>
          </p:cNvPr>
          <p:cNvPicPr>
            <a:picLocks noChangeAspect="1"/>
          </p:cNvPicPr>
          <p:nvPr/>
        </p:nvPicPr>
        <p:blipFill>
          <a:blip r:embed="rId4"/>
          <a:stretch>
            <a:fillRect/>
          </a:stretch>
        </p:blipFill>
        <p:spPr>
          <a:xfrm>
            <a:off x="9972584" y="5029557"/>
            <a:ext cx="1300865" cy="1239903"/>
          </a:xfrm>
          <a:prstGeom prst="rect">
            <a:avLst/>
          </a:prstGeom>
        </p:spPr>
      </p:pic>
      <p:sp>
        <p:nvSpPr>
          <p:cNvPr id="48" name="ZoneTexte 47">
            <a:extLst>
              <a:ext uri="{FF2B5EF4-FFF2-40B4-BE49-F238E27FC236}">
                <a16:creationId xmlns:a16="http://schemas.microsoft.com/office/drawing/2014/main" id="{5596C0FF-8249-4B7E-B5C3-FBED4E6E3A69}"/>
              </a:ext>
            </a:extLst>
          </p:cNvPr>
          <p:cNvSpPr txBox="1"/>
          <p:nvPr/>
        </p:nvSpPr>
        <p:spPr>
          <a:xfrm>
            <a:off x="9799105" y="1842722"/>
            <a:ext cx="1647825" cy="461665"/>
          </a:xfrm>
          <a:prstGeom prst="rect">
            <a:avLst/>
          </a:prstGeom>
          <a:noFill/>
        </p:spPr>
        <p:txBody>
          <a:bodyPr wrap="square" rtlCol="0">
            <a:spAutoFit/>
          </a:bodyPr>
          <a:lstStyle/>
          <a:p>
            <a:pPr algn="ctr"/>
            <a:r>
              <a:rPr lang="fr-FR" sz="2400" b="1" dirty="0"/>
              <a:t>Serveur</a:t>
            </a:r>
          </a:p>
        </p:txBody>
      </p:sp>
      <p:sp>
        <p:nvSpPr>
          <p:cNvPr id="49" name="ZoneTexte 48">
            <a:extLst>
              <a:ext uri="{FF2B5EF4-FFF2-40B4-BE49-F238E27FC236}">
                <a16:creationId xmlns:a16="http://schemas.microsoft.com/office/drawing/2014/main" id="{A5A582C2-C219-4CA8-8978-60D180E62EBC}"/>
              </a:ext>
            </a:extLst>
          </p:cNvPr>
          <p:cNvSpPr txBox="1"/>
          <p:nvPr/>
        </p:nvSpPr>
        <p:spPr>
          <a:xfrm>
            <a:off x="9043988" y="6330422"/>
            <a:ext cx="3257550" cy="461665"/>
          </a:xfrm>
          <a:prstGeom prst="rect">
            <a:avLst/>
          </a:prstGeom>
          <a:noFill/>
        </p:spPr>
        <p:txBody>
          <a:bodyPr wrap="square" rtlCol="0">
            <a:spAutoFit/>
          </a:bodyPr>
          <a:lstStyle/>
          <a:p>
            <a:pPr algn="ctr"/>
            <a:r>
              <a:rPr lang="fr-FR" sz="2400" b="1" dirty="0"/>
              <a:t>Base des Données </a:t>
            </a:r>
          </a:p>
        </p:txBody>
      </p:sp>
      <p:cxnSp>
        <p:nvCxnSpPr>
          <p:cNvPr id="50" name="Connecteur droit avec flèche 49">
            <a:extLst>
              <a:ext uri="{FF2B5EF4-FFF2-40B4-BE49-F238E27FC236}">
                <a16:creationId xmlns:a16="http://schemas.microsoft.com/office/drawing/2014/main" id="{8D239D86-D1E4-4F85-848F-70021276E31C}"/>
              </a:ext>
            </a:extLst>
          </p:cNvPr>
          <p:cNvCxnSpPr>
            <a:cxnSpLocks/>
            <a:stCxn id="35" idx="2"/>
            <a:endCxn id="47" idx="0"/>
          </p:cNvCxnSpPr>
          <p:nvPr/>
        </p:nvCxnSpPr>
        <p:spPr>
          <a:xfrm>
            <a:off x="10603968" y="3849902"/>
            <a:ext cx="19049" cy="1179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7BFE37A0-9A10-4A15-AFFA-3EA3E0DF2BAA}"/>
              </a:ext>
            </a:extLst>
          </p:cNvPr>
          <p:cNvSpPr txBox="1"/>
          <p:nvPr/>
        </p:nvSpPr>
        <p:spPr>
          <a:xfrm>
            <a:off x="3470143" y="2691214"/>
            <a:ext cx="1647825" cy="369332"/>
          </a:xfrm>
          <a:prstGeom prst="rect">
            <a:avLst/>
          </a:prstGeom>
          <a:noFill/>
        </p:spPr>
        <p:txBody>
          <a:bodyPr wrap="square" rtlCol="0">
            <a:spAutoFit/>
          </a:bodyPr>
          <a:lstStyle/>
          <a:p>
            <a:r>
              <a:rPr lang="fr-FR" dirty="0"/>
              <a:t>Requête HTTP</a:t>
            </a:r>
          </a:p>
        </p:txBody>
      </p:sp>
      <p:sp>
        <p:nvSpPr>
          <p:cNvPr id="55" name="ZoneTexte 54">
            <a:extLst>
              <a:ext uri="{FF2B5EF4-FFF2-40B4-BE49-F238E27FC236}">
                <a16:creationId xmlns:a16="http://schemas.microsoft.com/office/drawing/2014/main" id="{5EDFFAA2-E87F-4611-B5C0-511ED187A68E}"/>
              </a:ext>
            </a:extLst>
          </p:cNvPr>
          <p:cNvSpPr txBox="1"/>
          <p:nvPr/>
        </p:nvSpPr>
        <p:spPr>
          <a:xfrm>
            <a:off x="3454856" y="3260373"/>
            <a:ext cx="2108728" cy="646331"/>
          </a:xfrm>
          <a:prstGeom prst="rect">
            <a:avLst/>
          </a:prstGeom>
          <a:noFill/>
        </p:spPr>
        <p:txBody>
          <a:bodyPr wrap="square" rtlCol="0">
            <a:spAutoFit/>
          </a:bodyPr>
          <a:lstStyle/>
          <a:p>
            <a:r>
              <a:rPr lang="fr-FR" dirty="0"/>
              <a:t>Réponse : JSON , XML ETC.</a:t>
            </a:r>
          </a:p>
        </p:txBody>
      </p:sp>
      <p:sp>
        <p:nvSpPr>
          <p:cNvPr id="56" name="ZoneTexte 55">
            <a:extLst>
              <a:ext uri="{FF2B5EF4-FFF2-40B4-BE49-F238E27FC236}">
                <a16:creationId xmlns:a16="http://schemas.microsoft.com/office/drawing/2014/main" id="{AB8A5D45-7B6D-4309-ABD9-6814D9025E73}"/>
              </a:ext>
            </a:extLst>
          </p:cNvPr>
          <p:cNvSpPr txBox="1"/>
          <p:nvPr/>
        </p:nvSpPr>
        <p:spPr>
          <a:xfrm>
            <a:off x="8342133" y="2691214"/>
            <a:ext cx="1647825" cy="369332"/>
          </a:xfrm>
          <a:prstGeom prst="rect">
            <a:avLst/>
          </a:prstGeom>
          <a:noFill/>
        </p:spPr>
        <p:txBody>
          <a:bodyPr wrap="square" rtlCol="0">
            <a:spAutoFit/>
          </a:bodyPr>
          <a:lstStyle/>
          <a:p>
            <a:pPr algn="ctr"/>
            <a:r>
              <a:rPr lang="fr-FR" dirty="0"/>
              <a:t>Traitement</a:t>
            </a:r>
          </a:p>
        </p:txBody>
      </p:sp>
      <p:sp>
        <p:nvSpPr>
          <p:cNvPr id="58" name="ZoneTexte 57">
            <a:extLst>
              <a:ext uri="{FF2B5EF4-FFF2-40B4-BE49-F238E27FC236}">
                <a16:creationId xmlns:a16="http://schemas.microsoft.com/office/drawing/2014/main" id="{CA650702-610C-4050-929A-A0FD1CA01DA5}"/>
              </a:ext>
            </a:extLst>
          </p:cNvPr>
          <p:cNvSpPr txBox="1"/>
          <p:nvPr/>
        </p:nvSpPr>
        <p:spPr>
          <a:xfrm>
            <a:off x="8713254" y="4153646"/>
            <a:ext cx="2171701" cy="646331"/>
          </a:xfrm>
          <a:prstGeom prst="rect">
            <a:avLst/>
          </a:prstGeom>
          <a:noFill/>
        </p:spPr>
        <p:txBody>
          <a:bodyPr wrap="square" rtlCol="0">
            <a:spAutoFit/>
          </a:bodyPr>
          <a:lstStyle/>
          <a:p>
            <a:r>
              <a:rPr lang="fr-FR" dirty="0"/>
              <a:t>Demande/renvoie des ressources;</a:t>
            </a:r>
          </a:p>
        </p:txBody>
      </p:sp>
      <p:sp>
        <p:nvSpPr>
          <p:cNvPr id="3" name="Espace réservé du numéro de diapositive 2">
            <a:extLst>
              <a:ext uri="{FF2B5EF4-FFF2-40B4-BE49-F238E27FC236}">
                <a16:creationId xmlns:a16="http://schemas.microsoft.com/office/drawing/2014/main" id="{C37115F9-CFE4-4D14-BC40-75B02FE16DB0}"/>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30972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ppt_x"/>
                                          </p:val>
                                        </p:tav>
                                        <p:tav tm="100000">
                                          <p:val>
                                            <p:strVal val="#ppt_x"/>
                                          </p:val>
                                        </p:tav>
                                      </p:tavLst>
                                    </p:anim>
                                    <p:anim calcmode="lin" valueType="num">
                                      <p:cBhvr additive="base">
                                        <p:cTn id="54" dur="500" fill="hold"/>
                                        <p:tgtEl>
                                          <p:spTgt spid="5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additive="base">
                                        <p:cTn id="65" dur="500" fill="hold"/>
                                        <p:tgtEl>
                                          <p:spTgt spid="56"/>
                                        </p:tgtEl>
                                        <p:attrNameLst>
                                          <p:attrName>ppt_x</p:attrName>
                                        </p:attrNameLst>
                                      </p:cBhvr>
                                      <p:tavLst>
                                        <p:tav tm="0">
                                          <p:val>
                                            <p:strVal val="#ppt_x"/>
                                          </p:val>
                                        </p:tav>
                                        <p:tav tm="100000">
                                          <p:val>
                                            <p:strVal val="#ppt_x"/>
                                          </p:val>
                                        </p:tav>
                                      </p:tavLst>
                                    </p:anim>
                                    <p:anim calcmode="lin" valueType="num">
                                      <p:cBhvr additive="base">
                                        <p:cTn id="66" dur="500" fill="hold"/>
                                        <p:tgtEl>
                                          <p:spTgt spid="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p:bldP spid="48" grpId="0"/>
      <p:bldP spid="49" grpId="0"/>
      <p:bldP spid="54" grpId="0"/>
      <p:bldP spid="55" grpId="0"/>
      <p:bldP spid="56"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F0642C-F362-467F-BBEA-536B1FF7066D}"/>
              </a:ext>
            </a:extLst>
          </p:cNvPr>
          <p:cNvSpPr>
            <a:spLocks noGrp="1"/>
          </p:cNvSpPr>
          <p:nvPr>
            <p:ph type="title"/>
          </p:nvPr>
        </p:nvSpPr>
        <p:spPr>
          <a:xfrm>
            <a:off x="1371600" y="685800"/>
            <a:ext cx="9601200" cy="1416266"/>
          </a:xfrm>
        </p:spPr>
        <p:txBody>
          <a:bodyPr/>
          <a:lstStyle/>
          <a:p>
            <a:r>
              <a:rPr lang="fr-FR" dirty="0"/>
              <a:t>DELETE (Delete)</a:t>
            </a:r>
          </a:p>
        </p:txBody>
      </p:sp>
      <p:sp>
        <p:nvSpPr>
          <p:cNvPr id="6" name="ZoneTexte 5">
            <a:extLst>
              <a:ext uri="{FF2B5EF4-FFF2-40B4-BE49-F238E27FC236}">
                <a16:creationId xmlns:a16="http://schemas.microsoft.com/office/drawing/2014/main" id="{250A3C09-81D0-4D87-8746-1A82C99A4C5B}"/>
              </a:ext>
            </a:extLst>
          </p:cNvPr>
          <p:cNvSpPr txBox="1"/>
          <p:nvPr/>
        </p:nvSpPr>
        <p:spPr>
          <a:xfrm>
            <a:off x="1585912" y="4000500"/>
            <a:ext cx="2171701" cy="1569660"/>
          </a:xfrm>
          <a:prstGeom prst="rect">
            <a:avLst/>
          </a:prstGeom>
          <a:noFill/>
        </p:spPr>
        <p:txBody>
          <a:bodyPr wrap="square" rtlCol="0">
            <a:spAutoFit/>
          </a:bodyPr>
          <a:lstStyle/>
          <a:p>
            <a:pPr algn="ctr"/>
            <a:r>
              <a:rPr lang="fr-FR" sz="2400" b="1" dirty="0"/>
              <a:t>Client </a:t>
            </a:r>
          </a:p>
          <a:p>
            <a:pPr algn="ctr"/>
            <a:r>
              <a:rPr lang="fr-FR" sz="2400" b="1" dirty="0"/>
              <a:t>Application </a:t>
            </a:r>
          </a:p>
          <a:p>
            <a:pPr algn="ctr"/>
            <a:r>
              <a:rPr lang="fr-FR" sz="2400" b="1" dirty="0"/>
              <a:t>Site Web </a:t>
            </a:r>
          </a:p>
          <a:p>
            <a:pPr algn="ctr"/>
            <a:r>
              <a:rPr lang="fr-FR" sz="2400" b="1" dirty="0"/>
              <a:t>ETC.</a:t>
            </a:r>
          </a:p>
        </p:txBody>
      </p:sp>
      <p:sp>
        <p:nvSpPr>
          <p:cNvPr id="7" name="Nuage 6">
            <a:extLst>
              <a:ext uri="{FF2B5EF4-FFF2-40B4-BE49-F238E27FC236}">
                <a16:creationId xmlns:a16="http://schemas.microsoft.com/office/drawing/2014/main" id="{D50C99A8-4371-480A-99B6-413505641F83}"/>
              </a:ext>
            </a:extLst>
          </p:cNvPr>
          <p:cNvSpPr/>
          <p:nvPr/>
        </p:nvSpPr>
        <p:spPr>
          <a:xfrm>
            <a:off x="5303661" y="2456507"/>
            <a:ext cx="2843212" cy="1416266"/>
          </a:xfrm>
          <a:prstGeom prst="cloud">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fr-FR" dirty="0"/>
          </a:p>
        </p:txBody>
      </p:sp>
      <p:sp>
        <p:nvSpPr>
          <p:cNvPr id="8" name="ZoneTexte 7">
            <a:extLst>
              <a:ext uri="{FF2B5EF4-FFF2-40B4-BE49-F238E27FC236}">
                <a16:creationId xmlns:a16="http://schemas.microsoft.com/office/drawing/2014/main" id="{6AE1EDB4-013B-4A4E-A527-01CFCEF1DBBE}"/>
              </a:ext>
            </a:extLst>
          </p:cNvPr>
          <p:cNvSpPr txBox="1"/>
          <p:nvPr/>
        </p:nvSpPr>
        <p:spPr>
          <a:xfrm>
            <a:off x="5758844" y="2761087"/>
            <a:ext cx="2057400" cy="830997"/>
          </a:xfrm>
          <a:prstGeom prst="rect">
            <a:avLst/>
          </a:prstGeom>
          <a:noFill/>
        </p:spPr>
        <p:txBody>
          <a:bodyPr wrap="square" rtlCol="0">
            <a:spAutoFit/>
          </a:bodyPr>
          <a:lstStyle/>
          <a:p>
            <a:pPr algn="ctr"/>
            <a:r>
              <a:rPr lang="fr-FR" sz="2400" b="1" dirty="0"/>
              <a:t>API REST </a:t>
            </a:r>
          </a:p>
          <a:p>
            <a:pPr algn="ctr"/>
            <a:r>
              <a:rPr lang="fr-FR" sz="2400" b="1" dirty="0"/>
              <a:t>DELETE</a:t>
            </a:r>
          </a:p>
        </p:txBody>
      </p:sp>
      <p:cxnSp>
        <p:nvCxnSpPr>
          <p:cNvPr id="10" name="Connecteur droit avec flèche 9">
            <a:extLst>
              <a:ext uri="{FF2B5EF4-FFF2-40B4-BE49-F238E27FC236}">
                <a16:creationId xmlns:a16="http://schemas.microsoft.com/office/drawing/2014/main" id="{AEB26EF1-F2B8-467D-B300-AB1DD463C732}"/>
              </a:ext>
            </a:extLst>
          </p:cNvPr>
          <p:cNvCxnSpPr>
            <a:cxnSpLocks/>
            <a:endCxn id="7" idx="2"/>
          </p:cNvCxnSpPr>
          <p:nvPr/>
        </p:nvCxnSpPr>
        <p:spPr>
          <a:xfrm flipV="1">
            <a:off x="3381729" y="3164640"/>
            <a:ext cx="1930751" cy="119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Espace réservé du contenu 27">
            <a:extLst>
              <a:ext uri="{FF2B5EF4-FFF2-40B4-BE49-F238E27FC236}">
                <a16:creationId xmlns:a16="http://schemas.microsoft.com/office/drawing/2014/main" id="{36E3BCFC-7675-4089-8383-E47D0CF05D02}"/>
              </a:ext>
            </a:extLst>
          </p:cNvPr>
          <p:cNvPicPr>
            <a:picLocks noGrp="1" noChangeAspect="1"/>
          </p:cNvPicPr>
          <p:nvPr>
            <p:ph idx="1"/>
          </p:nvPr>
        </p:nvPicPr>
        <p:blipFill>
          <a:blip r:embed="rId2"/>
          <a:stretch>
            <a:fillRect/>
          </a:stretch>
        </p:blipFill>
        <p:spPr>
          <a:xfrm>
            <a:off x="1738313" y="2352675"/>
            <a:ext cx="1647825" cy="1570603"/>
          </a:xfrm>
        </p:spPr>
      </p:pic>
      <p:pic>
        <p:nvPicPr>
          <p:cNvPr id="35" name="Image 34">
            <a:extLst>
              <a:ext uri="{FF2B5EF4-FFF2-40B4-BE49-F238E27FC236}">
                <a16:creationId xmlns:a16="http://schemas.microsoft.com/office/drawing/2014/main" id="{37178265-155A-4D34-8068-0096B08A0DFC}"/>
              </a:ext>
            </a:extLst>
          </p:cNvPr>
          <p:cNvPicPr>
            <a:picLocks noChangeAspect="1"/>
          </p:cNvPicPr>
          <p:nvPr/>
        </p:nvPicPr>
        <p:blipFill>
          <a:blip r:embed="rId3"/>
          <a:stretch>
            <a:fillRect/>
          </a:stretch>
        </p:blipFill>
        <p:spPr>
          <a:xfrm>
            <a:off x="9861018" y="2433636"/>
            <a:ext cx="1485900" cy="1416266"/>
          </a:xfrm>
          <a:prstGeom prst="rect">
            <a:avLst/>
          </a:prstGeom>
        </p:spPr>
      </p:pic>
      <p:cxnSp>
        <p:nvCxnSpPr>
          <p:cNvPr id="36" name="Connecteur droit avec flèche 35">
            <a:extLst>
              <a:ext uri="{FF2B5EF4-FFF2-40B4-BE49-F238E27FC236}">
                <a16:creationId xmlns:a16="http://schemas.microsoft.com/office/drawing/2014/main" id="{652DB7F3-3903-488A-9CE1-AE60CEDABA0F}"/>
              </a:ext>
            </a:extLst>
          </p:cNvPr>
          <p:cNvCxnSpPr>
            <a:cxnSpLocks/>
            <a:stCxn id="7" idx="0"/>
          </p:cNvCxnSpPr>
          <p:nvPr/>
        </p:nvCxnSpPr>
        <p:spPr>
          <a:xfrm>
            <a:off x="8144504" y="3164640"/>
            <a:ext cx="20281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Image 46">
            <a:extLst>
              <a:ext uri="{FF2B5EF4-FFF2-40B4-BE49-F238E27FC236}">
                <a16:creationId xmlns:a16="http://schemas.microsoft.com/office/drawing/2014/main" id="{04C742D0-68C0-45D6-A046-03B6BE673F78}"/>
              </a:ext>
            </a:extLst>
          </p:cNvPr>
          <p:cNvPicPr>
            <a:picLocks noChangeAspect="1"/>
          </p:cNvPicPr>
          <p:nvPr/>
        </p:nvPicPr>
        <p:blipFill>
          <a:blip r:embed="rId4"/>
          <a:stretch>
            <a:fillRect/>
          </a:stretch>
        </p:blipFill>
        <p:spPr>
          <a:xfrm>
            <a:off x="9972584" y="5029557"/>
            <a:ext cx="1300865" cy="1239903"/>
          </a:xfrm>
          <a:prstGeom prst="rect">
            <a:avLst/>
          </a:prstGeom>
        </p:spPr>
      </p:pic>
      <p:sp>
        <p:nvSpPr>
          <p:cNvPr id="48" name="ZoneTexte 47">
            <a:extLst>
              <a:ext uri="{FF2B5EF4-FFF2-40B4-BE49-F238E27FC236}">
                <a16:creationId xmlns:a16="http://schemas.microsoft.com/office/drawing/2014/main" id="{5596C0FF-8249-4B7E-B5C3-FBED4E6E3A69}"/>
              </a:ext>
            </a:extLst>
          </p:cNvPr>
          <p:cNvSpPr txBox="1"/>
          <p:nvPr/>
        </p:nvSpPr>
        <p:spPr>
          <a:xfrm>
            <a:off x="9799105" y="1842722"/>
            <a:ext cx="1647825" cy="461665"/>
          </a:xfrm>
          <a:prstGeom prst="rect">
            <a:avLst/>
          </a:prstGeom>
          <a:noFill/>
        </p:spPr>
        <p:txBody>
          <a:bodyPr wrap="square" rtlCol="0">
            <a:spAutoFit/>
          </a:bodyPr>
          <a:lstStyle/>
          <a:p>
            <a:pPr algn="ctr"/>
            <a:r>
              <a:rPr lang="fr-FR" sz="2400" b="1" dirty="0"/>
              <a:t>Serveur</a:t>
            </a:r>
          </a:p>
        </p:txBody>
      </p:sp>
      <p:sp>
        <p:nvSpPr>
          <p:cNvPr id="49" name="ZoneTexte 48">
            <a:extLst>
              <a:ext uri="{FF2B5EF4-FFF2-40B4-BE49-F238E27FC236}">
                <a16:creationId xmlns:a16="http://schemas.microsoft.com/office/drawing/2014/main" id="{A5A582C2-C219-4CA8-8978-60D180E62EBC}"/>
              </a:ext>
            </a:extLst>
          </p:cNvPr>
          <p:cNvSpPr txBox="1"/>
          <p:nvPr/>
        </p:nvSpPr>
        <p:spPr>
          <a:xfrm>
            <a:off x="9043988" y="6330422"/>
            <a:ext cx="3257550" cy="461665"/>
          </a:xfrm>
          <a:prstGeom prst="rect">
            <a:avLst/>
          </a:prstGeom>
          <a:noFill/>
        </p:spPr>
        <p:txBody>
          <a:bodyPr wrap="square" rtlCol="0">
            <a:spAutoFit/>
          </a:bodyPr>
          <a:lstStyle/>
          <a:p>
            <a:pPr algn="ctr"/>
            <a:r>
              <a:rPr lang="fr-FR" sz="2400" b="1" dirty="0"/>
              <a:t>Base des Données </a:t>
            </a:r>
          </a:p>
        </p:txBody>
      </p:sp>
      <p:cxnSp>
        <p:nvCxnSpPr>
          <p:cNvPr id="50" name="Connecteur droit avec flèche 49">
            <a:extLst>
              <a:ext uri="{FF2B5EF4-FFF2-40B4-BE49-F238E27FC236}">
                <a16:creationId xmlns:a16="http://schemas.microsoft.com/office/drawing/2014/main" id="{8D239D86-D1E4-4F85-848F-70021276E31C}"/>
              </a:ext>
            </a:extLst>
          </p:cNvPr>
          <p:cNvCxnSpPr>
            <a:cxnSpLocks/>
            <a:stCxn id="35" idx="2"/>
            <a:endCxn id="47" idx="0"/>
          </p:cNvCxnSpPr>
          <p:nvPr/>
        </p:nvCxnSpPr>
        <p:spPr>
          <a:xfrm>
            <a:off x="10603968" y="3849902"/>
            <a:ext cx="19049" cy="1179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7BFE37A0-9A10-4A15-AFFA-3EA3E0DF2BAA}"/>
              </a:ext>
            </a:extLst>
          </p:cNvPr>
          <p:cNvSpPr txBox="1"/>
          <p:nvPr/>
        </p:nvSpPr>
        <p:spPr>
          <a:xfrm>
            <a:off x="3470143" y="2691214"/>
            <a:ext cx="1647825" cy="369332"/>
          </a:xfrm>
          <a:prstGeom prst="rect">
            <a:avLst/>
          </a:prstGeom>
          <a:noFill/>
        </p:spPr>
        <p:txBody>
          <a:bodyPr wrap="square" rtlCol="0">
            <a:spAutoFit/>
          </a:bodyPr>
          <a:lstStyle/>
          <a:p>
            <a:r>
              <a:rPr lang="fr-FR" dirty="0"/>
              <a:t>Requête HTTP</a:t>
            </a:r>
          </a:p>
        </p:txBody>
      </p:sp>
      <p:sp>
        <p:nvSpPr>
          <p:cNvPr id="55" name="ZoneTexte 54">
            <a:extLst>
              <a:ext uri="{FF2B5EF4-FFF2-40B4-BE49-F238E27FC236}">
                <a16:creationId xmlns:a16="http://schemas.microsoft.com/office/drawing/2014/main" id="{5EDFFAA2-E87F-4611-B5C0-511ED187A68E}"/>
              </a:ext>
            </a:extLst>
          </p:cNvPr>
          <p:cNvSpPr txBox="1"/>
          <p:nvPr/>
        </p:nvSpPr>
        <p:spPr>
          <a:xfrm>
            <a:off x="3454856" y="3260373"/>
            <a:ext cx="2108728" cy="646331"/>
          </a:xfrm>
          <a:prstGeom prst="rect">
            <a:avLst/>
          </a:prstGeom>
          <a:noFill/>
        </p:spPr>
        <p:txBody>
          <a:bodyPr wrap="square" rtlCol="0">
            <a:spAutoFit/>
          </a:bodyPr>
          <a:lstStyle/>
          <a:p>
            <a:r>
              <a:rPr lang="fr-FR" dirty="0"/>
              <a:t>Réponse : JSON , XML ETC.</a:t>
            </a:r>
          </a:p>
        </p:txBody>
      </p:sp>
      <p:sp>
        <p:nvSpPr>
          <p:cNvPr id="56" name="ZoneTexte 55">
            <a:extLst>
              <a:ext uri="{FF2B5EF4-FFF2-40B4-BE49-F238E27FC236}">
                <a16:creationId xmlns:a16="http://schemas.microsoft.com/office/drawing/2014/main" id="{AB8A5D45-7B6D-4309-ABD9-6814D9025E73}"/>
              </a:ext>
            </a:extLst>
          </p:cNvPr>
          <p:cNvSpPr txBox="1"/>
          <p:nvPr/>
        </p:nvSpPr>
        <p:spPr>
          <a:xfrm>
            <a:off x="8342133" y="2691214"/>
            <a:ext cx="1647825" cy="369332"/>
          </a:xfrm>
          <a:prstGeom prst="rect">
            <a:avLst/>
          </a:prstGeom>
          <a:noFill/>
        </p:spPr>
        <p:txBody>
          <a:bodyPr wrap="square" rtlCol="0">
            <a:spAutoFit/>
          </a:bodyPr>
          <a:lstStyle/>
          <a:p>
            <a:pPr algn="ctr"/>
            <a:r>
              <a:rPr lang="fr-FR" dirty="0"/>
              <a:t>Traitement</a:t>
            </a:r>
          </a:p>
        </p:txBody>
      </p:sp>
      <p:sp>
        <p:nvSpPr>
          <p:cNvPr id="58" name="ZoneTexte 57">
            <a:extLst>
              <a:ext uri="{FF2B5EF4-FFF2-40B4-BE49-F238E27FC236}">
                <a16:creationId xmlns:a16="http://schemas.microsoft.com/office/drawing/2014/main" id="{CA650702-610C-4050-929A-A0FD1CA01DA5}"/>
              </a:ext>
            </a:extLst>
          </p:cNvPr>
          <p:cNvSpPr txBox="1"/>
          <p:nvPr/>
        </p:nvSpPr>
        <p:spPr>
          <a:xfrm>
            <a:off x="8713254" y="4153646"/>
            <a:ext cx="2171701" cy="646331"/>
          </a:xfrm>
          <a:prstGeom prst="rect">
            <a:avLst/>
          </a:prstGeom>
          <a:noFill/>
        </p:spPr>
        <p:txBody>
          <a:bodyPr wrap="square" rtlCol="0">
            <a:spAutoFit/>
          </a:bodyPr>
          <a:lstStyle/>
          <a:p>
            <a:r>
              <a:rPr lang="fr-FR" dirty="0"/>
              <a:t>Demande/renvoie des ressources;</a:t>
            </a:r>
          </a:p>
        </p:txBody>
      </p:sp>
      <p:sp>
        <p:nvSpPr>
          <p:cNvPr id="3" name="Espace réservé du numéro de diapositive 2">
            <a:extLst>
              <a:ext uri="{FF2B5EF4-FFF2-40B4-BE49-F238E27FC236}">
                <a16:creationId xmlns:a16="http://schemas.microsoft.com/office/drawing/2014/main" id="{C20E1113-EA97-4F89-A223-D83C0972AA78}"/>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336797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ppt_x"/>
                                          </p:val>
                                        </p:tav>
                                        <p:tav tm="100000">
                                          <p:val>
                                            <p:strVal val="#ppt_x"/>
                                          </p:val>
                                        </p:tav>
                                      </p:tavLst>
                                    </p:anim>
                                    <p:anim calcmode="lin" valueType="num">
                                      <p:cBhvr additive="base">
                                        <p:cTn id="46" dur="500" fill="hold"/>
                                        <p:tgtEl>
                                          <p:spTgt spid="4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ppt_x"/>
                                          </p:val>
                                        </p:tav>
                                        <p:tav tm="100000">
                                          <p:val>
                                            <p:strVal val="#ppt_x"/>
                                          </p:val>
                                        </p:tav>
                                      </p:tavLst>
                                    </p:anim>
                                    <p:anim calcmode="lin" valueType="num">
                                      <p:cBhvr additive="base">
                                        <p:cTn id="54" dur="500" fill="hold"/>
                                        <p:tgtEl>
                                          <p:spTgt spid="5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additive="base">
                                        <p:cTn id="65" dur="500" fill="hold"/>
                                        <p:tgtEl>
                                          <p:spTgt spid="56"/>
                                        </p:tgtEl>
                                        <p:attrNameLst>
                                          <p:attrName>ppt_x</p:attrName>
                                        </p:attrNameLst>
                                      </p:cBhvr>
                                      <p:tavLst>
                                        <p:tav tm="0">
                                          <p:val>
                                            <p:strVal val="#ppt_x"/>
                                          </p:val>
                                        </p:tav>
                                        <p:tav tm="100000">
                                          <p:val>
                                            <p:strVal val="#ppt_x"/>
                                          </p:val>
                                        </p:tav>
                                      </p:tavLst>
                                    </p:anim>
                                    <p:anim calcmode="lin" valueType="num">
                                      <p:cBhvr additive="base">
                                        <p:cTn id="66" dur="500" fill="hold"/>
                                        <p:tgtEl>
                                          <p:spTgt spid="5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8" grpId="0"/>
      <p:bldP spid="48" grpId="0"/>
      <p:bldP spid="49" grpId="0"/>
      <p:bldP spid="54" grpId="0"/>
      <p:bldP spid="55" grpId="0"/>
      <p:bldP spid="56"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98734-E15F-4DD4-8F7F-B954B39C04ED}"/>
              </a:ext>
            </a:extLst>
          </p:cNvPr>
          <p:cNvSpPr>
            <a:spLocks noGrp="1"/>
          </p:cNvSpPr>
          <p:nvPr>
            <p:ph type="title"/>
          </p:nvPr>
        </p:nvSpPr>
        <p:spPr/>
        <p:txBody>
          <a:bodyPr/>
          <a:lstStyle/>
          <a:p>
            <a:r>
              <a:rPr lang="fr-FR" dirty="0"/>
              <a:t>Fournisseur</a:t>
            </a:r>
          </a:p>
        </p:txBody>
      </p:sp>
      <p:pic>
        <p:nvPicPr>
          <p:cNvPr id="5" name="Espace réservé du contenu 4">
            <a:extLst>
              <a:ext uri="{FF2B5EF4-FFF2-40B4-BE49-F238E27FC236}">
                <a16:creationId xmlns:a16="http://schemas.microsoft.com/office/drawing/2014/main" id="{B1F5FD2B-4C84-44BB-8EA9-4E5D75F56810}"/>
              </a:ext>
            </a:extLst>
          </p:cNvPr>
          <p:cNvPicPr>
            <a:picLocks noGrp="1" noChangeAspect="1"/>
          </p:cNvPicPr>
          <p:nvPr>
            <p:ph idx="1"/>
          </p:nvPr>
        </p:nvPicPr>
        <p:blipFill>
          <a:blip r:embed="rId2"/>
          <a:stretch>
            <a:fillRect/>
          </a:stretch>
        </p:blipFill>
        <p:spPr>
          <a:xfrm>
            <a:off x="9524945" y="1985963"/>
            <a:ext cx="1762235" cy="1016222"/>
          </a:xfrm>
        </p:spPr>
      </p:pic>
      <p:pic>
        <p:nvPicPr>
          <p:cNvPr id="7" name="Image 6">
            <a:extLst>
              <a:ext uri="{FF2B5EF4-FFF2-40B4-BE49-F238E27FC236}">
                <a16:creationId xmlns:a16="http://schemas.microsoft.com/office/drawing/2014/main" id="{75465203-EB71-4FA9-B4E6-766F2EA03E7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316328" y="4994053"/>
            <a:ext cx="1806617" cy="1178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 8">
            <a:extLst>
              <a:ext uri="{FF2B5EF4-FFF2-40B4-BE49-F238E27FC236}">
                <a16:creationId xmlns:a16="http://schemas.microsoft.com/office/drawing/2014/main" id="{BF462A4C-8D42-446E-B191-750BF0F0430B}"/>
              </a:ext>
            </a:extLst>
          </p:cNvPr>
          <p:cNvPicPr>
            <a:picLocks noChangeAspect="1"/>
          </p:cNvPicPr>
          <p:nvPr/>
        </p:nvPicPr>
        <p:blipFill>
          <a:blip r:embed="rId5"/>
          <a:stretch>
            <a:fillRect/>
          </a:stretch>
        </p:blipFill>
        <p:spPr>
          <a:xfrm>
            <a:off x="6172200" y="2768092"/>
            <a:ext cx="1625183" cy="1321816"/>
          </a:xfrm>
          <a:prstGeom prst="rect">
            <a:avLst/>
          </a:prstGeom>
        </p:spPr>
      </p:pic>
      <p:pic>
        <p:nvPicPr>
          <p:cNvPr id="11" name="Image 10">
            <a:extLst>
              <a:ext uri="{FF2B5EF4-FFF2-40B4-BE49-F238E27FC236}">
                <a16:creationId xmlns:a16="http://schemas.microsoft.com/office/drawing/2014/main" id="{71CFE888-6B6C-44A0-B73E-5477F0D3A8DD}"/>
              </a:ext>
            </a:extLst>
          </p:cNvPr>
          <p:cNvPicPr>
            <a:picLocks noChangeAspect="1"/>
          </p:cNvPicPr>
          <p:nvPr/>
        </p:nvPicPr>
        <p:blipFill>
          <a:blip r:embed="rId6"/>
          <a:stretch>
            <a:fillRect/>
          </a:stretch>
        </p:blipFill>
        <p:spPr>
          <a:xfrm>
            <a:off x="9136655" y="4109101"/>
            <a:ext cx="1806617" cy="2093753"/>
          </a:xfrm>
          <a:prstGeom prst="rect">
            <a:avLst/>
          </a:prstGeom>
        </p:spPr>
      </p:pic>
      <p:pic>
        <p:nvPicPr>
          <p:cNvPr id="13" name="Image 12">
            <a:extLst>
              <a:ext uri="{FF2B5EF4-FFF2-40B4-BE49-F238E27FC236}">
                <a16:creationId xmlns:a16="http://schemas.microsoft.com/office/drawing/2014/main" id="{B8E4C591-A87A-4F45-8F05-221A0913D111}"/>
              </a:ext>
            </a:extLst>
          </p:cNvPr>
          <p:cNvPicPr>
            <a:picLocks noChangeAspect="1"/>
          </p:cNvPicPr>
          <p:nvPr/>
        </p:nvPicPr>
        <p:blipFill>
          <a:blip r:embed="rId7"/>
          <a:stretch>
            <a:fillRect/>
          </a:stretch>
        </p:blipFill>
        <p:spPr>
          <a:xfrm>
            <a:off x="2085975" y="3855816"/>
            <a:ext cx="1138237" cy="1138237"/>
          </a:xfrm>
          <a:prstGeom prst="rect">
            <a:avLst/>
          </a:prstGeom>
        </p:spPr>
      </p:pic>
      <p:pic>
        <p:nvPicPr>
          <p:cNvPr id="15" name="Image 14">
            <a:extLst>
              <a:ext uri="{FF2B5EF4-FFF2-40B4-BE49-F238E27FC236}">
                <a16:creationId xmlns:a16="http://schemas.microsoft.com/office/drawing/2014/main" id="{94DD2618-CC1B-4F02-AC20-23C462AC511E}"/>
              </a:ext>
            </a:extLst>
          </p:cNvPr>
          <p:cNvPicPr>
            <a:picLocks noChangeAspect="1"/>
          </p:cNvPicPr>
          <p:nvPr/>
        </p:nvPicPr>
        <p:blipFill>
          <a:blip r:embed="rId8"/>
          <a:stretch>
            <a:fillRect/>
          </a:stretch>
        </p:blipFill>
        <p:spPr>
          <a:xfrm>
            <a:off x="2810828" y="1842154"/>
            <a:ext cx="1321816" cy="1321816"/>
          </a:xfrm>
          <a:prstGeom prst="rect">
            <a:avLst/>
          </a:prstGeom>
        </p:spPr>
      </p:pic>
      <p:sp>
        <p:nvSpPr>
          <p:cNvPr id="3" name="Espace réservé du numéro de diapositive 2">
            <a:extLst>
              <a:ext uri="{FF2B5EF4-FFF2-40B4-BE49-F238E27FC236}">
                <a16:creationId xmlns:a16="http://schemas.microsoft.com/office/drawing/2014/main" id="{01A81DCE-E495-47E9-B51B-62B26A10CA6D}"/>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47161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4CD2F-2CF3-4B58-BDD0-77678043417E}"/>
              </a:ext>
            </a:extLst>
          </p:cNvPr>
          <p:cNvSpPr>
            <a:spLocks noGrp="1"/>
          </p:cNvSpPr>
          <p:nvPr>
            <p:ph type="title"/>
          </p:nvPr>
        </p:nvSpPr>
        <p:spPr>
          <a:xfrm>
            <a:off x="1169732" y="2686050"/>
            <a:ext cx="13215938" cy="1485900"/>
          </a:xfrm>
        </p:spPr>
        <p:txBody>
          <a:bodyPr>
            <a:noAutofit/>
          </a:bodyPr>
          <a:lstStyle/>
          <a:p>
            <a:r>
              <a:rPr lang="fr-FR" sz="7200" dirty="0"/>
              <a:t>Avantages et inconvénients </a:t>
            </a:r>
          </a:p>
        </p:txBody>
      </p:sp>
      <p:sp>
        <p:nvSpPr>
          <p:cNvPr id="3" name="Espace réservé du numéro de diapositive 2">
            <a:extLst>
              <a:ext uri="{FF2B5EF4-FFF2-40B4-BE49-F238E27FC236}">
                <a16:creationId xmlns:a16="http://schemas.microsoft.com/office/drawing/2014/main" id="{83C9A980-6856-45F3-8A3B-32E832E1897E}"/>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18000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706CF-43E9-4E79-BD91-1397C7A7D53A}"/>
              </a:ext>
            </a:extLst>
          </p:cNvPr>
          <p:cNvSpPr>
            <a:spLocks noGrp="1"/>
          </p:cNvSpPr>
          <p:nvPr>
            <p:ph type="title"/>
          </p:nvPr>
        </p:nvSpPr>
        <p:spPr/>
        <p:txBody>
          <a:bodyPr/>
          <a:lstStyle/>
          <a:p>
            <a:r>
              <a:rPr lang="fr-FR" dirty="0"/>
              <a:t>Avantages</a:t>
            </a:r>
          </a:p>
        </p:txBody>
      </p:sp>
      <p:sp>
        <p:nvSpPr>
          <p:cNvPr id="3" name="Espace réservé du contenu 2">
            <a:extLst>
              <a:ext uri="{FF2B5EF4-FFF2-40B4-BE49-F238E27FC236}">
                <a16:creationId xmlns:a16="http://schemas.microsoft.com/office/drawing/2014/main" id="{D0936F68-1F82-42FA-B2AF-DBD99DAD6248}"/>
              </a:ext>
            </a:extLst>
          </p:cNvPr>
          <p:cNvSpPr>
            <a:spLocks noGrp="1"/>
          </p:cNvSpPr>
          <p:nvPr>
            <p:ph idx="1"/>
          </p:nvPr>
        </p:nvSpPr>
        <p:spPr>
          <a:xfrm>
            <a:off x="714375" y="1528763"/>
            <a:ext cx="11072813" cy="5100637"/>
          </a:xfrm>
        </p:spPr>
        <p:txBody>
          <a:bodyPr>
            <a:normAutofit/>
          </a:bodyPr>
          <a:lstStyle/>
          <a:p>
            <a:pPr lvl="1">
              <a:buClr>
                <a:srgbClr val="00B050"/>
              </a:buClr>
              <a:buSzPct val="100000"/>
              <a:buFont typeface="Franklin Gothic Book" panose="020B0503020102020204" pitchFamily="34" charset="0"/>
              <a:buChar char="+"/>
            </a:pPr>
            <a:r>
              <a:rPr lang="fr-FR" sz="3600" dirty="0"/>
              <a:t> Simplicité de mise a jour </a:t>
            </a:r>
          </a:p>
          <a:p>
            <a:pPr lvl="1">
              <a:buClr>
                <a:srgbClr val="00B050"/>
              </a:buClr>
              <a:buSzPct val="100000"/>
              <a:buFont typeface="Franklin Gothic Book" panose="020B0503020102020204" pitchFamily="34" charset="0"/>
              <a:buChar char="+"/>
            </a:pPr>
            <a:r>
              <a:rPr lang="fr-FR" sz="3600" dirty="0"/>
              <a:t> Lisibilité par un humain </a:t>
            </a:r>
          </a:p>
          <a:p>
            <a:pPr lvl="1">
              <a:buClr>
                <a:srgbClr val="00B050"/>
              </a:buClr>
              <a:buSzPct val="100000"/>
              <a:buFont typeface="Franklin Gothic Book" panose="020B0503020102020204" pitchFamily="34" charset="0"/>
              <a:buChar char="+"/>
            </a:pPr>
            <a:r>
              <a:rPr lang="fr-FR" sz="3600" dirty="0"/>
              <a:t> la séparation du client et du serveur, qui aide à scaler plus facilement les applications </a:t>
            </a:r>
          </a:p>
          <a:p>
            <a:pPr lvl="1">
              <a:buClr>
                <a:srgbClr val="00B050"/>
              </a:buClr>
              <a:buSzPct val="100000"/>
              <a:buFont typeface="Franklin Gothic Book" panose="020B0503020102020204" pitchFamily="34" charset="0"/>
              <a:buChar char="+"/>
            </a:pPr>
            <a:r>
              <a:rPr lang="fr-FR" sz="3600" dirty="0"/>
              <a:t> le fait d'être stateless, ce qui rend les requêtes API très spécifiques et orientées vers le détail </a:t>
            </a:r>
          </a:p>
          <a:p>
            <a:pPr lvl="1">
              <a:buClr>
                <a:srgbClr val="00B050"/>
              </a:buClr>
              <a:buSzPct val="100000"/>
              <a:buFont typeface="Franklin Gothic Book" panose="020B0503020102020204" pitchFamily="34" charset="0"/>
              <a:buChar char="+"/>
            </a:pPr>
            <a:r>
              <a:rPr lang="fr-FR" sz="3600" dirty="0"/>
              <a:t> Représentation multiple (XML,JSON,…..)</a:t>
            </a:r>
          </a:p>
          <a:p>
            <a:endParaRPr lang="fr-FR" sz="3600" dirty="0"/>
          </a:p>
        </p:txBody>
      </p:sp>
      <p:sp>
        <p:nvSpPr>
          <p:cNvPr id="4" name="Espace réservé du numéro de diapositive 3">
            <a:extLst>
              <a:ext uri="{FF2B5EF4-FFF2-40B4-BE49-F238E27FC236}">
                <a16:creationId xmlns:a16="http://schemas.microsoft.com/office/drawing/2014/main" id="{F0D172E0-A37B-4C22-B799-8097493D1049}"/>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407488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37653-C3A6-4EB9-BCA8-642714553A2B}"/>
              </a:ext>
            </a:extLst>
          </p:cNvPr>
          <p:cNvSpPr>
            <a:spLocks noGrp="1"/>
          </p:cNvSpPr>
          <p:nvPr>
            <p:ph type="title"/>
          </p:nvPr>
        </p:nvSpPr>
        <p:spPr/>
        <p:txBody>
          <a:bodyPr/>
          <a:lstStyle/>
          <a:p>
            <a:r>
              <a:rPr lang="fr-FR" dirty="0"/>
              <a:t>Inconvénients </a:t>
            </a:r>
          </a:p>
        </p:txBody>
      </p:sp>
      <p:sp>
        <p:nvSpPr>
          <p:cNvPr id="3" name="Espace réservé du contenu 2">
            <a:extLst>
              <a:ext uri="{FF2B5EF4-FFF2-40B4-BE49-F238E27FC236}">
                <a16:creationId xmlns:a16="http://schemas.microsoft.com/office/drawing/2014/main" id="{04FA6824-9452-4905-9D81-ED63DB89ED77}"/>
              </a:ext>
            </a:extLst>
          </p:cNvPr>
          <p:cNvSpPr>
            <a:spLocks noGrp="1"/>
          </p:cNvSpPr>
          <p:nvPr>
            <p:ph idx="1"/>
          </p:nvPr>
        </p:nvSpPr>
        <p:spPr/>
        <p:txBody>
          <a:bodyPr/>
          <a:lstStyle/>
          <a:p>
            <a:pPr lvl="1">
              <a:buClr>
                <a:srgbClr val="FF0000"/>
              </a:buClr>
              <a:buSzPct val="200000"/>
              <a:buFont typeface="Franklin Gothic Book" panose="020B0503020102020204" pitchFamily="34" charset="0"/>
              <a:buChar char="-"/>
            </a:pPr>
            <a:r>
              <a:rPr lang="fr-FR" sz="2800" dirty="0"/>
              <a:t>Sécurité restreinte par l’emplois des méthode HTTP</a:t>
            </a:r>
          </a:p>
          <a:p>
            <a:pPr lvl="1">
              <a:buClr>
                <a:srgbClr val="FF0000"/>
              </a:buClr>
              <a:buSzPct val="200000"/>
              <a:buFont typeface="Franklin Gothic Book" panose="020B0503020102020204" pitchFamily="34" charset="0"/>
              <a:buChar char="-"/>
            </a:pPr>
            <a:r>
              <a:rPr lang="fr-FR" sz="2800" dirty="0"/>
              <a:t>Cible l'Apple de ressources</a:t>
            </a:r>
          </a:p>
          <a:p>
            <a:pPr marL="530352" lvl="1" indent="0">
              <a:buNone/>
            </a:pPr>
            <a:endParaRPr lang="fr-FR" dirty="0"/>
          </a:p>
        </p:txBody>
      </p:sp>
      <p:sp>
        <p:nvSpPr>
          <p:cNvPr id="4" name="Espace réservé du numéro de diapositive 3">
            <a:extLst>
              <a:ext uri="{FF2B5EF4-FFF2-40B4-BE49-F238E27FC236}">
                <a16:creationId xmlns:a16="http://schemas.microsoft.com/office/drawing/2014/main" id="{5DA88C1D-8C60-4500-BF3A-E92896505B91}"/>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154020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7719B-9582-4BF5-8D20-AB7F9241D62C}"/>
              </a:ext>
            </a:extLst>
          </p:cNvPr>
          <p:cNvSpPr>
            <a:spLocks noGrp="1"/>
          </p:cNvSpPr>
          <p:nvPr>
            <p:ph type="title"/>
          </p:nvPr>
        </p:nvSpPr>
        <p:spPr/>
        <p:txBody>
          <a:bodyPr/>
          <a:lstStyle/>
          <a:p>
            <a:r>
              <a:rPr lang="fr-FR" dirty="0"/>
              <a:t>REST et SOAP</a:t>
            </a:r>
          </a:p>
        </p:txBody>
      </p:sp>
      <p:sp>
        <p:nvSpPr>
          <p:cNvPr id="3" name="Espace réservé du contenu 2">
            <a:extLst>
              <a:ext uri="{FF2B5EF4-FFF2-40B4-BE49-F238E27FC236}">
                <a16:creationId xmlns:a16="http://schemas.microsoft.com/office/drawing/2014/main" id="{9FD3AAC3-DC24-4D25-A412-0EB7A7950058}"/>
              </a:ext>
            </a:extLst>
          </p:cNvPr>
          <p:cNvSpPr>
            <a:spLocks noGrp="1"/>
          </p:cNvSpPr>
          <p:nvPr>
            <p:ph idx="1"/>
          </p:nvPr>
        </p:nvSpPr>
        <p:spPr>
          <a:xfrm>
            <a:off x="957263" y="2286000"/>
            <a:ext cx="10872787" cy="3581400"/>
          </a:xfrm>
        </p:spPr>
        <p:txBody>
          <a:bodyPr>
            <a:normAutofit/>
          </a:bodyPr>
          <a:lstStyle/>
          <a:p>
            <a:r>
              <a:rPr lang="fr-FR" sz="2800" dirty="0"/>
              <a:t>REST et SOAP sont des approches différentes de la transmission des données en ligne. Plus précisément, toutes deux définissent la manière de développer des interfaces de programmation d'application (API) qui permettent les échanges de données entre plusieurs applications web.</a:t>
            </a:r>
          </a:p>
        </p:txBody>
      </p:sp>
      <p:sp>
        <p:nvSpPr>
          <p:cNvPr id="4" name="Espace réservé du numéro de diapositive 3">
            <a:extLst>
              <a:ext uri="{FF2B5EF4-FFF2-40B4-BE49-F238E27FC236}">
                <a16:creationId xmlns:a16="http://schemas.microsoft.com/office/drawing/2014/main" id="{5B1496DC-736E-4292-939E-AA7D3BB0800A}"/>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208392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658A5-CB3F-489E-AA0D-F8B633DFD6EA}"/>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BD460ADD-9070-4180-8109-70513248CDFA}"/>
              </a:ext>
            </a:extLst>
          </p:cNvPr>
          <p:cNvSpPr>
            <a:spLocks noGrp="1"/>
          </p:cNvSpPr>
          <p:nvPr>
            <p:ph idx="1"/>
          </p:nvPr>
        </p:nvSpPr>
        <p:spPr/>
        <p:txBody>
          <a:bodyPr>
            <a:normAutofit fontScale="92500" lnSpcReduction="10000"/>
          </a:bodyPr>
          <a:lstStyle/>
          <a:p>
            <a:pPr lvl="1"/>
            <a:r>
              <a:rPr lang="fr-FR" sz="2800" dirty="0"/>
              <a:t>Introduction</a:t>
            </a:r>
          </a:p>
          <a:p>
            <a:pPr lvl="1"/>
            <a:r>
              <a:rPr lang="fr-FR" sz="2800" dirty="0"/>
              <a:t>Web Service REST</a:t>
            </a:r>
          </a:p>
          <a:p>
            <a:pPr lvl="1"/>
            <a:r>
              <a:rPr lang="fr-FR" sz="2800" dirty="0"/>
              <a:t>Avantages et inconvénients</a:t>
            </a:r>
          </a:p>
          <a:p>
            <a:pPr lvl="1"/>
            <a:r>
              <a:rPr lang="fr-FR" sz="2800" dirty="0"/>
              <a:t>REST et SOAP</a:t>
            </a:r>
          </a:p>
          <a:p>
            <a:pPr lvl="1"/>
            <a:r>
              <a:rPr lang="fr-FR" sz="2800" dirty="0"/>
              <a:t>SOAP : Simple Object Access Protocol</a:t>
            </a:r>
          </a:p>
          <a:p>
            <a:pPr lvl="1"/>
            <a:r>
              <a:rPr lang="fr-FR" sz="2800" dirty="0"/>
              <a:t>SOAP ou REST : comment choisir ?</a:t>
            </a:r>
          </a:p>
          <a:p>
            <a:pPr lvl="1"/>
            <a:r>
              <a:rPr lang="fr-FR" sz="2800" dirty="0"/>
              <a:t>Développer des Web Services REST Avec Sping Boot</a:t>
            </a:r>
          </a:p>
          <a:p>
            <a:pPr lvl="1"/>
            <a:r>
              <a:rPr lang="fr-FR" sz="2800" dirty="0"/>
              <a:t>Conclusion </a:t>
            </a:r>
          </a:p>
        </p:txBody>
      </p:sp>
      <p:sp>
        <p:nvSpPr>
          <p:cNvPr id="4" name="Espace réservé du numéro de diapositive 3">
            <a:extLst>
              <a:ext uri="{FF2B5EF4-FFF2-40B4-BE49-F238E27FC236}">
                <a16:creationId xmlns:a16="http://schemas.microsoft.com/office/drawing/2014/main" id="{B5300805-E74E-4A18-AB40-A672A3CD318C}"/>
              </a:ext>
            </a:extLst>
          </p:cNvPr>
          <p:cNvSpPr>
            <a:spLocks noGrp="1"/>
          </p:cNvSpPr>
          <p:nvPr>
            <p:ph type="sldNum" sz="quarter" idx="12"/>
          </p:nvPr>
        </p:nvSpPr>
        <p:spPr>
          <a:xfrm>
            <a:off x="9472736" y="6496248"/>
            <a:ext cx="1596292" cy="404614"/>
          </a:xfrm>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4421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barn(inVertical)">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AF655A-B3F9-478D-B0C8-DE1FDEA94F9B}"/>
              </a:ext>
            </a:extLst>
          </p:cNvPr>
          <p:cNvSpPr>
            <a:spLocks noGrp="1"/>
          </p:cNvSpPr>
          <p:nvPr>
            <p:ph type="title"/>
          </p:nvPr>
        </p:nvSpPr>
        <p:spPr/>
        <p:txBody>
          <a:bodyPr/>
          <a:lstStyle/>
          <a:p>
            <a:r>
              <a:rPr lang="fr-FR" b="1" dirty="0"/>
              <a:t>SOAP : Simple Object Access Protocol</a:t>
            </a:r>
            <a:br>
              <a:rPr lang="fr-FR" b="1" dirty="0"/>
            </a:br>
            <a:endParaRPr lang="fr-FR" dirty="0"/>
          </a:p>
        </p:txBody>
      </p:sp>
      <p:sp>
        <p:nvSpPr>
          <p:cNvPr id="3" name="Espace réservé du contenu 2">
            <a:extLst>
              <a:ext uri="{FF2B5EF4-FFF2-40B4-BE49-F238E27FC236}">
                <a16:creationId xmlns:a16="http://schemas.microsoft.com/office/drawing/2014/main" id="{276FB8FF-423A-40A0-8FEA-AB3F2558115C}"/>
              </a:ext>
            </a:extLst>
          </p:cNvPr>
          <p:cNvSpPr>
            <a:spLocks noGrp="1"/>
          </p:cNvSpPr>
          <p:nvPr>
            <p:ph idx="1"/>
          </p:nvPr>
        </p:nvSpPr>
        <p:spPr>
          <a:xfrm>
            <a:off x="814388" y="1800224"/>
            <a:ext cx="11144250" cy="4843463"/>
          </a:xfrm>
        </p:spPr>
        <p:txBody>
          <a:bodyPr>
            <a:normAutofit/>
          </a:bodyPr>
          <a:lstStyle/>
          <a:p>
            <a:pPr algn="just"/>
            <a:endParaRPr lang="fr-FR" sz="2800" b="1" dirty="0"/>
          </a:p>
          <a:p>
            <a:pPr algn="just"/>
            <a:r>
              <a:rPr lang="fr-FR" sz="2800" b="1" dirty="0"/>
              <a:t>SOAP</a:t>
            </a:r>
            <a:r>
              <a:rPr lang="fr-FR" sz="2800" dirty="0"/>
              <a:t> est un protocole standard initialement conçu pour que des applications développées avec différents langages sur différentes plateformes puissent communiquer.</a:t>
            </a:r>
          </a:p>
          <a:p>
            <a:pPr marL="0" indent="0" algn="just">
              <a:buNone/>
            </a:pPr>
            <a:endParaRPr lang="fr-FR" sz="2800" dirty="0"/>
          </a:p>
          <a:p>
            <a:pPr algn="just"/>
            <a:r>
              <a:rPr lang="fr-FR" sz="2800" dirty="0"/>
              <a:t>Comme il s'agit d'un protocole, il impose des règles intégrées qui augmentent la complexité et les coûts, ce qui peut ralentir le chargement des pages.</a:t>
            </a:r>
          </a:p>
        </p:txBody>
      </p:sp>
      <p:sp>
        <p:nvSpPr>
          <p:cNvPr id="4" name="Espace réservé du numéro de diapositive 3">
            <a:extLst>
              <a:ext uri="{FF2B5EF4-FFF2-40B4-BE49-F238E27FC236}">
                <a16:creationId xmlns:a16="http://schemas.microsoft.com/office/drawing/2014/main" id="{FA818830-0B98-47D2-8191-E8FBE9667762}"/>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87920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EBAEEA1-8C72-44B0-9A5E-E44F1CCBFE56}"/>
              </a:ext>
            </a:extLst>
          </p:cNvPr>
          <p:cNvSpPr>
            <a:spLocks noGrp="1"/>
          </p:cNvSpPr>
          <p:nvPr>
            <p:ph idx="1"/>
          </p:nvPr>
        </p:nvSpPr>
        <p:spPr>
          <a:xfrm>
            <a:off x="985838" y="900112"/>
            <a:ext cx="11206162" cy="4343400"/>
          </a:xfrm>
        </p:spPr>
        <p:txBody>
          <a:bodyPr>
            <a:normAutofit/>
          </a:bodyPr>
          <a:lstStyle/>
          <a:p>
            <a:pPr algn="just"/>
            <a:r>
              <a:rPr lang="fr-FR" sz="2800" dirty="0"/>
              <a:t>Cependant, ces standards assurent la conformité et sont ainsi privilégiés pour certains scénarios d'entreprise. </a:t>
            </a:r>
          </a:p>
          <a:p>
            <a:pPr marL="0" indent="0" algn="just">
              <a:buNone/>
            </a:pPr>
            <a:endParaRPr lang="fr-FR" sz="2800" dirty="0"/>
          </a:p>
          <a:p>
            <a:pPr algn="just"/>
            <a:r>
              <a:rPr lang="fr-FR" sz="2800" dirty="0"/>
              <a:t>Les standards de conformité intégrés incluent:</a:t>
            </a:r>
          </a:p>
          <a:p>
            <a:pPr marL="1444752" lvl="2" indent="-457200" algn="just">
              <a:buFont typeface="+mj-lt"/>
              <a:buAutoNum type="arabicPeriod"/>
            </a:pPr>
            <a:r>
              <a:rPr lang="fr-FR" sz="2300" dirty="0"/>
              <a:t> la sécurité, </a:t>
            </a:r>
          </a:p>
          <a:p>
            <a:pPr marL="1444752" lvl="2" indent="-457200" algn="just">
              <a:buFont typeface="+mj-lt"/>
              <a:buAutoNum type="arabicPeriod"/>
            </a:pPr>
            <a:r>
              <a:rPr lang="fr-FR" sz="2300" dirty="0"/>
              <a:t>l'atomicité, </a:t>
            </a:r>
          </a:p>
          <a:p>
            <a:pPr marL="1444752" lvl="2" indent="-457200" algn="just">
              <a:buFont typeface="+mj-lt"/>
              <a:buAutoNum type="arabicPeriod"/>
            </a:pPr>
            <a:r>
              <a:rPr lang="fr-FR" sz="2300" dirty="0"/>
              <a:t>la cohérence, </a:t>
            </a:r>
          </a:p>
          <a:p>
            <a:pPr marL="1444752" lvl="2" indent="-457200" algn="just">
              <a:buFont typeface="+mj-lt"/>
              <a:buAutoNum type="arabicPeriod"/>
            </a:pPr>
            <a:r>
              <a:rPr lang="fr-FR" sz="2300" dirty="0"/>
              <a:t>l'isolement et</a:t>
            </a:r>
          </a:p>
          <a:p>
            <a:pPr marL="1444752" lvl="2" indent="-457200" algn="just">
              <a:buFont typeface="+mj-lt"/>
              <a:buAutoNum type="arabicPeriod"/>
            </a:pPr>
            <a:r>
              <a:rPr lang="fr-FR" sz="2300" dirty="0"/>
              <a:t> la durabilité (ACID)</a:t>
            </a:r>
          </a:p>
        </p:txBody>
      </p:sp>
      <p:sp>
        <p:nvSpPr>
          <p:cNvPr id="4" name="Espace réservé du numéro de diapositive 3">
            <a:extLst>
              <a:ext uri="{FF2B5EF4-FFF2-40B4-BE49-F238E27FC236}">
                <a16:creationId xmlns:a16="http://schemas.microsoft.com/office/drawing/2014/main" id="{F28F8519-EFA5-4834-B403-2CC817577CA1}"/>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214044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8DD563A-A740-41B8-BFB3-C76142B351B5}"/>
              </a:ext>
            </a:extLst>
          </p:cNvPr>
          <p:cNvSpPr>
            <a:spLocks noGrp="1"/>
          </p:cNvSpPr>
          <p:nvPr>
            <p:ph idx="1"/>
          </p:nvPr>
        </p:nvSpPr>
        <p:spPr>
          <a:xfrm>
            <a:off x="876302" y="1152425"/>
            <a:ext cx="7441275" cy="4553149"/>
          </a:xfrm>
        </p:spPr>
        <p:txBody>
          <a:bodyPr>
            <a:normAutofit/>
          </a:bodyPr>
          <a:lstStyle/>
          <a:p>
            <a:pPr algn="just"/>
            <a:r>
              <a:rPr lang="fr-FR" sz="2800" dirty="0"/>
              <a:t>Autre mot SOAP est un protocole d'échange d'information structurée dans l'implémentation de services web bâti sur XML. </a:t>
            </a:r>
          </a:p>
          <a:p>
            <a:pPr marL="0" indent="0" algn="just">
              <a:buNone/>
            </a:pPr>
            <a:endParaRPr lang="fr-FR" sz="2800" dirty="0"/>
          </a:p>
          <a:p>
            <a:pPr algn="just"/>
            <a:r>
              <a:rPr lang="fr-FR" sz="2800" dirty="0"/>
              <a:t>Il permet la transmission de messages entre objets distants, ce qui veut dire qu'il autorise un objet à invoquer des méthodes d'objets physiquement situés sur un autre serveur.</a:t>
            </a:r>
          </a:p>
        </p:txBody>
      </p:sp>
      <p:sp>
        <p:nvSpPr>
          <p:cNvPr id="4" name="Espace réservé du numéro de diapositive 3">
            <a:extLst>
              <a:ext uri="{FF2B5EF4-FFF2-40B4-BE49-F238E27FC236}">
                <a16:creationId xmlns:a16="http://schemas.microsoft.com/office/drawing/2014/main" id="{CFB13105-45BB-4A39-8931-A03C1A5EA29C}"/>
              </a:ext>
            </a:extLst>
          </p:cNvPr>
          <p:cNvSpPr>
            <a:spLocks noGrp="1"/>
          </p:cNvSpPr>
          <p:nvPr>
            <p:ph type="sldNum" sz="quarter" idx="12"/>
          </p:nvPr>
        </p:nvSpPr>
        <p:spPr/>
        <p:txBody>
          <a:bodyPr/>
          <a:lstStyle/>
          <a:p>
            <a:fld id="{69E57DC2-970A-4B3E-BB1C-7A09969E49DF}" type="slidenum">
              <a:rPr lang="en-US" smtClean="0"/>
              <a:t>22</a:t>
            </a:fld>
            <a:endParaRPr lang="en-US" dirty="0"/>
          </a:p>
        </p:txBody>
      </p:sp>
      <p:pic>
        <p:nvPicPr>
          <p:cNvPr id="6" name="Image 5">
            <a:extLst>
              <a:ext uri="{FF2B5EF4-FFF2-40B4-BE49-F238E27FC236}">
                <a16:creationId xmlns:a16="http://schemas.microsoft.com/office/drawing/2014/main" id="{CE0EF1DF-0824-4DA8-B550-CB7D0692A7F0}"/>
              </a:ext>
            </a:extLst>
          </p:cNvPr>
          <p:cNvPicPr>
            <a:picLocks noChangeAspect="1"/>
          </p:cNvPicPr>
          <p:nvPr/>
        </p:nvPicPr>
        <p:blipFill>
          <a:blip r:embed="rId2"/>
          <a:stretch>
            <a:fillRect/>
          </a:stretch>
        </p:blipFill>
        <p:spPr>
          <a:xfrm>
            <a:off x="8493787" y="1311557"/>
            <a:ext cx="3698213" cy="3941679"/>
          </a:xfrm>
          <a:prstGeom prst="rect">
            <a:avLst/>
          </a:prstGeom>
        </p:spPr>
      </p:pic>
    </p:spTree>
    <p:extLst>
      <p:ext uri="{BB962C8B-B14F-4D97-AF65-F5344CB8AC3E}">
        <p14:creationId xmlns:p14="http://schemas.microsoft.com/office/powerpoint/2010/main" val="44875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2A10D2E-0DC5-4AB1-9B2F-887E144D7288}"/>
              </a:ext>
            </a:extLst>
          </p:cNvPr>
          <p:cNvSpPr>
            <a:spLocks noGrp="1"/>
          </p:cNvSpPr>
          <p:nvPr>
            <p:ph idx="1"/>
          </p:nvPr>
        </p:nvSpPr>
        <p:spPr>
          <a:xfrm>
            <a:off x="814387" y="609798"/>
            <a:ext cx="11272837" cy="5843588"/>
          </a:xfrm>
        </p:spPr>
        <p:txBody>
          <a:bodyPr>
            <a:noAutofit/>
          </a:bodyPr>
          <a:lstStyle/>
          <a:p>
            <a:pPr algn="just"/>
            <a:r>
              <a:rPr lang="fr-FR" sz="2800" dirty="0"/>
              <a:t>Lorsqu'une requête de données est envoyée à une API SOAP, elle peut être gérée par n'importe quel protocole de couches de l'application : </a:t>
            </a:r>
          </a:p>
          <a:p>
            <a:pPr marL="1901952" lvl="3" indent="-457200" algn="just">
              <a:buFont typeface="+mj-lt"/>
              <a:buAutoNum type="arabicPeriod"/>
            </a:pPr>
            <a:r>
              <a:rPr lang="fr-FR" sz="2600" dirty="0"/>
              <a:t>HTTP (pour les navigateurs web),</a:t>
            </a:r>
          </a:p>
          <a:p>
            <a:pPr marL="1901952" lvl="3" indent="-457200" algn="just">
              <a:buFont typeface="+mj-lt"/>
              <a:buAutoNum type="arabicPeriod"/>
            </a:pPr>
            <a:r>
              <a:rPr lang="fr-FR" sz="2600" dirty="0"/>
              <a:t> SMTP (pour les e-mails),</a:t>
            </a:r>
          </a:p>
          <a:p>
            <a:pPr marL="1901952" lvl="3" indent="-457200" algn="just">
              <a:buFont typeface="+mj-lt"/>
              <a:buAutoNum type="arabicPeriod"/>
            </a:pPr>
            <a:r>
              <a:rPr lang="fr-FR" sz="2600" dirty="0"/>
              <a:t> TCP </a:t>
            </a:r>
          </a:p>
          <a:p>
            <a:pPr marL="1901952" lvl="3" indent="-457200" algn="just">
              <a:buFont typeface="+mj-lt"/>
              <a:buAutoNum type="arabicPeriod"/>
            </a:pPr>
            <a:r>
              <a:rPr lang="fr-FR" sz="2600" dirty="0"/>
              <a:t>et autres. </a:t>
            </a:r>
          </a:p>
          <a:p>
            <a:pPr algn="just"/>
            <a:r>
              <a:rPr lang="fr-FR" sz="2800" dirty="0"/>
              <a:t>En revanche, suite à la réception de la requête, les messages SOAP doivent être renvoyés sous la forme d'un document XML, un langage balisé lisible aussi bien par les humains que par les machines.</a:t>
            </a:r>
          </a:p>
          <a:p>
            <a:pPr algn="just"/>
            <a:r>
              <a:rPr lang="fr-FR" sz="2800" dirty="0"/>
              <a:t>Une fois finalisée, une requête destinée à une API SOAP ne peut pas être mise en cache par un navigateur. Il n'est donc pas possible d'y accéder plus tard sans la renvoyer vers l'API.</a:t>
            </a:r>
          </a:p>
        </p:txBody>
      </p:sp>
      <p:sp>
        <p:nvSpPr>
          <p:cNvPr id="4" name="Espace réservé du numéro de diapositive 3">
            <a:extLst>
              <a:ext uri="{FF2B5EF4-FFF2-40B4-BE49-F238E27FC236}">
                <a16:creationId xmlns:a16="http://schemas.microsoft.com/office/drawing/2014/main" id="{841BE32D-AED8-4244-BE12-9FA30654FB73}"/>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380892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4BA472-5D6B-47ED-9A2E-2F9C2ECFBC4E}"/>
              </a:ext>
            </a:extLst>
          </p:cNvPr>
          <p:cNvSpPr>
            <a:spLocks noGrp="1"/>
          </p:cNvSpPr>
          <p:nvPr>
            <p:ph type="title"/>
          </p:nvPr>
        </p:nvSpPr>
        <p:spPr/>
        <p:txBody>
          <a:bodyPr/>
          <a:lstStyle/>
          <a:p>
            <a:r>
              <a:rPr lang="fr-FR" b="1" dirty="0"/>
              <a:t>SOAP ou REST : comment choisir ?</a:t>
            </a:r>
            <a:br>
              <a:rPr lang="fr-FR" b="1" dirty="0"/>
            </a:br>
            <a:endParaRPr lang="fr-FR" dirty="0"/>
          </a:p>
        </p:txBody>
      </p:sp>
      <p:sp>
        <p:nvSpPr>
          <p:cNvPr id="3" name="Espace réservé du contenu 2">
            <a:extLst>
              <a:ext uri="{FF2B5EF4-FFF2-40B4-BE49-F238E27FC236}">
                <a16:creationId xmlns:a16="http://schemas.microsoft.com/office/drawing/2014/main" id="{41DF2631-FE6B-4B0D-B1F1-7B91CA6A26B1}"/>
              </a:ext>
            </a:extLst>
          </p:cNvPr>
          <p:cNvSpPr>
            <a:spLocks noGrp="1"/>
          </p:cNvSpPr>
          <p:nvPr>
            <p:ph idx="1"/>
          </p:nvPr>
        </p:nvSpPr>
        <p:spPr>
          <a:xfrm>
            <a:off x="1371600" y="2286000"/>
            <a:ext cx="10629900" cy="3581400"/>
          </a:xfrm>
        </p:spPr>
        <p:txBody>
          <a:bodyPr>
            <a:noAutofit/>
          </a:bodyPr>
          <a:lstStyle/>
          <a:p>
            <a:pPr algn="just"/>
            <a:r>
              <a:rPr lang="fr-FR" sz="2800" dirty="0"/>
              <a:t>De nombreux systèmes d'anciennes générations reposent encore sur le protocole SOAP. </a:t>
            </a:r>
          </a:p>
          <a:p>
            <a:pPr algn="just"/>
            <a:r>
              <a:rPr lang="fr-FR" sz="2800" dirty="0"/>
              <a:t>REST est arrivé plus tardivement et est souvent considéré comme une solution plus rapide pour des scénarios basés sur le web. </a:t>
            </a:r>
          </a:p>
          <a:p>
            <a:pPr algn="just"/>
            <a:r>
              <a:rPr lang="fr-FR" sz="2800" dirty="0"/>
              <a:t>REST est un ensemble de recommandations qui permet une mise en œuvre flexible, tandis que SOAP est un protocole avec des exigences spécifiques comme l'envoi de messages au format XML.</a:t>
            </a:r>
          </a:p>
        </p:txBody>
      </p:sp>
      <p:sp>
        <p:nvSpPr>
          <p:cNvPr id="4" name="Espace réservé du numéro de diapositive 3">
            <a:extLst>
              <a:ext uri="{FF2B5EF4-FFF2-40B4-BE49-F238E27FC236}">
                <a16:creationId xmlns:a16="http://schemas.microsoft.com/office/drawing/2014/main" id="{0FF6E6E1-7C56-4636-8AD8-6599A2E88330}"/>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2585659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3B770F1-4C5A-4B6E-8FB0-A5401628099F}"/>
              </a:ext>
            </a:extLst>
          </p:cNvPr>
          <p:cNvSpPr>
            <a:spLocks noGrp="1"/>
          </p:cNvSpPr>
          <p:nvPr>
            <p:ph idx="1"/>
          </p:nvPr>
        </p:nvSpPr>
        <p:spPr>
          <a:xfrm>
            <a:off x="942976" y="1638300"/>
            <a:ext cx="11115675" cy="3581400"/>
          </a:xfrm>
        </p:spPr>
        <p:txBody>
          <a:bodyPr>
            <a:noAutofit/>
          </a:bodyPr>
          <a:lstStyle/>
          <a:p>
            <a:pPr algn="just"/>
            <a:r>
              <a:rPr lang="fr-FR" sz="2800" dirty="0"/>
              <a:t>Les API REST sont plus légères et donc plus adaptées aux concepts récents tels que l'Internet des objets (IoT), le développement d'applications mobiles et le serverless.</a:t>
            </a:r>
          </a:p>
          <a:p>
            <a:pPr algn="just"/>
            <a:r>
              <a:rPr lang="fr-FR" sz="2800" dirty="0"/>
              <a:t> Les services web SOAP intègrent des spécifications de sécurité et de conformité des transactions qui répondent aux besoins de nombreuses entreprises, mais qui les rendent également plus lourds. </a:t>
            </a:r>
          </a:p>
          <a:p>
            <a:pPr algn="just"/>
            <a:r>
              <a:rPr lang="fr-FR" sz="2800" dirty="0"/>
              <a:t>De plus, de nombreuses API publiques, telles que l'API Google Maps, suivent les recommandations REST.</a:t>
            </a:r>
          </a:p>
        </p:txBody>
      </p:sp>
      <p:sp>
        <p:nvSpPr>
          <p:cNvPr id="4" name="Espace réservé du numéro de diapositive 3">
            <a:extLst>
              <a:ext uri="{FF2B5EF4-FFF2-40B4-BE49-F238E27FC236}">
                <a16:creationId xmlns:a16="http://schemas.microsoft.com/office/drawing/2014/main" id="{B860AB4D-9B8F-4396-9097-D052E7B31DAF}"/>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238060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9BC46-05D7-4914-B2C4-D62B9D0B5788}"/>
              </a:ext>
            </a:extLst>
          </p:cNvPr>
          <p:cNvSpPr>
            <a:spLocks noGrp="1"/>
          </p:cNvSpPr>
          <p:nvPr>
            <p:ph type="title"/>
          </p:nvPr>
        </p:nvSpPr>
        <p:spPr>
          <a:xfrm>
            <a:off x="2458065" y="2686050"/>
            <a:ext cx="9601200" cy="1485900"/>
          </a:xfrm>
        </p:spPr>
        <p:txBody>
          <a:bodyPr/>
          <a:lstStyle/>
          <a:p>
            <a:r>
              <a:rPr lang="fr-FR" sz="8000" dirty="0"/>
              <a:t>Développement</a:t>
            </a:r>
            <a:r>
              <a:rPr lang="fr-FR" dirty="0"/>
              <a:t> </a:t>
            </a:r>
          </a:p>
        </p:txBody>
      </p:sp>
      <p:sp>
        <p:nvSpPr>
          <p:cNvPr id="3" name="Espace réservé du numéro de diapositive 2">
            <a:extLst>
              <a:ext uri="{FF2B5EF4-FFF2-40B4-BE49-F238E27FC236}">
                <a16:creationId xmlns:a16="http://schemas.microsoft.com/office/drawing/2014/main" id="{A9C88869-9146-4EE1-A6A9-B8346CE3323D}"/>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301952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18D5B-57AA-49C7-8B79-54027D2DCF3C}"/>
              </a:ext>
            </a:extLst>
          </p:cNvPr>
          <p:cNvSpPr>
            <a:spLocks noGrp="1"/>
          </p:cNvSpPr>
          <p:nvPr>
            <p:ph type="title"/>
          </p:nvPr>
        </p:nvSpPr>
        <p:spPr>
          <a:xfrm>
            <a:off x="1371600" y="585787"/>
            <a:ext cx="9601200" cy="1485900"/>
          </a:xfrm>
        </p:spPr>
        <p:txBody>
          <a:bodyPr/>
          <a:lstStyle/>
          <a:p>
            <a:r>
              <a:rPr lang="fr-FR" sz="4400" dirty="0"/>
              <a:t>Développement</a:t>
            </a:r>
            <a:r>
              <a:rPr lang="fr-FR" dirty="0"/>
              <a:t> </a:t>
            </a:r>
          </a:p>
        </p:txBody>
      </p:sp>
      <p:sp>
        <p:nvSpPr>
          <p:cNvPr id="3" name="Espace réservé du contenu 2">
            <a:extLst>
              <a:ext uri="{FF2B5EF4-FFF2-40B4-BE49-F238E27FC236}">
                <a16:creationId xmlns:a16="http://schemas.microsoft.com/office/drawing/2014/main" id="{F30DA611-91D1-40BF-A33D-444A3CAC94F4}"/>
              </a:ext>
            </a:extLst>
          </p:cNvPr>
          <p:cNvSpPr>
            <a:spLocks noGrp="1"/>
          </p:cNvSpPr>
          <p:nvPr>
            <p:ph idx="1"/>
          </p:nvPr>
        </p:nvSpPr>
        <p:spPr>
          <a:xfrm>
            <a:off x="814389" y="1571625"/>
            <a:ext cx="11172824" cy="5529263"/>
          </a:xfrm>
        </p:spPr>
        <p:txBody>
          <a:bodyPr>
            <a:normAutofit/>
          </a:bodyPr>
          <a:lstStyle/>
          <a:p>
            <a:r>
              <a:rPr lang="fr-FR" sz="2800" dirty="0"/>
              <a:t>Pour créer un contrôleur, il suffit de créer une classe et de l’annoter @RestController et de lui affecté un point d’accès. </a:t>
            </a:r>
          </a:p>
          <a:p>
            <a:r>
              <a:rPr lang="fr-FR" sz="2800" dirty="0"/>
              <a:t>Chacune des méthodes aura l’annotation @RequestMapping qui indique quel chemin de l’API la méthode couvre et quelle méthode HTTP lui correspond.</a:t>
            </a:r>
          </a:p>
          <a:p>
            <a:r>
              <a:rPr lang="fr-FR" sz="2800" dirty="0"/>
              <a:t>Ces annotations permettent à simplifier le code et à le rendre plus lisible.</a:t>
            </a:r>
          </a:p>
          <a:p>
            <a:r>
              <a:rPr lang="fr-FR" sz="2800" dirty="0"/>
              <a:t>Le Framework s’occupe de démarrer le serveur web et de rediriger les requêtes aux méthodes concernées.</a:t>
            </a:r>
          </a:p>
        </p:txBody>
      </p:sp>
      <p:sp>
        <p:nvSpPr>
          <p:cNvPr id="4" name="Espace réservé du numéro de diapositive 3">
            <a:extLst>
              <a:ext uri="{FF2B5EF4-FFF2-40B4-BE49-F238E27FC236}">
                <a16:creationId xmlns:a16="http://schemas.microsoft.com/office/drawing/2014/main" id="{B0984368-32EC-4353-8CED-54B485F877E5}"/>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86663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E9BC8-F1C5-41E4-9B91-D331633444C8}"/>
              </a:ext>
            </a:extLst>
          </p:cNvPr>
          <p:cNvSpPr>
            <a:spLocks noGrp="1"/>
          </p:cNvSpPr>
          <p:nvPr>
            <p:ph type="title"/>
          </p:nvPr>
        </p:nvSpPr>
        <p:spPr>
          <a:xfrm>
            <a:off x="2590800" y="2686050"/>
            <a:ext cx="9601200" cy="1485900"/>
          </a:xfrm>
        </p:spPr>
        <p:txBody>
          <a:bodyPr>
            <a:normAutofit/>
          </a:bodyPr>
          <a:lstStyle/>
          <a:p>
            <a:r>
              <a:rPr lang="fr-FR" sz="8000" dirty="0"/>
              <a:t>Partie Pratique</a:t>
            </a:r>
          </a:p>
        </p:txBody>
      </p:sp>
      <p:sp>
        <p:nvSpPr>
          <p:cNvPr id="3" name="Espace réservé du numéro de diapositive 2">
            <a:extLst>
              <a:ext uri="{FF2B5EF4-FFF2-40B4-BE49-F238E27FC236}">
                <a16:creationId xmlns:a16="http://schemas.microsoft.com/office/drawing/2014/main" id="{D5EE97E9-2035-44E2-9A27-F553A4B183D2}"/>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22591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E83BBB-FF5B-4FCC-BCA5-58DB2437405F}"/>
              </a:ext>
            </a:extLst>
          </p:cNvPr>
          <p:cNvSpPr>
            <a:spLocks noGrp="1"/>
          </p:cNvSpPr>
          <p:nvPr>
            <p:ph type="title"/>
          </p:nvPr>
        </p:nvSpPr>
        <p:spPr>
          <a:xfrm>
            <a:off x="2314575" y="204685"/>
            <a:ext cx="9601200" cy="1485900"/>
          </a:xfrm>
        </p:spPr>
        <p:txBody>
          <a:bodyPr/>
          <a:lstStyle/>
          <a:p>
            <a:r>
              <a:rPr lang="fr-FR" dirty="0"/>
              <a:t>Get Tous les Employées</a:t>
            </a:r>
          </a:p>
        </p:txBody>
      </p:sp>
      <p:pic>
        <p:nvPicPr>
          <p:cNvPr id="5" name="Espace réservé du contenu 4">
            <a:extLst>
              <a:ext uri="{FF2B5EF4-FFF2-40B4-BE49-F238E27FC236}">
                <a16:creationId xmlns:a16="http://schemas.microsoft.com/office/drawing/2014/main" id="{022C093A-8B1C-447C-A81D-2EF42A82ADB2}"/>
              </a:ext>
            </a:extLst>
          </p:cNvPr>
          <p:cNvPicPr>
            <a:picLocks noGrp="1" noChangeAspect="1"/>
          </p:cNvPicPr>
          <p:nvPr>
            <p:ph idx="1"/>
          </p:nvPr>
        </p:nvPicPr>
        <p:blipFill>
          <a:blip r:embed="rId2"/>
          <a:stretch>
            <a:fillRect/>
          </a:stretch>
        </p:blipFill>
        <p:spPr>
          <a:xfrm>
            <a:off x="1038396" y="1428749"/>
            <a:ext cx="6391104" cy="3257551"/>
          </a:xfrm>
        </p:spPr>
      </p:pic>
      <p:pic>
        <p:nvPicPr>
          <p:cNvPr id="9" name="Image 8">
            <a:extLst>
              <a:ext uri="{FF2B5EF4-FFF2-40B4-BE49-F238E27FC236}">
                <a16:creationId xmlns:a16="http://schemas.microsoft.com/office/drawing/2014/main" id="{DB8C7E73-896F-4F3F-AA13-ADF29CDF76AF}"/>
              </a:ext>
            </a:extLst>
          </p:cNvPr>
          <p:cNvPicPr>
            <a:picLocks noChangeAspect="1"/>
          </p:cNvPicPr>
          <p:nvPr/>
        </p:nvPicPr>
        <p:blipFill>
          <a:blip r:embed="rId3"/>
          <a:stretch>
            <a:fillRect/>
          </a:stretch>
        </p:blipFill>
        <p:spPr>
          <a:xfrm>
            <a:off x="1125463" y="3429000"/>
            <a:ext cx="7150249" cy="2481365"/>
          </a:xfrm>
          <a:prstGeom prst="rect">
            <a:avLst/>
          </a:prstGeom>
        </p:spPr>
      </p:pic>
      <p:pic>
        <p:nvPicPr>
          <p:cNvPr id="7" name="Image 6">
            <a:extLst>
              <a:ext uri="{FF2B5EF4-FFF2-40B4-BE49-F238E27FC236}">
                <a16:creationId xmlns:a16="http://schemas.microsoft.com/office/drawing/2014/main" id="{F2401746-97F0-4F03-BD07-55BCD8F60E8A}"/>
              </a:ext>
            </a:extLst>
          </p:cNvPr>
          <p:cNvPicPr>
            <a:picLocks noChangeAspect="1"/>
          </p:cNvPicPr>
          <p:nvPr/>
        </p:nvPicPr>
        <p:blipFill>
          <a:blip r:embed="rId4"/>
          <a:stretch>
            <a:fillRect/>
          </a:stretch>
        </p:blipFill>
        <p:spPr>
          <a:xfrm>
            <a:off x="671514" y="1514474"/>
            <a:ext cx="11520486" cy="5414965"/>
          </a:xfrm>
          <a:prstGeom prst="rect">
            <a:avLst/>
          </a:prstGeom>
        </p:spPr>
      </p:pic>
      <p:sp>
        <p:nvSpPr>
          <p:cNvPr id="10" name="Espace réservé du numéro de diapositive 9">
            <a:extLst>
              <a:ext uri="{FF2B5EF4-FFF2-40B4-BE49-F238E27FC236}">
                <a16:creationId xmlns:a16="http://schemas.microsoft.com/office/drawing/2014/main" id="{81F95207-236E-41DE-A139-B5DC0F7C9C4E}"/>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407192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84954D-4E95-4F4D-8FF4-975FA050EE01}"/>
              </a:ext>
            </a:extLst>
          </p:cNvPr>
          <p:cNvSpPr>
            <a:spLocks noGrp="1"/>
          </p:cNvSpPr>
          <p:nvPr>
            <p:ph type="title"/>
          </p:nvPr>
        </p:nvSpPr>
        <p:spPr>
          <a:xfrm>
            <a:off x="3451991" y="2686050"/>
            <a:ext cx="5741894" cy="1485900"/>
          </a:xfrm>
        </p:spPr>
        <p:txBody>
          <a:bodyPr>
            <a:normAutofit/>
          </a:bodyPr>
          <a:lstStyle/>
          <a:p>
            <a:r>
              <a:rPr lang="fr-FR" sz="8000" dirty="0"/>
              <a:t>Introduction</a:t>
            </a:r>
          </a:p>
        </p:txBody>
      </p:sp>
      <p:sp>
        <p:nvSpPr>
          <p:cNvPr id="3" name="Espace réservé du numéro de diapositive 2">
            <a:extLst>
              <a:ext uri="{FF2B5EF4-FFF2-40B4-BE49-F238E27FC236}">
                <a16:creationId xmlns:a16="http://schemas.microsoft.com/office/drawing/2014/main" id="{5FE84C00-0464-461A-9D3A-B364D54ED12B}"/>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2236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CE7AE-C924-4840-B475-AF1EECE7641C}"/>
              </a:ext>
            </a:extLst>
          </p:cNvPr>
          <p:cNvSpPr>
            <a:spLocks noGrp="1"/>
          </p:cNvSpPr>
          <p:nvPr>
            <p:ph type="title"/>
          </p:nvPr>
        </p:nvSpPr>
        <p:spPr>
          <a:xfrm>
            <a:off x="1728788" y="328519"/>
            <a:ext cx="9601200" cy="1485900"/>
          </a:xfrm>
        </p:spPr>
        <p:txBody>
          <a:bodyPr/>
          <a:lstStyle/>
          <a:p>
            <a:r>
              <a:rPr lang="fr-FR" dirty="0"/>
              <a:t>Get Un Seul Employée avec son ID</a:t>
            </a:r>
          </a:p>
        </p:txBody>
      </p:sp>
      <p:pic>
        <p:nvPicPr>
          <p:cNvPr id="5" name="Espace réservé du contenu 4">
            <a:extLst>
              <a:ext uri="{FF2B5EF4-FFF2-40B4-BE49-F238E27FC236}">
                <a16:creationId xmlns:a16="http://schemas.microsoft.com/office/drawing/2014/main" id="{98D11EEE-E397-425D-86E9-E9626E2F810F}"/>
              </a:ext>
            </a:extLst>
          </p:cNvPr>
          <p:cNvPicPr>
            <a:picLocks noGrp="1" noChangeAspect="1"/>
          </p:cNvPicPr>
          <p:nvPr>
            <p:ph idx="1"/>
          </p:nvPr>
        </p:nvPicPr>
        <p:blipFill>
          <a:blip r:embed="rId2"/>
          <a:stretch>
            <a:fillRect/>
          </a:stretch>
        </p:blipFill>
        <p:spPr>
          <a:xfrm>
            <a:off x="-1" y="1814419"/>
            <a:ext cx="6315075" cy="4606741"/>
          </a:xfrm>
        </p:spPr>
      </p:pic>
      <p:sp>
        <p:nvSpPr>
          <p:cNvPr id="6" name="ZoneTexte 5">
            <a:extLst>
              <a:ext uri="{FF2B5EF4-FFF2-40B4-BE49-F238E27FC236}">
                <a16:creationId xmlns:a16="http://schemas.microsoft.com/office/drawing/2014/main" id="{75CB81F5-3452-4786-BBFB-730F63B2D031}"/>
              </a:ext>
            </a:extLst>
          </p:cNvPr>
          <p:cNvSpPr txBox="1"/>
          <p:nvPr/>
        </p:nvSpPr>
        <p:spPr>
          <a:xfrm>
            <a:off x="757236" y="1445087"/>
            <a:ext cx="3086101" cy="400110"/>
          </a:xfrm>
          <a:prstGeom prst="rect">
            <a:avLst/>
          </a:prstGeom>
          <a:noFill/>
        </p:spPr>
        <p:txBody>
          <a:bodyPr wrap="square" rtlCol="0">
            <a:spAutoFit/>
          </a:bodyPr>
          <a:lstStyle/>
          <a:p>
            <a:r>
              <a:rPr lang="fr-FR" sz="2000" b="1" dirty="0">
                <a:solidFill>
                  <a:schemeClr val="accent6">
                    <a:lumMod val="75000"/>
                  </a:schemeClr>
                </a:solidFill>
                <a:latin typeface="Consolas" panose="020B0609020204030204" pitchFamily="49" charset="0"/>
              </a:rPr>
              <a:t> MainRESTController</a:t>
            </a:r>
            <a:endParaRPr lang="fr-FR" sz="2000" b="1" dirty="0">
              <a:solidFill>
                <a:schemeClr val="accent6">
                  <a:lumMod val="75000"/>
                </a:schemeClr>
              </a:solidFill>
            </a:endParaRPr>
          </a:p>
        </p:txBody>
      </p:sp>
      <p:pic>
        <p:nvPicPr>
          <p:cNvPr id="8" name="Image 7">
            <a:extLst>
              <a:ext uri="{FF2B5EF4-FFF2-40B4-BE49-F238E27FC236}">
                <a16:creationId xmlns:a16="http://schemas.microsoft.com/office/drawing/2014/main" id="{81B68A74-58BD-47D7-9676-0AE9F6C62B5B}"/>
              </a:ext>
            </a:extLst>
          </p:cNvPr>
          <p:cNvPicPr>
            <a:picLocks noChangeAspect="1"/>
          </p:cNvPicPr>
          <p:nvPr/>
        </p:nvPicPr>
        <p:blipFill>
          <a:blip r:embed="rId3"/>
          <a:stretch>
            <a:fillRect/>
          </a:stretch>
        </p:blipFill>
        <p:spPr>
          <a:xfrm>
            <a:off x="335643" y="4413766"/>
            <a:ext cx="4544298" cy="2255375"/>
          </a:xfrm>
          <a:prstGeom prst="rect">
            <a:avLst/>
          </a:prstGeom>
        </p:spPr>
      </p:pic>
      <p:pic>
        <p:nvPicPr>
          <p:cNvPr id="10" name="Image 9">
            <a:extLst>
              <a:ext uri="{FF2B5EF4-FFF2-40B4-BE49-F238E27FC236}">
                <a16:creationId xmlns:a16="http://schemas.microsoft.com/office/drawing/2014/main" id="{D8DA92BE-2965-4C59-9D35-19CFC4B42AD0}"/>
              </a:ext>
            </a:extLst>
          </p:cNvPr>
          <p:cNvPicPr>
            <a:picLocks noChangeAspect="1"/>
          </p:cNvPicPr>
          <p:nvPr/>
        </p:nvPicPr>
        <p:blipFill>
          <a:blip r:embed="rId4"/>
          <a:stretch>
            <a:fillRect/>
          </a:stretch>
        </p:blipFill>
        <p:spPr>
          <a:xfrm>
            <a:off x="0" y="1271589"/>
            <a:ext cx="12192000" cy="5397552"/>
          </a:xfrm>
          <a:prstGeom prst="rect">
            <a:avLst/>
          </a:prstGeom>
        </p:spPr>
      </p:pic>
      <p:sp>
        <p:nvSpPr>
          <p:cNvPr id="11" name="Espace réservé du numéro de diapositive 10">
            <a:extLst>
              <a:ext uri="{FF2B5EF4-FFF2-40B4-BE49-F238E27FC236}">
                <a16:creationId xmlns:a16="http://schemas.microsoft.com/office/drawing/2014/main" id="{A8E5A1F2-9A6A-4B0B-BA81-C99FB0D7630F}"/>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161499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4B169-2982-49F2-AB06-0490B5DFC904}"/>
              </a:ext>
            </a:extLst>
          </p:cNvPr>
          <p:cNvSpPr>
            <a:spLocks noGrp="1"/>
          </p:cNvSpPr>
          <p:nvPr>
            <p:ph type="title"/>
          </p:nvPr>
        </p:nvSpPr>
        <p:spPr>
          <a:xfrm>
            <a:off x="2300287" y="192884"/>
            <a:ext cx="9601200" cy="1485900"/>
          </a:xfrm>
        </p:spPr>
        <p:txBody>
          <a:bodyPr/>
          <a:lstStyle/>
          <a:p>
            <a:r>
              <a:rPr lang="fr-FR" dirty="0"/>
              <a:t>Put Un Employée</a:t>
            </a:r>
          </a:p>
        </p:txBody>
      </p:sp>
      <p:pic>
        <p:nvPicPr>
          <p:cNvPr id="5" name="Espace réservé du contenu 4">
            <a:extLst>
              <a:ext uri="{FF2B5EF4-FFF2-40B4-BE49-F238E27FC236}">
                <a16:creationId xmlns:a16="http://schemas.microsoft.com/office/drawing/2014/main" id="{875C7265-0633-4D80-992A-CC8F4E253067}"/>
              </a:ext>
            </a:extLst>
          </p:cNvPr>
          <p:cNvPicPr>
            <a:picLocks noGrp="1" noChangeAspect="1"/>
          </p:cNvPicPr>
          <p:nvPr>
            <p:ph idx="1"/>
          </p:nvPr>
        </p:nvPicPr>
        <p:blipFill>
          <a:blip r:embed="rId2"/>
          <a:stretch>
            <a:fillRect/>
          </a:stretch>
        </p:blipFill>
        <p:spPr>
          <a:xfrm>
            <a:off x="1257299" y="4543425"/>
            <a:ext cx="3971925" cy="1885949"/>
          </a:xfrm>
        </p:spPr>
      </p:pic>
      <p:pic>
        <p:nvPicPr>
          <p:cNvPr id="7" name="Image 6">
            <a:extLst>
              <a:ext uri="{FF2B5EF4-FFF2-40B4-BE49-F238E27FC236}">
                <a16:creationId xmlns:a16="http://schemas.microsoft.com/office/drawing/2014/main" id="{EA90C7BC-0760-423E-8A71-B491D40AA2D3}"/>
              </a:ext>
            </a:extLst>
          </p:cNvPr>
          <p:cNvPicPr>
            <a:picLocks noChangeAspect="1"/>
          </p:cNvPicPr>
          <p:nvPr/>
        </p:nvPicPr>
        <p:blipFill>
          <a:blip r:embed="rId3"/>
          <a:stretch>
            <a:fillRect/>
          </a:stretch>
        </p:blipFill>
        <p:spPr>
          <a:xfrm>
            <a:off x="842965" y="1596628"/>
            <a:ext cx="5919788" cy="2636043"/>
          </a:xfrm>
          <a:prstGeom prst="rect">
            <a:avLst/>
          </a:prstGeom>
        </p:spPr>
      </p:pic>
      <p:pic>
        <p:nvPicPr>
          <p:cNvPr id="8" name="Espace réservé du contenu 4">
            <a:extLst>
              <a:ext uri="{FF2B5EF4-FFF2-40B4-BE49-F238E27FC236}">
                <a16:creationId xmlns:a16="http://schemas.microsoft.com/office/drawing/2014/main" id="{A7A35324-E29C-4D2D-A5E7-F4415B0FEE4E}"/>
              </a:ext>
            </a:extLst>
          </p:cNvPr>
          <p:cNvPicPr>
            <a:picLocks noChangeAspect="1"/>
          </p:cNvPicPr>
          <p:nvPr/>
        </p:nvPicPr>
        <p:blipFill>
          <a:blip r:embed="rId4"/>
          <a:stretch>
            <a:fillRect/>
          </a:stretch>
        </p:blipFill>
        <p:spPr>
          <a:xfrm>
            <a:off x="842965" y="1000123"/>
            <a:ext cx="10506070" cy="5729289"/>
          </a:xfrm>
          <a:prstGeom prst="rect">
            <a:avLst/>
          </a:prstGeom>
        </p:spPr>
      </p:pic>
      <p:pic>
        <p:nvPicPr>
          <p:cNvPr id="9" name="Image 8">
            <a:extLst>
              <a:ext uri="{FF2B5EF4-FFF2-40B4-BE49-F238E27FC236}">
                <a16:creationId xmlns:a16="http://schemas.microsoft.com/office/drawing/2014/main" id="{C85C8E0E-B564-4721-8455-3DD7563D6D32}"/>
              </a:ext>
            </a:extLst>
          </p:cNvPr>
          <p:cNvPicPr>
            <a:picLocks noChangeAspect="1"/>
          </p:cNvPicPr>
          <p:nvPr/>
        </p:nvPicPr>
        <p:blipFill>
          <a:blip r:embed="rId5"/>
          <a:stretch>
            <a:fillRect/>
          </a:stretch>
        </p:blipFill>
        <p:spPr>
          <a:xfrm>
            <a:off x="842965" y="1000123"/>
            <a:ext cx="11058522" cy="5186362"/>
          </a:xfrm>
          <a:prstGeom prst="rect">
            <a:avLst/>
          </a:prstGeom>
        </p:spPr>
      </p:pic>
      <p:pic>
        <p:nvPicPr>
          <p:cNvPr id="10" name="Image 9">
            <a:extLst>
              <a:ext uri="{FF2B5EF4-FFF2-40B4-BE49-F238E27FC236}">
                <a16:creationId xmlns:a16="http://schemas.microsoft.com/office/drawing/2014/main" id="{156057CC-241E-4FD5-BF0D-5F3037E19AFB}"/>
              </a:ext>
            </a:extLst>
          </p:cNvPr>
          <p:cNvPicPr>
            <a:picLocks noChangeAspect="1"/>
          </p:cNvPicPr>
          <p:nvPr/>
        </p:nvPicPr>
        <p:blipFill>
          <a:blip r:embed="rId6"/>
          <a:stretch>
            <a:fillRect/>
          </a:stretch>
        </p:blipFill>
        <p:spPr>
          <a:xfrm>
            <a:off x="250031" y="1064417"/>
            <a:ext cx="11691937" cy="5600699"/>
          </a:xfrm>
          <a:prstGeom prst="rect">
            <a:avLst/>
          </a:prstGeom>
        </p:spPr>
      </p:pic>
      <p:sp>
        <p:nvSpPr>
          <p:cNvPr id="11" name="Espace réservé du numéro de diapositive 10">
            <a:extLst>
              <a:ext uri="{FF2B5EF4-FFF2-40B4-BE49-F238E27FC236}">
                <a16:creationId xmlns:a16="http://schemas.microsoft.com/office/drawing/2014/main" id="{B3442E44-026E-4944-B268-D7E2EAC78531}"/>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5340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B4054FE6-1925-48DC-8C1F-BB1006386F1B}"/>
              </a:ext>
            </a:extLst>
          </p:cNvPr>
          <p:cNvSpPr>
            <a:spLocks noGrp="1"/>
          </p:cNvSpPr>
          <p:nvPr>
            <p:ph type="title"/>
          </p:nvPr>
        </p:nvSpPr>
        <p:spPr>
          <a:xfrm>
            <a:off x="2300287" y="192884"/>
            <a:ext cx="9601200" cy="1485900"/>
          </a:xfrm>
        </p:spPr>
        <p:txBody>
          <a:bodyPr/>
          <a:lstStyle/>
          <a:p>
            <a:r>
              <a:rPr lang="fr-FR" dirty="0"/>
              <a:t>Delete Un Employée</a:t>
            </a:r>
          </a:p>
        </p:txBody>
      </p:sp>
      <p:pic>
        <p:nvPicPr>
          <p:cNvPr id="17" name="Image 16">
            <a:extLst>
              <a:ext uri="{FF2B5EF4-FFF2-40B4-BE49-F238E27FC236}">
                <a16:creationId xmlns:a16="http://schemas.microsoft.com/office/drawing/2014/main" id="{E413CD4A-5BF4-4A6D-8762-7EDA667F53B5}"/>
              </a:ext>
            </a:extLst>
          </p:cNvPr>
          <p:cNvPicPr>
            <a:picLocks noChangeAspect="1"/>
          </p:cNvPicPr>
          <p:nvPr/>
        </p:nvPicPr>
        <p:blipFill>
          <a:blip r:embed="rId2"/>
          <a:stretch>
            <a:fillRect/>
          </a:stretch>
        </p:blipFill>
        <p:spPr>
          <a:xfrm>
            <a:off x="1014413" y="4357688"/>
            <a:ext cx="4038829" cy="1028739"/>
          </a:xfrm>
          <a:prstGeom prst="rect">
            <a:avLst/>
          </a:prstGeom>
        </p:spPr>
      </p:pic>
      <p:pic>
        <p:nvPicPr>
          <p:cNvPr id="19" name="Image 18">
            <a:extLst>
              <a:ext uri="{FF2B5EF4-FFF2-40B4-BE49-F238E27FC236}">
                <a16:creationId xmlns:a16="http://schemas.microsoft.com/office/drawing/2014/main" id="{31303C1A-F487-44A0-927A-CB7945BB215D}"/>
              </a:ext>
            </a:extLst>
          </p:cNvPr>
          <p:cNvPicPr>
            <a:picLocks noChangeAspect="1"/>
          </p:cNvPicPr>
          <p:nvPr/>
        </p:nvPicPr>
        <p:blipFill>
          <a:blip r:embed="rId3"/>
          <a:stretch>
            <a:fillRect/>
          </a:stretch>
        </p:blipFill>
        <p:spPr>
          <a:xfrm>
            <a:off x="852045" y="1128611"/>
            <a:ext cx="6815810" cy="2914752"/>
          </a:xfrm>
          <a:prstGeom prst="rect">
            <a:avLst/>
          </a:prstGeom>
        </p:spPr>
      </p:pic>
      <p:pic>
        <p:nvPicPr>
          <p:cNvPr id="21" name="Image 20">
            <a:extLst>
              <a:ext uri="{FF2B5EF4-FFF2-40B4-BE49-F238E27FC236}">
                <a16:creationId xmlns:a16="http://schemas.microsoft.com/office/drawing/2014/main" id="{103F5D33-9418-4E0C-81D3-6AC8D25D15E7}"/>
              </a:ext>
            </a:extLst>
          </p:cNvPr>
          <p:cNvPicPr>
            <a:picLocks noChangeAspect="1"/>
          </p:cNvPicPr>
          <p:nvPr/>
        </p:nvPicPr>
        <p:blipFill>
          <a:blip r:embed="rId4"/>
          <a:stretch>
            <a:fillRect/>
          </a:stretch>
        </p:blipFill>
        <p:spPr>
          <a:xfrm>
            <a:off x="728664" y="935834"/>
            <a:ext cx="10625808" cy="5456946"/>
          </a:xfrm>
          <a:prstGeom prst="rect">
            <a:avLst/>
          </a:prstGeom>
        </p:spPr>
      </p:pic>
      <p:pic>
        <p:nvPicPr>
          <p:cNvPr id="23" name="Image 22">
            <a:extLst>
              <a:ext uri="{FF2B5EF4-FFF2-40B4-BE49-F238E27FC236}">
                <a16:creationId xmlns:a16="http://schemas.microsoft.com/office/drawing/2014/main" id="{39DB1C9F-2A64-4F3F-B6C4-1DD8AE8233E5}"/>
              </a:ext>
            </a:extLst>
          </p:cNvPr>
          <p:cNvPicPr>
            <a:picLocks noChangeAspect="1"/>
          </p:cNvPicPr>
          <p:nvPr/>
        </p:nvPicPr>
        <p:blipFill>
          <a:blip r:embed="rId5"/>
          <a:stretch>
            <a:fillRect/>
          </a:stretch>
        </p:blipFill>
        <p:spPr>
          <a:xfrm>
            <a:off x="728663" y="964408"/>
            <a:ext cx="10625807" cy="5446235"/>
          </a:xfrm>
          <a:prstGeom prst="rect">
            <a:avLst/>
          </a:prstGeom>
        </p:spPr>
      </p:pic>
      <p:sp>
        <p:nvSpPr>
          <p:cNvPr id="24" name="Espace réservé du numéro de diapositive 23">
            <a:extLst>
              <a:ext uri="{FF2B5EF4-FFF2-40B4-BE49-F238E27FC236}">
                <a16:creationId xmlns:a16="http://schemas.microsoft.com/office/drawing/2014/main" id="{4CDF941A-A9A9-42A1-AFDD-58C54A806C25}"/>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75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8C075-EB35-462E-806A-8A4CAEEB7792}"/>
              </a:ext>
            </a:extLst>
          </p:cNvPr>
          <p:cNvSpPr>
            <a:spLocks noGrp="1"/>
          </p:cNvSpPr>
          <p:nvPr>
            <p:ph type="title"/>
          </p:nvPr>
        </p:nvSpPr>
        <p:spPr>
          <a:xfrm>
            <a:off x="1447598" y="199978"/>
            <a:ext cx="9601200" cy="1485900"/>
          </a:xfrm>
        </p:spPr>
        <p:txBody>
          <a:bodyPr/>
          <a:lstStyle/>
          <a:p>
            <a:r>
              <a:rPr lang="fr-FR" dirty="0"/>
              <a:t>Post Un Employée </a:t>
            </a:r>
          </a:p>
        </p:txBody>
      </p:sp>
      <p:pic>
        <p:nvPicPr>
          <p:cNvPr id="5" name="Espace réservé du contenu 4">
            <a:extLst>
              <a:ext uri="{FF2B5EF4-FFF2-40B4-BE49-F238E27FC236}">
                <a16:creationId xmlns:a16="http://schemas.microsoft.com/office/drawing/2014/main" id="{8B2BF3F8-DDCE-46C0-B556-0E03AE8697B0}"/>
              </a:ext>
            </a:extLst>
          </p:cNvPr>
          <p:cNvPicPr>
            <a:picLocks noGrp="1" noChangeAspect="1"/>
          </p:cNvPicPr>
          <p:nvPr>
            <p:ph idx="1"/>
          </p:nvPr>
        </p:nvPicPr>
        <p:blipFill>
          <a:blip r:embed="rId2"/>
          <a:stretch>
            <a:fillRect/>
          </a:stretch>
        </p:blipFill>
        <p:spPr>
          <a:xfrm>
            <a:off x="852083" y="1842968"/>
            <a:ext cx="7406091" cy="2471857"/>
          </a:xfrm>
        </p:spPr>
      </p:pic>
      <p:pic>
        <p:nvPicPr>
          <p:cNvPr id="7" name="Image 6">
            <a:extLst>
              <a:ext uri="{FF2B5EF4-FFF2-40B4-BE49-F238E27FC236}">
                <a16:creationId xmlns:a16="http://schemas.microsoft.com/office/drawing/2014/main" id="{35E87AD0-FDB8-44A6-B585-65D212A9101D}"/>
              </a:ext>
            </a:extLst>
          </p:cNvPr>
          <p:cNvPicPr>
            <a:picLocks noChangeAspect="1"/>
          </p:cNvPicPr>
          <p:nvPr/>
        </p:nvPicPr>
        <p:blipFill>
          <a:blip r:embed="rId3"/>
          <a:stretch>
            <a:fillRect/>
          </a:stretch>
        </p:blipFill>
        <p:spPr>
          <a:xfrm>
            <a:off x="1371600" y="4629006"/>
            <a:ext cx="5586643" cy="1685974"/>
          </a:xfrm>
          <a:prstGeom prst="rect">
            <a:avLst/>
          </a:prstGeom>
        </p:spPr>
      </p:pic>
      <p:pic>
        <p:nvPicPr>
          <p:cNvPr id="9" name="Image 8">
            <a:extLst>
              <a:ext uri="{FF2B5EF4-FFF2-40B4-BE49-F238E27FC236}">
                <a16:creationId xmlns:a16="http://schemas.microsoft.com/office/drawing/2014/main" id="{0ED7C75C-EB66-46F0-A20B-D33BE16454CF}"/>
              </a:ext>
            </a:extLst>
          </p:cNvPr>
          <p:cNvPicPr>
            <a:picLocks noChangeAspect="1"/>
          </p:cNvPicPr>
          <p:nvPr/>
        </p:nvPicPr>
        <p:blipFill>
          <a:blip r:embed="rId4"/>
          <a:stretch>
            <a:fillRect/>
          </a:stretch>
        </p:blipFill>
        <p:spPr>
          <a:xfrm>
            <a:off x="852083" y="1316124"/>
            <a:ext cx="10487834" cy="5312356"/>
          </a:xfrm>
          <a:prstGeom prst="rect">
            <a:avLst/>
          </a:prstGeom>
        </p:spPr>
      </p:pic>
      <p:pic>
        <p:nvPicPr>
          <p:cNvPr id="11" name="Image 10">
            <a:extLst>
              <a:ext uri="{FF2B5EF4-FFF2-40B4-BE49-F238E27FC236}">
                <a16:creationId xmlns:a16="http://schemas.microsoft.com/office/drawing/2014/main" id="{4EDB5979-D712-407E-A8FF-D0A735CB3B93}"/>
              </a:ext>
            </a:extLst>
          </p:cNvPr>
          <p:cNvPicPr>
            <a:picLocks noChangeAspect="1"/>
          </p:cNvPicPr>
          <p:nvPr/>
        </p:nvPicPr>
        <p:blipFill>
          <a:blip r:embed="rId5"/>
          <a:stretch>
            <a:fillRect/>
          </a:stretch>
        </p:blipFill>
        <p:spPr>
          <a:xfrm>
            <a:off x="852083" y="1258974"/>
            <a:ext cx="10792230" cy="5312356"/>
          </a:xfrm>
          <a:prstGeom prst="rect">
            <a:avLst/>
          </a:prstGeom>
        </p:spPr>
      </p:pic>
      <p:sp>
        <p:nvSpPr>
          <p:cNvPr id="12" name="Espace réservé du numéro de diapositive 11">
            <a:extLst>
              <a:ext uri="{FF2B5EF4-FFF2-40B4-BE49-F238E27FC236}">
                <a16:creationId xmlns:a16="http://schemas.microsoft.com/office/drawing/2014/main" id="{4C20B937-836F-49D2-8F3A-DA7A7117FEF4}"/>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40253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7C2CC-9904-4DD0-96F0-C17E9B6EEE85}"/>
              </a:ext>
            </a:extLst>
          </p:cNvPr>
          <p:cNvSpPr>
            <a:spLocks noGrp="1"/>
          </p:cNvSpPr>
          <p:nvPr>
            <p:ph type="title"/>
          </p:nvPr>
        </p:nvSpPr>
        <p:spPr>
          <a:xfrm>
            <a:off x="3141406" y="2686050"/>
            <a:ext cx="9601200" cy="1485900"/>
          </a:xfrm>
        </p:spPr>
        <p:txBody>
          <a:bodyPr>
            <a:normAutofit/>
          </a:bodyPr>
          <a:lstStyle/>
          <a:p>
            <a:r>
              <a:rPr lang="fr-FR" sz="8000" dirty="0"/>
              <a:t>Conclusion </a:t>
            </a:r>
          </a:p>
        </p:txBody>
      </p:sp>
      <p:sp>
        <p:nvSpPr>
          <p:cNvPr id="3" name="Espace réservé du numéro de diapositive 2">
            <a:extLst>
              <a:ext uri="{FF2B5EF4-FFF2-40B4-BE49-F238E27FC236}">
                <a16:creationId xmlns:a16="http://schemas.microsoft.com/office/drawing/2014/main" id="{3AF6A38D-A85D-438D-9C31-78538482FD39}"/>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16824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7BE79-1456-44EC-9739-1018A4A96D40}"/>
              </a:ext>
            </a:extLst>
          </p:cNvPr>
          <p:cNvSpPr>
            <a:spLocks noGrp="1"/>
          </p:cNvSpPr>
          <p:nvPr>
            <p:ph type="title"/>
          </p:nvPr>
        </p:nvSpPr>
        <p:spPr/>
        <p:txBody>
          <a:bodyPr/>
          <a:lstStyle/>
          <a:p>
            <a:r>
              <a:rPr lang="fr-FR" sz="4400" dirty="0"/>
              <a:t>Conclusion</a:t>
            </a:r>
            <a:endParaRPr lang="fr-FR" dirty="0"/>
          </a:p>
        </p:txBody>
      </p:sp>
      <p:sp>
        <p:nvSpPr>
          <p:cNvPr id="3" name="Espace réservé du contenu 2">
            <a:extLst>
              <a:ext uri="{FF2B5EF4-FFF2-40B4-BE49-F238E27FC236}">
                <a16:creationId xmlns:a16="http://schemas.microsoft.com/office/drawing/2014/main" id="{8722DA68-F522-4A47-96B5-D85D289B55F3}"/>
              </a:ext>
            </a:extLst>
          </p:cNvPr>
          <p:cNvSpPr>
            <a:spLocks noGrp="1"/>
          </p:cNvSpPr>
          <p:nvPr>
            <p:ph idx="1"/>
          </p:nvPr>
        </p:nvSpPr>
        <p:spPr/>
        <p:txBody>
          <a:bodyPr>
            <a:normAutofit/>
          </a:bodyPr>
          <a:lstStyle/>
          <a:p>
            <a:pPr marL="0" indent="0" algn="ctr">
              <a:buNone/>
            </a:pPr>
            <a:r>
              <a:rPr lang="fr-FR" sz="3200" dirty="0"/>
              <a:t>Le Framework Spring Boot permet de créer rapidement des API REST solides selon une architecture de code respectant le modèle MVC.</a:t>
            </a:r>
          </a:p>
          <a:p>
            <a:endParaRPr lang="fr-FR" sz="3200" dirty="0"/>
          </a:p>
        </p:txBody>
      </p:sp>
      <p:sp>
        <p:nvSpPr>
          <p:cNvPr id="4" name="Espace réservé du numéro de diapositive 3">
            <a:extLst>
              <a:ext uri="{FF2B5EF4-FFF2-40B4-BE49-F238E27FC236}">
                <a16:creationId xmlns:a16="http://schemas.microsoft.com/office/drawing/2014/main" id="{9E823B7D-0F5A-4240-A9BB-050FB7937B21}"/>
              </a:ext>
            </a:extLst>
          </p:cNvPr>
          <p:cNvSpPr>
            <a:spLocks noGrp="1"/>
          </p:cNvSpPr>
          <p:nvPr>
            <p:ph type="sldNum" sz="quarter" idx="12"/>
          </p:nvPr>
        </p:nvSpPr>
        <p:spPr/>
        <p:txBody>
          <a:bodyPr/>
          <a:lstStyle/>
          <a:p>
            <a:fld id="{69E57DC2-970A-4B3E-BB1C-7A09969E49DF}" type="slidenum">
              <a:rPr lang="en-US" smtClean="0"/>
              <a:t>35</a:t>
            </a:fld>
            <a:endParaRPr lang="en-US" dirty="0"/>
          </a:p>
        </p:txBody>
      </p:sp>
    </p:spTree>
    <p:extLst>
      <p:ext uri="{BB962C8B-B14F-4D97-AF65-F5344CB8AC3E}">
        <p14:creationId xmlns:p14="http://schemas.microsoft.com/office/powerpoint/2010/main" val="26213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9FA7E-8CAD-4409-847F-4468C555BD68}"/>
              </a:ext>
            </a:extLst>
          </p:cNvPr>
          <p:cNvSpPr>
            <a:spLocks noGrp="1"/>
          </p:cNvSpPr>
          <p:nvPr>
            <p:ph type="title"/>
          </p:nvPr>
        </p:nvSpPr>
        <p:spPr/>
        <p:txBody>
          <a:bodyPr/>
          <a:lstStyle/>
          <a:p>
            <a:r>
              <a:rPr lang="fr-FR" dirty="0"/>
              <a:t>Références </a:t>
            </a:r>
          </a:p>
        </p:txBody>
      </p:sp>
      <p:sp>
        <p:nvSpPr>
          <p:cNvPr id="3" name="Espace réservé du contenu 2">
            <a:extLst>
              <a:ext uri="{FF2B5EF4-FFF2-40B4-BE49-F238E27FC236}">
                <a16:creationId xmlns:a16="http://schemas.microsoft.com/office/drawing/2014/main" id="{E8DBCB94-CA05-4036-A9A4-D7FD78345C25}"/>
              </a:ext>
            </a:extLst>
          </p:cNvPr>
          <p:cNvSpPr>
            <a:spLocks noGrp="1"/>
          </p:cNvSpPr>
          <p:nvPr>
            <p:ph idx="1"/>
          </p:nvPr>
        </p:nvSpPr>
        <p:spPr>
          <a:xfrm>
            <a:off x="1295400" y="1814513"/>
            <a:ext cx="9601200" cy="3581400"/>
          </a:xfrm>
        </p:spPr>
        <p:txBody>
          <a:bodyPr>
            <a:normAutofit fontScale="92500" lnSpcReduction="10000"/>
          </a:bodyPr>
          <a:lstStyle/>
          <a:p>
            <a:r>
              <a:rPr lang="fr-FR" dirty="0">
                <a:solidFill>
                  <a:srgbClr val="00B0F0"/>
                </a:solidFill>
                <a:hlinkClick r:id="rId2">
                  <a:extLst>
                    <a:ext uri="{A12FA001-AC4F-418D-AE19-62706E023703}">
                      <ahyp:hlinkClr xmlns:ahyp="http://schemas.microsoft.com/office/drawing/2018/hyperlinkcolor" val="tx"/>
                    </a:ext>
                  </a:extLst>
                </a:hlinkClick>
              </a:rPr>
              <a:t>https://slideplayer.fr/slide/15548242/</a:t>
            </a:r>
            <a:endParaRPr lang="fr-FR" dirty="0">
              <a:solidFill>
                <a:srgbClr val="00B0F0"/>
              </a:solidFill>
            </a:endParaRPr>
          </a:p>
          <a:p>
            <a:r>
              <a:rPr lang="fr-FR" dirty="0">
                <a:solidFill>
                  <a:srgbClr val="00B0F0"/>
                </a:solidFill>
                <a:hlinkClick r:id="rId3">
                  <a:extLst>
                    <a:ext uri="{A12FA001-AC4F-418D-AE19-62706E023703}">
                      <ahyp:hlinkClr xmlns:ahyp="http://schemas.microsoft.com/office/drawing/2018/hyperlinkcolor" val="tx"/>
                    </a:ext>
                  </a:extLst>
                </a:hlinkClick>
              </a:rPr>
              <a:t>https://devstory.net/11645/exemple-crud-restful-webservice-avec-spring-boot?fbclid=IwAR2XQNSXSzqrXD-IkxjCLmegmUG6Q-74LPucrHUTtE_PpTY3wXqGFyysWuo</a:t>
            </a:r>
            <a:endParaRPr lang="fr-FR" dirty="0">
              <a:solidFill>
                <a:srgbClr val="00B0F0"/>
              </a:solidFill>
            </a:endParaRPr>
          </a:p>
          <a:p>
            <a:r>
              <a:rPr lang="fr-FR" dirty="0">
                <a:solidFill>
                  <a:srgbClr val="00B0F0"/>
                </a:solidFill>
                <a:hlinkClick r:id="rId4">
                  <a:extLst>
                    <a:ext uri="{A12FA001-AC4F-418D-AE19-62706E023703}">
                      <ahyp:hlinkClr xmlns:ahyp="http://schemas.microsoft.com/office/drawing/2018/hyperlinkcolor" val="tx"/>
                    </a:ext>
                  </a:extLst>
                </a:hlinkClick>
              </a:rPr>
              <a:t>https://devstory.net/10773/qu-est-ce-que-restful-web-service?fbclid=IwAR2v1GOPAPFtKIBhliJYg6bQblY5Ja9zZajN7JoqDBwKIHmHz8Q80cDqRs0</a:t>
            </a:r>
            <a:endParaRPr lang="fr-FR" dirty="0">
              <a:solidFill>
                <a:srgbClr val="00B0F0"/>
              </a:solidFill>
            </a:endParaRPr>
          </a:p>
          <a:p>
            <a:r>
              <a:rPr lang="fr-FR" dirty="0">
                <a:solidFill>
                  <a:srgbClr val="00B0F0"/>
                </a:solidFill>
                <a:hlinkClick r:id="rId5">
                  <a:extLst>
                    <a:ext uri="{A12FA001-AC4F-418D-AE19-62706E023703}">
                      <ahyp:hlinkClr xmlns:ahyp="http://schemas.microsoft.com/office/drawing/2018/hyperlinkcolor" val="tx"/>
                    </a:ext>
                  </a:extLst>
                </a:hlinkClick>
              </a:rPr>
              <a:t>https://slideplayer.fr/slide/5523684/?fbclid=IwAR3n2VKmbp_qrPZ9nWXekF8obX_AQfpqo_tKvcjqJd5PgzxLR63I2LNswVc</a:t>
            </a:r>
            <a:endParaRPr lang="fr-FR" dirty="0">
              <a:solidFill>
                <a:srgbClr val="00B0F0"/>
              </a:solidFill>
            </a:endParaRPr>
          </a:p>
          <a:p>
            <a:r>
              <a:rPr lang="fr-FR" dirty="0">
                <a:solidFill>
                  <a:srgbClr val="00B0F0"/>
                </a:solidFill>
                <a:hlinkClick r:id="rId6">
                  <a:extLst>
                    <a:ext uri="{A12FA001-AC4F-418D-AE19-62706E023703}">
                      <ahyp:hlinkClr xmlns:ahyp="http://schemas.microsoft.com/office/drawing/2018/hyperlinkcolor" val="tx"/>
                    </a:ext>
                  </a:extLst>
                </a:hlinkClick>
              </a:rPr>
              <a:t>https://slideplayer.fr/slide/4792791/?fbclid=IwAR01asgJAkB-195ryCRkba48K63iU8aX57i-P81026XN6FpYxiAkg-jZYrQ</a:t>
            </a:r>
            <a:endParaRPr lang="fr-FR" dirty="0">
              <a:solidFill>
                <a:srgbClr val="00B0F0"/>
              </a:solidFill>
            </a:endParaRPr>
          </a:p>
          <a:p>
            <a:r>
              <a:rPr lang="fr-FR" dirty="0">
                <a:solidFill>
                  <a:srgbClr val="00B0F0"/>
                </a:solidFill>
              </a:rPr>
              <a:t>https://www.redhat.com/fr/topics/integration/whats-the-difference-between-soap-rest</a:t>
            </a:r>
          </a:p>
          <a:p>
            <a:endParaRPr lang="fr-FR" dirty="0">
              <a:solidFill>
                <a:srgbClr val="00B0F0"/>
              </a:solidFill>
            </a:endParaRPr>
          </a:p>
          <a:p>
            <a:endParaRPr lang="fr-FR" dirty="0">
              <a:solidFill>
                <a:srgbClr val="00B0F0"/>
              </a:solidFill>
            </a:endParaRPr>
          </a:p>
        </p:txBody>
      </p:sp>
      <p:sp>
        <p:nvSpPr>
          <p:cNvPr id="4" name="Espace réservé du numéro de diapositive 3">
            <a:extLst>
              <a:ext uri="{FF2B5EF4-FFF2-40B4-BE49-F238E27FC236}">
                <a16:creationId xmlns:a16="http://schemas.microsoft.com/office/drawing/2014/main" id="{7DB41785-6C92-4197-857F-08D0F9DEC6EC}"/>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682971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44A9F15-2CE0-40B7-99B9-497C88D593B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15296" y="0"/>
            <a:ext cx="11577637" cy="6858000"/>
          </a:xfrm>
          <a:prstGeom prst="rect">
            <a:avLst/>
          </a:prstGeom>
        </p:spPr>
      </p:pic>
      <p:sp>
        <p:nvSpPr>
          <p:cNvPr id="2" name="Espace réservé du numéro de diapositive 1">
            <a:extLst>
              <a:ext uri="{FF2B5EF4-FFF2-40B4-BE49-F238E27FC236}">
                <a16:creationId xmlns:a16="http://schemas.microsoft.com/office/drawing/2014/main" id="{05152196-04EC-4F62-BA1E-66D621F3A66C}"/>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242591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DD2E1A-2CD5-4D7A-8C95-B4C4D6FA408A}"/>
              </a:ext>
            </a:extLst>
          </p:cNvPr>
          <p:cNvSpPr>
            <a:spLocks noGrp="1"/>
          </p:cNvSpPr>
          <p:nvPr>
            <p:ph type="title"/>
          </p:nvPr>
        </p:nvSpPr>
        <p:spPr/>
        <p:txBody>
          <a:bodyPr>
            <a:normAutofit/>
          </a:bodyPr>
          <a:lstStyle/>
          <a:p>
            <a:r>
              <a:rPr lang="fr-FR" sz="4800" dirty="0"/>
              <a:t>Web Service</a:t>
            </a:r>
          </a:p>
        </p:txBody>
      </p:sp>
      <p:sp>
        <p:nvSpPr>
          <p:cNvPr id="3" name="Espace réservé du contenu 2">
            <a:extLst>
              <a:ext uri="{FF2B5EF4-FFF2-40B4-BE49-F238E27FC236}">
                <a16:creationId xmlns:a16="http://schemas.microsoft.com/office/drawing/2014/main" id="{87ACA735-AB5E-4ECA-BC1C-A0B82A05A9A8}"/>
              </a:ext>
            </a:extLst>
          </p:cNvPr>
          <p:cNvSpPr>
            <a:spLocks noGrp="1"/>
          </p:cNvSpPr>
          <p:nvPr>
            <p:ph idx="1"/>
          </p:nvPr>
        </p:nvSpPr>
        <p:spPr>
          <a:xfrm>
            <a:off x="1371600" y="1519518"/>
            <a:ext cx="10663518" cy="5163670"/>
          </a:xfrm>
        </p:spPr>
        <p:txBody>
          <a:bodyPr>
            <a:normAutofit/>
          </a:bodyPr>
          <a:lstStyle/>
          <a:p>
            <a:pPr algn="just">
              <a:lnSpc>
                <a:spcPct val="150000"/>
              </a:lnSpc>
            </a:pPr>
            <a:r>
              <a:rPr lang="fr-FR" sz="2800" dirty="0"/>
              <a:t>Service web est un système logiciel </a:t>
            </a:r>
          </a:p>
          <a:p>
            <a:pPr algn="just">
              <a:lnSpc>
                <a:spcPct val="150000"/>
              </a:lnSpc>
            </a:pPr>
            <a:r>
              <a:rPr lang="fr-FR" sz="2800" dirty="0"/>
              <a:t>Identifier par une URL</a:t>
            </a:r>
          </a:p>
          <a:p>
            <a:pPr algn="just">
              <a:lnSpc>
                <a:spcPct val="150000"/>
              </a:lnSpc>
            </a:pPr>
            <a:r>
              <a:rPr lang="fr-FR" sz="2800" dirty="0"/>
              <a:t>Dont les interfaces publiques et les fixations sont définit et décrit en utilisant XML,JSON</a:t>
            </a:r>
          </a:p>
          <a:p>
            <a:pPr algn="just">
              <a:lnSpc>
                <a:spcPct val="150000"/>
              </a:lnSpc>
            </a:pPr>
            <a:endParaRPr lang="fr-FR" sz="2800" dirty="0"/>
          </a:p>
        </p:txBody>
      </p:sp>
      <p:sp>
        <p:nvSpPr>
          <p:cNvPr id="4" name="Espace réservé du numéro de diapositive 3">
            <a:extLst>
              <a:ext uri="{FF2B5EF4-FFF2-40B4-BE49-F238E27FC236}">
                <a16:creationId xmlns:a16="http://schemas.microsoft.com/office/drawing/2014/main" id="{D9E5856B-992A-4C1D-821A-A8E3B4A0B51C}"/>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57630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7AE5E0-3FE4-48CA-BC7C-8939F540861C}"/>
              </a:ext>
            </a:extLst>
          </p:cNvPr>
          <p:cNvSpPr>
            <a:spLocks noGrp="1"/>
          </p:cNvSpPr>
          <p:nvPr>
            <p:ph idx="1"/>
          </p:nvPr>
        </p:nvSpPr>
        <p:spPr>
          <a:xfrm>
            <a:off x="1295400" y="632012"/>
            <a:ext cx="9601200" cy="5230906"/>
          </a:xfrm>
        </p:spPr>
        <p:txBody>
          <a:bodyPr>
            <a:normAutofit/>
          </a:bodyPr>
          <a:lstStyle/>
          <a:p>
            <a:r>
              <a:rPr lang="fr-FR" sz="2400" dirty="0"/>
              <a:t>Un service web est utilise dans une architecture Client/serveur.</a:t>
            </a:r>
          </a:p>
          <a:p>
            <a:endParaRPr lang="fr-FR" sz="2400" dirty="0"/>
          </a:p>
        </p:txBody>
      </p:sp>
      <p:sp>
        <p:nvSpPr>
          <p:cNvPr id="4" name="Rectangle 3">
            <a:extLst>
              <a:ext uri="{FF2B5EF4-FFF2-40B4-BE49-F238E27FC236}">
                <a16:creationId xmlns:a16="http://schemas.microsoft.com/office/drawing/2014/main" id="{8FCADBC0-A081-4B4E-9F3C-2F9E4A0EFF05}"/>
              </a:ext>
            </a:extLst>
          </p:cNvPr>
          <p:cNvSpPr/>
          <p:nvPr/>
        </p:nvSpPr>
        <p:spPr>
          <a:xfrm>
            <a:off x="2191871" y="1936376"/>
            <a:ext cx="1667435" cy="2326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800" b="1" dirty="0"/>
              <a:t>Client</a:t>
            </a:r>
            <a:r>
              <a:rPr lang="fr-FR" dirty="0"/>
              <a:t> </a:t>
            </a:r>
          </a:p>
          <a:p>
            <a:pPr algn="ctr"/>
            <a:endParaRPr lang="fr-FR" dirty="0"/>
          </a:p>
          <a:p>
            <a:pPr algn="ctr"/>
            <a:endParaRPr lang="fr-FR" dirty="0"/>
          </a:p>
        </p:txBody>
      </p:sp>
      <p:sp>
        <p:nvSpPr>
          <p:cNvPr id="5" name="Rectangle 4">
            <a:extLst>
              <a:ext uri="{FF2B5EF4-FFF2-40B4-BE49-F238E27FC236}">
                <a16:creationId xmlns:a16="http://schemas.microsoft.com/office/drawing/2014/main" id="{A057DE00-AF39-4FB8-855B-CEFB576D8082}"/>
              </a:ext>
            </a:extLst>
          </p:cNvPr>
          <p:cNvSpPr/>
          <p:nvPr/>
        </p:nvSpPr>
        <p:spPr>
          <a:xfrm>
            <a:off x="2299447" y="3429000"/>
            <a:ext cx="1452282" cy="4437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2000" b="1" dirty="0"/>
              <a:t>Appel</a:t>
            </a:r>
          </a:p>
        </p:txBody>
      </p:sp>
      <p:sp>
        <p:nvSpPr>
          <p:cNvPr id="6" name="Rectangle 5">
            <a:extLst>
              <a:ext uri="{FF2B5EF4-FFF2-40B4-BE49-F238E27FC236}">
                <a16:creationId xmlns:a16="http://schemas.microsoft.com/office/drawing/2014/main" id="{5C01EDA0-FDA8-46B2-86B3-F047883645B5}"/>
              </a:ext>
            </a:extLst>
          </p:cNvPr>
          <p:cNvSpPr/>
          <p:nvPr/>
        </p:nvSpPr>
        <p:spPr>
          <a:xfrm>
            <a:off x="8906435" y="1936376"/>
            <a:ext cx="1667435" cy="2326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800" dirty="0"/>
              <a:t>Serveur Web </a:t>
            </a:r>
            <a:endParaRPr lang="fr-FR" dirty="0"/>
          </a:p>
          <a:p>
            <a:pPr algn="ctr"/>
            <a:endParaRPr lang="fr-FR" dirty="0"/>
          </a:p>
          <a:p>
            <a:pPr algn="ctr"/>
            <a:endParaRPr lang="fr-FR" dirty="0"/>
          </a:p>
        </p:txBody>
      </p:sp>
      <p:sp>
        <p:nvSpPr>
          <p:cNvPr id="7" name="Rectangle 6">
            <a:extLst>
              <a:ext uri="{FF2B5EF4-FFF2-40B4-BE49-F238E27FC236}">
                <a16:creationId xmlns:a16="http://schemas.microsoft.com/office/drawing/2014/main" id="{FE2D2EAB-B30E-42BC-A37C-CAE4C265DB59}"/>
              </a:ext>
            </a:extLst>
          </p:cNvPr>
          <p:cNvSpPr/>
          <p:nvPr/>
        </p:nvSpPr>
        <p:spPr>
          <a:xfrm>
            <a:off x="9014011" y="3429000"/>
            <a:ext cx="1452282" cy="4437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2000" b="1" dirty="0"/>
              <a:t>Service</a:t>
            </a:r>
          </a:p>
        </p:txBody>
      </p:sp>
      <p:cxnSp>
        <p:nvCxnSpPr>
          <p:cNvPr id="9" name="Connecteur droit avec flèche 8">
            <a:extLst>
              <a:ext uri="{FF2B5EF4-FFF2-40B4-BE49-F238E27FC236}">
                <a16:creationId xmlns:a16="http://schemas.microsoft.com/office/drawing/2014/main" id="{BBE29797-94AB-411E-9B19-ECDE305B8056}"/>
              </a:ext>
            </a:extLst>
          </p:cNvPr>
          <p:cNvCxnSpPr>
            <a:cxnSpLocks/>
            <a:stCxn id="5" idx="3"/>
            <a:endCxn id="7" idx="1"/>
          </p:cNvCxnSpPr>
          <p:nvPr/>
        </p:nvCxnSpPr>
        <p:spPr>
          <a:xfrm>
            <a:off x="3751729" y="3650877"/>
            <a:ext cx="526228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ZoneTexte 10">
            <a:extLst>
              <a:ext uri="{FF2B5EF4-FFF2-40B4-BE49-F238E27FC236}">
                <a16:creationId xmlns:a16="http://schemas.microsoft.com/office/drawing/2014/main" id="{146FB493-FF68-4B31-844B-991637341B36}"/>
              </a:ext>
            </a:extLst>
          </p:cNvPr>
          <p:cNvSpPr txBox="1"/>
          <p:nvPr/>
        </p:nvSpPr>
        <p:spPr>
          <a:xfrm>
            <a:off x="5405718" y="3099547"/>
            <a:ext cx="1869141" cy="461665"/>
          </a:xfrm>
          <a:prstGeom prst="rect">
            <a:avLst/>
          </a:prstGeom>
          <a:noFill/>
        </p:spPr>
        <p:txBody>
          <a:bodyPr wrap="square" rtlCol="0">
            <a:spAutoFit/>
          </a:bodyPr>
          <a:lstStyle/>
          <a:p>
            <a:pPr algn="ctr"/>
            <a:r>
              <a:rPr lang="fr-FR" sz="2400" b="1" dirty="0"/>
              <a:t>HTTP</a:t>
            </a:r>
          </a:p>
        </p:txBody>
      </p:sp>
      <p:sp>
        <p:nvSpPr>
          <p:cNvPr id="2" name="Espace réservé du numéro de diapositive 1">
            <a:extLst>
              <a:ext uri="{FF2B5EF4-FFF2-40B4-BE49-F238E27FC236}">
                <a16:creationId xmlns:a16="http://schemas.microsoft.com/office/drawing/2014/main" id="{C4826143-6EFB-4CF2-B220-F17BE3CB3777}"/>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6692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D18C3-86BC-46EC-8C53-B8431CD171AB}"/>
              </a:ext>
            </a:extLst>
          </p:cNvPr>
          <p:cNvSpPr>
            <a:spLocks noGrp="1"/>
          </p:cNvSpPr>
          <p:nvPr>
            <p:ph type="title"/>
          </p:nvPr>
        </p:nvSpPr>
        <p:spPr>
          <a:xfrm>
            <a:off x="2590800" y="2686050"/>
            <a:ext cx="9601200" cy="1485900"/>
          </a:xfrm>
        </p:spPr>
        <p:txBody>
          <a:bodyPr>
            <a:normAutofit/>
          </a:bodyPr>
          <a:lstStyle/>
          <a:p>
            <a:r>
              <a:rPr lang="fr-FR" sz="8000" dirty="0"/>
              <a:t>C’est quoi REST ?</a:t>
            </a:r>
          </a:p>
        </p:txBody>
      </p:sp>
      <p:sp>
        <p:nvSpPr>
          <p:cNvPr id="3" name="Espace réservé du numéro de diapositive 2">
            <a:extLst>
              <a:ext uri="{FF2B5EF4-FFF2-40B4-BE49-F238E27FC236}">
                <a16:creationId xmlns:a16="http://schemas.microsoft.com/office/drawing/2014/main" id="{BF46FE0E-F16B-499C-9821-249317F732E9}"/>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5723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2CF7C-37AB-4ADA-920D-3AF52912A06D}"/>
              </a:ext>
            </a:extLst>
          </p:cNvPr>
          <p:cNvSpPr>
            <a:spLocks noGrp="1"/>
          </p:cNvSpPr>
          <p:nvPr>
            <p:ph type="title"/>
          </p:nvPr>
        </p:nvSpPr>
        <p:spPr/>
        <p:txBody>
          <a:bodyPr/>
          <a:lstStyle/>
          <a:p>
            <a:r>
              <a:rPr lang="fr-FR" dirty="0"/>
              <a:t>REST </a:t>
            </a:r>
            <a:br>
              <a:rPr lang="fr-FR" dirty="0"/>
            </a:br>
            <a:endParaRPr lang="fr-FR" dirty="0"/>
          </a:p>
        </p:txBody>
      </p:sp>
      <p:sp>
        <p:nvSpPr>
          <p:cNvPr id="3" name="Espace réservé du contenu 2">
            <a:extLst>
              <a:ext uri="{FF2B5EF4-FFF2-40B4-BE49-F238E27FC236}">
                <a16:creationId xmlns:a16="http://schemas.microsoft.com/office/drawing/2014/main" id="{54787D01-ABC1-4085-95C0-838168D962A8}"/>
              </a:ext>
            </a:extLst>
          </p:cNvPr>
          <p:cNvSpPr>
            <a:spLocks noGrp="1"/>
          </p:cNvSpPr>
          <p:nvPr>
            <p:ph idx="1"/>
          </p:nvPr>
        </p:nvSpPr>
        <p:spPr>
          <a:xfrm>
            <a:off x="1219200" y="1714500"/>
            <a:ext cx="10699376" cy="5446058"/>
          </a:xfrm>
        </p:spPr>
        <p:txBody>
          <a:bodyPr>
            <a:normAutofit/>
          </a:bodyPr>
          <a:lstStyle/>
          <a:p>
            <a:r>
              <a:rPr lang="fr-FR" sz="3200" b="1" dirty="0"/>
              <a:t>REST</a:t>
            </a:r>
            <a:r>
              <a:rPr lang="fr-FR" sz="2800" dirty="0"/>
              <a:t>(</a:t>
            </a:r>
            <a:r>
              <a:rPr lang="fr-FR" sz="2800" dirty="0">
                <a:solidFill>
                  <a:srgbClr val="FF0000"/>
                </a:solidFill>
              </a:rPr>
              <a:t>REprésentation State Transfert</a:t>
            </a:r>
            <a:r>
              <a:rPr lang="fr-FR" sz="2800" dirty="0"/>
              <a:t>) est un style architecture inspire de l’architecture de web fortement base sur HTTP.</a:t>
            </a:r>
          </a:p>
          <a:p>
            <a:r>
              <a:rPr lang="fr-FR" sz="2800" dirty="0"/>
              <a:t>Ce qu’il est :</a:t>
            </a:r>
          </a:p>
          <a:p>
            <a:pPr lvl="1">
              <a:buFont typeface="Arial" panose="020B0604020202020204" pitchFamily="34" charset="0"/>
              <a:buChar char="•"/>
            </a:pPr>
            <a:r>
              <a:rPr lang="fr-FR" dirty="0"/>
              <a:t>Système d’architecture </a:t>
            </a:r>
          </a:p>
          <a:p>
            <a:pPr lvl="1">
              <a:buFont typeface="Arial" panose="020B0604020202020204" pitchFamily="34" charset="0"/>
              <a:buChar char="•"/>
            </a:pPr>
            <a:r>
              <a:rPr lang="fr-FR" dirty="0"/>
              <a:t>Approche pour construire une application</a:t>
            </a:r>
          </a:p>
          <a:p>
            <a:pPr marL="530352" lvl="1" indent="0">
              <a:buNone/>
            </a:pPr>
            <a:endParaRPr lang="fr-FR" dirty="0"/>
          </a:p>
          <a:p>
            <a:r>
              <a:rPr lang="fr-FR" sz="2800" dirty="0"/>
              <a:t>Ce qu’il n’est pas :</a:t>
            </a:r>
          </a:p>
          <a:p>
            <a:pPr lvl="1">
              <a:buFont typeface="Arial" panose="020B0604020202020204" pitchFamily="34" charset="0"/>
              <a:buChar char="•"/>
            </a:pPr>
            <a:r>
              <a:rPr lang="fr-FR" dirty="0"/>
              <a:t>Un protocole :</a:t>
            </a:r>
          </a:p>
          <a:p>
            <a:pPr lvl="1">
              <a:buFont typeface="Arial" panose="020B0604020202020204" pitchFamily="34" charset="0"/>
              <a:buChar char="•"/>
            </a:pPr>
            <a:r>
              <a:rPr lang="fr-FR" dirty="0"/>
              <a:t>Un format </a:t>
            </a:r>
          </a:p>
          <a:p>
            <a:pPr lvl="1">
              <a:buFont typeface="Arial" panose="020B0604020202020204" pitchFamily="34" charset="0"/>
              <a:buChar char="•"/>
            </a:pPr>
            <a:r>
              <a:rPr lang="fr-FR" dirty="0"/>
              <a:t>Un standard</a:t>
            </a:r>
            <a:r>
              <a:rPr lang="fr-FR" sz="2800" dirty="0"/>
              <a:t> </a:t>
            </a:r>
          </a:p>
          <a:p>
            <a:endParaRPr lang="fr-FR" dirty="0"/>
          </a:p>
          <a:p>
            <a:endParaRPr lang="fr-FR" dirty="0"/>
          </a:p>
        </p:txBody>
      </p:sp>
      <p:sp>
        <p:nvSpPr>
          <p:cNvPr id="4" name="Espace réservé du numéro de diapositive 3">
            <a:extLst>
              <a:ext uri="{FF2B5EF4-FFF2-40B4-BE49-F238E27FC236}">
                <a16:creationId xmlns:a16="http://schemas.microsoft.com/office/drawing/2014/main" id="{9E2297CB-C1DC-42BE-8032-9C59066ADB3A}"/>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16003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619E2-49BD-48AC-9282-26CC8408C7C6}"/>
              </a:ext>
            </a:extLst>
          </p:cNvPr>
          <p:cNvSpPr>
            <a:spLocks noGrp="1"/>
          </p:cNvSpPr>
          <p:nvPr>
            <p:ph type="title"/>
          </p:nvPr>
        </p:nvSpPr>
        <p:spPr/>
        <p:txBody>
          <a:bodyPr/>
          <a:lstStyle/>
          <a:p>
            <a:r>
              <a:rPr lang="fr-FR" dirty="0"/>
              <a:t>Utilisation</a:t>
            </a:r>
          </a:p>
        </p:txBody>
      </p:sp>
      <p:sp>
        <p:nvSpPr>
          <p:cNvPr id="3" name="Espace réservé du contenu 2">
            <a:extLst>
              <a:ext uri="{FF2B5EF4-FFF2-40B4-BE49-F238E27FC236}">
                <a16:creationId xmlns:a16="http://schemas.microsoft.com/office/drawing/2014/main" id="{4AC2D173-AC55-4EC3-A177-31A1A3CBF208}"/>
              </a:ext>
            </a:extLst>
          </p:cNvPr>
          <p:cNvSpPr>
            <a:spLocks noGrp="1"/>
          </p:cNvSpPr>
          <p:nvPr>
            <p:ph idx="1"/>
          </p:nvPr>
        </p:nvSpPr>
        <p:spPr/>
        <p:txBody>
          <a:bodyPr/>
          <a:lstStyle/>
          <a:p>
            <a:r>
              <a:rPr lang="fr-FR" sz="2800" dirty="0"/>
              <a:t>Utilise dans les développements des application oriente ressource(ROA) ou  oriente données (DAO)</a:t>
            </a:r>
          </a:p>
          <a:p>
            <a:r>
              <a:rPr lang="fr-FR" sz="2800" dirty="0"/>
              <a:t>Les applications respectent l’architecture REST sont dits RESTful</a:t>
            </a:r>
          </a:p>
          <a:p>
            <a:endParaRPr lang="fr-FR" dirty="0"/>
          </a:p>
        </p:txBody>
      </p:sp>
      <p:sp>
        <p:nvSpPr>
          <p:cNvPr id="4" name="Espace réservé du numéro de diapositive 3">
            <a:extLst>
              <a:ext uri="{FF2B5EF4-FFF2-40B4-BE49-F238E27FC236}">
                <a16:creationId xmlns:a16="http://schemas.microsoft.com/office/drawing/2014/main" id="{3C6E091E-C1CC-4A4D-8541-FF2050FFD85B}"/>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188677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AD7324-49E0-4E62-944B-655BD0DD2ADB}"/>
              </a:ext>
            </a:extLst>
          </p:cNvPr>
          <p:cNvSpPr>
            <a:spLocks noGrp="1"/>
          </p:cNvSpPr>
          <p:nvPr>
            <p:ph type="title"/>
          </p:nvPr>
        </p:nvSpPr>
        <p:spPr/>
        <p:txBody>
          <a:bodyPr/>
          <a:lstStyle/>
          <a:p>
            <a:r>
              <a:rPr lang="fr-FR" dirty="0"/>
              <a:t>Les caractéristiques</a:t>
            </a:r>
          </a:p>
        </p:txBody>
      </p:sp>
      <p:sp>
        <p:nvSpPr>
          <p:cNvPr id="3" name="Espace réservé du contenu 2">
            <a:extLst>
              <a:ext uri="{FF2B5EF4-FFF2-40B4-BE49-F238E27FC236}">
                <a16:creationId xmlns:a16="http://schemas.microsoft.com/office/drawing/2014/main" id="{E0368CF3-8FD5-4173-98C1-79D76F849EA5}"/>
              </a:ext>
            </a:extLst>
          </p:cNvPr>
          <p:cNvSpPr>
            <a:spLocks noGrp="1"/>
          </p:cNvSpPr>
          <p:nvPr>
            <p:ph idx="1"/>
          </p:nvPr>
        </p:nvSpPr>
        <p:spPr/>
        <p:txBody>
          <a:bodyPr/>
          <a:lstStyle/>
          <a:p>
            <a:r>
              <a:rPr lang="fr-FR" sz="2800" dirty="0"/>
              <a:t>Les services REST sont sans états (</a:t>
            </a:r>
            <a:r>
              <a:rPr lang="fr-FR" sz="2400" b="1" i="1" dirty="0" err="1"/>
              <a:t>stateless</a:t>
            </a:r>
            <a:r>
              <a:rPr lang="fr-FR" sz="2800" dirty="0"/>
              <a:t>)</a:t>
            </a:r>
          </a:p>
          <a:p>
            <a:r>
              <a:rPr lang="fr-FR" sz="2800" dirty="0"/>
              <a:t>Les architectures RESTful sont construire a partir des ressources uniquement identifiées par URI</a:t>
            </a:r>
          </a:p>
          <a:p>
            <a:r>
              <a:rPr lang="fr-FR" sz="2800" b="0" i="0" dirty="0">
                <a:solidFill>
                  <a:srgbClr val="000000"/>
                </a:solidFill>
                <a:effectLst/>
                <a:latin typeface="BlinkMacSystemFont"/>
              </a:rPr>
              <a:t>Transférer XML, JavaScript Object Notation (JSON), ou les deux.</a:t>
            </a:r>
          </a:p>
          <a:p>
            <a:r>
              <a:rPr lang="fr-FR" sz="2800" dirty="0"/>
              <a:t>Interface uniforme base sur le méthode HTTP</a:t>
            </a:r>
          </a:p>
          <a:p>
            <a:endParaRPr lang="fr-FR" dirty="0"/>
          </a:p>
        </p:txBody>
      </p:sp>
      <p:sp>
        <p:nvSpPr>
          <p:cNvPr id="4" name="Espace réservé du numéro de diapositive 3">
            <a:extLst>
              <a:ext uri="{FF2B5EF4-FFF2-40B4-BE49-F238E27FC236}">
                <a16:creationId xmlns:a16="http://schemas.microsoft.com/office/drawing/2014/main" id="{721B79C8-C64E-4BFF-86E9-710E4F76FBBB}"/>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94891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Cadrage</Template>
  <TotalTime>425</TotalTime>
  <Words>1245</Words>
  <Application>Microsoft Office PowerPoint</Application>
  <PresentationFormat>Grand écran</PresentationFormat>
  <Paragraphs>210</Paragraphs>
  <Slides>37</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Arial</vt:lpstr>
      <vt:lpstr>BlinkMacSystemFont</vt:lpstr>
      <vt:lpstr>Calibri</vt:lpstr>
      <vt:lpstr>Consolas</vt:lpstr>
      <vt:lpstr>EquityTextB</vt:lpstr>
      <vt:lpstr>Franklin Gothic Book</vt:lpstr>
      <vt:lpstr>Cadrage</vt:lpstr>
      <vt:lpstr>Architectures REST et RESTful</vt:lpstr>
      <vt:lpstr>Plan</vt:lpstr>
      <vt:lpstr>Introduction</vt:lpstr>
      <vt:lpstr>Web Service</vt:lpstr>
      <vt:lpstr>Présentation PowerPoint</vt:lpstr>
      <vt:lpstr>C’est quoi REST ?</vt:lpstr>
      <vt:lpstr>REST  </vt:lpstr>
      <vt:lpstr>Utilisation</vt:lpstr>
      <vt:lpstr>Les caractéristiques</vt:lpstr>
      <vt:lpstr>CRUD </vt:lpstr>
      <vt:lpstr>POST (Create)</vt:lpstr>
      <vt:lpstr>GET (Read)</vt:lpstr>
      <vt:lpstr>PUT (Update)</vt:lpstr>
      <vt:lpstr>DELETE (Delete)</vt:lpstr>
      <vt:lpstr>Fournisseur</vt:lpstr>
      <vt:lpstr>Avantages et inconvénients </vt:lpstr>
      <vt:lpstr>Avantages</vt:lpstr>
      <vt:lpstr>Inconvénients </vt:lpstr>
      <vt:lpstr>REST et SOAP</vt:lpstr>
      <vt:lpstr>SOAP : Simple Object Access Protocol </vt:lpstr>
      <vt:lpstr>Présentation PowerPoint</vt:lpstr>
      <vt:lpstr>Présentation PowerPoint</vt:lpstr>
      <vt:lpstr>Présentation PowerPoint</vt:lpstr>
      <vt:lpstr>SOAP ou REST : comment choisir ? </vt:lpstr>
      <vt:lpstr>Présentation PowerPoint</vt:lpstr>
      <vt:lpstr>Développement </vt:lpstr>
      <vt:lpstr>Développement </vt:lpstr>
      <vt:lpstr>Partie Pratique</vt:lpstr>
      <vt:lpstr>Get Tous les Employées</vt:lpstr>
      <vt:lpstr>Get Un Seul Employée avec son ID</vt:lpstr>
      <vt:lpstr>Put Un Employée</vt:lpstr>
      <vt:lpstr>Delete Un Employée</vt:lpstr>
      <vt:lpstr>Post Un Employée </vt:lpstr>
      <vt:lpstr>Conclusion </vt:lpstr>
      <vt:lpstr>Conclusion</vt:lpstr>
      <vt:lpstr>Références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Architectures REST et RESTful</dc:title>
  <dc:creator>souhir.benhdia2021@gmail.com</dc:creator>
  <cp:lastModifiedBy>souhir.benhdia2021@gmail.com</cp:lastModifiedBy>
  <cp:revision>47</cp:revision>
  <dcterms:created xsi:type="dcterms:W3CDTF">2022-02-26T08:52:11Z</dcterms:created>
  <dcterms:modified xsi:type="dcterms:W3CDTF">2022-03-30T19:51:51Z</dcterms:modified>
</cp:coreProperties>
</file>