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50066" saveSubsetFonts="1">
  <p:sldMasterIdLst>
    <p:sldMasterId id="2147483660" r:id="rId1"/>
  </p:sldMasterIdLst>
  <p:notesMasterIdLst>
    <p:notesMasterId r:id="rId19"/>
  </p:notesMasterIdLst>
  <p:sldIdLst>
    <p:sldId id="256" r:id="rId2"/>
    <p:sldId id="257" r:id="rId3"/>
    <p:sldId id="258" r:id="rId4"/>
    <p:sldId id="259" r:id="rId5"/>
    <p:sldId id="262" r:id="rId6"/>
    <p:sldId id="260" r:id="rId7"/>
    <p:sldId id="261" r:id="rId8"/>
    <p:sldId id="263" r:id="rId9"/>
    <p:sldId id="264" r:id="rId10"/>
    <p:sldId id="265" r:id="rId11"/>
    <p:sldId id="266" r:id="rId12"/>
    <p:sldId id="274" r:id="rId13"/>
    <p:sldId id="268" r:id="rId14"/>
    <p:sldId id="267"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津隈　颯一郎" initials="津隈　颯一郎" lastIdx="2" clrIdx="0">
    <p:extLst>
      <p:ext uri="{19B8F6BF-5375-455C-9EA6-DF929625EA0E}">
        <p15:presenceInfo xmlns:p15="http://schemas.microsoft.com/office/powerpoint/2012/main" userId="S-1-5-21-2883367723-2036221011-2617928616-1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91" autoAdjust="0"/>
  </p:normalViewPr>
  <p:slideViewPr>
    <p:cSldViewPr snapToGrid="0">
      <p:cViewPr varScale="1">
        <p:scale>
          <a:sx n="71" d="100"/>
          <a:sy n="71" d="100"/>
        </p:scale>
        <p:origin x="8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48A27-D3F0-4421-87FF-83FAE9311407}" type="datetimeFigureOut">
              <a:rPr kumimoji="1" lang="ja-JP" altLang="en-US" smtClean="0"/>
              <a:t>2024/10/24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16520-CFF4-4B00-8579-09C757B83987}" type="slidenum">
              <a:rPr kumimoji="1" lang="ja-JP" altLang="en-US" smtClean="0"/>
              <a:t>‹#›</a:t>
            </a:fld>
            <a:endParaRPr kumimoji="1" lang="ja-JP" altLang="en-US"/>
          </a:p>
        </p:txBody>
      </p:sp>
    </p:spTree>
    <p:extLst>
      <p:ext uri="{BB962C8B-B14F-4D97-AF65-F5344CB8AC3E}">
        <p14:creationId xmlns:p14="http://schemas.microsoft.com/office/powerpoint/2010/main" val="24682341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3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336318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370604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2227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394805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0031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3437908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212387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3745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61055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35989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376636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426713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41796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124927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198595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631529-D31B-4F06-A1EB-842B149BF3F9}" type="datetimeFigureOut">
              <a:rPr kumimoji="1" lang="ja-JP" altLang="en-US" smtClean="0"/>
              <a:t>2024/10/24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187514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D631529-D31B-4F06-A1EB-842B149BF3F9}" type="datetimeFigureOut">
              <a:rPr kumimoji="1" lang="ja-JP" altLang="en-US" smtClean="0"/>
              <a:t>2024/10/24</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B24BAFB-A27E-4CDA-A3DE-92E2742C5E64}" type="slidenum">
              <a:rPr kumimoji="1" lang="ja-JP" altLang="en-US" smtClean="0"/>
              <a:t>‹#›</a:t>
            </a:fld>
            <a:endParaRPr kumimoji="1" lang="ja-JP" altLang="en-US"/>
          </a:p>
        </p:txBody>
      </p:sp>
    </p:spTree>
    <p:extLst>
      <p:ext uri="{BB962C8B-B14F-4D97-AF65-F5344CB8AC3E}">
        <p14:creationId xmlns:p14="http://schemas.microsoft.com/office/powerpoint/2010/main" val="14068939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SCHOOL_ENROLLMENT_MANEGEMENT/logicalmodel/transactiontable/adminstaff/authority%20holder.xlsx" TargetMode="External"/><Relationship Id="rId2" Type="http://schemas.openxmlformats.org/officeDocument/2006/relationships/hyperlink" Target="SCHOOL_ENROLLMENT_MANEGEMENT/logicalmodel/mastertable/admin_staff.xlsx"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SCHOOL_ENROLLMENT_MANEGEMENT/logicalmodel/transactiontable/student/Drop_out_student.xlsx" TargetMode="External"/><Relationship Id="rId2" Type="http://schemas.openxmlformats.org/officeDocument/2006/relationships/hyperlink" Target="SCHOOL_ENROLLMENT_MANEGEMENT/logicalmodel/mastertable/sududent_information.xlsx" TargetMode="External"/><Relationship Id="rId1" Type="http://schemas.openxmlformats.org/officeDocument/2006/relationships/slideLayout" Target="../slideLayouts/slideLayout6.xml"/><Relationship Id="rId4" Type="http://schemas.openxmlformats.org/officeDocument/2006/relationships/hyperlink" Target="SCHOOL_ENROLLMENT_MANEGEMENT/logicalmodel/transactiontable/student/Examination%20status.xls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SCHOOL_ENROLLMENT_MANEGEMENT/logicalmodel" TargetMode="External"/><Relationship Id="rId2" Type="http://schemas.openxmlformats.org/officeDocument/2006/relationships/hyperlink" Target="SCHOOL_ENROLLMENT_MANEGEMENT/ER" TargetMode="External"/><Relationship Id="rId1" Type="http://schemas.openxmlformats.org/officeDocument/2006/relationships/slideLayout" Target="../slideLayouts/slideLayout7.xml"/><Relationship Id="rId5" Type="http://schemas.openxmlformats.org/officeDocument/2006/relationships/hyperlink" Target="SCHOOL_ENROLLMENT_MANEGEMENT/app/view" TargetMode="External"/><Relationship Id="rId4" Type="http://schemas.openxmlformats.org/officeDocument/2006/relationships/hyperlink" Target="SCHOOL_ENROLLMENT_MANEGEMENT/phys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C720500-B35A-414C-8352-83E13EE13802}"/>
              </a:ext>
            </a:extLst>
          </p:cNvPr>
          <p:cNvSpPr txBox="1"/>
          <p:nvPr/>
        </p:nvSpPr>
        <p:spPr>
          <a:xfrm>
            <a:off x="7865616" y="4891596"/>
            <a:ext cx="4021583" cy="830997"/>
          </a:xfrm>
          <a:prstGeom prst="rect">
            <a:avLst/>
          </a:prstGeom>
          <a:noFill/>
        </p:spPr>
        <p:txBody>
          <a:bodyPr wrap="square" rtlCol="0">
            <a:spAutoFit/>
          </a:bodyPr>
          <a:lstStyle/>
          <a:p>
            <a:r>
              <a:rPr kumimoji="1" lang="ja-JP" altLang="en-US" sz="2400" dirty="0">
                <a:solidFill>
                  <a:srgbClr val="FFFF00"/>
                </a:solidFill>
                <a:latin typeface="ＭＳ ゴシック" panose="020B0609070205080204" pitchFamily="49" charset="-128"/>
                <a:ea typeface="ＭＳ ゴシック" panose="020B0609070205080204" pitchFamily="49" charset="-128"/>
              </a:rPr>
              <a:t>プログラム設計科２年</a:t>
            </a:r>
            <a:endParaRPr kumimoji="1" lang="en-US" altLang="ja-JP" sz="2400" dirty="0">
              <a:solidFill>
                <a:srgbClr val="FFFF00"/>
              </a:solidFill>
              <a:latin typeface="ＭＳ ゴシック" panose="020B0609070205080204" pitchFamily="49" charset="-128"/>
              <a:ea typeface="ＭＳ ゴシック" panose="020B0609070205080204" pitchFamily="49" charset="-128"/>
            </a:endParaRPr>
          </a:p>
          <a:p>
            <a:r>
              <a:rPr kumimoji="1" lang="en-US" altLang="ja-JP" sz="2400" dirty="0">
                <a:solidFill>
                  <a:srgbClr val="FFFF00"/>
                </a:solidFill>
                <a:latin typeface="ＭＳ ゴシック" panose="020B0609070205080204" pitchFamily="49" charset="-128"/>
                <a:ea typeface="ＭＳ ゴシック" panose="020B0609070205080204" pitchFamily="49" charset="-128"/>
              </a:rPr>
              <a:t> </a:t>
            </a:r>
            <a:r>
              <a:rPr kumimoji="1" lang="ja-JP" altLang="en-US" sz="2400" dirty="0">
                <a:solidFill>
                  <a:srgbClr val="FFFF00"/>
                </a:solidFill>
                <a:latin typeface="ＭＳ ゴシック" panose="020B0609070205080204" pitchFamily="49" charset="-128"/>
                <a:ea typeface="ＭＳ ゴシック" panose="020B0609070205080204" pitchFamily="49" charset="-128"/>
              </a:rPr>
              <a:t>           津隈颯一郎</a:t>
            </a:r>
            <a:endParaRPr kumimoji="1" lang="en-US" altLang="ja-JP" sz="2400" dirty="0">
              <a:solidFill>
                <a:srgbClr val="FFFF00"/>
              </a:solidFill>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23436285-7C67-4321-A1DB-376BBAA1E02F}"/>
              </a:ext>
            </a:extLst>
          </p:cNvPr>
          <p:cNvSpPr txBox="1"/>
          <p:nvPr/>
        </p:nvSpPr>
        <p:spPr>
          <a:xfrm>
            <a:off x="4771007" y="2911875"/>
            <a:ext cx="2649985" cy="830997"/>
          </a:xfrm>
          <a:prstGeom prst="rect">
            <a:avLst/>
          </a:prstGeom>
          <a:noFill/>
        </p:spPr>
        <p:txBody>
          <a:bodyPr wrap="square" rtlCol="0">
            <a:spAutoFit/>
          </a:bodyPr>
          <a:lstStyle/>
          <a:p>
            <a:pPr algn="ctr"/>
            <a:r>
              <a:rPr kumimoji="1" lang="ja-JP" altLang="ja-JP" sz="4800" cap="all" dirty="0">
                <a:solidFill>
                  <a:srgbClr val="FFFF00"/>
                </a:solidFill>
                <a:latin typeface="ＭＳ ゴシック" panose="020B0609070205080204" pitchFamily="49" charset="-128"/>
                <a:ea typeface="ＭＳ ゴシック" panose="020B0609070205080204" pitchFamily="49" charset="-128"/>
              </a:rPr>
              <a:t>詳細設計</a:t>
            </a:r>
            <a:endParaRPr kumimoji="1" lang="ja-JP" altLang="en-US" sz="4800" dirty="0">
              <a:solidFill>
                <a:srgbClr val="FFFF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85913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67978-D165-451C-85C5-FAFC827CF5F4}"/>
              </a:ext>
            </a:extLst>
          </p:cNvPr>
          <p:cNvSpPr>
            <a:spLocks noGrp="1"/>
          </p:cNvSpPr>
          <p:nvPr>
            <p:ph type="title"/>
          </p:nvPr>
        </p:nvSpPr>
        <p:spPr>
          <a:xfrm>
            <a:off x="0" y="328474"/>
            <a:ext cx="7630392" cy="1178593"/>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外部設計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マークアップ参考資料③</a:t>
            </a:r>
            <a:endParaRPr kumimoji="1" lang="ja-JP" altLang="en-US" dirty="0"/>
          </a:p>
        </p:txBody>
      </p:sp>
      <p:pic>
        <p:nvPicPr>
          <p:cNvPr id="4" name="図 3">
            <a:extLst>
              <a:ext uri="{FF2B5EF4-FFF2-40B4-BE49-F238E27FC236}">
                <a16:creationId xmlns:a16="http://schemas.microsoft.com/office/drawing/2014/main" id="{4522CC5D-5FD6-44FF-B836-C5126D29C5FD}"/>
              </a:ext>
            </a:extLst>
          </p:cNvPr>
          <p:cNvPicPr>
            <a:picLocks noChangeAspect="1"/>
          </p:cNvPicPr>
          <p:nvPr/>
        </p:nvPicPr>
        <p:blipFill>
          <a:blip r:embed="rId2"/>
          <a:stretch>
            <a:fillRect/>
          </a:stretch>
        </p:blipFill>
        <p:spPr>
          <a:xfrm>
            <a:off x="7951433" y="1347269"/>
            <a:ext cx="3181350" cy="3333750"/>
          </a:xfrm>
          <a:prstGeom prst="rect">
            <a:avLst/>
          </a:prstGeom>
        </p:spPr>
      </p:pic>
      <p:sp>
        <p:nvSpPr>
          <p:cNvPr id="7" name="テキスト ボックス 6">
            <a:extLst>
              <a:ext uri="{FF2B5EF4-FFF2-40B4-BE49-F238E27FC236}">
                <a16:creationId xmlns:a16="http://schemas.microsoft.com/office/drawing/2014/main" id="{A43C4AA2-244E-4853-8ECA-7B9E0855DF91}"/>
              </a:ext>
            </a:extLst>
          </p:cNvPr>
          <p:cNvSpPr txBox="1"/>
          <p:nvPr/>
        </p:nvSpPr>
        <p:spPr>
          <a:xfrm>
            <a:off x="217469" y="1917576"/>
            <a:ext cx="7630392" cy="415498"/>
          </a:xfrm>
          <a:prstGeom prst="rect">
            <a:avLst/>
          </a:prstGeom>
          <a:noFill/>
        </p:spPr>
        <p:txBody>
          <a:bodyPr wrap="square" rtlCol="0">
            <a:spAutoFit/>
          </a:bodyPr>
          <a:lstStyle/>
          <a:p>
            <a:pPr marL="457200" indent="-457200">
              <a:buFont typeface="+mj-lt"/>
              <a:buAutoNum type="arabicPeriod"/>
            </a:pPr>
            <a:r>
              <a:rPr kumimoji="1" lang="ja-JP" altLang="en-US" sz="2100" dirty="0">
                <a:solidFill>
                  <a:schemeClr val="bg1"/>
                </a:solidFill>
                <a:latin typeface="ＭＳ ゴシック" panose="020B0609070205080204" pitchFamily="49" charset="-128"/>
                <a:ea typeface="ＭＳ ゴシック" panose="020B0609070205080204" pitchFamily="49" charset="-128"/>
              </a:rPr>
              <a:t>カラム名は使用中のテーブルに準じて文字列表記する。</a:t>
            </a:r>
            <a:endParaRPr kumimoji="1" lang="en-US" altLang="ja-JP" sz="2100" dirty="0">
              <a:solidFill>
                <a:schemeClr val="bg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4240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3CB478-7808-42A8-B333-752B6BB9743E}"/>
              </a:ext>
            </a:extLst>
          </p:cNvPr>
          <p:cNvSpPr>
            <a:spLocks noGrp="1"/>
          </p:cNvSpPr>
          <p:nvPr>
            <p:ph type="title"/>
          </p:nvPr>
        </p:nvSpPr>
        <p:spPr>
          <a:xfrm>
            <a:off x="0" y="363984"/>
            <a:ext cx="7474998" cy="1143083"/>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外部設計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マークアップ参考資料④</a:t>
            </a:r>
            <a:endParaRPr kumimoji="1" lang="ja-JP" altLang="en-US" dirty="0"/>
          </a:p>
        </p:txBody>
      </p:sp>
      <p:pic>
        <p:nvPicPr>
          <p:cNvPr id="3" name="図 2">
            <a:extLst>
              <a:ext uri="{FF2B5EF4-FFF2-40B4-BE49-F238E27FC236}">
                <a16:creationId xmlns:a16="http://schemas.microsoft.com/office/drawing/2014/main" id="{285FD119-4028-448B-9165-4500AF06106B}"/>
              </a:ext>
            </a:extLst>
          </p:cNvPr>
          <p:cNvPicPr>
            <a:picLocks noChangeAspect="1"/>
          </p:cNvPicPr>
          <p:nvPr/>
        </p:nvPicPr>
        <p:blipFill>
          <a:blip r:embed="rId2"/>
          <a:stretch>
            <a:fillRect/>
          </a:stretch>
        </p:blipFill>
        <p:spPr>
          <a:xfrm>
            <a:off x="5132726" y="2086443"/>
            <a:ext cx="4181475" cy="885825"/>
          </a:xfrm>
          <a:prstGeom prst="rect">
            <a:avLst/>
          </a:prstGeom>
        </p:spPr>
      </p:pic>
      <p:sp>
        <p:nvSpPr>
          <p:cNvPr id="4" name="テキスト ボックス 3">
            <a:extLst>
              <a:ext uri="{FF2B5EF4-FFF2-40B4-BE49-F238E27FC236}">
                <a16:creationId xmlns:a16="http://schemas.microsoft.com/office/drawing/2014/main" id="{D4971655-E888-464D-8C8E-73B1FCDAB1A3}"/>
              </a:ext>
            </a:extLst>
          </p:cNvPr>
          <p:cNvSpPr txBox="1"/>
          <p:nvPr/>
        </p:nvSpPr>
        <p:spPr>
          <a:xfrm>
            <a:off x="5132726" y="1565517"/>
            <a:ext cx="3222595" cy="415498"/>
          </a:xfrm>
          <a:prstGeom prst="rect">
            <a:avLst/>
          </a:prstGeom>
          <a:noFill/>
        </p:spPr>
        <p:txBody>
          <a:bodyPr wrap="square" rtlCol="0">
            <a:spAutoFit/>
          </a:bodyPr>
          <a:lstStyle/>
          <a:p>
            <a:r>
              <a:rPr kumimoji="1" lang="ja-JP" altLang="en-US" sz="2100" dirty="0">
                <a:solidFill>
                  <a:schemeClr val="bg1"/>
                </a:solidFill>
                <a:latin typeface="MSゴシック"/>
              </a:rPr>
              <a:t>先頭ページ</a:t>
            </a:r>
          </a:p>
        </p:txBody>
      </p:sp>
      <p:sp>
        <p:nvSpPr>
          <p:cNvPr id="5" name="テキスト ボックス 4">
            <a:extLst>
              <a:ext uri="{FF2B5EF4-FFF2-40B4-BE49-F238E27FC236}">
                <a16:creationId xmlns:a16="http://schemas.microsoft.com/office/drawing/2014/main" id="{2A4D2CC4-8D29-4D95-8015-9E3BEE6AAA81}"/>
              </a:ext>
            </a:extLst>
          </p:cNvPr>
          <p:cNvSpPr txBox="1"/>
          <p:nvPr/>
        </p:nvSpPr>
        <p:spPr>
          <a:xfrm>
            <a:off x="642102" y="2972268"/>
            <a:ext cx="3903264" cy="3647152"/>
          </a:xfrm>
          <a:prstGeom prst="rect">
            <a:avLst/>
          </a:prstGeom>
          <a:noFill/>
        </p:spPr>
        <p:txBody>
          <a:bodyPr wrap="square" rtlCol="0">
            <a:spAutoFit/>
          </a:bodyPr>
          <a:lstStyle/>
          <a:p>
            <a:pPr marL="457200" indent="-457200">
              <a:buFont typeface="+mj-lt"/>
              <a:buAutoNum type="arabicPeriod"/>
            </a:pPr>
            <a:r>
              <a:rPr kumimoji="1" lang="ja-JP" altLang="en-US" sz="2100" dirty="0">
                <a:solidFill>
                  <a:schemeClr val="bg1"/>
                </a:solidFill>
                <a:latin typeface="MSゴシック"/>
              </a:rPr>
              <a:t>現在のページを数字で表す</a:t>
            </a:r>
            <a:endParaRPr kumimoji="1" lang="en-US" altLang="ja-JP" sz="2100" dirty="0">
              <a:solidFill>
                <a:schemeClr val="bg1"/>
              </a:solidFill>
              <a:latin typeface="MSゴシック"/>
            </a:endParaRPr>
          </a:p>
          <a:p>
            <a:pPr marL="457200" indent="-457200">
              <a:buFont typeface="+mj-lt"/>
              <a:buAutoNum type="arabicPeriod"/>
            </a:pPr>
            <a:endParaRPr kumimoji="1" lang="en-US" altLang="ja-JP" sz="2100" dirty="0">
              <a:solidFill>
                <a:schemeClr val="bg1"/>
              </a:solidFill>
              <a:latin typeface="MSゴシック"/>
            </a:endParaRPr>
          </a:p>
          <a:p>
            <a:pPr marL="457200" indent="-457200">
              <a:buFont typeface="+mj-lt"/>
              <a:buAutoNum type="arabicPeriod"/>
            </a:pPr>
            <a:r>
              <a:rPr kumimoji="1" lang="ja-JP" altLang="en-US" sz="2100" dirty="0">
                <a:solidFill>
                  <a:schemeClr val="bg1"/>
                </a:solidFill>
                <a:latin typeface="MSゴシック"/>
              </a:rPr>
              <a:t>存在しないページを参照しないように実装する事。</a:t>
            </a:r>
            <a:endParaRPr kumimoji="1" lang="en-US" altLang="ja-JP" sz="2100" dirty="0">
              <a:solidFill>
                <a:schemeClr val="bg1"/>
              </a:solidFill>
              <a:latin typeface="MSゴシック"/>
            </a:endParaRPr>
          </a:p>
          <a:p>
            <a:pPr marL="457200" indent="-457200">
              <a:buFont typeface="+mj-lt"/>
              <a:buAutoNum type="arabicPeriod"/>
            </a:pPr>
            <a:endParaRPr kumimoji="1" lang="en-US" altLang="ja-JP" sz="2100" dirty="0">
              <a:solidFill>
                <a:schemeClr val="bg1"/>
              </a:solidFill>
              <a:latin typeface="MSゴシック"/>
            </a:endParaRPr>
          </a:p>
          <a:p>
            <a:pPr marL="457200" indent="-457200">
              <a:buFont typeface="+mj-lt"/>
              <a:buAutoNum type="arabicPeriod"/>
            </a:pPr>
            <a:r>
              <a:rPr kumimoji="1" lang="ja-JP" altLang="en-US" sz="2100" dirty="0">
                <a:solidFill>
                  <a:schemeClr val="bg1"/>
                </a:solidFill>
                <a:latin typeface="MSゴシック"/>
              </a:rPr>
              <a:t>その他の項目は、削除、エクスポートのみマークアップとする</a:t>
            </a:r>
            <a:endParaRPr kumimoji="1" lang="en-US" altLang="ja-JP" sz="2100" dirty="0">
              <a:solidFill>
                <a:schemeClr val="bg1"/>
              </a:solidFill>
              <a:latin typeface="MSゴシック"/>
            </a:endParaRPr>
          </a:p>
          <a:p>
            <a:pPr marL="457200" indent="-457200">
              <a:buFont typeface="+mj-lt"/>
              <a:buAutoNum type="arabicPeriod"/>
            </a:pPr>
            <a:r>
              <a:rPr kumimoji="1" lang="ja-JP" altLang="en-US" sz="2100" dirty="0">
                <a:solidFill>
                  <a:schemeClr val="bg1"/>
                </a:solidFill>
                <a:latin typeface="MSゴシック"/>
              </a:rPr>
              <a:t>資料</a:t>
            </a:r>
            <a:r>
              <a:rPr kumimoji="1" lang="en-US" altLang="ja-JP" sz="2100" dirty="0">
                <a:solidFill>
                  <a:schemeClr val="bg1"/>
                </a:solidFill>
                <a:latin typeface="MSゴシック"/>
              </a:rPr>
              <a:t>2</a:t>
            </a:r>
            <a:r>
              <a:rPr kumimoji="1" lang="ja-JP" altLang="en-US" sz="2100" dirty="0">
                <a:solidFill>
                  <a:schemeClr val="bg1"/>
                </a:solidFill>
                <a:latin typeface="MSゴシック"/>
              </a:rPr>
              <a:t>の機能使用時もこの機能は使用する。</a:t>
            </a:r>
          </a:p>
          <a:p>
            <a:endParaRPr kumimoji="1" lang="en-US" altLang="ja-JP" sz="2100" dirty="0">
              <a:solidFill>
                <a:schemeClr val="bg1"/>
              </a:solidFill>
              <a:latin typeface="MSゴシック"/>
            </a:endParaRPr>
          </a:p>
        </p:txBody>
      </p:sp>
      <p:pic>
        <p:nvPicPr>
          <p:cNvPr id="10" name="図 9">
            <a:extLst>
              <a:ext uri="{FF2B5EF4-FFF2-40B4-BE49-F238E27FC236}">
                <a16:creationId xmlns:a16="http://schemas.microsoft.com/office/drawing/2014/main" id="{145B4562-7A92-408F-A8BA-81F7F9F7C22A}"/>
              </a:ext>
            </a:extLst>
          </p:cNvPr>
          <p:cNvPicPr>
            <a:picLocks noChangeAspect="1"/>
          </p:cNvPicPr>
          <p:nvPr/>
        </p:nvPicPr>
        <p:blipFill>
          <a:blip r:embed="rId3"/>
          <a:stretch>
            <a:fillRect/>
          </a:stretch>
        </p:blipFill>
        <p:spPr>
          <a:xfrm>
            <a:off x="5362575" y="3551644"/>
            <a:ext cx="1466850" cy="790575"/>
          </a:xfrm>
          <a:prstGeom prst="rect">
            <a:avLst/>
          </a:prstGeom>
        </p:spPr>
      </p:pic>
      <p:pic>
        <p:nvPicPr>
          <p:cNvPr id="11" name="図 10">
            <a:extLst>
              <a:ext uri="{FF2B5EF4-FFF2-40B4-BE49-F238E27FC236}">
                <a16:creationId xmlns:a16="http://schemas.microsoft.com/office/drawing/2014/main" id="{7E526C16-9959-4000-8483-B344073E78FA}"/>
              </a:ext>
            </a:extLst>
          </p:cNvPr>
          <p:cNvPicPr>
            <a:picLocks noChangeAspect="1"/>
          </p:cNvPicPr>
          <p:nvPr/>
        </p:nvPicPr>
        <p:blipFill>
          <a:blip r:embed="rId4"/>
          <a:stretch>
            <a:fillRect/>
          </a:stretch>
        </p:blipFill>
        <p:spPr>
          <a:xfrm>
            <a:off x="8212260" y="3684994"/>
            <a:ext cx="1104900" cy="657225"/>
          </a:xfrm>
          <a:prstGeom prst="rect">
            <a:avLst/>
          </a:prstGeom>
        </p:spPr>
      </p:pic>
    </p:spTree>
    <p:extLst>
      <p:ext uri="{BB962C8B-B14F-4D97-AF65-F5344CB8AC3E}">
        <p14:creationId xmlns:p14="http://schemas.microsoft.com/office/powerpoint/2010/main" val="401271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A4B8B-4A86-4F79-B9FF-708518FAA805}"/>
              </a:ext>
            </a:extLst>
          </p:cNvPr>
          <p:cNvSpPr>
            <a:spLocks noGrp="1"/>
          </p:cNvSpPr>
          <p:nvPr>
            <p:ph type="title"/>
          </p:nvPr>
        </p:nvSpPr>
        <p:spPr>
          <a:xfrm>
            <a:off x="276807" y="464660"/>
            <a:ext cx="8534400" cy="564502"/>
          </a:xfrm>
        </p:spPr>
        <p:txBody>
          <a:bodyPr>
            <a:normAutofit fontScale="90000"/>
          </a:bodyPr>
          <a:lstStyle/>
          <a:p>
            <a:r>
              <a:rPr lang="ja-JP" altLang="en-US" dirty="0">
                <a:solidFill>
                  <a:srgbClr val="FFFF00"/>
                </a:solidFill>
                <a:latin typeface="ＭＳ ゴシック" panose="020B0609070205080204" pitchFamily="49" charset="-128"/>
                <a:ea typeface="ＭＳ ゴシック" panose="020B0609070205080204" pitchFamily="49" charset="-128"/>
              </a:rPr>
              <a:t>外部設計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マークアップ参考資料④</a:t>
            </a:r>
            <a:endParaRPr kumimoji="1" lang="ja-JP" altLang="en-US" dirty="0"/>
          </a:p>
        </p:txBody>
      </p:sp>
      <p:pic>
        <p:nvPicPr>
          <p:cNvPr id="5" name="図 4">
            <a:extLst>
              <a:ext uri="{FF2B5EF4-FFF2-40B4-BE49-F238E27FC236}">
                <a16:creationId xmlns:a16="http://schemas.microsoft.com/office/drawing/2014/main" id="{B20D34DD-DCB8-4039-852D-3482DC99F444}"/>
              </a:ext>
            </a:extLst>
          </p:cNvPr>
          <p:cNvPicPr>
            <a:picLocks noChangeAspect="1"/>
          </p:cNvPicPr>
          <p:nvPr/>
        </p:nvPicPr>
        <p:blipFill>
          <a:blip r:embed="rId2"/>
          <a:stretch>
            <a:fillRect/>
          </a:stretch>
        </p:blipFill>
        <p:spPr>
          <a:xfrm>
            <a:off x="4344595" y="1155379"/>
            <a:ext cx="7704498" cy="2979110"/>
          </a:xfrm>
          <a:prstGeom prst="rect">
            <a:avLst/>
          </a:prstGeom>
        </p:spPr>
      </p:pic>
      <p:sp>
        <p:nvSpPr>
          <p:cNvPr id="13" name="テキスト ボックス 12">
            <a:extLst>
              <a:ext uri="{FF2B5EF4-FFF2-40B4-BE49-F238E27FC236}">
                <a16:creationId xmlns:a16="http://schemas.microsoft.com/office/drawing/2014/main" id="{14761930-2F11-47A8-B6E2-66035DDBD399}"/>
              </a:ext>
            </a:extLst>
          </p:cNvPr>
          <p:cNvSpPr txBox="1"/>
          <p:nvPr/>
        </p:nvSpPr>
        <p:spPr>
          <a:xfrm>
            <a:off x="63580" y="2344847"/>
            <a:ext cx="4191550" cy="2031325"/>
          </a:xfrm>
          <a:prstGeom prst="rect">
            <a:avLst/>
          </a:prstGeom>
          <a:noFill/>
        </p:spPr>
        <p:txBody>
          <a:bodyPr wrap="square" rtlCol="0">
            <a:spAutoFit/>
          </a:bodyPr>
          <a:lstStyle/>
          <a:p>
            <a:pPr marL="457200" indent="-457200">
              <a:buFont typeface="+mj-lt"/>
              <a:buAutoNum type="arabicPeriod"/>
            </a:pPr>
            <a:r>
              <a:rPr kumimoji="1" lang="en-US" altLang="ja-JP" sz="2100" dirty="0" err="1">
                <a:solidFill>
                  <a:schemeClr val="bg1">
                    <a:lumMod val="95000"/>
                    <a:lumOff val="5000"/>
                  </a:schemeClr>
                </a:solidFill>
                <a:latin typeface="ＭＳ ゴシック" panose="020B0609070205080204" pitchFamily="49" charset="-128"/>
                <a:ea typeface="ＭＳ ゴシック" panose="020B0609070205080204" pitchFamily="49" charset="-128"/>
              </a:rPr>
              <a:t>Textarea</a:t>
            </a:r>
            <a:r>
              <a:rPr kumimoji="1" lang="ja-JP" altLang="en-US" sz="2100" dirty="0">
                <a:solidFill>
                  <a:schemeClr val="bg1">
                    <a:lumMod val="95000"/>
                    <a:lumOff val="5000"/>
                  </a:schemeClr>
                </a:solidFill>
                <a:latin typeface="ＭＳ ゴシック" panose="020B0609070205080204" pitchFamily="49" charset="-128"/>
                <a:ea typeface="ＭＳ ゴシック" panose="020B0609070205080204" pitchFamily="49" charset="-128"/>
              </a:rPr>
              <a:t>の背景色は分かりやすく色分けする事。</a:t>
            </a:r>
            <a:endParaRPr kumimoji="1" lang="en-US" altLang="ja-JP" sz="2100" dirty="0">
              <a:solidFill>
                <a:schemeClr val="bg1">
                  <a:lumMod val="95000"/>
                  <a:lumOff val="5000"/>
                </a:schemeClr>
              </a:solidFill>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kumimoji="1" lang="ja-JP" altLang="en-US" sz="2100" dirty="0">
                <a:solidFill>
                  <a:schemeClr val="bg1">
                    <a:lumMod val="95000"/>
                    <a:lumOff val="5000"/>
                  </a:schemeClr>
                </a:solidFill>
                <a:latin typeface="ＭＳ ゴシック" panose="020B0609070205080204" pitchFamily="49" charset="-128"/>
                <a:ea typeface="ＭＳ ゴシック" panose="020B0609070205080204" pitchFamily="49" charset="-128"/>
              </a:rPr>
              <a:t>参考資料</a:t>
            </a:r>
            <a:r>
              <a:rPr kumimoji="1" lang="en-US" altLang="ja-JP" sz="2100" dirty="0">
                <a:solidFill>
                  <a:schemeClr val="bg1">
                    <a:lumMod val="95000"/>
                    <a:lumOff val="5000"/>
                  </a:schemeClr>
                </a:solidFill>
                <a:latin typeface="ＭＳ ゴシック" panose="020B0609070205080204" pitchFamily="49" charset="-128"/>
                <a:ea typeface="ＭＳ ゴシック" panose="020B0609070205080204" pitchFamily="49" charset="-128"/>
              </a:rPr>
              <a:t>4</a:t>
            </a:r>
            <a:r>
              <a:rPr kumimoji="1" lang="ja-JP" altLang="en-US" sz="2100" dirty="0">
                <a:solidFill>
                  <a:schemeClr val="bg1">
                    <a:lumMod val="95000"/>
                    <a:lumOff val="5000"/>
                  </a:schemeClr>
                </a:solidFill>
                <a:latin typeface="ＭＳ ゴシック" panose="020B0609070205080204" pitchFamily="49" charset="-128"/>
                <a:ea typeface="ＭＳ ゴシック" panose="020B0609070205080204" pitchFamily="49" charset="-128"/>
              </a:rPr>
              <a:t>をデータ取得時に一緒同時に表示。</a:t>
            </a:r>
            <a:endParaRPr kumimoji="1" lang="en-US" altLang="ja-JP" sz="2100" dirty="0">
              <a:solidFill>
                <a:schemeClr val="bg1">
                  <a:lumMod val="95000"/>
                  <a:lumOff val="5000"/>
                </a:schemeClr>
              </a:solidFill>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kumimoji="1" lang="ja-JP" altLang="en-US" sz="2100" dirty="0">
                <a:solidFill>
                  <a:schemeClr val="bg1">
                    <a:lumMod val="95000"/>
                    <a:lumOff val="5000"/>
                  </a:schemeClr>
                </a:solidFill>
                <a:latin typeface="ＭＳ ゴシック" panose="020B0609070205080204" pitchFamily="49" charset="-128"/>
                <a:ea typeface="ＭＳ ゴシック" panose="020B0609070205080204" pitchFamily="49" charset="-128"/>
              </a:rPr>
              <a:t>データ取得時には</a:t>
            </a:r>
            <a:r>
              <a:rPr kumimoji="1" lang="en-US" altLang="ja-JP" sz="2100" dirty="0">
                <a:solidFill>
                  <a:schemeClr val="bg1">
                    <a:lumMod val="95000"/>
                    <a:lumOff val="5000"/>
                  </a:schemeClr>
                </a:solidFill>
                <a:latin typeface="ＭＳ ゴシック" panose="020B0609070205080204" pitchFamily="49" charset="-128"/>
                <a:ea typeface="ＭＳ ゴシック" panose="020B0609070205080204" pitchFamily="49" charset="-128"/>
              </a:rPr>
              <a:t>B</a:t>
            </a:r>
            <a:r>
              <a:rPr kumimoji="1" lang="ja-JP" altLang="en-US" sz="2100" dirty="0">
                <a:solidFill>
                  <a:schemeClr val="bg1">
                    <a:lumMod val="95000"/>
                    <a:lumOff val="5000"/>
                  </a:schemeClr>
                </a:solidFill>
                <a:latin typeface="ＭＳ ゴシック" panose="020B0609070205080204" pitchFamily="49" charset="-128"/>
                <a:ea typeface="ＭＳ ゴシック" panose="020B0609070205080204" pitchFamily="49" charset="-128"/>
              </a:rPr>
              <a:t>の様にする事。</a:t>
            </a:r>
            <a:endParaRPr kumimoji="1" lang="en-US" altLang="ja-JP" sz="2100" dirty="0">
              <a:solidFill>
                <a:schemeClr val="bg1">
                  <a:lumMod val="95000"/>
                  <a:lumOff val="5000"/>
                </a:schemeClr>
              </a:solidFill>
              <a:latin typeface="ＭＳ ゴシック" panose="020B0609070205080204" pitchFamily="49" charset="-128"/>
              <a:ea typeface="ＭＳ ゴシック" panose="020B0609070205080204" pitchFamily="49" charset="-128"/>
            </a:endParaRPr>
          </a:p>
        </p:txBody>
      </p:sp>
      <p:pic>
        <p:nvPicPr>
          <p:cNvPr id="14" name="図 13">
            <a:extLst>
              <a:ext uri="{FF2B5EF4-FFF2-40B4-BE49-F238E27FC236}">
                <a16:creationId xmlns:a16="http://schemas.microsoft.com/office/drawing/2014/main" id="{A809847D-CD5A-4E7E-8DEC-F04FB5B7D132}"/>
              </a:ext>
            </a:extLst>
          </p:cNvPr>
          <p:cNvPicPr>
            <a:picLocks noChangeAspect="1"/>
          </p:cNvPicPr>
          <p:nvPr/>
        </p:nvPicPr>
        <p:blipFill>
          <a:blip r:embed="rId3"/>
          <a:stretch>
            <a:fillRect/>
          </a:stretch>
        </p:blipFill>
        <p:spPr>
          <a:xfrm>
            <a:off x="4344595" y="4225483"/>
            <a:ext cx="7704497" cy="2552088"/>
          </a:xfrm>
          <a:prstGeom prst="rect">
            <a:avLst/>
          </a:prstGeom>
        </p:spPr>
      </p:pic>
      <p:sp>
        <p:nvSpPr>
          <p:cNvPr id="16" name="正方形/長方形 15">
            <a:extLst>
              <a:ext uri="{FF2B5EF4-FFF2-40B4-BE49-F238E27FC236}">
                <a16:creationId xmlns:a16="http://schemas.microsoft.com/office/drawing/2014/main" id="{233F79E7-0DEA-4436-8E7C-EF76B3A52D02}"/>
              </a:ext>
            </a:extLst>
          </p:cNvPr>
          <p:cNvSpPr/>
          <p:nvPr/>
        </p:nvSpPr>
        <p:spPr>
          <a:xfrm>
            <a:off x="3620614" y="1155379"/>
            <a:ext cx="580776" cy="564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2">
                    <a:lumMod val="60000"/>
                    <a:lumOff val="40000"/>
                  </a:schemeClr>
                </a:solidFill>
                <a:latin typeface="ＭＳ ゴシック" panose="020B0609070205080204" pitchFamily="49" charset="-128"/>
                <a:ea typeface="ＭＳ ゴシック" panose="020B0609070205080204" pitchFamily="49" charset="-128"/>
              </a:rPr>
              <a:t>A</a:t>
            </a:r>
            <a:endParaRPr kumimoji="1" lang="ja-JP" altLang="en-US" dirty="0">
              <a:solidFill>
                <a:schemeClr val="tx2">
                  <a:lumMod val="60000"/>
                  <a:lumOff val="40000"/>
                </a:schemeClr>
              </a:solidFill>
              <a:latin typeface="ＭＳ ゴシック" panose="020B0609070205080204" pitchFamily="49" charset="-128"/>
              <a:ea typeface="ＭＳ ゴシック" panose="020B0609070205080204" pitchFamily="49" charset="-128"/>
            </a:endParaRPr>
          </a:p>
        </p:txBody>
      </p:sp>
      <p:sp>
        <p:nvSpPr>
          <p:cNvPr id="17" name="正方形/長方形 16">
            <a:extLst>
              <a:ext uri="{FF2B5EF4-FFF2-40B4-BE49-F238E27FC236}">
                <a16:creationId xmlns:a16="http://schemas.microsoft.com/office/drawing/2014/main" id="{18E2F56A-9B04-420D-B266-4A8B2F0FE58C}"/>
              </a:ext>
            </a:extLst>
          </p:cNvPr>
          <p:cNvSpPr/>
          <p:nvPr/>
        </p:nvSpPr>
        <p:spPr>
          <a:xfrm>
            <a:off x="3620614" y="4225483"/>
            <a:ext cx="580776" cy="564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2">
                    <a:lumMod val="60000"/>
                    <a:lumOff val="40000"/>
                  </a:schemeClr>
                </a:solidFill>
                <a:latin typeface="ＭＳ ゴシック" panose="020B0609070205080204" pitchFamily="49" charset="-128"/>
                <a:ea typeface="ＭＳ ゴシック" panose="020B0609070205080204" pitchFamily="49" charset="-128"/>
              </a:rPr>
              <a:t>B</a:t>
            </a:r>
            <a:endParaRPr kumimoji="1" lang="ja-JP" altLang="en-US" dirty="0">
              <a:solidFill>
                <a:schemeClr val="tx2">
                  <a:lumMod val="60000"/>
                  <a:lumOff val="40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4889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0BE91-5EB6-4E3A-89A8-72F5B310BA3A}"/>
              </a:ext>
            </a:extLst>
          </p:cNvPr>
          <p:cNvSpPr>
            <a:spLocks noGrp="1"/>
          </p:cNvSpPr>
          <p:nvPr>
            <p:ph type="title"/>
          </p:nvPr>
        </p:nvSpPr>
        <p:spPr>
          <a:xfrm>
            <a:off x="-1" y="0"/>
            <a:ext cx="10635449" cy="1507067"/>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内部設計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バリデーションルール</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バックエンド</a:t>
            </a:r>
            <a:r>
              <a:rPr lang="en-US" altLang="ja-JP" dirty="0">
                <a:solidFill>
                  <a:srgbClr val="FFFF00"/>
                </a:solidFill>
                <a:latin typeface="ＭＳ ゴシック" panose="020B0609070205080204" pitchFamily="49" charset="-128"/>
                <a:ea typeface="ＭＳ ゴシック" panose="020B0609070205080204" pitchFamily="49" charset="-128"/>
              </a:rPr>
              <a:t>)</a:t>
            </a:r>
            <a:endParaRPr kumimoji="1" lang="ja-JP" altLang="en-US" dirty="0"/>
          </a:p>
        </p:txBody>
      </p:sp>
      <p:graphicFrame>
        <p:nvGraphicFramePr>
          <p:cNvPr id="6" name="表 5">
            <a:extLst>
              <a:ext uri="{FF2B5EF4-FFF2-40B4-BE49-F238E27FC236}">
                <a16:creationId xmlns:a16="http://schemas.microsoft.com/office/drawing/2014/main" id="{24B210F7-C61A-459D-804A-93195A5CEA4E}"/>
              </a:ext>
            </a:extLst>
          </p:cNvPr>
          <p:cNvGraphicFramePr>
            <a:graphicFrameLocks noGrp="1"/>
          </p:cNvGraphicFramePr>
          <p:nvPr>
            <p:extLst>
              <p:ext uri="{D42A27DB-BD31-4B8C-83A1-F6EECF244321}">
                <p14:modId xmlns:p14="http://schemas.microsoft.com/office/powerpoint/2010/main" val="3820523928"/>
              </p:ext>
            </p:extLst>
          </p:nvPr>
        </p:nvGraphicFramePr>
        <p:xfrm>
          <a:off x="39949" y="1597981"/>
          <a:ext cx="12112101" cy="4247098"/>
        </p:xfrm>
        <a:graphic>
          <a:graphicData uri="http://schemas.openxmlformats.org/drawingml/2006/table">
            <a:tbl>
              <a:tblPr firstRow="1" bandRow="1">
                <a:tableStyleId>{5C22544A-7EE6-4342-B048-85BDC9FD1C3A}</a:tableStyleId>
              </a:tblPr>
              <a:tblGrid>
                <a:gridCol w="1131903">
                  <a:extLst>
                    <a:ext uri="{9D8B030D-6E8A-4147-A177-3AD203B41FA5}">
                      <a16:colId xmlns:a16="http://schemas.microsoft.com/office/drawing/2014/main" val="1623201945"/>
                    </a:ext>
                  </a:extLst>
                </a:gridCol>
                <a:gridCol w="1223479">
                  <a:extLst>
                    <a:ext uri="{9D8B030D-6E8A-4147-A177-3AD203B41FA5}">
                      <a16:colId xmlns:a16="http://schemas.microsoft.com/office/drawing/2014/main" val="4162994137"/>
                    </a:ext>
                  </a:extLst>
                </a:gridCol>
                <a:gridCol w="5155126">
                  <a:extLst>
                    <a:ext uri="{9D8B030D-6E8A-4147-A177-3AD203B41FA5}">
                      <a16:colId xmlns:a16="http://schemas.microsoft.com/office/drawing/2014/main" val="917512458"/>
                    </a:ext>
                  </a:extLst>
                </a:gridCol>
                <a:gridCol w="3060741">
                  <a:extLst>
                    <a:ext uri="{9D8B030D-6E8A-4147-A177-3AD203B41FA5}">
                      <a16:colId xmlns:a16="http://schemas.microsoft.com/office/drawing/2014/main" val="4209384196"/>
                    </a:ext>
                  </a:extLst>
                </a:gridCol>
                <a:gridCol w="1540852">
                  <a:extLst>
                    <a:ext uri="{9D8B030D-6E8A-4147-A177-3AD203B41FA5}">
                      <a16:colId xmlns:a16="http://schemas.microsoft.com/office/drawing/2014/main" val="1516009698"/>
                    </a:ext>
                  </a:extLst>
                </a:gridCol>
              </a:tblGrid>
              <a:tr h="680938">
                <a:tc>
                  <a:txBody>
                    <a:bodyPr/>
                    <a:lstStyle/>
                    <a:p>
                      <a:pPr algn="ctr"/>
                      <a:r>
                        <a:rPr kumimoji="1" lang="ja-JP" altLang="en-US" sz="2400" baseline="0" dirty="0">
                          <a:solidFill>
                            <a:schemeClr val="tx1"/>
                          </a:solidFill>
                          <a:latin typeface="ＭＳ ゴシック" panose="020B0609070205080204" pitchFamily="49" charset="-128"/>
                          <a:ea typeface="ＭＳ ゴシック" panose="020B0609070205080204" pitchFamily="49" charset="-128"/>
                        </a:rPr>
                        <a:t>場所</a:t>
                      </a:r>
                      <a:endParaRPr kumimoji="1" lang="en-US" altLang="ja-JP" sz="2400" baseline="0" dirty="0">
                        <a:solidFill>
                          <a:schemeClr val="tx1"/>
                        </a:solidFill>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sz="2400" baseline="0" dirty="0">
                          <a:solidFill>
                            <a:schemeClr val="tx1"/>
                          </a:solidFill>
                          <a:latin typeface="ＭＳ ゴシック" panose="020B0609070205080204" pitchFamily="49" charset="-128"/>
                          <a:ea typeface="ＭＳ ゴシック" panose="020B0609070205080204" pitchFamily="49" charset="-128"/>
                        </a:rPr>
                        <a:t>名前</a:t>
                      </a:r>
                    </a:p>
                  </a:txBody>
                  <a:tcPr anchor="ctr"/>
                </a:tc>
                <a:tc>
                  <a:txBody>
                    <a:bodyPr/>
                    <a:lstStyle/>
                    <a:p>
                      <a:pPr algn="ctr"/>
                      <a:r>
                        <a:rPr kumimoji="1" lang="ja-JP" altLang="en-US" sz="2400" baseline="0" dirty="0">
                          <a:solidFill>
                            <a:schemeClr val="tx1"/>
                          </a:solidFill>
                          <a:latin typeface="ＭＳ ゴシック" panose="020B0609070205080204" pitchFamily="49" charset="-128"/>
                          <a:ea typeface="ＭＳ ゴシック" panose="020B0609070205080204" pitchFamily="49" charset="-128"/>
                        </a:rPr>
                        <a:t>値</a:t>
                      </a:r>
                    </a:p>
                  </a:txBody>
                  <a:tcPr anchor="ctr"/>
                </a:tc>
                <a:tc>
                  <a:txBody>
                    <a:bodyPr/>
                    <a:lstStyle/>
                    <a:p>
                      <a:pPr algn="ctr"/>
                      <a:r>
                        <a:rPr kumimoji="1" lang="ja-JP" altLang="en-US" sz="2400" baseline="0" dirty="0">
                          <a:solidFill>
                            <a:schemeClr val="tx1"/>
                          </a:solidFill>
                          <a:latin typeface="ＭＳ ゴシック" panose="020B0609070205080204" pitchFamily="49" charset="-128"/>
                          <a:ea typeface="ＭＳ ゴシック" panose="020B0609070205080204" pitchFamily="49" charset="-128"/>
                        </a:rPr>
                        <a:t>ルール</a:t>
                      </a:r>
                    </a:p>
                  </a:txBody>
                  <a:tcPr anchor="ctr"/>
                </a:tc>
                <a:tc>
                  <a:txBody>
                    <a:bodyPr/>
                    <a:lstStyle/>
                    <a:p>
                      <a:pPr algn="ctr"/>
                      <a:r>
                        <a:rPr kumimoji="1" lang="ja-JP" altLang="en-US" sz="2400" baseline="0" dirty="0">
                          <a:solidFill>
                            <a:schemeClr val="tx1"/>
                          </a:solidFill>
                          <a:latin typeface="ＭＳ ゴシック" panose="020B0609070205080204" pitchFamily="49" charset="-128"/>
                          <a:ea typeface="ＭＳ ゴシック" panose="020B0609070205080204" pitchFamily="49" charset="-128"/>
                        </a:rPr>
                        <a:t>備考</a:t>
                      </a:r>
                    </a:p>
                  </a:txBody>
                  <a:tcPr anchor="ctr"/>
                </a:tc>
                <a:extLst>
                  <a:ext uri="{0D108BD9-81ED-4DB2-BD59-A6C34878D82A}">
                    <a16:rowId xmlns:a16="http://schemas.microsoft.com/office/drawing/2014/main" val="3991707410"/>
                  </a:ext>
                </a:extLst>
              </a:tr>
              <a:tr h="829317">
                <a:tc rowSpan="3">
                  <a:txBody>
                    <a:bodyPr/>
                    <a:lstStyle/>
                    <a:p>
                      <a:pPr algn="ctr"/>
                      <a:r>
                        <a:rPr kumimoji="1" lang="en-US" altLang="ja-JP" baseline="0" dirty="0">
                          <a:latin typeface="ＭＳ ゴシック" panose="020B0609070205080204" pitchFamily="49" charset="-128"/>
                          <a:ea typeface="ＭＳ ゴシック" panose="020B0609070205080204" pitchFamily="49" charset="-128"/>
                        </a:rPr>
                        <a:t>DSN.java</a:t>
                      </a:r>
                      <a:endParaRPr kumimoji="1"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ctr"/>
                      <a:r>
                        <a:rPr lang="en-US" altLang="ja-JP" baseline="0" dirty="0" err="1">
                          <a:latin typeface="ＭＳ ゴシック" panose="020B0609070205080204" pitchFamily="49" charset="-128"/>
                          <a:ea typeface="ＭＳ ゴシック" panose="020B0609070205080204" pitchFamily="49" charset="-128"/>
                        </a:rPr>
                        <a:t>url</a:t>
                      </a:r>
                      <a:endParaRPr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en-US" altLang="ja-JP" sz="1800" kern="1200" dirty="0">
                          <a:solidFill>
                            <a:schemeClr val="dk1"/>
                          </a:solidFill>
                          <a:effectLst/>
                          <a:latin typeface="+mn-lt"/>
                          <a:ea typeface="+mn-ea"/>
                          <a:cs typeface="+mn-cs"/>
                        </a:rPr>
                        <a:t>“</a:t>
                      </a:r>
                      <a:r>
                        <a:rPr kumimoji="1" lang="en-US" altLang="ja-JP" sz="1800" kern="1200" err="1">
                          <a:solidFill>
                            <a:schemeClr val="dk1"/>
                          </a:solidFill>
                          <a:effectLst/>
                          <a:latin typeface="+mn-lt"/>
                          <a:ea typeface="+mn-ea"/>
                          <a:cs typeface="+mn-cs"/>
                        </a:rPr>
                        <a:t>jdbc</a:t>
                      </a:r>
                      <a:r>
                        <a:rPr kumimoji="1" lang="en-US" altLang="ja-JP" sz="1800" kern="1200">
                          <a:solidFill>
                            <a:schemeClr val="dk1"/>
                          </a:solidFill>
                          <a:effectLst/>
                          <a:latin typeface="+mn-lt"/>
                          <a:ea typeface="+mn-ea"/>
                          <a:cs typeface="+mn-cs"/>
                        </a:rPr>
                        <a:t>:</a:t>
                      </a:r>
                      <a:r>
                        <a:rPr kumimoji="1" lang="en-US" altLang="ja-JP" sz="1800" b="0" i="0" kern="1200">
                          <a:solidFill>
                            <a:schemeClr val="dk1"/>
                          </a:solidFill>
                          <a:effectLst/>
                          <a:latin typeface="+mn-lt"/>
                          <a:ea typeface="+mn-ea"/>
                          <a:cs typeface="+mn-cs"/>
                        </a:rPr>
                        <a:t>mysql</a:t>
                      </a:r>
                      <a:r>
                        <a:rPr kumimoji="1" lang="en-US" altLang="ja-JP" sz="1800" kern="1200">
                          <a:solidFill>
                            <a:schemeClr val="dk1"/>
                          </a:solidFill>
                          <a:effectLst/>
                          <a:latin typeface="+mn-lt"/>
                          <a:ea typeface="+mn-ea"/>
                          <a:cs typeface="+mn-cs"/>
                        </a:rPr>
                        <a:t>://</a:t>
                      </a:r>
                      <a:r>
                        <a:rPr kumimoji="1" lang="en-US" altLang="ja-JP" sz="1800" kern="1200" dirty="0">
                          <a:solidFill>
                            <a:schemeClr val="dk1"/>
                          </a:solidFill>
                          <a:effectLst/>
                          <a:latin typeface="+mn-lt"/>
                          <a:ea typeface="+mn-ea"/>
                          <a:cs typeface="+mn-cs"/>
                        </a:rPr>
                        <a:t>localhost/</a:t>
                      </a:r>
                      <a:r>
                        <a:rPr kumimoji="1" lang="ja-JP" altLang="en-US" sz="1800" kern="1200" dirty="0">
                          <a:solidFill>
                            <a:schemeClr val="dk1"/>
                          </a:solidFill>
                          <a:effectLst/>
                          <a:latin typeface="+mn-lt"/>
                          <a:ea typeface="+mn-ea"/>
                          <a:cs typeface="+mn-cs"/>
                        </a:rPr>
                        <a:t>データベース名</a:t>
                      </a:r>
                      <a:r>
                        <a:rPr kumimoji="1" lang="en-US" altLang="ja-JP" sz="1800" kern="1200" dirty="0">
                          <a:solidFill>
                            <a:schemeClr val="dk1"/>
                          </a:solidFill>
                          <a:effectLst/>
                          <a:latin typeface="+mn-lt"/>
                          <a:ea typeface="+mn-ea"/>
                          <a:cs typeface="+mn-cs"/>
                        </a:rPr>
                        <a:t>"</a:t>
                      </a:r>
                      <a:endParaRPr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l"/>
                      <a:r>
                        <a:rPr lang="ja-JP" altLang="en-US" baseline="0" dirty="0">
                          <a:latin typeface="ＭＳ ゴシック" panose="020B0609070205080204" pitchFamily="49" charset="-128"/>
                          <a:ea typeface="ＭＳ ゴシック" panose="020B0609070205080204" pitchFamily="49" charset="-128"/>
                        </a:rPr>
                        <a:t>認証失敗時、</a:t>
                      </a:r>
                      <a:r>
                        <a:rPr lang="en-US" altLang="ja-JP" baseline="0" dirty="0">
                          <a:latin typeface="ＭＳ ゴシック" panose="020B0609070205080204" pitchFamily="49" charset="-128"/>
                          <a:ea typeface="ＭＳ ゴシック" panose="020B0609070205080204" pitchFamily="49" charset="-128"/>
                        </a:rPr>
                        <a:t>not found </a:t>
                      </a:r>
                      <a:r>
                        <a:rPr lang="en-US" altLang="ja-JP" baseline="0" dirty="0" err="1">
                          <a:latin typeface="ＭＳ ゴシック" panose="020B0609070205080204" pitchFamily="49" charset="-128"/>
                          <a:ea typeface="ＭＳ ゴシック" panose="020B0609070205080204" pitchFamily="49" charset="-128"/>
                        </a:rPr>
                        <a:t>databaseurl</a:t>
                      </a:r>
                      <a:r>
                        <a:rPr lang="ja-JP" altLang="en-US" baseline="0" dirty="0">
                          <a:latin typeface="ＭＳ ゴシック" panose="020B0609070205080204" pitchFamily="49" charset="-128"/>
                          <a:ea typeface="ＭＳ ゴシック" panose="020B0609070205080204" pitchFamily="49" charset="-128"/>
                        </a:rPr>
                        <a:t>と表示する例外処理を行う</a:t>
                      </a:r>
                    </a:p>
                  </a:txBody>
                  <a:tcPr anchor="ctr"/>
                </a:tc>
                <a:tc>
                  <a:txBody>
                    <a:bodyPr/>
                    <a:lstStyle/>
                    <a:p>
                      <a:pPr algn="ctr"/>
                      <a:r>
                        <a:rPr lang="ja-JP" altLang="en-US" baseline="0" dirty="0">
                          <a:latin typeface="ＭＳ ゴシック" panose="020B0609070205080204" pitchFamily="49" charset="-128"/>
                          <a:ea typeface="ＭＳ ゴシック" panose="020B0609070205080204" pitchFamily="49" charset="-128"/>
                        </a:rPr>
                        <a:t>データベース名は</a:t>
                      </a:r>
                      <a:r>
                        <a:rPr lang="en-US" altLang="ja-JP" baseline="0" dirty="0">
                          <a:latin typeface="ＭＳ ゴシック" panose="020B0609070205080204" pitchFamily="49" charset="-128"/>
                          <a:ea typeface="ＭＳ ゴシック" panose="020B0609070205080204" pitchFamily="49" charset="-128"/>
                        </a:rPr>
                        <a:t>,</a:t>
                      </a:r>
                    </a:p>
                    <a:p>
                      <a:pPr algn="ctr"/>
                      <a:r>
                        <a:rPr lang="ja-JP" altLang="en-US" baseline="0" dirty="0">
                          <a:latin typeface="ＭＳ ゴシック" panose="020B0609070205080204" pitchFamily="49" charset="-128"/>
                          <a:ea typeface="ＭＳ ゴシック" panose="020B0609070205080204" pitchFamily="49" charset="-128"/>
                        </a:rPr>
                        <a:t>別紙参照。</a:t>
                      </a:r>
                      <a:endParaRPr lang="en-US" altLang="ja-JP" baseline="0" dirty="0">
                        <a:latin typeface="ＭＳ ゴシック" panose="020B0609070205080204" pitchFamily="49" charset="-128"/>
                        <a:ea typeface="ＭＳ ゴシック" panose="020B0609070205080204" pitchFamily="49" charset="-128"/>
                      </a:endParaRPr>
                    </a:p>
                    <a:p>
                      <a:pPr algn="ctr"/>
                      <a:endParaRPr lang="ja-JP" altLang="en-US" baseline="0"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3666174895"/>
                  </a:ext>
                </a:extLst>
              </a:tr>
              <a:tr h="1326907">
                <a:tc vMerge="1">
                  <a:txBody>
                    <a:bodyPr/>
                    <a:lstStyle/>
                    <a:p>
                      <a:endParaRPr kumimoji="1" lang="ja-JP" altLang="en-US" dirty="0"/>
                    </a:p>
                  </a:txBody>
                  <a:tcPr/>
                </a:tc>
                <a:tc>
                  <a:txBody>
                    <a:bodyPr/>
                    <a:lstStyle/>
                    <a:p>
                      <a:pPr algn="ctr"/>
                      <a:r>
                        <a:rPr lang="en-US" altLang="ja-JP" baseline="0" dirty="0">
                          <a:latin typeface="ＭＳ ゴシック" panose="020B0609070205080204" pitchFamily="49" charset="-128"/>
                          <a:ea typeface="ＭＳ ゴシック" panose="020B0609070205080204" pitchFamily="49" charset="-128"/>
                        </a:rPr>
                        <a:t>username</a:t>
                      </a:r>
                      <a:endParaRPr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ctr"/>
                      <a:r>
                        <a:rPr lang="en-US" altLang="ja-JP" baseline="0" dirty="0">
                          <a:latin typeface="ＭＳ ゴシック" panose="020B0609070205080204" pitchFamily="49" charset="-128"/>
                          <a:ea typeface="ＭＳ ゴシック" panose="020B0609070205080204" pitchFamily="49" charset="-128"/>
                        </a:rPr>
                        <a:t>“</a:t>
                      </a:r>
                      <a:r>
                        <a:rPr lang="en-US" altLang="ja-JP" baseline="0" dirty="0" err="1">
                          <a:latin typeface="ＭＳ ゴシック" panose="020B0609070205080204" pitchFamily="49" charset="-128"/>
                          <a:ea typeface="ＭＳ ゴシック" panose="020B0609070205080204" pitchFamily="49" charset="-128"/>
                        </a:rPr>
                        <a:t>souichirou</a:t>
                      </a:r>
                      <a:r>
                        <a:rPr lang="en-US" altLang="ja-JP" baseline="0" dirty="0">
                          <a:latin typeface="ＭＳ ゴシック" panose="020B0609070205080204" pitchFamily="49" charset="-128"/>
                          <a:ea typeface="ＭＳ ゴシック" panose="020B0609070205080204" pitchFamily="49" charset="-128"/>
                        </a:rPr>
                        <a:t>”</a:t>
                      </a:r>
                      <a:endParaRPr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l"/>
                      <a:r>
                        <a:rPr lang="ja-JP" altLang="en-US" baseline="0" dirty="0">
                          <a:latin typeface="ＭＳ ゴシック" panose="020B0609070205080204" pitchFamily="49" charset="-128"/>
                          <a:ea typeface="ＭＳ ゴシック" panose="020B0609070205080204" pitchFamily="49" charset="-128"/>
                        </a:rPr>
                        <a:t>認証失敗時、 </a:t>
                      </a:r>
                      <a:r>
                        <a:rPr lang="en-US" altLang="ja-JP" baseline="0" dirty="0">
                          <a:latin typeface="ＭＳ ゴシック" panose="020B0609070205080204" pitchFamily="49" charset="-128"/>
                          <a:ea typeface="ＭＳ ゴシック" panose="020B0609070205080204" pitchFamily="49" charset="-128"/>
                        </a:rPr>
                        <a:t>not found user name </a:t>
                      </a:r>
                      <a:r>
                        <a:rPr lang="ja-JP" altLang="en-US" baseline="0" dirty="0">
                          <a:latin typeface="ＭＳ ゴシック" panose="020B0609070205080204" pitchFamily="49" charset="-128"/>
                          <a:ea typeface="ＭＳ ゴシック" panose="020B0609070205080204" pitchFamily="49" charset="-128"/>
                        </a:rPr>
                        <a:t>と表示する例外処理を行う</a:t>
                      </a:r>
                    </a:p>
                  </a:txBody>
                  <a:tcPr anchor="ctr"/>
                </a:tc>
                <a:tc>
                  <a:txBody>
                    <a:bodyPr/>
                    <a:lstStyle/>
                    <a:p>
                      <a:pPr algn="ctr"/>
                      <a:r>
                        <a:rPr lang="en-US" altLang="ja-JP" baseline="0" dirty="0">
                          <a:latin typeface="ＭＳ ゴシック" panose="020B0609070205080204" pitchFamily="49" charset="-128"/>
                          <a:ea typeface="ＭＳ ゴシック" panose="020B0609070205080204" pitchFamily="49" charset="-128"/>
                        </a:rPr>
                        <a:t>CLI</a:t>
                      </a:r>
                      <a:r>
                        <a:rPr lang="ja-JP" altLang="en-US" baseline="0" dirty="0">
                          <a:latin typeface="ＭＳ ゴシック" panose="020B0609070205080204" pitchFamily="49" charset="-128"/>
                          <a:ea typeface="ＭＳ ゴシック" panose="020B0609070205080204" pitchFamily="49" charset="-128"/>
                        </a:rPr>
                        <a:t>インターフェースからログインの際に使用しない事。</a:t>
                      </a:r>
                    </a:p>
                  </a:txBody>
                  <a:tcPr anchor="ctr"/>
                </a:tc>
                <a:extLst>
                  <a:ext uri="{0D108BD9-81ED-4DB2-BD59-A6C34878D82A}">
                    <a16:rowId xmlns:a16="http://schemas.microsoft.com/office/drawing/2014/main" val="2935772936"/>
                  </a:ext>
                </a:extLst>
              </a:tr>
              <a:tr h="829317">
                <a:tc vMerge="1">
                  <a:txBody>
                    <a:bodyPr/>
                    <a:lstStyle/>
                    <a:p>
                      <a:pPr algn="ctr"/>
                      <a:endParaRPr kumimoji="1"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ctr"/>
                      <a:r>
                        <a:rPr lang="en-US" altLang="ja-JP" baseline="0" dirty="0">
                          <a:latin typeface="ＭＳ ゴシック" panose="020B0609070205080204" pitchFamily="49" charset="-128"/>
                          <a:ea typeface="ＭＳ ゴシック" panose="020B0609070205080204" pitchFamily="49" charset="-128"/>
                        </a:rPr>
                        <a:t>password</a:t>
                      </a:r>
                      <a:endParaRPr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ctr"/>
                      <a:r>
                        <a:rPr lang="en-US" altLang="ja-JP" baseline="0" dirty="0">
                          <a:latin typeface="ＭＳ ゴシック" panose="020B0609070205080204" pitchFamily="49" charset="-128"/>
                          <a:ea typeface="ＭＳ ゴシック" panose="020B0609070205080204" pitchFamily="49" charset="-128"/>
                        </a:rPr>
                        <a:t>“password”</a:t>
                      </a:r>
                      <a:endParaRPr lang="ja-JP" altLang="en-US" baseline="0" dirty="0">
                        <a:latin typeface="ＭＳ ゴシック" panose="020B0609070205080204" pitchFamily="49" charset="-128"/>
                        <a:ea typeface="ＭＳ ゴシック" panose="020B0609070205080204" pitchFamily="49" charset="-128"/>
                      </a:endParaRPr>
                    </a:p>
                  </a:txBody>
                  <a:tcPr anchor="ctr"/>
                </a:tc>
                <a:tc>
                  <a:txBody>
                    <a:bodyPr/>
                    <a:lstStyle/>
                    <a:p>
                      <a:pPr algn="l"/>
                      <a:r>
                        <a:rPr lang="ja-JP" altLang="en-US" baseline="0" dirty="0">
                          <a:latin typeface="ＭＳ ゴシック" panose="020B0609070205080204" pitchFamily="49" charset="-128"/>
                          <a:ea typeface="ＭＳ ゴシック" panose="020B0609070205080204" pitchFamily="49" charset="-128"/>
                        </a:rPr>
                        <a:t>認証失敗時、</a:t>
                      </a:r>
                      <a:r>
                        <a:rPr lang="en-US" altLang="ja-JP" dirty="0">
                          <a:latin typeface="ＭＳ ゴシック" panose="020B0609070205080204" pitchFamily="49" charset="-128"/>
                          <a:ea typeface="ＭＳ ゴシック" panose="020B0609070205080204" pitchFamily="49" charset="-128"/>
                        </a:rPr>
                        <a:t>This password is not used</a:t>
                      </a:r>
                      <a:r>
                        <a:rPr lang="ja-JP" altLang="en-US"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表示する例外処理を行う</a:t>
                      </a:r>
                    </a:p>
                  </a:txBody>
                  <a:tcPr anchor="ctr"/>
                </a:tc>
                <a:tc>
                  <a:txBody>
                    <a:bodyPr/>
                    <a:lstStyle/>
                    <a:p>
                      <a:pPr algn="ctr"/>
                      <a:r>
                        <a:rPr lang="ja-JP" altLang="en-US" baseline="0" dirty="0">
                          <a:latin typeface="ＭＳ ゴシック" panose="020B0609070205080204" pitchFamily="49" charset="-128"/>
                          <a:ea typeface="ＭＳ ゴシック" panose="020B0609070205080204" pitchFamily="49" charset="-128"/>
                        </a:rPr>
                        <a:t>同上</a:t>
                      </a:r>
                    </a:p>
                  </a:txBody>
                  <a:tcPr anchor="ctr"/>
                </a:tc>
                <a:extLst>
                  <a:ext uri="{0D108BD9-81ED-4DB2-BD59-A6C34878D82A}">
                    <a16:rowId xmlns:a16="http://schemas.microsoft.com/office/drawing/2014/main" val="2971419694"/>
                  </a:ext>
                </a:extLst>
              </a:tr>
            </a:tbl>
          </a:graphicData>
        </a:graphic>
      </p:graphicFrame>
    </p:spTree>
    <p:extLst>
      <p:ext uri="{BB962C8B-B14F-4D97-AF65-F5344CB8AC3E}">
        <p14:creationId xmlns:p14="http://schemas.microsoft.com/office/powerpoint/2010/main" val="231583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B05B7-5A4B-4E4A-839B-99D063499BE1}"/>
              </a:ext>
            </a:extLst>
          </p:cNvPr>
          <p:cNvSpPr>
            <a:spLocks noGrp="1"/>
          </p:cNvSpPr>
          <p:nvPr>
            <p:ph type="title"/>
          </p:nvPr>
        </p:nvSpPr>
        <p:spPr>
          <a:xfrm>
            <a:off x="124287" y="168676"/>
            <a:ext cx="6861808" cy="934127"/>
          </a:xfrm>
        </p:spPr>
        <p:txBody>
          <a:bodyPr/>
          <a:lstStyle/>
          <a:p>
            <a:r>
              <a:rPr kumimoji="1" lang="ja-JP" altLang="en-US" dirty="0">
                <a:solidFill>
                  <a:srgbClr val="FFFF00"/>
                </a:solidFill>
                <a:latin typeface="ＭＳ ゴシック" panose="020B0609070205080204" pitchFamily="49" charset="-128"/>
                <a:ea typeface="ＭＳ ゴシック" panose="020B0609070205080204" pitchFamily="49" charset="-128"/>
              </a:rPr>
              <a:t>内部設計</a:t>
            </a:r>
            <a:r>
              <a:rPr kumimoji="1"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データベース設計</a:t>
            </a:r>
            <a:endParaRPr kumimoji="1" lang="ja-JP" altLang="en-US" dirty="0">
              <a:solidFill>
                <a:srgbClr val="FFFF00"/>
              </a:solidFill>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B3081F10-DA7D-4D72-890B-6DBADF1194FB}"/>
              </a:ext>
            </a:extLst>
          </p:cNvPr>
          <p:cNvSpPr txBox="1"/>
          <p:nvPr/>
        </p:nvSpPr>
        <p:spPr>
          <a:xfrm>
            <a:off x="381740" y="1349405"/>
            <a:ext cx="530915" cy="830997"/>
          </a:xfrm>
          <a:prstGeom prst="rect">
            <a:avLst/>
          </a:prstGeom>
          <a:noFill/>
        </p:spPr>
        <p:txBody>
          <a:bodyPr wrap="none" rtlCol="0">
            <a:spAutoFit/>
          </a:bodyPr>
          <a:lstStyle/>
          <a:p>
            <a:endParaRPr kumimoji="1" lang="en-US" altLang="ja-JP" sz="2400" dirty="0">
              <a:latin typeface="ＭＳ ゴシック" panose="020B0609070205080204" pitchFamily="49" charset="-128"/>
              <a:ea typeface="ＭＳ ゴシック" panose="020B0609070205080204" pitchFamily="49" charset="-128"/>
            </a:endParaRPr>
          </a:p>
          <a:p>
            <a:pPr marL="342900" indent="-342900">
              <a:buFont typeface="Arial" panose="020B0604020202020204" pitchFamily="34" charset="0"/>
              <a:buChar char="•"/>
            </a:pPr>
            <a:endParaRPr kumimoji="1" lang="ja-JP" altLang="en-US" sz="2400"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28A4DCC1-626E-4E91-823C-12111D4A084D}"/>
              </a:ext>
            </a:extLst>
          </p:cNvPr>
          <p:cNvSpPr txBox="1"/>
          <p:nvPr/>
        </p:nvSpPr>
        <p:spPr>
          <a:xfrm>
            <a:off x="381739" y="1349405"/>
            <a:ext cx="5714261"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管理対象</a:t>
            </a:r>
            <a:r>
              <a:rPr kumimoji="1" lang="en-US" altLang="ja-JP" sz="2400" dirty="0">
                <a:latin typeface="ＭＳ ゴシック" panose="020B0609070205080204" pitchFamily="49" charset="-128"/>
                <a:ea typeface="ＭＳ ゴシック" panose="020B0609070205080204" pitchFamily="49" charset="-128"/>
              </a:rPr>
              <a:t>:</a:t>
            </a:r>
            <a:r>
              <a:rPr kumimoji="1" lang="ja-JP" altLang="en-US" sz="2400" dirty="0">
                <a:solidFill>
                  <a:srgbClr val="FFFF00"/>
                </a:solidFill>
                <a:latin typeface="ＭＳ ゴシック" panose="020B0609070205080204" pitchFamily="49" charset="-128"/>
                <a:ea typeface="ＭＳ ゴシック" panose="020B0609070205080204" pitchFamily="49" charset="-128"/>
              </a:rPr>
              <a:t>個人情報、成績、出席日数</a:t>
            </a:r>
          </a:p>
        </p:txBody>
      </p:sp>
      <p:sp>
        <p:nvSpPr>
          <p:cNvPr id="8" name="正方形/長方形 7">
            <a:extLst>
              <a:ext uri="{FF2B5EF4-FFF2-40B4-BE49-F238E27FC236}">
                <a16:creationId xmlns:a16="http://schemas.microsoft.com/office/drawing/2014/main" id="{5EED8C1C-F378-4B5E-A8F8-1A122287C238}"/>
              </a:ext>
            </a:extLst>
          </p:cNvPr>
          <p:cNvSpPr/>
          <p:nvPr/>
        </p:nvSpPr>
        <p:spPr>
          <a:xfrm>
            <a:off x="4693328" y="2248254"/>
            <a:ext cx="1402672" cy="740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個人情報</a:t>
            </a:r>
          </a:p>
        </p:txBody>
      </p:sp>
      <p:sp>
        <p:nvSpPr>
          <p:cNvPr id="9" name="正方形/長方形 8">
            <a:extLst>
              <a:ext uri="{FF2B5EF4-FFF2-40B4-BE49-F238E27FC236}">
                <a16:creationId xmlns:a16="http://schemas.microsoft.com/office/drawing/2014/main" id="{16AE151F-C346-4DC9-9D66-1747AC06BE85}"/>
              </a:ext>
            </a:extLst>
          </p:cNvPr>
          <p:cNvSpPr/>
          <p:nvPr/>
        </p:nvSpPr>
        <p:spPr>
          <a:xfrm>
            <a:off x="4612688" y="4768348"/>
            <a:ext cx="1563951" cy="740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成績情報</a:t>
            </a:r>
          </a:p>
        </p:txBody>
      </p:sp>
      <p:sp>
        <p:nvSpPr>
          <p:cNvPr id="10" name="正方形/長方形 9">
            <a:extLst>
              <a:ext uri="{FF2B5EF4-FFF2-40B4-BE49-F238E27FC236}">
                <a16:creationId xmlns:a16="http://schemas.microsoft.com/office/drawing/2014/main" id="{5AB86B4D-1FE0-4A1B-A5B4-A8424629BF58}"/>
              </a:ext>
            </a:extLst>
          </p:cNvPr>
          <p:cNvSpPr/>
          <p:nvPr/>
        </p:nvSpPr>
        <p:spPr>
          <a:xfrm>
            <a:off x="4693328" y="3590915"/>
            <a:ext cx="1402672" cy="740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出席日数</a:t>
            </a:r>
          </a:p>
        </p:txBody>
      </p:sp>
      <p:sp>
        <p:nvSpPr>
          <p:cNvPr id="11" name="正方形/長方形 10">
            <a:extLst>
              <a:ext uri="{FF2B5EF4-FFF2-40B4-BE49-F238E27FC236}">
                <a16:creationId xmlns:a16="http://schemas.microsoft.com/office/drawing/2014/main" id="{5807717C-75E7-44BB-BDFB-2DC89A5D53A0}"/>
              </a:ext>
            </a:extLst>
          </p:cNvPr>
          <p:cNvSpPr/>
          <p:nvPr/>
        </p:nvSpPr>
        <p:spPr>
          <a:xfrm>
            <a:off x="1251752" y="2248255"/>
            <a:ext cx="1402672" cy="74024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職員</a:t>
            </a:r>
          </a:p>
        </p:txBody>
      </p:sp>
      <p:cxnSp>
        <p:nvCxnSpPr>
          <p:cNvPr id="13" name="直線矢印コネクタ 12">
            <a:extLst>
              <a:ext uri="{FF2B5EF4-FFF2-40B4-BE49-F238E27FC236}">
                <a16:creationId xmlns:a16="http://schemas.microsoft.com/office/drawing/2014/main" id="{BEBFC5DF-3E26-4CA2-8343-E66B97916868}"/>
              </a:ext>
            </a:extLst>
          </p:cNvPr>
          <p:cNvCxnSpPr>
            <a:cxnSpLocks/>
            <a:stCxn id="11" idx="3"/>
            <a:endCxn id="8" idx="1"/>
          </p:cNvCxnSpPr>
          <p:nvPr/>
        </p:nvCxnSpPr>
        <p:spPr>
          <a:xfrm flipV="1">
            <a:off x="2654424" y="2618378"/>
            <a:ext cx="2038904" cy="1"/>
          </a:xfrm>
          <a:prstGeom prst="straightConnector1">
            <a:avLst/>
          </a:prstGeom>
          <a:ln w="25400">
            <a:solidFill>
              <a:schemeClr val="bg1">
                <a:alpha val="6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a:extLst>
              <a:ext uri="{FF2B5EF4-FFF2-40B4-BE49-F238E27FC236}">
                <a16:creationId xmlns:a16="http://schemas.microsoft.com/office/drawing/2014/main" id="{5FB7561F-8AF7-4160-8D73-B97A9B03D5E1}"/>
              </a:ext>
            </a:extLst>
          </p:cNvPr>
          <p:cNvCxnSpPr>
            <a:cxnSpLocks/>
            <a:endCxn id="10" idx="1"/>
          </p:cNvCxnSpPr>
          <p:nvPr/>
        </p:nvCxnSpPr>
        <p:spPr>
          <a:xfrm>
            <a:off x="2654424" y="2992377"/>
            <a:ext cx="2038904" cy="968662"/>
          </a:xfrm>
          <a:prstGeom prst="straightConnector1">
            <a:avLst/>
          </a:prstGeom>
          <a:ln w="25400">
            <a:solidFill>
              <a:schemeClr val="bg1">
                <a:alpha val="6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E9483DAA-E122-4AE0-BF80-AFB93FAF8A42}"/>
              </a:ext>
            </a:extLst>
          </p:cNvPr>
          <p:cNvCxnSpPr>
            <a:cxnSpLocks/>
            <a:stCxn id="11" idx="2"/>
            <a:endCxn id="9" idx="1"/>
          </p:cNvCxnSpPr>
          <p:nvPr/>
        </p:nvCxnSpPr>
        <p:spPr>
          <a:xfrm>
            <a:off x="1953088" y="2988502"/>
            <a:ext cx="2659600" cy="2149970"/>
          </a:xfrm>
          <a:prstGeom prst="straightConnector1">
            <a:avLst/>
          </a:prstGeom>
          <a:ln w="25400">
            <a:solidFill>
              <a:schemeClr val="bg1">
                <a:alpha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1" name="テキスト ボックス 30">
            <a:extLst>
              <a:ext uri="{FF2B5EF4-FFF2-40B4-BE49-F238E27FC236}">
                <a16:creationId xmlns:a16="http://schemas.microsoft.com/office/drawing/2014/main" id="{C4B32537-5E29-44AD-99FC-F733A3D0C9A4}"/>
              </a:ext>
            </a:extLst>
          </p:cNvPr>
          <p:cNvSpPr txBox="1"/>
          <p:nvPr/>
        </p:nvSpPr>
        <p:spPr>
          <a:xfrm>
            <a:off x="6912606" y="887740"/>
            <a:ext cx="4254157"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100" dirty="0">
                <a:latin typeface="ＭＳ Ｐゴシック" panose="020B0600070205080204" pitchFamily="50" charset="-128"/>
                <a:ea typeface="ＭＳ ゴシック" panose="020B0609070205080204" pitchFamily="49" charset="-128"/>
              </a:rPr>
              <a:t>職員には、</a:t>
            </a:r>
            <a:r>
              <a:rPr kumimoji="1" lang="ja-JP" altLang="en-US" sz="2100" dirty="0">
                <a:solidFill>
                  <a:schemeClr val="accent6"/>
                </a:solidFill>
                <a:latin typeface="ＭＳ Ｐゴシック" panose="020B0600070205080204" pitchFamily="50" charset="-128"/>
                <a:ea typeface="ＭＳ ゴシック" panose="020B0609070205080204" pitchFamily="49" charset="-128"/>
              </a:rPr>
              <a:t>成績情報、出席日数</a:t>
            </a:r>
            <a:r>
              <a:rPr kumimoji="1" lang="ja-JP" altLang="en-US" sz="2100" dirty="0">
                <a:latin typeface="ＭＳ Ｐゴシック" panose="020B0600070205080204" pitchFamily="50" charset="-128"/>
                <a:ea typeface="ＭＳ ゴシック" panose="020B0609070205080204" pitchFamily="49" charset="-128"/>
              </a:rPr>
              <a:t>を管理する者が存在する。</a:t>
            </a:r>
            <a:endParaRPr kumimoji="1" lang="en-US" altLang="ja-JP" sz="2100" dirty="0">
              <a:latin typeface="ＭＳ Ｐゴシック" panose="020B0600070205080204" pitchFamily="50" charset="-128"/>
              <a:ea typeface="ＭＳ ゴシック" panose="020B0609070205080204" pitchFamily="49" charset="-128"/>
            </a:endParaRPr>
          </a:p>
          <a:p>
            <a:pPr marL="285750" indent="-285750">
              <a:buFont typeface="Arial" panose="020B0604020202020204" pitchFamily="34" charset="0"/>
              <a:buChar char="•"/>
            </a:pPr>
            <a:endParaRPr kumimoji="1" lang="en-US" altLang="ja-JP" sz="2100" dirty="0">
              <a:latin typeface="ＭＳ Ｐゴシック" panose="020B0600070205080204" pitchFamily="50" charset="-128"/>
              <a:ea typeface="ＭＳ ゴシック" panose="020B0609070205080204" pitchFamily="49" charset="-128"/>
            </a:endParaRPr>
          </a:p>
          <a:p>
            <a:pPr marL="285750" indent="-285750">
              <a:buFont typeface="Arial" panose="020B0604020202020204" pitchFamily="34" charset="0"/>
              <a:buChar char="•"/>
            </a:pPr>
            <a:r>
              <a:rPr kumimoji="1" lang="ja-JP" altLang="en-US" sz="2100" dirty="0">
                <a:latin typeface="ＭＳ Ｐゴシック" panose="020B0600070205080204" pitchFamily="50" charset="-128"/>
                <a:ea typeface="ＭＳ ゴシック" panose="020B0609070205080204" pitchFamily="49" charset="-128"/>
              </a:rPr>
              <a:t>職員には、</a:t>
            </a:r>
            <a:r>
              <a:rPr kumimoji="1" lang="ja-JP" altLang="en-US" sz="2100" dirty="0">
                <a:solidFill>
                  <a:schemeClr val="accent6"/>
                </a:solidFill>
                <a:latin typeface="ＭＳ Ｐゴシック" panose="020B0600070205080204" pitchFamily="50" charset="-128"/>
                <a:ea typeface="ＭＳ ゴシック" panose="020B0609070205080204" pitchFamily="49" charset="-128"/>
              </a:rPr>
              <a:t>個人情報</a:t>
            </a:r>
            <a:r>
              <a:rPr kumimoji="1" lang="ja-JP" altLang="en-US" sz="2100" dirty="0">
                <a:latin typeface="ＭＳ Ｐゴシック" panose="020B0600070205080204" pitchFamily="50" charset="-128"/>
                <a:ea typeface="ＭＳ ゴシック" panose="020B0609070205080204" pitchFamily="49" charset="-128"/>
              </a:rPr>
              <a:t>を管理する者が存在する。</a:t>
            </a:r>
            <a:endParaRPr kumimoji="1" lang="en-US" altLang="ja-JP" sz="2100" dirty="0">
              <a:latin typeface="ＭＳ Ｐゴシック" panose="020B0600070205080204" pitchFamily="50" charset="-128"/>
              <a:ea typeface="ＭＳ ゴシック" panose="020B0609070205080204" pitchFamily="49" charset="-128"/>
            </a:endParaRPr>
          </a:p>
          <a:p>
            <a:endParaRPr kumimoji="1" lang="en-US" altLang="ja-JP" sz="2100" dirty="0">
              <a:latin typeface="ＭＳ Ｐゴシック" panose="020B0600070205080204" pitchFamily="50" charset="-128"/>
              <a:ea typeface="ＭＳ ゴシック" panose="020B0609070205080204" pitchFamily="49" charset="-128"/>
            </a:endParaRPr>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en-US" altLang="ja-JP" dirty="0"/>
          </a:p>
        </p:txBody>
      </p:sp>
      <p:sp>
        <p:nvSpPr>
          <p:cNvPr id="34" name="テキスト ボックス 33">
            <a:extLst>
              <a:ext uri="{FF2B5EF4-FFF2-40B4-BE49-F238E27FC236}">
                <a16:creationId xmlns:a16="http://schemas.microsoft.com/office/drawing/2014/main" id="{7EC3329D-0DCD-438B-9649-DA1A6D8DAF7E}"/>
              </a:ext>
            </a:extLst>
          </p:cNvPr>
          <p:cNvSpPr txBox="1"/>
          <p:nvPr/>
        </p:nvSpPr>
        <p:spPr>
          <a:xfrm>
            <a:off x="6912607" y="395153"/>
            <a:ext cx="2152613" cy="415498"/>
          </a:xfrm>
          <a:prstGeom prst="rect">
            <a:avLst/>
          </a:prstGeom>
          <a:noFill/>
        </p:spPr>
        <p:txBody>
          <a:bodyPr wrap="square" rtlCol="0">
            <a:spAutoFit/>
          </a:bodyPr>
          <a:lstStyle/>
          <a:p>
            <a:r>
              <a:rPr kumimoji="1" lang="en-US" altLang="ja-JP" sz="2100" dirty="0">
                <a:solidFill>
                  <a:schemeClr val="accent3">
                    <a:lumMod val="75000"/>
                  </a:schemeClr>
                </a:solidFill>
                <a:latin typeface="ＭＳ ゴシック" panose="020B0609070205080204" pitchFamily="49" charset="-128"/>
                <a:ea typeface="ＭＳ ゴシック" panose="020B0609070205080204" pitchFamily="49" charset="-128"/>
              </a:rPr>
              <a:t>※</a:t>
            </a:r>
            <a:r>
              <a:rPr kumimoji="1" lang="ja-JP" altLang="en-US" sz="2100" dirty="0">
                <a:solidFill>
                  <a:schemeClr val="accent3">
                    <a:lumMod val="75000"/>
                  </a:schemeClr>
                </a:solidFill>
                <a:latin typeface="ＭＳ ゴシック" panose="020B0609070205080204" pitchFamily="49" charset="-128"/>
                <a:ea typeface="ＭＳ ゴシック" panose="020B0609070205080204" pitchFamily="49" charset="-128"/>
              </a:rPr>
              <a:t>エンティティ</a:t>
            </a:r>
          </a:p>
        </p:txBody>
      </p:sp>
    </p:spTree>
    <p:extLst>
      <p:ext uri="{BB962C8B-B14F-4D97-AF65-F5344CB8AC3E}">
        <p14:creationId xmlns:p14="http://schemas.microsoft.com/office/powerpoint/2010/main" val="216675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DD925-2082-478B-AC76-FED8AEB8B95E}"/>
              </a:ext>
            </a:extLst>
          </p:cNvPr>
          <p:cNvSpPr>
            <a:spLocks noGrp="1"/>
          </p:cNvSpPr>
          <p:nvPr>
            <p:ph type="title"/>
          </p:nvPr>
        </p:nvSpPr>
        <p:spPr>
          <a:xfrm>
            <a:off x="0" y="0"/>
            <a:ext cx="6560598" cy="1047565"/>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内部設計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データベース設計</a:t>
            </a:r>
            <a:endParaRPr kumimoji="1" lang="ja-JP" altLang="en-US" dirty="0"/>
          </a:p>
        </p:txBody>
      </p:sp>
      <p:graphicFrame>
        <p:nvGraphicFramePr>
          <p:cNvPr id="3" name="表 2">
            <a:extLst>
              <a:ext uri="{FF2B5EF4-FFF2-40B4-BE49-F238E27FC236}">
                <a16:creationId xmlns:a16="http://schemas.microsoft.com/office/drawing/2014/main" id="{2881C368-D112-413B-9A9F-A2AAD168756C}"/>
              </a:ext>
            </a:extLst>
          </p:cNvPr>
          <p:cNvGraphicFramePr>
            <a:graphicFrameLocks noGrp="1"/>
          </p:cNvGraphicFramePr>
          <p:nvPr>
            <p:extLst>
              <p:ext uri="{D42A27DB-BD31-4B8C-83A1-F6EECF244321}">
                <p14:modId xmlns:p14="http://schemas.microsoft.com/office/powerpoint/2010/main" val="3741397254"/>
              </p:ext>
            </p:extLst>
          </p:nvPr>
        </p:nvGraphicFramePr>
        <p:xfrm>
          <a:off x="372862" y="1844804"/>
          <a:ext cx="11656381" cy="2431668"/>
        </p:xfrm>
        <a:graphic>
          <a:graphicData uri="http://schemas.openxmlformats.org/drawingml/2006/table">
            <a:tbl>
              <a:tblPr firstRow="1" bandRow="1">
                <a:tableStyleId>{F5AB1C69-6EDB-4FF4-983F-18BD219EF322}</a:tableStyleId>
              </a:tblPr>
              <a:tblGrid>
                <a:gridCol w="4003829">
                  <a:extLst>
                    <a:ext uri="{9D8B030D-6E8A-4147-A177-3AD203B41FA5}">
                      <a16:colId xmlns:a16="http://schemas.microsoft.com/office/drawing/2014/main" val="606968084"/>
                    </a:ext>
                  </a:extLst>
                </a:gridCol>
                <a:gridCol w="4741896">
                  <a:extLst>
                    <a:ext uri="{9D8B030D-6E8A-4147-A177-3AD203B41FA5}">
                      <a16:colId xmlns:a16="http://schemas.microsoft.com/office/drawing/2014/main" val="2453023292"/>
                    </a:ext>
                  </a:extLst>
                </a:gridCol>
                <a:gridCol w="2910656">
                  <a:extLst>
                    <a:ext uri="{9D8B030D-6E8A-4147-A177-3AD203B41FA5}">
                      <a16:colId xmlns:a16="http://schemas.microsoft.com/office/drawing/2014/main" val="3533685752"/>
                    </a:ext>
                  </a:extLst>
                </a:gridCol>
              </a:tblGrid>
              <a:tr h="810556">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テーブル名</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内容</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備考</a:t>
                      </a:r>
                    </a:p>
                  </a:txBody>
                  <a:tcPr anchor="ctr"/>
                </a:tc>
                <a:extLst>
                  <a:ext uri="{0D108BD9-81ED-4DB2-BD59-A6C34878D82A}">
                    <a16:rowId xmlns:a16="http://schemas.microsoft.com/office/drawing/2014/main" val="3690234280"/>
                  </a:ext>
                </a:extLst>
              </a:tr>
              <a:tr h="810556">
                <a:tc>
                  <a:txBody>
                    <a:bodyPr/>
                    <a:lstStyle/>
                    <a:p>
                      <a:pPr algn="ctr"/>
                      <a:r>
                        <a:rPr kumimoji="1" lang="en-US" altLang="ja-JP" sz="2100" b="1" baseline="0" dirty="0">
                          <a:latin typeface="ＭＳ ゴシック" panose="020B0609070205080204" pitchFamily="49" charset="-128"/>
                          <a:ea typeface="ＭＳ ゴシック" panose="020B0609070205080204" pitchFamily="49" charset="-128"/>
                        </a:rPr>
                        <a:t>ADMIN_STAFF</a:t>
                      </a:r>
                      <a:endParaRPr kumimoji="1" lang="ja-JP" altLang="en-US" sz="2100" b="1" baseline="0" dirty="0">
                        <a:latin typeface="ＭＳ ゴシック" panose="020B0609070205080204" pitchFamily="49" charset="-128"/>
                        <a:ea typeface="ＭＳ ゴシック" panose="020B0609070205080204" pitchFamily="49" charset="-128"/>
                      </a:endParaRPr>
                    </a:p>
                  </a:txBody>
                  <a:tcPr anchor="ctr"/>
                </a:tc>
                <a:tc>
                  <a:txBody>
                    <a:bodyPr/>
                    <a:lstStyle/>
                    <a:p>
                      <a:r>
                        <a:rPr kumimoji="1" lang="ja-JP" altLang="en-US" sz="2100" baseline="0" dirty="0">
                          <a:latin typeface="ＭＳ ゴシック" panose="020B0609070205080204" pitchFamily="49" charset="-128"/>
                          <a:ea typeface="ＭＳ ゴシック" panose="020B0609070205080204" pitchFamily="49" charset="-128"/>
                        </a:rPr>
                        <a:t>職員</a:t>
                      </a:r>
                      <a:r>
                        <a:rPr kumimoji="1" lang="en-US" altLang="ja-JP" sz="2100" baseline="0" dirty="0">
                          <a:latin typeface="ＭＳ ゴシック" panose="020B0609070205080204" pitchFamily="49" charset="-128"/>
                          <a:ea typeface="ＭＳ ゴシック" panose="020B0609070205080204" pitchFamily="49" charset="-128"/>
                        </a:rPr>
                        <a:t>ID</a:t>
                      </a:r>
                      <a:r>
                        <a:rPr kumimoji="1" lang="ja-JP" altLang="en-US" sz="2100" baseline="0" dirty="0">
                          <a:latin typeface="ＭＳ ゴシック" panose="020B0609070205080204" pitchFamily="49" charset="-128"/>
                          <a:ea typeface="ＭＳ ゴシック" panose="020B0609070205080204" pitchFamily="49" charset="-128"/>
                        </a:rPr>
                        <a:t>・氏名・パスワードを管理する。</a:t>
                      </a:r>
                      <a:endParaRPr kumimoji="1" lang="en-US" altLang="ja-JP" sz="2100" baseline="0" dirty="0">
                        <a:latin typeface="ＭＳ ゴシック" panose="020B0609070205080204" pitchFamily="49" charset="-128"/>
                        <a:ea typeface="ＭＳ ゴシック" panose="020B0609070205080204" pitchFamily="49" charset="-128"/>
                      </a:endParaRPr>
                    </a:p>
                    <a:p>
                      <a:r>
                        <a:rPr kumimoji="1" lang="ja-JP" altLang="en-US" sz="2100" baseline="0" dirty="0">
                          <a:latin typeface="ＭＳ ゴシック" panose="020B0609070205080204" pitchFamily="49" charset="-128"/>
                          <a:ea typeface="ＭＳ ゴシック" panose="020B0609070205080204" pitchFamily="49" charset="-128"/>
                        </a:rPr>
                        <a:t>詳細は備考欄のファイル参照。</a:t>
                      </a:r>
                    </a:p>
                  </a:txBody>
                  <a:tcPr/>
                </a:tc>
                <a:tc>
                  <a:txBody>
                    <a:bodyPr/>
                    <a:lstStyle/>
                    <a:p>
                      <a:r>
                        <a:rPr kumimoji="1" lang="en-US" altLang="ja-JP" sz="1100" baseline="0" dirty="0">
                          <a:latin typeface="ＭＳ ゴシック" panose="020B0609070205080204" pitchFamily="49" charset="-128"/>
                          <a:ea typeface="ＭＳ ゴシック" panose="020B0609070205080204" pitchFamily="49" charset="-128"/>
                          <a:hlinkClick r:id="rId2" action="ppaction://hlinkfile"/>
                        </a:rPr>
                        <a:t>SCHOOL_ENROLLMENT_MANEGEMENT\</a:t>
                      </a:r>
                      <a:r>
                        <a:rPr kumimoji="1" lang="en-US" altLang="ja-JP" sz="1100" baseline="0" dirty="0" err="1">
                          <a:latin typeface="ＭＳ ゴシック" panose="020B0609070205080204" pitchFamily="49" charset="-128"/>
                          <a:ea typeface="ＭＳ ゴシック" panose="020B0609070205080204" pitchFamily="49" charset="-128"/>
                          <a:hlinkClick r:id="rId2" action="ppaction://hlinkfile"/>
                        </a:rPr>
                        <a:t>logicalmodel</a:t>
                      </a:r>
                      <a:r>
                        <a:rPr kumimoji="1" lang="en-US" altLang="ja-JP" sz="1100" baseline="0" dirty="0">
                          <a:latin typeface="ＭＳ ゴシック" panose="020B0609070205080204" pitchFamily="49" charset="-128"/>
                          <a:ea typeface="ＭＳ ゴシック" panose="020B0609070205080204" pitchFamily="49" charset="-128"/>
                          <a:hlinkClick r:id="rId2" action="ppaction://hlinkfile"/>
                        </a:rPr>
                        <a:t>\</a:t>
                      </a:r>
                      <a:r>
                        <a:rPr kumimoji="1" lang="en-US" altLang="ja-JP" sz="1100" baseline="0" dirty="0" err="1">
                          <a:latin typeface="ＭＳ ゴシック" panose="020B0609070205080204" pitchFamily="49" charset="-128"/>
                          <a:ea typeface="ＭＳ ゴシック" panose="020B0609070205080204" pitchFamily="49" charset="-128"/>
                          <a:hlinkClick r:id="rId2" action="ppaction://hlinkfile"/>
                        </a:rPr>
                        <a:t>mastertable</a:t>
                      </a:r>
                      <a:r>
                        <a:rPr kumimoji="1" lang="en-US" altLang="ja-JP" sz="1100" baseline="0" dirty="0">
                          <a:latin typeface="ＭＳ ゴシック" panose="020B0609070205080204" pitchFamily="49" charset="-128"/>
                          <a:ea typeface="ＭＳ ゴシック" panose="020B0609070205080204" pitchFamily="49" charset="-128"/>
                          <a:hlinkClick r:id="rId2" action="ppaction://hlinkfile"/>
                        </a:rPr>
                        <a:t>\admin_staff.xlsx</a:t>
                      </a:r>
                      <a:endParaRPr kumimoji="1" lang="ja-JP" altLang="en-US" sz="1100" baseline="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720913190"/>
                  </a:ext>
                </a:extLst>
              </a:tr>
              <a:tr h="810556">
                <a:tc>
                  <a:txBody>
                    <a:bodyPr/>
                    <a:lstStyle/>
                    <a:p>
                      <a:pPr algn="ctr"/>
                      <a:r>
                        <a:rPr kumimoji="1" lang="en-US" altLang="ja-JP" sz="2100" baseline="0" dirty="0">
                          <a:latin typeface="ＭＳ ゴシック" panose="020B0609070205080204" pitchFamily="49" charset="-128"/>
                          <a:ea typeface="ＭＳ ゴシック" panose="020B0609070205080204" pitchFamily="49" charset="-128"/>
                        </a:rPr>
                        <a:t>AUTHORITY_HOLDER</a:t>
                      </a:r>
                      <a:endParaRPr kumimoji="1" lang="ja-JP" altLang="en-US" sz="2100" baseline="0" dirty="0">
                        <a:latin typeface="ＭＳ ゴシック" panose="020B0609070205080204" pitchFamily="49" charset="-128"/>
                        <a:ea typeface="ＭＳ ゴシック" panose="020B0609070205080204" pitchFamily="49" charset="-128"/>
                      </a:endParaRPr>
                    </a:p>
                  </a:txBody>
                  <a:tcPr anchor="ctr"/>
                </a:tc>
                <a:tc>
                  <a:txBody>
                    <a:bodyPr/>
                    <a:lstStyle/>
                    <a:p>
                      <a:r>
                        <a:rPr kumimoji="1" lang="ja-JP" altLang="en-US" sz="2100" baseline="0" dirty="0">
                          <a:latin typeface="ＭＳ ゴシック" panose="020B0609070205080204" pitchFamily="49" charset="-128"/>
                          <a:ea typeface="ＭＳ ゴシック" panose="020B0609070205080204" pitchFamily="49" charset="-128"/>
                        </a:rPr>
                        <a:t>ユーザ権限を管理する。</a:t>
                      </a:r>
                      <a:endParaRPr kumimoji="1" lang="en-US" altLang="ja-JP" sz="2100" baseline="0" dirty="0">
                        <a:latin typeface="ＭＳ ゴシック" panose="020B0609070205080204" pitchFamily="49" charset="-128"/>
                        <a:ea typeface="ＭＳ ゴシック" panose="020B0609070205080204" pitchFamily="49" charset="-128"/>
                      </a:endParaRPr>
                    </a:p>
                  </a:txBody>
                  <a:tcPr/>
                </a:tc>
                <a:tc>
                  <a:txBody>
                    <a:bodyPr/>
                    <a:lstStyle/>
                    <a:p>
                      <a:r>
                        <a:rPr kumimoji="1" lang="en-US" altLang="ja-JP" sz="1200" baseline="0" dirty="0">
                          <a:latin typeface="ＭＳ ゴシック" panose="020B0609070205080204" pitchFamily="49" charset="-128"/>
                          <a:ea typeface="ＭＳ ゴシック" panose="020B0609070205080204" pitchFamily="49" charset="-128"/>
                          <a:hlinkClick r:id="rId3" action="ppaction://hlinkfile"/>
                        </a:rPr>
                        <a:t>SCHOOL_ENROLLMENT_MANEGEMENT\</a:t>
                      </a:r>
                      <a:r>
                        <a:rPr kumimoji="1" lang="en-US" altLang="ja-JP" sz="1200" baseline="0" dirty="0" err="1">
                          <a:latin typeface="ＭＳ ゴシック" panose="020B0609070205080204" pitchFamily="49" charset="-128"/>
                          <a:ea typeface="ＭＳ ゴシック" panose="020B0609070205080204" pitchFamily="49" charset="-128"/>
                          <a:hlinkClick r:id="rId3" action="ppaction://hlinkfile"/>
                        </a:rPr>
                        <a:t>logicalmodel</a:t>
                      </a:r>
                      <a:r>
                        <a:rPr kumimoji="1" lang="en-US" altLang="ja-JP" sz="1200" baseline="0" dirty="0">
                          <a:latin typeface="ＭＳ ゴシック" panose="020B0609070205080204" pitchFamily="49" charset="-128"/>
                          <a:ea typeface="ＭＳ ゴシック" panose="020B0609070205080204" pitchFamily="49" charset="-128"/>
                          <a:hlinkClick r:id="rId3" action="ppaction://hlinkfile"/>
                        </a:rPr>
                        <a:t>\</a:t>
                      </a:r>
                      <a:r>
                        <a:rPr kumimoji="1" lang="en-US" altLang="ja-JP" sz="1200" baseline="0" dirty="0" err="1">
                          <a:latin typeface="ＭＳ ゴシック" panose="020B0609070205080204" pitchFamily="49" charset="-128"/>
                          <a:ea typeface="ＭＳ ゴシック" panose="020B0609070205080204" pitchFamily="49" charset="-128"/>
                          <a:hlinkClick r:id="rId3" action="ppaction://hlinkfile"/>
                        </a:rPr>
                        <a:t>transactiontable</a:t>
                      </a:r>
                      <a:r>
                        <a:rPr kumimoji="1" lang="en-US" altLang="ja-JP" sz="1200" baseline="0" dirty="0">
                          <a:latin typeface="ＭＳ ゴシック" panose="020B0609070205080204" pitchFamily="49" charset="-128"/>
                          <a:ea typeface="ＭＳ ゴシック" panose="020B0609070205080204" pitchFamily="49" charset="-128"/>
                          <a:hlinkClick r:id="rId3" action="ppaction://hlinkfile"/>
                        </a:rPr>
                        <a:t>\</a:t>
                      </a:r>
                      <a:r>
                        <a:rPr kumimoji="1" lang="en-US" altLang="ja-JP" sz="1200" baseline="0" dirty="0" err="1">
                          <a:latin typeface="ＭＳ ゴシック" panose="020B0609070205080204" pitchFamily="49" charset="-128"/>
                          <a:ea typeface="ＭＳ ゴシック" panose="020B0609070205080204" pitchFamily="49" charset="-128"/>
                          <a:hlinkClick r:id="rId3" action="ppaction://hlinkfile"/>
                        </a:rPr>
                        <a:t>adminstaff</a:t>
                      </a:r>
                      <a:r>
                        <a:rPr kumimoji="1" lang="en-US" altLang="ja-JP" sz="1200" baseline="0" dirty="0">
                          <a:latin typeface="ＭＳ ゴシック" panose="020B0609070205080204" pitchFamily="49" charset="-128"/>
                          <a:ea typeface="ＭＳ ゴシック" panose="020B0609070205080204" pitchFamily="49" charset="-128"/>
                          <a:hlinkClick r:id="rId3" action="ppaction://hlinkfile"/>
                        </a:rPr>
                        <a:t>\authority holder.xlsx</a:t>
                      </a:r>
                      <a:endParaRPr kumimoji="1" lang="en-US" altLang="ja-JP" sz="1200" baseline="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480043243"/>
                  </a:ext>
                </a:extLst>
              </a:tr>
            </a:tbl>
          </a:graphicData>
        </a:graphic>
      </p:graphicFrame>
      <p:sp>
        <p:nvSpPr>
          <p:cNvPr id="5" name="テキスト ボックス 4">
            <a:extLst>
              <a:ext uri="{FF2B5EF4-FFF2-40B4-BE49-F238E27FC236}">
                <a16:creationId xmlns:a16="http://schemas.microsoft.com/office/drawing/2014/main" id="{3BCE7202-EFF0-406F-BCED-CD931E0BD3E7}"/>
              </a:ext>
            </a:extLst>
          </p:cNvPr>
          <p:cNvSpPr txBox="1"/>
          <p:nvPr/>
        </p:nvSpPr>
        <p:spPr>
          <a:xfrm>
            <a:off x="940049" y="1047565"/>
            <a:ext cx="4628190" cy="415498"/>
          </a:xfrm>
          <a:prstGeom prst="rect">
            <a:avLst/>
          </a:prstGeom>
          <a:noFill/>
        </p:spPr>
        <p:txBody>
          <a:bodyPr wrap="none" rtlCol="0">
            <a:spAutoFit/>
          </a:bodyPr>
          <a:lstStyle/>
          <a:p>
            <a:r>
              <a:rPr kumimoji="1" lang="ja-JP" altLang="en-US" sz="2100" dirty="0">
                <a:latin typeface="ＭＳ ゴシック" panose="020B0609070205080204" pitchFamily="49" charset="-128"/>
                <a:ea typeface="ＭＳ ゴシック" panose="020B0609070205080204" pitchFamily="49" charset="-128"/>
              </a:rPr>
              <a:t>データベース名</a:t>
            </a:r>
            <a:r>
              <a:rPr kumimoji="1" lang="en-US" altLang="ja-JP" sz="2100" dirty="0">
                <a:latin typeface="ＭＳ ゴシック" panose="020B0609070205080204" pitchFamily="49" charset="-128"/>
                <a:ea typeface="ＭＳ ゴシック" panose="020B0609070205080204" pitchFamily="49" charset="-128"/>
              </a:rPr>
              <a:t>:SCHOOL_INFORMATION</a:t>
            </a:r>
            <a:endParaRPr kumimoji="1" lang="ja-JP" altLang="en-US" sz="21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63953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65082-74E1-47A1-B669-6DABF8CC7958}"/>
              </a:ext>
            </a:extLst>
          </p:cNvPr>
          <p:cNvSpPr>
            <a:spLocks noGrp="1"/>
          </p:cNvSpPr>
          <p:nvPr>
            <p:ph type="title"/>
          </p:nvPr>
        </p:nvSpPr>
        <p:spPr>
          <a:xfrm>
            <a:off x="0" y="0"/>
            <a:ext cx="6241002" cy="887767"/>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内部設計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データベース設計</a:t>
            </a:r>
            <a:endParaRPr kumimoji="1" lang="ja-JP" altLang="en-US" dirty="0"/>
          </a:p>
        </p:txBody>
      </p:sp>
      <p:sp>
        <p:nvSpPr>
          <p:cNvPr id="3" name="テキスト ボックス 2">
            <a:extLst>
              <a:ext uri="{FF2B5EF4-FFF2-40B4-BE49-F238E27FC236}">
                <a16:creationId xmlns:a16="http://schemas.microsoft.com/office/drawing/2014/main" id="{0FBDB643-854A-413A-874C-1A344E3140AE}"/>
              </a:ext>
            </a:extLst>
          </p:cNvPr>
          <p:cNvSpPr txBox="1"/>
          <p:nvPr/>
        </p:nvSpPr>
        <p:spPr>
          <a:xfrm>
            <a:off x="266289" y="717281"/>
            <a:ext cx="5974713" cy="415498"/>
          </a:xfrm>
          <a:prstGeom prst="rect">
            <a:avLst/>
          </a:prstGeom>
          <a:noFill/>
        </p:spPr>
        <p:txBody>
          <a:bodyPr wrap="none" rtlCol="0">
            <a:spAutoFit/>
          </a:bodyPr>
          <a:lstStyle/>
          <a:p>
            <a:r>
              <a:rPr kumimoji="1" lang="ja-JP" altLang="en-US" sz="2100" dirty="0">
                <a:latin typeface="ＭＳ ゴシック" panose="020B0609070205080204" pitchFamily="49" charset="-128"/>
                <a:ea typeface="ＭＳ ゴシック" panose="020B0609070205080204" pitchFamily="49" charset="-128"/>
              </a:rPr>
              <a:t>データベース名</a:t>
            </a:r>
            <a:r>
              <a:rPr kumimoji="1" lang="en-US" altLang="ja-JP" sz="2100" dirty="0">
                <a:latin typeface="ＭＳ ゴシック" panose="020B0609070205080204" pitchFamily="49" charset="-128"/>
                <a:ea typeface="ＭＳ ゴシック" panose="020B0609070205080204" pitchFamily="49" charset="-128"/>
              </a:rPr>
              <a:t>:SCHOOL_ENROLLMENT_MANEGEMENT</a:t>
            </a:r>
            <a:endParaRPr kumimoji="1" lang="ja-JP" altLang="en-US" sz="2100" dirty="0">
              <a:latin typeface="ＭＳ ゴシック" panose="020B0609070205080204" pitchFamily="49" charset="-128"/>
              <a:ea typeface="ＭＳ ゴシック" panose="020B0609070205080204" pitchFamily="49" charset="-128"/>
            </a:endParaRPr>
          </a:p>
        </p:txBody>
      </p:sp>
      <p:graphicFrame>
        <p:nvGraphicFramePr>
          <p:cNvPr id="4" name="表 3">
            <a:extLst>
              <a:ext uri="{FF2B5EF4-FFF2-40B4-BE49-F238E27FC236}">
                <a16:creationId xmlns:a16="http://schemas.microsoft.com/office/drawing/2014/main" id="{ABA5433D-7ECD-4344-827F-00D9308A8C53}"/>
              </a:ext>
            </a:extLst>
          </p:cNvPr>
          <p:cNvGraphicFramePr>
            <a:graphicFrameLocks noGrp="1"/>
          </p:cNvGraphicFramePr>
          <p:nvPr>
            <p:extLst>
              <p:ext uri="{D42A27DB-BD31-4B8C-83A1-F6EECF244321}">
                <p14:modId xmlns:p14="http://schemas.microsoft.com/office/powerpoint/2010/main" val="3579606782"/>
              </p:ext>
            </p:extLst>
          </p:nvPr>
        </p:nvGraphicFramePr>
        <p:xfrm>
          <a:off x="263370" y="1340527"/>
          <a:ext cx="11665259" cy="3129872"/>
        </p:xfrm>
        <a:graphic>
          <a:graphicData uri="http://schemas.openxmlformats.org/drawingml/2006/table">
            <a:tbl>
              <a:tblPr firstRow="1" bandRow="1">
                <a:tableStyleId>{F5AB1C69-6EDB-4FF4-983F-18BD219EF322}</a:tableStyleId>
              </a:tblPr>
              <a:tblGrid>
                <a:gridCol w="3571783">
                  <a:extLst>
                    <a:ext uri="{9D8B030D-6E8A-4147-A177-3AD203B41FA5}">
                      <a16:colId xmlns:a16="http://schemas.microsoft.com/office/drawing/2014/main" val="1151143202"/>
                    </a:ext>
                  </a:extLst>
                </a:gridCol>
                <a:gridCol w="5182820">
                  <a:extLst>
                    <a:ext uri="{9D8B030D-6E8A-4147-A177-3AD203B41FA5}">
                      <a16:colId xmlns:a16="http://schemas.microsoft.com/office/drawing/2014/main" val="393075374"/>
                    </a:ext>
                  </a:extLst>
                </a:gridCol>
                <a:gridCol w="2910656">
                  <a:extLst>
                    <a:ext uri="{9D8B030D-6E8A-4147-A177-3AD203B41FA5}">
                      <a16:colId xmlns:a16="http://schemas.microsoft.com/office/drawing/2014/main" val="2843864509"/>
                    </a:ext>
                  </a:extLst>
                </a:gridCol>
              </a:tblGrid>
              <a:tr h="119689">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テーブル名</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内容</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備考</a:t>
                      </a:r>
                    </a:p>
                  </a:txBody>
                  <a:tcPr anchor="ctr"/>
                </a:tc>
                <a:extLst>
                  <a:ext uri="{0D108BD9-81ED-4DB2-BD59-A6C34878D82A}">
                    <a16:rowId xmlns:a16="http://schemas.microsoft.com/office/drawing/2014/main" val="2280363472"/>
                  </a:ext>
                </a:extLst>
              </a:tr>
              <a:tr h="810556">
                <a:tc>
                  <a:txBody>
                    <a:bodyPr/>
                    <a:lstStyle/>
                    <a:p>
                      <a:pPr algn="ctr"/>
                      <a:r>
                        <a:rPr kumimoji="1" lang="en-US" altLang="ja-JP" sz="2100" b="1" baseline="0" dirty="0">
                          <a:latin typeface="ＭＳ ゴシック" panose="020B0609070205080204" pitchFamily="49" charset="-128"/>
                          <a:ea typeface="ＭＳ ゴシック" panose="020B0609070205080204" pitchFamily="49" charset="-128"/>
                        </a:rPr>
                        <a:t>STUDENT_INFORMATION</a:t>
                      </a:r>
                      <a:endParaRPr kumimoji="1" lang="ja-JP" altLang="en-US" sz="2100" b="1" baseline="0" dirty="0">
                        <a:latin typeface="ＭＳ ゴシック" panose="020B0609070205080204" pitchFamily="49" charset="-128"/>
                        <a:ea typeface="ＭＳ ゴシック" panose="020B0609070205080204" pitchFamily="49" charset="-128"/>
                      </a:endParaRPr>
                    </a:p>
                  </a:txBody>
                  <a:tcPr anchor="ctr"/>
                </a:tc>
                <a:tc>
                  <a:txBody>
                    <a:bodyPr/>
                    <a:lstStyle/>
                    <a:p>
                      <a:r>
                        <a:rPr kumimoji="1" lang="ja-JP" altLang="en-US" sz="2100" baseline="0" dirty="0">
                          <a:latin typeface="ＭＳ ゴシック" panose="020B0609070205080204" pitchFamily="49" charset="-128"/>
                          <a:ea typeface="ＭＳ ゴシック" panose="020B0609070205080204" pitchFamily="49" charset="-128"/>
                        </a:rPr>
                        <a:t>生徒個人情報・成績情報のマスタテーブル</a:t>
                      </a:r>
                      <a:endParaRPr kumimoji="1" lang="en-US" altLang="ja-JP" sz="2100" baseline="0" dirty="0">
                        <a:latin typeface="ＭＳ ゴシック" panose="020B0609070205080204" pitchFamily="49" charset="-128"/>
                        <a:ea typeface="ＭＳ ゴシック" panose="020B0609070205080204" pitchFamily="49" charset="-128"/>
                      </a:endParaRPr>
                    </a:p>
                    <a:p>
                      <a:endParaRPr kumimoji="1" lang="ja-JP" altLang="en-US" sz="2100" baseline="0" dirty="0">
                        <a:latin typeface="ＭＳ ゴシック" panose="020B0609070205080204" pitchFamily="49" charset="-128"/>
                        <a:ea typeface="ＭＳ ゴシック" panose="020B0609070205080204" pitchFamily="49" charset="-128"/>
                      </a:endParaRPr>
                    </a:p>
                  </a:txBody>
                  <a:tcPr/>
                </a:tc>
                <a:tc>
                  <a:txBody>
                    <a:bodyPr/>
                    <a:lstStyle/>
                    <a:p>
                      <a:r>
                        <a:rPr kumimoji="1" lang="en-US" altLang="ja-JP" sz="1100" baseline="0" dirty="0">
                          <a:latin typeface="ＭＳ ゴシック" panose="020B0609070205080204" pitchFamily="49" charset="-128"/>
                          <a:ea typeface="ＭＳ ゴシック" panose="020B0609070205080204" pitchFamily="49" charset="-128"/>
                          <a:hlinkClick r:id="rId2" action="ppaction://hlinkfile"/>
                        </a:rPr>
                        <a:t>SCHOOL_ENROLLMENT_MANEGEMENT\</a:t>
                      </a:r>
                      <a:r>
                        <a:rPr kumimoji="1" lang="en-US" altLang="ja-JP" sz="1100" baseline="0" dirty="0" err="1">
                          <a:latin typeface="ＭＳ ゴシック" panose="020B0609070205080204" pitchFamily="49" charset="-128"/>
                          <a:ea typeface="ＭＳ ゴシック" panose="020B0609070205080204" pitchFamily="49" charset="-128"/>
                          <a:hlinkClick r:id="rId2" action="ppaction://hlinkfile"/>
                        </a:rPr>
                        <a:t>logicalmodel</a:t>
                      </a:r>
                      <a:r>
                        <a:rPr kumimoji="1" lang="en-US" altLang="ja-JP" sz="1100" baseline="0" dirty="0">
                          <a:latin typeface="ＭＳ ゴシック" panose="020B0609070205080204" pitchFamily="49" charset="-128"/>
                          <a:ea typeface="ＭＳ ゴシック" panose="020B0609070205080204" pitchFamily="49" charset="-128"/>
                          <a:hlinkClick r:id="rId2" action="ppaction://hlinkfile"/>
                        </a:rPr>
                        <a:t>\</a:t>
                      </a:r>
                      <a:r>
                        <a:rPr kumimoji="1" lang="en-US" altLang="ja-JP" sz="1100" baseline="0" dirty="0" err="1">
                          <a:latin typeface="ＭＳ ゴシック" panose="020B0609070205080204" pitchFamily="49" charset="-128"/>
                          <a:ea typeface="ＭＳ ゴシック" panose="020B0609070205080204" pitchFamily="49" charset="-128"/>
                          <a:hlinkClick r:id="rId2" action="ppaction://hlinkfile"/>
                        </a:rPr>
                        <a:t>mastertable</a:t>
                      </a:r>
                      <a:r>
                        <a:rPr kumimoji="1" lang="en-US" altLang="ja-JP" sz="1100" baseline="0" dirty="0">
                          <a:latin typeface="ＭＳ ゴシック" panose="020B0609070205080204" pitchFamily="49" charset="-128"/>
                          <a:ea typeface="ＭＳ ゴシック" panose="020B0609070205080204" pitchFamily="49" charset="-128"/>
                          <a:hlinkClick r:id="rId2" action="ppaction://hlinkfile"/>
                        </a:rPr>
                        <a:t>\sududent_information.xlsx</a:t>
                      </a:r>
                      <a:endParaRPr kumimoji="1" lang="ja-JP" altLang="en-US" sz="1100" baseline="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022963979"/>
                  </a:ext>
                </a:extLst>
              </a:tr>
              <a:tr h="810556">
                <a:tc>
                  <a:txBody>
                    <a:bodyPr/>
                    <a:lstStyle/>
                    <a:p>
                      <a:pPr algn="ctr"/>
                      <a:r>
                        <a:rPr kumimoji="1" lang="en-US" altLang="ja-JP" sz="2100" baseline="0" dirty="0">
                          <a:latin typeface="ＭＳ ゴシック" panose="020B0609070205080204" pitchFamily="49" charset="-128"/>
                          <a:ea typeface="ＭＳ ゴシック" panose="020B0609070205080204" pitchFamily="49" charset="-128"/>
                        </a:rPr>
                        <a:t>DROPOUT_STUDENT</a:t>
                      </a:r>
                      <a:endParaRPr kumimoji="1" lang="ja-JP" altLang="en-US" sz="2100" baseline="0" dirty="0">
                        <a:latin typeface="ＭＳ ゴシック" panose="020B0609070205080204" pitchFamily="49" charset="-128"/>
                        <a:ea typeface="ＭＳ ゴシック" panose="020B0609070205080204" pitchFamily="49" charset="-128"/>
                      </a:endParaRPr>
                    </a:p>
                  </a:txBody>
                  <a:tcPr anchor="ctr"/>
                </a:tc>
                <a:tc>
                  <a:txBody>
                    <a:bodyPr/>
                    <a:lstStyle/>
                    <a:p>
                      <a:r>
                        <a:rPr kumimoji="1" lang="ja-JP" altLang="en-US" sz="2100" baseline="0" dirty="0">
                          <a:latin typeface="ＭＳ ゴシック" panose="020B0609070205080204" pitchFamily="49" charset="-128"/>
                          <a:ea typeface="ＭＳ ゴシック" panose="020B0609070205080204" pitchFamily="49" charset="-128"/>
                        </a:rPr>
                        <a:t>退学済生徒の</a:t>
                      </a:r>
                      <a:r>
                        <a:rPr kumimoji="1" lang="en-US" altLang="ja-JP" sz="2100" baseline="0" dirty="0">
                          <a:latin typeface="ＭＳ ゴシック" panose="020B0609070205080204" pitchFamily="49" charset="-128"/>
                          <a:ea typeface="ＭＳ ゴシック" panose="020B0609070205080204" pitchFamily="49" charset="-128"/>
                        </a:rPr>
                        <a:t>id</a:t>
                      </a:r>
                      <a:r>
                        <a:rPr kumimoji="1" lang="ja-JP" altLang="en-US" sz="2100" baseline="0" dirty="0">
                          <a:latin typeface="ＭＳ ゴシック" panose="020B0609070205080204" pitchFamily="49" charset="-128"/>
                          <a:ea typeface="ＭＳ ゴシック" panose="020B0609070205080204" pitchFamily="49" charset="-128"/>
                        </a:rPr>
                        <a:t>を保存</a:t>
                      </a:r>
                    </a:p>
                  </a:txBody>
                  <a:tcPr/>
                </a:tc>
                <a:tc>
                  <a:txBody>
                    <a:bodyPr/>
                    <a:lstStyle/>
                    <a:p>
                      <a:r>
                        <a:rPr kumimoji="1" lang="en-US" altLang="ja-JP" sz="1200" baseline="0" dirty="0">
                          <a:latin typeface="ＭＳ ゴシック" panose="020B0609070205080204" pitchFamily="49" charset="-128"/>
                          <a:ea typeface="ＭＳ ゴシック" panose="020B0609070205080204" pitchFamily="49" charset="-128"/>
                          <a:hlinkClick r:id="rId3" action="ppaction://hlinkfile"/>
                        </a:rPr>
                        <a:t>SCHOOL_ENROLLMENT_MANEGEMENT\</a:t>
                      </a:r>
                      <a:r>
                        <a:rPr kumimoji="1" lang="en-US" altLang="ja-JP" sz="1200" baseline="0" dirty="0" err="1">
                          <a:latin typeface="ＭＳ ゴシック" panose="020B0609070205080204" pitchFamily="49" charset="-128"/>
                          <a:ea typeface="ＭＳ ゴシック" panose="020B0609070205080204" pitchFamily="49" charset="-128"/>
                          <a:hlinkClick r:id="rId3" action="ppaction://hlinkfile"/>
                        </a:rPr>
                        <a:t>logicalmodel</a:t>
                      </a:r>
                      <a:r>
                        <a:rPr kumimoji="1" lang="en-US" altLang="ja-JP" sz="1200" baseline="0" dirty="0">
                          <a:latin typeface="ＭＳ ゴシック" panose="020B0609070205080204" pitchFamily="49" charset="-128"/>
                          <a:ea typeface="ＭＳ ゴシック" panose="020B0609070205080204" pitchFamily="49" charset="-128"/>
                          <a:hlinkClick r:id="rId3" action="ppaction://hlinkfile"/>
                        </a:rPr>
                        <a:t>\</a:t>
                      </a:r>
                      <a:r>
                        <a:rPr kumimoji="1" lang="en-US" altLang="ja-JP" sz="1200" baseline="0" dirty="0" err="1">
                          <a:latin typeface="ＭＳ ゴシック" panose="020B0609070205080204" pitchFamily="49" charset="-128"/>
                          <a:ea typeface="ＭＳ ゴシック" panose="020B0609070205080204" pitchFamily="49" charset="-128"/>
                          <a:hlinkClick r:id="rId3" action="ppaction://hlinkfile"/>
                        </a:rPr>
                        <a:t>transactiontable</a:t>
                      </a:r>
                      <a:r>
                        <a:rPr kumimoji="1" lang="en-US" altLang="ja-JP" sz="1200" baseline="0" dirty="0">
                          <a:latin typeface="ＭＳ ゴシック" panose="020B0609070205080204" pitchFamily="49" charset="-128"/>
                          <a:ea typeface="ＭＳ ゴシック" panose="020B0609070205080204" pitchFamily="49" charset="-128"/>
                          <a:hlinkClick r:id="rId3" action="ppaction://hlinkfile"/>
                        </a:rPr>
                        <a:t>\student\Drop_out_student.xlsx</a:t>
                      </a:r>
                      <a:endParaRPr kumimoji="1" lang="ja-JP" altLang="en-US" sz="1200" baseline="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602687422"/>
                  </a:ext>
                </a:extLst>
              </a:tr>
              <a:tr h="810556">
                <a:tc>
                  <a:txBody>
                    <a:bodyPr/>
                    <a:lstStyle/>
                    <a:p>
                      <a:pPr algn="ctr"/>
                      <a:r>
                        <a:rPr kumimoji="1" lang="en-US" altLang="ja-JP" sz="2100" baseline="0" dirty="0">
                          <a:latin typeface="ＭＳ ゴシック" panose="020B0609070205080204" pitchFamily="49" charset="-128"/>
                          <a:ea typeface="ＭＳ ゴシック" panose="020B0609070205080204" pitchFamily="49" charset="-128"/>
                        </a:rPr>
                        <a:t>Examination status</a:t>
                      </a:r>
                      <a:endParaRPr kumimoji="1" lang="ja-JP" altLang="en-US" sz="2100" baseline="0" dirty="0">
                        <a:latin typeface="ＭＳ ゴシック" panose="020B0609070205080204" pitchFamily="49" charset="-128"/>
                        <a:ea typeface="ＭＳ ゴシック" panose="020B0609070205080204" pitchFamily="49" charset="-128"/>
                      </a:endParaRPr>
                    </a:p>
                  </a:txBody>
                  <a:tcPr anchor="ctr"/>
                </a:tc>
                <a:tc>
                  <a:txBody>
                    <a:bodyPr/>
                    <a:lstStyle/>
                    <a:p>
                      <a:r>
                        <a:rPr kumimoji="1" lang="ja-JP" altLang="en-US" sz="2100" baseline="0" dirty="0">
                          <a:latin typeface="ＭＳ ゴシック" panose="020B0609070205080204" pitchFamily="49" charset="-128"/>
                          <a:ea typeface="ＭＳ ゴシック" panose="020B0609070205080204" pitchFamily="49" charset="-128"/>
                        </a:rPr>
                        <a:t>試験を受験していない生徒の情報を保存</a:t>
                      </a:r>
                    </a:p>
                  </a:txBody>
                  <a:tcPr/>
                </a:tc>
                <a:tc>
                  <a:txBody>
                    <a:bodyPr/>
                    <a:lstStyle/>
                    <a:p>
                      <a:r>
                        <a:rPr kumimoji="1" lang="en-US" altLang="ja-JP" sz="1200" baseline="0" dirty="0">
                          <a:latin typeface="ＭＳ ゴシック" panose="020B0609070205080204" pitchFamily="49" charset="-128"/>
                          <a:ea typeface="ＭＳ ゴシック" panose="020B0609070205080204" pitchFamily="49" charset="-128"/>
                          <a:hlinkClick r:id="rId4" action="ppaction://hlinkfile"/>
                        </a:rPr>
                        <a:t>SCHOOL_ENROLLMENT_MANEGEMENT\</a:t>
                      </a:r>
                      <a:r>
                        <a:rPr kumimoji="1" lang="en-US" altLang="ja-JP" sz="1200" baseline="0" dirty="0" err="1">
                          <a:latin typeface="ＭＳ ゴシック" panose="020B0609070205080204" pitchFamily="49" charset="-128"/>
                          <a:ea typeface="ＭＳ ゴシック" panose="020B0609070205080204" pitchFamily="49" charset="-128"/>
                          <a:hlinkClick r:id="rId4" action="ppaction://hlinkfile"/>
                        </a:rPr>
                        <a:t>logicalmodel</a:t>
                      </a:r>
                      <a:r>
                        <a:rPr kumimoji="1" lang="en-US" altLang="ja-JP" sz="1200" baseline="0" dirty="0">
                          <a:latin typeface="ＭＳ ゴシック" panose="020B0609070205080204" pitchFamily="49" charset="-128"/>
                          <a:ea typeface="ＭＳ ゴシック" panose="020B0609070205080204" pitchFamily="49" charset="-128"/>
                          <a:hlinkClick r:id="rId4" action="ppaction://hlinkfile"/>
                        </a:rPr>
                        <a:t>\</a:t>
                      </a:r>
                      <a:r>
                        <a:rPr kumimoji="1" lang="en-US" altLang="ja-JP" sz="1200" baseline="0" dirty="0" err="1">
                          <a:latin typeface="ＭＳ ゴシック" panose="020B0609070205080204" pitchFamily="49" charset="-128"/>
                          <a:ea typeface="ＭＳ ゴシック" panose="020B0609070205080204" pitchFamily="49" charset="-128"/>
                          <a:hlinkClick r:id="rId4" action="ppaction://hlinkfile"/>
                        </a:rPr>
                        <a:t>transactiontable</a:t>
                      </a:r>
                      <a:r>
                        <a:rPr kumimoji="1" lang="en-US" altLang="ja-JP" sz="1200" baseline="0" dirty="0">
                          <a:latin typeface="ＭＳ ゴシック" panose="020B0609070205080204" pitchFamily="49" charset="-128"/>
                          <a:ea typeface="ＭＳ ゴシック" panose="020B0609070205080204" pitchFamily="49" charset="-128"/>
                          <a:hlinkClick r:id="rId4" action="ppaction://hlinkfile"/>
                        </a:rPr>
                        <a:t>\student\Examination status.xlsx</a:t>
                      </a:r>
                      <a:endParaRPr kumimoji="1" lang="ja-JP" altLang="en-US" sz="1200" baseline="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606036529"/>
                  </a:ext>
                </a:extLst>
              </a:tr>
            </a:tbl>
          </a:graphicData>
        </a:graphic>
      </p:graphicFrame>
    </p:spTree>
    <p:extLst>
      <p:ext uri="{BB962C8B-B14F-4D97-AF65-F5344CB8AC3E}">
        <p14:creationId xmlns:p14="http://schemas.microsoft.com/office/powerpoint/2010/main" val="374115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EB51153-5B89-49AE-B38E-8C7A11F00E18}"/>
              </a:ext>
            </a:extLst>
          </p:cNvPr>
          <p:cNvSpPr/>
          <p:nvPr/>
        </p:nvSpPr>
        <p:spPr>
          <a:xfrm>
            <a:off x="397337" y="323581"/>
            <a:ext cx="7802136" cy="646331"/>
          </a:xfrm>
          <a:prstGeom prst="rect">
            <a:avLst/>
          </a:prstGeom>
        </p:spPr>
        <p:txBody>
          <a:bodyPr wrap="none">
            <a:spAutoFit/>
          </a:bodyPr>
          <a:lstStyle/>
          <a:p>
            <a:r>
              <a:rPr lang="ja-JP" altLang="en-US" sz="3600" dirty="0">
                <a:solidFill>
                  <a:srgbClr val="FFFF00"/>
                </a:solidFill>
                <a:latin typeface="ＭＳ ゴシック" panose="020B0609070205080204" pitchFamily="49" charset="-128"/>
                <a:ea typeface="ＭＳ ゴシック" panose="020B0609070205080204" pitchFamily="49" charset="-128"/>
              </a:rPr>
              <a:t>内部設計</a:t>
            </a:r>
            <a:r>
              <a:rPr lang="en-US" altLang="ja-JP" sz="3600" dirty="0">
                <a:solidFill>
                  <a:srgbClr val="FFFF00"/>
                </a:solidFill>
                <a:latin typeface="ＭＳ ゴシック" panose="020B0609070205080204" pitchFamily="49" charset="-128"/>
                <a:ea typeface="ＭＳ ゴシック" panose="020B0609070205080204" pitchFamily="49" charset="-128"/>
              </a:rPr>
              <a:t>:</a:t>
            </a:r>
            <a:r>
              <a:rPr lang="ja-JP" altLang="en-US" sz="3600" dirty="0">
                <a:solidFill>
                  <a:srgbClr val="FFFF00"/>
                </a:solidFill>
                <a:latin typeface="ＭＳ ゴシック" panose="020B0609070205080204" pitchFamily="49" charset="-128"/>
                <a:ea typeface="ＭＳ ゴシック" panose="020B0609070205080204" pitchFamily="49" charset="-128"/>
              </a:rPr>
              <a:t>データベース設計参考資料</a:t>
            </a:r>
            <a:endParaRPr lang="ja-JP" altLang="en-US" sz="3600" dirty="0"/>
          </a:p>
        </p:txBody>
      </p:sp>
      <p:graphicFrame>
        <p:nvGraphicFramePr>
          <p:cNvPr id="3" name="表 2">
            <a:extLst>
              <a:ext uri="{FF2B5EF4-FFF2-40B4-BE49-F238E27FC236}">
                <a16:creationId xmlns:a16="http://schemas.microsoft.com/office/drawing/2014/main" id="{C8704821-6657-4682-A27B-16672D51B93F}"/>
              </a:ext>
            </a:extLst>
          </p:cNvPr>
          <p:cNvGraphicFramePr>
            <a:graphicFrameLocks noGrp="1"/>
          </p:cNvGraphicFramePr>
          <p:nvPr>
            <p:extLst>
              <p:ext uri="{D42A27DB-BD31-4B8C-83A1-F6EECF244321}">
                <p14:modId xmlns:p14="http://schemas.microsoft.com/office/powerpoint/2010/main" val="1405177894"/>
              </p:ext>
            </p:extLst>
          </p:nvPr>
        </p:nvGraphicFramePr>
        <p:xfrm>
          <a:off x="309732" y="2095705"/>
          <a:ext cx="8128000" cy="1569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2125170"/>
                    </a:ext>
                  </a:extLst>
                </a:gridCol>
                <a:gridCol w="4064000">
                  <a:extLst>
                    <a:ext uri="{9D8B030D-6E8A-4147-A177-3AD203B41FA5}">
                      <a16:colId xmlns:a16="http://schemas.microsoft.com/office/drawing/2014/main" val="1049837173"/>
                    </a:ext>
                  </a:extLst>
                </a:gridCol>
              </a:tblGrid>
              <a:tr h="370840">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設計フェーズ</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フォルダ階層</a:t>
                      </a:r>
                    </a:p>
                  </a:txBody>
                  <a:tcPr anchor="ctr"/>
                </a:tc>
                <a:extLst>
                  <a:ext uri="{0D108BD9-81ED-4DB2-BD59-A6C34878D82A}">
                    <a16:rowId xmlns:a16="http://schemas.microsoft.com/office/drawing/2014/main" val="1567521825"/>
                  </a:ext>
                </a:extLst>
              </a:tr>
              <a:tr h="370840">
                <a:tc>
                  <a:txBody>
                    <a:bodyPr/>
                    <a:lstStyle/>
                    <a:p>
                      <a:pPr algn="ctr"/>
                      <a:r>
                        <a:rPr kumimoji="1" lang="ja-JP" altLang="en-US" dirty="0"/>
                        <a:t>概念設計</a:t>
                      </a:r>
                    </a:p>
                  </a:txBody>
                  <a:tcPr anchor="ctr"/>
                </a:tc>
                <a:tc>
                  <a:txBody>
                    <a:bodyPr/>
                    <a:lstStyle/>
                    <a:p>
                      <a:pPr algn="ctr"/>
                      <a:r>
                        <a:rPr kumimoji="1" lang="en-US" altLang="ja-JP" sz="1200" baseline="0" dirty="0">
                          <a:latin typeface="ＭＳ ゴシック" panose="020B0609070205080204" pitchFamily="49" charset="-128"/>
                          <a:ea typeface="ＭＳ ゴシック" panose="020B0609070205080204" pitchFamily="49" charset="-128"/>
                          <a:hlinkClick r:id="rId2" action="ppaction://hlinkfile"/>
                        </a:rPr>
                        <a:t>SCHOOL_ENROLLMENT_MANEGEMENT\ER</a:t>
                      </a:r>
                      <a:endParaRPr kumimoji="1" lang="ja-JP" altLang="en-US" sz="1200" baseline="0"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3610334378"/>
                  </a:ext>
                </a:extLst>
              </a:tr>
              <a:tr h="370840">
                <a:tc>
                  <a:txBody>
                    <a:bodyPr/>
                    <a:lstStyle/>
                    <a:p>
                      <a:pPr algn="ctr"/>
                      <a:r>
                        <a:rPr kumimoji="1" lang="ja-JP" altLang="en-US" dirty="0"/>
                        <a:t>論理設計</a:t>
                      </a:r>
                    </a:p>
                  </a:txBody>
                  <a:tcPr anchor="ctr"/>
                </a:tc>
                <a:tc>
                  <a:txBody>
                    <a:bodyPr/>
                    <a:lstStyle/>
                    <a:p>
                      <a:pPr algn="ctr"/>
                      <a:r>
                        <a:rPr kumimoji="1" lang="en-US" altLang="ja-JP" sz="1200" baseline="0" dirty="0">
                          <a:latin typeface="ＭＳ ゴシック" panose="020B0609070205080204" pitchFamily="49" charset="-128"/>
                          <a:hlinkClick r:id="rId3" action="ppaction://hlinkfile"/>
                        </a:rPr>
                        <a:t>SCHOOL_ENROLLMENT_MANEGEMENT\</a:t>
                      </a:r>
                      <a:r>
                        <a:rPr kumimoji="1" lang="en-US" altLang="ja-JP" sz="1200" baseline="0" dirty="0" err="1">
                          <a:latin typeface="ＭＳ ゴシック" panose="020B0609070205080204" pitchFamily="49" charset="-128"/>
                          <a:hlinkClick r:id="rId3" action="ppaction://hlinkfile"/>
                        </a:rPr>
                        <a:t>logicalmodel</a:t>
                      </a:r>
                      <a:endParaRPr kumimoji="1" lang="ja-JP" altLang="en-US" sz="1200" baseline="0" dirty="0">
                        <a:latin typeface="ＭＳ ゴシック" panose="020B0609070205080204" pitchFamily="49" charset="-128"/>
                      </a:endParaRPr>
                    </a:p>
                  </a:txBody>
                  <a:tcPr anchor="ctr"/>
                </a:tc>
                <a:extLst>
                  <a:ext uri="{0D108BD9-81ED-4DB2-BD59-A6C34878D82A}">
                    <a16:rowId xmlns:a16="http://schemas.microsoft.com/office/drawing/2014/main" val="975338934"/>
                  </a:ext>
                </a:extLst>
              </a:tr>
              <a:tr h="370840">
                <a:tc>
                  <a:txBody>
                    <a:bodyPr/>
                    <a:lstStyle/>
                    <a:p>
                      <a:pPr algn="ctr"/>
                      <a:r>
                        <a:rPr kumimoji="1" lang="ja-JP" altLang="en-US" dirty="0"/>
                        <a:t>物理設計</a:t>
                      </a:r>
                    </a:p>
                  </a:txBody>
                  <a:tcPr anchor="ctr"/>
                </a:tc>
                <a:tc>
                  <a:txBody>
                    <a:bodyPr/>
                    <a:lstStyle/>
                    <a:p>
                      <a:pPr algn="ctr"/>
                      <a:r>
                        <a:rPr kumimoji="1" lang="en-US" altLang="ja-JP" sz="1200" baseline="0" dirty="0">
                          <a:latin typeface="ＭＳ ゴシック" panose="020B0609070205080204" pitchFamily="49" charset="-128"/>
                          <a:ea typeface="ＭＳ ゴシック" panose="020B0609070205080204" pitchFamily="49" charset="-128"/>
                          <a:hlinkClick r:id="rId4" action="ppaction://hlinkfile"/>
                        </a:rPr>
                        <a:t>SCHOOL_ENROLLMENT_MANEGEMENT\physics</a:t>
                      </a:r>
                      <a:endParaRPr kumimoji="1" lang="ja-JP" altLang="en-US" sz="1200" baseline="0"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3845293164"/>
                  </a:ext>
                </a:extLst>
              </a:tr>
            </a:tbl>
          </a:graphicData>
        </a:graphic>
      </p:graphicFrame>
      <p:sp>
        <p:nvSpPr>
          <p:cNvPr id="4" name="テキスト ボックス 3">
            <a:extLst>
              <a:ext uri="{FF2B5EF4-FFF2-40B4-BE49-F238E27FC236}">
                <a16:creationId xmlns:a16="http://schemas.microsoft.com/office/drawing/2014/main" id="{2FF6BD99-C052-4882-A0AE-2312A7B249A2}"/>
              </a:ext>
            </a:extLst>
          </p:cNvPr>
          <p:cNvSpPr txBox="1"/>
          <p:nvPr/>
        </p:nvSpPr>
        <p:spPr>
          <a:xfrm>
            <a:off x="821185" y="4098720"/>
            <a:ext cx="10187126" cy="738664"/>
          </a:xfrm>
          <a:prstGeom prst="rect">
            <a:avLst/>
          </a:prstGeom>
          <a:noFill/>
        </p:spPr>
        <p:txBody>
          <a:bodyPr wrap="square" rtlCol="0">
            <a:spAutoFit/>
          </a:bodyPr>
          <a:lstStyle/>
          <a:p>
            <a:r>
              <a:rPr kumimoji="1" lang="en-US" altLang="ja-JP" sz="2100" dirty="0">
                <a:latin typeface="ＭＳ ゴシック" panose="020B0609070205080204" pitchFamily="49" charset="-128"/>
                <a:ea typeface="ＭＳ ゴシック" panose="020B0609070205080204" pitchFamily="49" charset="-128"/>
              </a:rPr>
              <a:t>※</a:t>
            </a:r>
            <a:r>
              <a:rPr kumimoji="1" lang="ja-JP" altLang="en-US" sz="2100" dirty="0">
                <a:latin typeface="ＭＳ ゴシック" panose="020B0609070205080204" pitchFamily="49" charset="-128"/>
                <a:ea typeface="ＭＳ ゴシック" panose="020B0609070205080204" pitchFamily="49" charset="-128"/>
              </a:rPr>
              <a:t>実装時の留意事項</a:t>
            </a:r>
            <a:endParaRPr kumimoji="1" lang="en-US" altLang="ja-JP" sz="2100" dirty="0">
              <a:latin typeface="ＭＳ ゴシック" panose="020B0609070205080204" pitchFamily="49" charset="-128"/>
              <a:ea typeface="ＭＳ ゴシック" panose="020B0609070205080204" pitchFamily="49" charset="-128"/>
            </a:endParaRPr>
          </a:p>
          <a:p>
            <a:r>
              <a:rPr kumimoji="1" lang="ja-JP" altLang="en-US" sz="2100" dirty="0">
                <a:latin typeface="ＭＳ ゴシック" panose="020B0609070205080204" pitchFamily="49" charset="-128"/>
                <a:ea typeface="ＭＳ ゴシック" panose="020B0609070205080204" pitchFamily="49" charset="-128"/>
              </a:rPr>
              <a:t>システム上で取得するデータは</a:t>
            </a:r>
            <a:r>
              <a:rPr kumimoji="1" lang="en-US" altLang="ja-JP" sz="2100" dirty="0">
                <a:latin typeface="ＭＳ ゴシック" panose="020B0609070205080204" pitchFamily="49" charset="-128"/>
                <a:ea typeface="ＭＳ ゴシック" panose="020B0609070205080204" pitchFamily="49" charset="-128"/>
              </a:rPr>
              <a:t>view</a:t>
            </a:r>
            <a:r>
              <a:rPr kumimoji="1" lang="ja-JP" altLang="en-US" sz="2100" dirty="0">
                <a:latin typeface="ＭＳ ゴシック" panose="020B0609070205080204" pitchFamily="49" charset="-128"/>
                <a:ea typeface="ＭＳ ゴシック" panose="020B0609070205080204" pitchFamily="49" charset="-128"/>
              </a:rPr>
              <a:t>を作成</a:t>
            </a:r>
            <a:r>
              <a:rPr kumimoji="1" lang="ja-JP" altLang="en-US" sz="2100">
                <a:latin typeface="ＭＳ ゴシック" panose="020B0609070205080204" pitchFamily="49" charset="-128"/>
                <a:ea typeface="ＭＳ ゴシック" panose="020B0609070205080204" pitchFamily="49" charset="-128"/>
              </a:rPr>
              <a:t>する。</a:t>
            </a:r>
            <a:endParaRPr kumimoji="1" lang="ja-JP" altLang="en-US" sz="2100" dirty="0">
              <a:latin typeface="ＭＳ ゴシック" panose="020B0609070205080204" pitchFamily="49" charset="-128"/>
              <a:ea typeface="ＭＳ ゴシック" panose="020B0609070205080204" pitchFamily="49" charset="-128"/>
            </a:endParaRPr>
          </a:p>
        </p:txBody>
      </p:sp>
      <p:graphicFrame>
        <p:nvGraphicFramePr>
          <p:cNvPr id="7" name="表 6">
            <a:extLst>
              <a:ext uri="{FF2B5EF4-FFF2-40B4-BE49-F238E27FC236}">
                <a16:creationId xmlns:a16="http://schemas.microsoft.com/office/drawing/2014/main" id="{970B1419-56EB-479E-8C91-28E6691DF7B7}"/>
              </a:ext>
            </a:extLst>
          </p:cNvPr>
          <p:cNvGraphicFramePr>
            <a:graphicFrameLocks noGrp="1"/>
          </p:cNvGraphicFramePr>
          <p:nvPr>
            <p:extLst>
              <p:ext uri="{D42A27DB-BD31-4B8C-83A1-F6EECF244321}">
                <p14:modId xmlns:p14="http://schemas.microsoft.com/office/powerpoint/2010/main" val="1625156335"/>
              </p:ext>
            </p:extLst>
          </p:nvPr>
        </p:nvGraphicFramePr>
        <p:xfrm>
          <a:off x="745724" y="5776655"/>
          <a:ext cx="8855476" cy="411480"/>
        </p:xfrm>
        <a:graphic>
          <a:graphicData uri="http://schemas.openxmlformats.org/drawingml/2006/table">
            <a:tbl>
              <a:tblPr firstRow="1" bandRow="1">
                <a:tableStyleId>{5C22544A-7EE6-4342-B048-85BDC9FD1C3A}</a:tableStyleId>
              </a:tblPr>
              <a:tblGrid>
                <a:gridCol w="8855476">
                  <a:extLst>
                    <a:ext uri="{9D8B030D-6E8A-4147-A177-3AD203B41FA5}">
                      <a16:colId xmlns:a16="http://schemas.microsoft.com/office/drawing/2014/main" val="2997496337"/>
                    </a:ext>
                  </a:extLst>
                </a:gridCol>
              </a:tblGrid>
              <a:tr h="327541">
                <a:tc>
                  <a:txBody>
                    <a:bodyPr/>
                    <a:lstStyle/>
                    <a:p>
                      <a:r>
                        <a:rPr kumimoji="1" lang="en-US" altLang="ja-JP" sz="2100" baseline="0" dirty="0">
                          <a:latin typeface="ＭＳ ゴシック" panose="020B0609070205080204" pitchFamily="49" charset="-128"/>
                          <a:ea typeface="ＭＳ ゴシック" panose="020B0609070205080204" pitchFamily="49" charset="-128"/>
                          <a:hlinkClick r:id="rId5" action="ppaction://hlinkfile"/>
                        </a:rPr>
                        <a:t>SCHOOL_ENROLLMENT_MANEGEMENT\app\view</a:t>
                      </a:r>
                      <a:endParaRPr kumimoji="1" lang="ja-JP" altLang="en-US" sz="2100" baseline="0" dirty="0">
                        <a:latin typeface="ＭＳ ゴシック" panose="020B0609070205080204" pitchFamily="49" charset="-128"/>
                        <a:ea typeface="ＭＳ ゴシック" panose="020B0609070205080204" pitchFamily="49" charset="-128"/>
                      </a:endParaRPr>
                    </a:p>
                  </a:txBody>
                  <a:tcPr>
                    <a:solidFill>
                      <a:schemeClr val="tx2">
                        <a:lumMod val="60000"/>
                        <a:lumOff val="40000"/>
                      </a:schemeClr>
                    </a:solidFill>
                  </a:tcPr>
                </a:tc>
                <a:extLst>
                  <a:ext uri="{0D108BD9-81ED-4DB2-BD59-A6C34878D82A}">
                    <a16:rowId xmlns:a16="http://schemas.microsoft.com/office/drawing/2014/main" val="662731915"/>
                  </a:ext>
                </a:extLst>
              </a:tr>
            </a:tbl>
          </a:graphicData>
        </a:graphic>
      </p:graphicFrame>
    </p:spTree>
    <p:extLst>
      <p:ext uri="{BB962C8B-B14F-4D97-AF65-F5344CB8AC3E}">
        <p14:creationId xmlns:p14="http://schemas.microsoft.com/office/powerpoint/2010/main" val="26769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4A884-9168-4F49-A284-2102B7AE4FFC}"/>
              </a:ext>
            </a:extLst>
          </p:cNvPr>
          <p:cNvSpPr>
            <a:spLocks noGrp="1"/>
          </p:cNvSpPr>
          <p:nvPr>
            <p:ph type="title"/>
          </p:nvPr>
        </p:nvSpPr>
        <p:spPr>
          <a:xfrm>
            <a:off x="510149" y="461640"/>
            <a:ext cx="1064689" cy="596774"/>
          </a:xfrm>
        </p:spPr>
        <p:txBody>
          <a:bodyPr>
            <a:normAutofit fontScale="90000"/>
          </a:bodyPr>
          <a:lstStyle/>
          <a:p>
            <a:r>
              <a:rPr lang="ja-JP" altLang="en-US" cap="none" dirty="0">
                <a:solidFill>
                  <a:srgbClr val="FFFF00"/>
                </a:solidFill>
                <a:latin typeface="ＭＳ ゴシック" panose="020B0609070205080204" pitchFamily="49" charset="-128"/>
                <a:ea typeface="ＭＳ ゴシック" panose="020B0609070205080204" pitchFamily="49" charset="-128"/>
              </a:rPr>
              <a:t>目次</a:t>
            </a:r>
            <a:endParaRPr kumimoji="1" lang="ja-JP" altLang="en-US" cap="none" dirty="0">
              <a:solidFill>
                <a:srgbClr val="FFFF00"/>
              </a:solidFill>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4D521BAA-134E-49C7-87A8-6920A2C7109C}"/>
              </a:ext>
            </a:extLst>
          </p:cNvPr>
          <p:cNvSpPr txBox="1"/>
          <p:nvPr/>
        </p:nvSpPr>
        <p:spPr>
          <a:xfrm>
            <a:off x="510149" y="1242874"/>
            <a:ext cx="7275568" cy="4493538"/>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2600" dirty="0">
                <a:solidFill>
                  <a:schemeClr val="bg1"/>
                </a:solidFill>
                <a:latin typeface="ＭＳ ゴシック" panose="020B0609070205080204" pitchFamily="49" charset="-128"/>
                <a:ea typeface="ＭＳ ゴシック" panose="020B0609070205080204" pitchFamily="49" charset="-128"/>
              </a:rPr>
              <a:t>外部設計</a:t>
            </a:r>
            <a:endParaRPr kumimoji="1" lang="en-US" altLang="ja-JP" sz="2600" dirty="0">
              <a:solidFill>
                <a:schemeClr val="bg1"/>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l"/>
            </a:pPr>
            <a:r>
              <a:rPr kumimoji="1" lang="ja-JP" altLang="en-US" sz="2600" dirty="0">
                <a:latin typeface="ＭＳ ゴシック" panose="020B0609070205080204" pitchFamily="49" charset="-128"/>
                <a:ea typeface="ＭＳ ゴシック" panose="020B0609070205080204" pitchFamily="49" charset="-128"/>
              </a:rPr>
              <a:t>画面レイアウト</a:t>
            </a:r>
            <a:endParaRPr kumimoji="1" lang="en-US" altLang="ja-JP" sz="2600"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l"/>
            </a:pPr>
            <a:r>
              <a:rPr kumimoji="1" lang="ja-JP" altLang="en-US" sz="2600" dirty="0">
                <a:latin typeface="ＭＳ ゴシック" panose="020B0609070205080204" pitchFamily="49" charset="-128"/>
                <a:ea typeface="ＭＳ ゴシック" panose="020B0609070205080204" pitchFamily="49" charset="-128"/>
              </a:rPr>
              <a:t>バリデーションルール</a:t>
            </a:r>
            <a:r>
              <a:rPr kumimoji="1" lang="en-US" altLang="ja-JP" sz="2600" dirty="0">
                <a:latin typeface="ＭＳ ゴシック" panose="020B0609070205080204" pitchFamily="49" charset="-128"/>
                <a:ea typeface="ＭＳ ゴシック" panose="020B0609070205080204" pitchFamily="49" charset="-128"/>
              </a:rPr>
              <a:t>(</a:t>
            </a:r>
            <a:r>
              <a:rPr kumimoji="1" lang="ja-JP" altLang="en-US" sz="2600" dirty="0">
                <a:latin typeface="ＭＳ ゴシック" panose="020B0609070205080204" pitchFamily="49" charset="-128"/>
                <a:ea typeface="ＭＳ ゴシック" panose="020B0609070205080204" pitchFamily="49" charset="-128"/>
              </a:rPr>
              <a:t>フロントエンド対応</a:t>
            </a:r>
            <a:r>
              <a:rPr kumimoji="1" lang="en-US" altLang="ja-JP" sz="2600" dirty="0">
                <a:latin typeface="ＭＳ ゴシック" panose="020B0609070205080204" pitchFamily="49" charset="-128"/>
                <a:ea typeface="ＭＳ ゴシック" panose="020B0609070205080204" pitchFamily="49" charset="-128"/>
              </a:rPr>
              <a:t>)</a:t>
            </a:r>
          </a:p>
          <a:p>
            <a:pPr marL="285750" indent="-285750">
              <a:buFont typeface="Wingdings" panose="05000000000000000000" pitchFamily="2" charset="2"/>
              <a:buChar char="l"/>
            </a:pPr>
            <a:r>
              <a:rPr kumimoji="1" lang="ja-JP" altLang="en-US" sz="2600" dirty="0">
                <a:latin typeface="ＭＳ ゴシック" panose="020B0609070205080204" pitchFamily="49" charset="-128"/>
                <a:ea typeface="ＭＳ ゴシック" panose="020B0609070205080204" pitchFamily="49" charset="-128"/>
              </a:rPr>
              <a:t>入出力設計</a:t>
            </a:r>
            <a:endParaRPr kumimoji="1" lang="en-US" altLang="ja-JP" sz="2600"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l"/>
            </a:pPr>
            <a:r>
              <a:rPr kumimoji="1" lang="ja-JP" altLang="en-US" sz="2600" dirty="0">
                <a:latin typeface="ＭＳ ゴシック" panose="020B0609070205080204" pitchFamily="49" charset="-128"/>
                <a:ea typeface="ＭＳ ゴシック" panose="020B0609070205080204" pitchFamily="49" charset="-128"/>
              </a:rPr>
              <a:t>マークアップ参考資料　①～④</a:t>
            </a:r>
            <a:endParaRPr kumimoji="1" lang="en-US" altLang="ja-JP" sz="2600" dirty="0">
              <a:latin typeface="ＭＳ ゴシック" panose="020B0609070205080204" pitchFamily="49" charset="-128"/>
              <a:ea typeface="ＭＳ ゴシック" panose="020B0609070205080204" pitchFamily="49" charset="-128"/>
            </a:endParaRPr>
          </a:p>
          <a:p>
            <a:endParaRPr kumimoji="1" lang="en-US" altLang="ja-JP" sz="2600" dirty="0">
              <a:solidFill>
                <a:srgbClr val="FFFF00"/>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n"/>
            </a:pPr>
            <a:r>
              <a:rPr kumimoji="1" lang="ja-JP" altLang="en-US" sz="2600" dirty="0">
                <a:solidFill>
                  <a:schemeClr val="bg1"/>
                </a:solidFill>
                <a:latin typeface="ＭＳ ゴシック" panose="020B0609070205080204" pitchFamily="49" charset="-128"/>
                <a:ea typeface="ＭＳ ゴシック" panose="020B0609070205080204" pitchFamily="49" charset="-128"/>
              </a:rPr>
              <a:t>内部設計</a:t>
            </a:r>
            <a:endParaRPr kumimoji="1" lang="en-US" altLang="ja-JP" sz="2600" dirty="0">
              <a:solidFill>
                <a:schemeClr val="bg1"/>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n"/>
            </a:pPr>
            <a:r>
              <a:rPr kumimoji="1" lang="ja-JP" altLang="en-US" sz="2600" dirty="0">
                <a:latin typeface="ＭＳ ゴシック" panose="020B0609070205080204" pitchFamily="49" charset="-128"/>
                <a:ea typeface="ＭＳ ゴシック" panose="020B0609070205080204" pitchFamily="49" charset="-128"/>
              </a:rPr>
              <a:t>データベース設計書</a:t>
            </a:r>
            <a:endParaRPr kumimoji="1" lang="en-US" altLang="ja-JP" sz="2600"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n"/>
            </a:pPr>
            <a:r>
              <a:rPr kumimoji="1" lang="ja-JP" altLang="en-US" sz="2600" dirty="0">
                <a:latin typeface="ＭＳ ゴシック" panose="020B0609070205080204" pitchFamily="49" charset="-128"/>
                <a:ea typeface="ＭＳ ゴシック" panose="020B0609070205080204" pitchFamily="49" charset="-128"/>
              </a:rPr>
              <a:t>バリデーションルール</a:t>
            </a:r>
            <a:r>
              <a:rPr kumimoji="1" lang="en-US" altLang="ja-JP" sz="2600" dirty="0">
                <a:latin typeface="ＭＳ ゴシック" panose="020B0609070205080204" pitchFamily="49" charset="-128"/>
                <a:ea typeface="ＭＳ ゴシック" panose="020B0609070205080204" pitchFamily="49" charset="-128"/>
              </a:rPr>
              <a:t>(</a:t>
            </a:r>
            <a:r>
              <a:rPr kumimoji="1" lang="ja-JP" altLang="en-US" sz="2600" dirty="0">
                <a:latin typeface="ＭＳ ゴシック" panose="020B0609070205080204" pitchFamily="49" charset="-128"/>
                <a:ea typeface="ＭＳ ゴシック" panose="020B0609070205080204" pitchFamily="49" charset="-128"/>
              </a:rPr>
              <a:t>バックエンド対応</a:t>
            </a:r>
            <a:r>
              <a:rPr kumimoji="1" lang="en-US" altLang="ja-JP" sz="2600" dirty="0">
                <a:latin typeface="ＭＳ ゴシック" panose="020B0609070205080204" pitchFamily="49" charset="-128"/>
                <a:ea typeface="ＭＳ ゴシック" panose="020B0609070205080204" pitchFamily="49" charset="-128"/>
              </a:rPr>
              <a:t>)</a:t>
            </a:r>
          </a:p>
          <a:p>
            <a:pPr marL="285750" indent="-285750">
              <a:buFont typeface="Wingdings" panose="05000000000000000000" pitchFamily="2" charset="2"/>
              <a:buChar char="n"/>
            </a:pPr>
            <a:r>
              <a:rPr kumimoji="1" lang="ja-JP" altLang="en-US" sz="2600" dirty="0">
                <a:latin typeface="ＭＳ ゴシック" panose="020B0609070205080204" pitchFamily="49" charset="-128"/>
                <a:ea typeface="ＭＳ ゴシック" panose="020B0609070205080204" pitchFamily="49" charset="-128"/>
              </a:rPr>
              <a:t>バッチ詳細設計書</a:t>
            </a:r>
            <a:endParaRPr kumimoji="1" lang="en-US" altLang="ja-JP" sz="2600" dirty="0">
              <a:latin typeface="ＭＳ ゴシック" panose="020B0609070205080204" pitchFamily="49" charset="-128"/>
              <a:ea typeface="ＭＳ ゴシック" panose="020B0609070205080204" pitchFamily="49" charset="-128"/>
            </a:endParaRPr>
          </a:p>
          <a:p>
            <a:endParaRPr kumimoji="1" lang="en-US" altLang="ja-JP" sz="2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2632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21246-DA55-43CB-8B1C-453D89D16C0C}"/>
              </a:ext>
            </a:extLst>
          </p:cNvPr>
          <p:cNvSpPr>
            <a:spLocks noGrp="1"/>
          </p:cNvSpPr>
          <p:nvPr>
            <p:ph type="title"/>
          </p:nvPr>
        </p:nvSpPr>
        <p:spPr>
          <a:xfrm>
            <a:off x="195940" y="177554"/>
            <a:ext cx="5370359" cy="898616"/>
          </a:xfrm>
        </p:spPr>
        <p:txBody>
          <a:bodyPr>
            <a:normAutofit fontScale="90000"/>
          </a:bodyPr>
          <a:lstStyle/>
          <a:p>
            <a:r>
              <a:rPr lang="ja-JP" altLang="en-US" dirty="0">
                <a:solidFill>
                  <a:srgbClr val="FFFF00"/>
                </a:solidFill>
                <a:latin typeface="ＭＳ ゴシック" panose="020B0609070205080204" pitchFamily="49" charset="-128"/>
                <a:ea typeface="ＭＳ ゴシック" panose="020B0609070205080204" pitchFamily="49" charset="-128"/>
              </a:rPr>
              <a:t>外部</a:t>
            </a:r>
            <a:r>
              <a:rPr kumimoji="1" lang="ja-JP" altLang="en-US" dirty="0">
                <a:solidFill>
                  <a:srgbClr val="FFFF00"/>
                </a:solidFill>
                <a:latin typeface="ＭＳ ゴシック" panose="020B0609070205080204" pitchFamily="49" charset="-128"/>
                <a:ea typeface="ＭＳ ゴシック" panose="020B0609070205080204" pitchFamily="49" charset="-128"/>
              </a:rPr>
              <a:t>設計</a:t>
            </a:r>
            <a:r>
              <a:rPr kumimoji="1" lang="en-US" altLang="ja-JP" dirty="0">
                <a:solidFill>
                  <a:srgbClr val="FFFF00"/>
                </a:solidFill>
                <a:latin typeface="ＭＳ ゴシック" panose="020B0609070205080204" pitchFamily="49" charset="-128"/>
                <a:ea typeface="ＭＳ ゴシック" panose="020B0609070205080204" pitchFamily="49" charset="-128"/>
              </a:rPr>
              <a:t>:</a:t>
            </a:r>
            <a:r>
              <a:rPr kumimoji="1" lang="ja-JP" altLang="en-US" dirty="0">
                <a:solidFill>
                  <a:srgbClr val="FFFF00"/>
                </a:solidFill>
                <a:latin typeface="ＭＳ ゴシック" panose="020B0609070205080204" pitchFamily="49" charset="-128"/>
                <a:ea typeface="ＭＳ ゴシック" panose="020B0609070205080204" pitchFamily="49" charset="-128"/>
              </a:rPr>
              <a:t>画面レイアウト</a:t>
            </a:r>
            <a:r>
              <a:rPr lang="en-US" altLang="ja-JP" dirty="0">
                <a:solidFill>
                  <a:srgbClr val="FFFF00"/>
                </a:solidFill>
                <a:latin typeface="ＭＳ ゴシック" panose="020B0609070205080204" pitchFamily="49" charset="-128"/>
                <a:ea typeface="ＭＳ ゴシック" panose="020B0609070205080204" pitchFamily="49" charset="-128"/>
              </a:rPr>
              <a:t> </a:t>
            </a:r>
            <a:endParaRPr kumimoji="1" lang="ja-JP" altLang="en-US" dirty="0">
              <a:solidFill>
                <a:srgbClr val="FFFF00"/>
              </a:solidFill>
              <a:latin typeface="ＭＳ ゴシック" panose="020B0609070205080204" pitchFamily="49" charset="-128"/>
              <a:ea typeface="ＭＳ ゴシック" panose="020B0609070205080204" pitchFamily="49" charset="-128"/>
            </a:endParaRPr>
          </a:p>
        </p:txBody>
      </p:sp>
      <p:sp>
        <p:nvSpPr>
          <p:cNvPr id="3" name="正方形/長方形 2">
            <a:extLst>
              <a:ext uri="{FF2B5EF4-FFF2-40B4-BE49-F238E27FC236}">
                <a16:creationId xmlns:a16="http://schemas.microsoft.com/office/drawing/2014/main" id="{B1D35975-29AC-47A6-8F76-CAAC21F493C7}"/>
              </a:ext>
            </a:extLst>
          </p:cNvPr>
          <p:cNvSpPr/>
          <p:nvPr/>
        </p:nvSpPr>
        <p:spPr>
          <a:xfrm>
            <a:off x="7351339" y="1139430"/>
            <a:ext cx="3473881" cy="379461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t> </a:t>
            </a:r>
          </a:p>
          <a:p>
            <a:endParaRPr kumimoji="1" lang="en-US" altLang="ja-JP" dirty="0"/>
          </a:p>
          <a:p>
            <a:endParaRPr kumimoji="1" lang="en-US" altLang="ja-JP" dirty="0"/>
          </a:p>
          <a:p>
            <a:r>
              <a:rPr kumimoji="1" lang="en-US" altLang="ja-JP" dirty="0">
                <a:latin typeface="ＭＳ ゴシック" panose="020B0609070205080204" pitchFamily="49" charset="-128"/>
                <a:ea typeface="ＭＳ ゴシック" panose="020B0609070205080204" pitchFamily="49" charset="-128"/>
              </a:rPr>
              <a:t>      </a:t>
            </a:r>
            <a:r>
              <a:rPr kumimoji="1" lang="ja-JP" altLang="en-US" sz="1100" dirty="0">
                <a:latin typeface="ＭＳ ゴシック" panose="020B0609070205080204" pitchFamily="49" charset="-128"/>
                <a:ea typeface="ＭＳ ゴシック" panose="020B0609070205080204" pitchFamily="49" charset="-128"/>
              </a:rPr>
              <a:t>ユーザーネーム</a:t>
            </a:r>
            <a:endParaRPr kumimoji="1" lang="en-US" altLang="ja-JP" sz="1100" dirty="0">
              <a:latin typeface="ＭＳ ゴシック" panose="020B0609070205080204" pitchFamily="49" charset="-128"/>
              <a:ea typeface="ＭＳ ゴシック" panose="020B0609070205080204" pitchFamily="49" charset="-128"/>
            </a:endParaRPr>
          </a:p>
          <a:p>
            <a:endParaRPr kumimoji="1" lang="en-US" altLang="ja-JP" sz="1100" dirty="0">
              <a:latin typeface="ＭＳ ゴシック" panose="020B0609070205080204" pitchFamily="49" charset="-128"/>
              <a:ea typeface="ＭＳ ゴシック" panose="020B0609070205080204" pitchFamily="49" charset="-128"/>
            </a:endParaRPr>
          </a:p>
          <a:p>
            <a:endParaRPr kumimoji="1" lang="en-US" altLang="ja-JP" sz="1100" dirty="0">
              <a:latin typeface="ＭＳ ゴシック" panose="020B0609070205080204" pitchFamily="49" charset="-128"/>
              <a:ea typeface="ＭＳ ゴシック" panose="020B0609070205080204" pitchFamily="49" charset="-128"/>
            </a:endParaRPr>
          </a:p>
          <a:p>
            <a:r>
              <a:rPr kumimoji="1" lang="ja-JP" altLang="en-US" sz="1100" dirty="0">
                <a:latin typeface="ＭＳ ゴシック" panose="020B0609070205080204" pitchFamily="49" charset="-128"/>
                <a:ea typeface="ＭＳ ゴシック" panose="020B0609070205080204" pitchFamily="49" charset="-128"/>
              </a:rPr>
              <a:t>　　　　</a:t>
            </a:r>
            <a:endParaRPr kumimoji="1" lang="en-US" altLang="ja-JP" sz="1100" dirty="0">
              <a:latin typeface="ＭＳ ゴシック" panose="020B0609070205080204" pitchFamily="49" charset="-128"/>
              <a:ea typeface="ＭＳ ゴシック" panose="020B0609070205080204" pitchFamily="49" charset="-128"/>
            </a:endParaRPr>
          </a:p>
          <a:p>
            <a:r>
              <a:rPr kumimoji="1" lang="ja-JP" altLang="en-US" sz="1100" dirty="0">
                <a:latin typeface="ＭＳ ゴシック" panose="020B0609070205080204" pitchFamily="49" charset="-128"/>
                <a:ea typeface="ＭＳ ゴシック" panose="020B0609070205080204" pitchFamily="49" charset="-128"/>
              </a:rPr>
              <a:t>　　　　</a:t>
            </a:r>
            <a:endParaRPr kumimoji="1" lang="en-US" altLang="ja-JP" sz="1100" dirty="0">
              <a:latin typeface="ＭＳ ゴシック" panose="020B0609070205080204" pitchFamily="49" charset="-128"/>
              <a:ea typeface="ＭＳ ゴシック" panose="020B0609070205080204" pitchFamily="49" charset="-128"/>
            </a:endParaRPr>
          </a:p>
          <a:p>
            <a:r>
              <a:rPr kumimoji="1" lang="en-US" altLang="ja-JP" sz="1100" dirty="0">
                <a:latin typeface="ＭＳ ゴシック" panose="020B0609070205080204" pitchFamily="49" charset="-128"/>
                <a:ea typeface="ＭＳ ゴシック" panose="020B0609070205080204" pitchFamily="49" charset="-128"/>
              </a:rPr>
              <a:t>         </a:t>
            </a:r>
            <a:r>
              <a:rPr kumimoji="1" lang="ja-JP" altLang="en-US" sz="1100" dirty="0">
                <a:latin typeface="ＭＳ ゴシック" panose="020B0609070205080204" pitchFamily="49" charset="-128"/>
                <a:ea typeface="ＭＳ ゴシック" panose="020B0609070205080204" pitchFamily="49" charset="-128"/>
              </a:rPr>
              <a:t>パスワード</a:t>
            </a:r>
          </a:p>
        </p:txBody>
      </p:sp>
      <p:sp>
        <p:nvSpPr>
          <p:cNvPr id="4" name="正方形/長方形 3">
            <a:extLst>
              <a:ext uri="{FF2B5EF4-FFF2-40B4-BE49-F238E27FC236}">
                <a16:creationId xmlns:a16="http://schemas.microsoft.com/office/drawing/2014/main" id="{85B8B3A1-E281-4BAF-9213-B1F8EADA610B}"/>
              </a:ext>
            </a:extLst>
          </p:cNvPr>
          <p:cNvSpPr/>
          <p:nvPr/>
        </p:nvSpPr>
        <p:spPr>
          <a:xfrm>
            <a:off x="8446077" y="3851986"/>
            <a:ext cx="1331649" cy="381740"/>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ＭＳ ゴシック" panose="020B0609070205080204" pitchFamily="49" charset="-128"/>
                <a:ea typeface="ＭＳ ゴシック" panose="020B0609070205080204" pitchFamily="49" charset="-128"/>
              </a:rPr>
              <a:t>ログイン</a:t>
            </a:r>
          </a:p>
        </p:txBody>
      </p:sp>
      <p:sp>
        <p:nvSpPr>
          <p:cNvPr id="5" name="正方形/長方形 4">
            <a:extLst>
              <a:ext uri="{FF2B5EF4-FFF2-40B4-BE49-F238E27FC236}">
                <a16:creationId xmlns:a16="http://schemas.microsoft.com/office/drawing/2014/main" id="{4A44B042-7264-4AF9-A4FE-2A61EBB23037}"/>
              </a:ext>
            </a:extLst>
          </p:cNvPr>
          <p:cNvSpPr/>
          <p:nvPr/>
        </p:nvSpPr>
        <p:spPr>
          <a:xfrm>
            <a:off x="8138368" y="2326170"/>
            <a:ext cx="1899822"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BE59AC-F8CC-4272-A097-860AEA255196}"/>
              </a:ext>
            </a:extLst>
          </p:cNvPr>
          <p:cNvSpPr/>
          <p:nvPr/>
        </p:nvSpPr>
        <p:spPr>
          <a:xfrm>
            <a:off x="8161991" y="3184513"/>
            <a:ext cx="1899822"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5A0EC9E-BF5A-4474-9A74-7B8075394B9B}"/>
              </a:ext>
            </a:extLst>
          </p:cNvPr>
          <p:cNvSpPr txBox="1"/>
          <p:nvPr/>
        </p:nvSpPr>
        <p:spPr>
          <a:xfrm>
            <a:off x="121906" y="2110067"/>
            <a:ext cx="6992591" cy="424731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b="1" dirty="0">
                <a:latin typeface="ＭＳ ゴシック" panose="020B0609070205080204" pitchFamily="49" charset="-128"/>
                <a:ea typeface="ＭＳ ゴシック" panose="020B0609070205080204" pitchFamily="49" charset="-128"/>
              </a:rPr>
              <a:t>システム起動時に開く画面。</a:t>
            </a:r>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r>
              <a:rPr kumimoji="1" lang="ja-JP" altLang="en-US" b="1" dirty="0">
                <a:latin typeface="ＭＳ ゴシック" panose="020B0609070205080204" pitchFamily="49" charset="-128"/>
                <a:ea typeface="ＭＳ ゴシック" panose="020B0609070205080204" pitchFamily="49" charset="-128"/>
              </a:rPr>
              <a:t>ファイル名は、</a:t>
            </a:r>
            <a:r>
              <a:rPr kumimoji="1" lang="en-US" altLang="ja-JP" b="1" dirty="0">
                <a:latin typeface="ＭＳ ゴシック" panose="020B0609070205080204" pitchFamily="49" charset="-128"/>
                <a:ea typeface="ＭＳ ゴシック" panose="020B0609070205080204" pitchFamily="49" charset="-128"/>
              </a:rPr>
              <a:t>index.html</a:t>
            </a:r>
            <a:r>
              <a:rPr kumimoji="1" lang="ja-JP" altLang="en-US" b="1" dirty="0">
                <a:latin typeface="ＭＳ ゴシック" panose="020B0609070205080204" pitchFamily="49" charset="-128"/>
                <a:ea typeface="ＭＳ ゴシック" panose="020B0609070205080204" pitchFamily="49" charset="-128"/>
              </a:rPr>
              <a:t>とする。　</a:t>
            </a:r>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r>
              <a:rPr kumimoji="1" lang="ja-JP" altLang="en-US" b="1" dirty="0">
                <a:latin typeface="ＭＳ ゴシック" panose="020B0609070205080204" pitchFamily="49" charset="-128"/>
                <a:ea typeface="ＭＳ ゴシック" panose="020B0609070205080204" pitchFamily="49" charset="-128"/>
              </a:rPr>
              <a:t>テキストボックス、ボタンは同じ領域内で</a:t>
            </a:r>
            <a:endParaRPr kumimoji="1" lang="en-US" altLang="ja-JP" b="1" dirty="0">
              <a:latin typeface="ＭＳ ゴシック" panose="020B0609070205080204" pitchFamily="49" charset="-128"/>
              <a:ea typeface="ＭＳ ゴシック" panose="020B0609070205080204" pitchFamily="49" charset="-128"/>
            </a:endParaRPr>
          </a:p>
          <a:p>
            <a:r>
              <a:rPr kumimoji="1" lang="ja-JP" altLang="en-US" b="1" dirty="0">
                <a:latin typeface="ＭＳ ゴシック" panose="020B0609070205080204" pitchFamily="49" charset="-128"/>
                <a:ea typeface="ＭＳ ゴシック" panose="020B0609070205080204" pitchFamily="49" charset="-128"/>
              </a:rPr>
              <a:t>　画面中央に配置する</a:t>
            </a:r>
            <a:endParaRPr kumimoji="1" lang="en-US" altLang="ja-JP" b="1" dirty="0">
              <a:latin typeface="ＭＳ ゴシック" panose="020B0609070205080204" pitchFamily="49" charset="-128"/>
              <a:ea typeface="ＭＳ ゴシック" panose="020B0609070205080204" pitchFamily="49" charset="-128"/>
            </a:endParaRPr>
          </a:p>
          <a:p>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r>
              <a:rPr kumimoji="1" lang="ja-JP" altLang="en-US" b="1" dirty="0">
                <a:latin typeface="ＭＳ ゴシック" panose="020B0609070205080204" pitchFamily="49" charset="-128"/>
                <a:ea typeface="ＭＳ ゴシック" panose="020B0609070205080204" pitchFamily="49" charset="-128"/>
              </a:rPr>
              <a:t>ラベルのテキストはカラム名をそのまま用いる</a:t>
            </a:r>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r>
              <a:rPr kumimoji="1" lang="ja-JP" altLang="en-US" b="1" dirty="0">
                <a:latin typeface="ＭＳ ゴシック" panose="020B0609070205080204" pitchFamily="49" charset="-128"/>
                <a:ea typeface="ＭＳ ゴシック" panose="020B0609070205080204" pitchFamily="49" charset="-128"/>
              </a:rPr>
              <a:t>各要素の色に指定はないが、</a:t>
            </a:r>
            <a:endParaRPr kumimoji="1" lang="en-US" altLang="ja-JP" b="1"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r>
              <a:rPr kumimoji="1" lang="ja-JP" altLang="en-US" b="1" dirty="0">
                <a:latin typeface="ＭＳ ゴシック" panose="020B0609070205080204" pitchFamily="49" charset="-128"/>
                <a:ea typeface="ＭＳ ゴシック" panose="020B0609070205080204" pitchFamily="49" charset="-128"/>
              </a:rPr>
              <a:t>　ラベルと背景色を見分けづらくないよう留意すること</a:t>
            </a:r>
            <a:r>
              <a:rPr kumimoji="1" lang="ja-JP" altLang="en-US" dirty="0">
                <a:latin typeface="ＭＳ ゴシック" panose="020B0609070205080204" pitchFamily="49" charset="-128"/>
                <a:ea typeface="ＭＳ ゴシック" panose="020B0609070205080204" pitchFamily="49" charset="-128"/>
              </a:rPr>
              <a:t>。</a:t>
            </a:r>
            <a:endParaRPr kumimoji="1" lang="en-US" altLang="ja-JP" dirty="0">
              <a:latin typeface="ＭＳ ゴシック" panose="020B0609070205080204" pitchFamily="49" charset="-128"/>
              <a:ea typeface="ＭＳ ゴシック" panose="020B0609070205080204" pitchFamily="49" charset="-128"/>
            </a:endParaRPr>
          </a:p>
          <a:p>
            <a:endParaRPr kumimoji="1" lang="en-US" altLang="ja-JP" dirty="0">
              <a:latin typeface="ＭＳ ゴシック" panose="020B0609070205080204" pitchFamily="49" charset="-128"/>
              <a:ea typeface="ＭＳ ゴシック" panose="020B0609070205080204" pitchFamily="49" charset="-128"/>
            </a:endParaRPr>
          </a:p>
          <a:p>
            <a:pPr marL="285750" indent="-285750">
              <a:buFont typeface="Arial" panose="020B0604020202020204" pitchFamily="34" charset="0"/>
              <a:buChar char="•"/>
            </a:pPr>
            <a:r>
              <a:rPr kumimoji="1" lang="ja-JP" altLang="en-US" dirty="0">
                <a:latin typeface="ＭＳ ゴシック" panose="020B0609070205080204" pitchFamily="49" charset="-128"/>
                <a:ea typeface="ＭＳ ゴシック" panose="020B0609070205080204" pitchFamily="49" charset="-128"/>
              </a:rPr>
              <a:t>ラベルの表示は認証に失敗するとエラーメッセージに切り替わるようにする。赤文字に切り替える。</a:t>
            </a:r>
            <a:endParaRPr kumimoji="1" lang="en-US" altLang="ja-JP" dirty="0">
              <a:latin typeface="ＭＳ ゴシック" panose="020B0609070205080204" pitchFamily="49" charset="-128"/>
              <a:ea typeface="ＭＳ ゴシック" panose="020B0609070205080204" pitchFamily="49" charset="-128"/>
            </a:endParaRP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25120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A3846-C944-405D-94FA-0013392FD4DC}"/>
              </a:ext>
            </a:extLst>
          </p:cNvPr>
          <p:cNvSpPr>
            <a:spLocks noGrp="1"/>
          </p:cNvSpPr>
          <p:nvPr>
            <p:ph type="title"/>
          </p:nvPr>
        </p:nvSpPr>
        <p:spPr>
          <a:xfrm>
            <a:off x="258700" y="488887"/>
            <a:ext cx="4227250" cy="706170"/>
          </a:xfrm>
        </p:spPr>
        <p:txBody>
          <a:bodyPr>
            <a:normAutofit/>
          </a:bodyPr>
          <a:lstStyle/>
          <a:p>
            <a:r>
              <a:rPr lang="ja-JP" altLang="en-US" sz="2700" dirty="0">
                <a:solidFill>
                  <a:srgbClr val="FFFF00"/>
                </a:solidFill>
                <a:latin typeface="ＭＳ ゴシック" panose="020B0609070205080204" pitchFamily="49" charset="-128"/>
                <a:ea typeface="ＭＳ ゴシック" panose="020B0609070205080204" pitchFamily="49" charset="-128"/>
              </a:rPr>
              <a:t>外部設計</a:t>
            </a:r>
            <a:r>
              <a:rPr lang="en-US" altLang="ja-JP" sz="2700" dirty="0">
                <a:solidFill>
                  <a:srgbClr val="FFFF00"/>
                </a:solidFill>
                <a:latin typeface="ＭＳ ゴシック" panose="020B0609070205080204" pitchFamily="49" charset="-128"/>
                <a:ea typeface="ＭＳ ゴシック" panose="020B0609070205080204" pitchFamily="49" charset="-128"/>
              </a:rPr>
              <a:t>:</a:t>
            </a:r>
            <a:r>
              <a:rPr lang="ja-JP" altLang="en-US" sz="2700" dirty="0">
                <a:solidFill>
                  <a:srgbClr val="FFFF00"/>
                </a:solidFill>
                <a:latin typeface="ＭＳ ゴシック" panose="020B0609070205080204" pitchFamily="49" charset="-128"/>
                <a:ea typeface="ＭＳ ゴシック" panose="020B0609070205080204" pitchFamily="49" charset="-128"/>
              </a:rPr>
              <a:t>画面レイアウト</a:t>
            </a:r>
            <a:r>
              <a:rPr lang="en-US" altLang="ja-JP" sz="2700" dirty="0">
                <a:solidFill>
                  <a:srgbClr val="FFFF00"/>
                </a:solidFill>
                <a:latin typeface="ＭＳ ゴシック" panose="020B0609070205080204" pitchFamily="49" charset="-128"/>
                <a:ea typeface="ＭＳ ゴシック" panose="020B0609070205080204" pitchFamily="49" charset="-128"/>
              </a:rPr>
              <a:t> </a:t>
            </a:r>
            <a:endParaRPr kumimoji="1" lang="ja-JP" altLang="en-US" sz="2700"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F34B124F-85F5-497E-95FE-0B5E7BB331EF}"/>
              </a:ext>
            </a:extLst>
          </p:cNvPr>
          <p:cNvSpPr txBox="1"/>
          <p:nvPr/>
        </p:nvSpPr>
        <p:spPr>
          <a:xfrm>
            <a:off x="0" y="1490482"/>
            <a:ext cx="6631620" cy="10387459"/>
          </a:xfrm>
          <a:prstGeom prst="rect">
            <a:avLst/>
          </a:prstGeom>
          <a:noFill/>
        </p:spPr>
        <p:txBody>
          <a:bodyPr wrap="square" rtlCol="0">
            <a:spAutoFit/>
          </a:bodyPr>
          <a:lstStyle/>
          <a:p>
            <a:pPr marL="457200" indent="-457200">
              <a:buFont typeface="+mj-lt"/>
              <a:buAutoNum type="arabicPeriod"/>
            </a:pPr>
            <a:r>
              <a:rPr kumimoji="1" lang="ja-JP" altLang="en-US" b="1" dirty="0">
                <a:latin typeface="ＭＳ ゴシック" panose="020B0609070205080204" pitchFamily="49" charset="-128"/>
                <a:ea typeface="ＭＳ ゴシック" panose="020B0609070205080204" pitchFamily="49" charset="-128"/>
              </a:rPr>
              <a:t>ログイン認証出来たら入る画面。</a:t>
            </a: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kumimoji="1" lang="ja-JP" altLang="en-US" b="1" dirty="0">
                <a:latin typeface="ＭＳ ゴシック" panose="020B0609070205080204" pitchFamily="49" charset="-128"/>
                <a:ea typeface="ＭＳ ゴシック" panose="020B0609070205080204" pitchFamily="49" charset="-128"/>
              </a:rPr>
              <a:t>ファイル名は </a:t>
            </a:r>
            <a:r>
              <a:rPr kumimoji="1" lang="en-US" altLang="ja-JP" b="1" dirty="0">
                <a:latin typeface="ＭＳ ゴシック" panose="020B0609070205080204" pitchFamily="49" charset="-128"/>
                <a:ea typeface="ＭＳ ゴシック" panose="020B0609070205080204" pitchFamily="49" charset="-128"/>
              </a:rPr>
              <a:t>admin.html</a:t>
            </a:r>
            <a:r>
              <a:rPr kumimoji="1" lang="ja-JP" altLang="en-US" b="1" dirty="0">
                <a:latin typeface="ＭＳ ゴシック" panose="020B0609070205080204" pitchFamily="49" charset="-128"/>
                <a:ea typeface="ＭＳ ゴシック" panose="020B0609070205080204" pitchFamily="49" charset="-128"/>
              </a:rPr>
              <a:t>とする。</a:t>
            </a: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kumimoji="1" lang="ja-JP" altLang="en-US" b="1" dirty="0">
                <a:latin typeface="ＭＳ ゴシック" panose="020B0609070205080204" pitchFamily="49" charset="-128"/>
                <a:ea typeface="ＭＳ ゴシック" panose="020B0609070205080204" pitchFamily="49" charset="-128"/>
              </a:rPr>
              <a:t>使用できるテーブルリストの領域。</a:t>
            </a: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kumimoji="1" lang="ja-JP" altLang="en-US" b="1" dirty="0">
                <a:latin typeface="ＭＳ ゴシック" panose="020B0609070205080204" pitchFamily="49" charset="-128"/>
                <a:ea typeface="ＭＳ ゴシック" panose="020B0609070205080204" pitchFamily="49" charset="-128"/>
              </a:rPr>
              <a:t>使用中のテーブル名、操作項目等を表示する領域</a:t>
            </a: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kumimoji="1" lang="ja-JP" altLang="en-US" b="1" dirty="0">
                <a:latin typeface="ＭＳ ゴシック" panose="020B0609070205080204" pitchFamily="49" charset="-128"/>
                <a:ea typeface="ＭＳ ゴシック" panose="020B0609070205080204" pitchFamily="49" charset="-128"/>
              </a:rPr>
              <a:t>使用中のテーブルデータを表示する領域。</a:t>
            </a: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kumimoji="1" lang="ja-JP" altLang="en-US" b="1" dirty="0">
                <a:latin typeface="ＭＳ ゴシック" panose="020B0609070205080204" pitchFamily="49" charset="-128"/>
                <a:ea typeface="ＭＳ ゴシック" panose="020B0609070205080204" pitchFamily="49" charset="-128"/>
              </a:rPr>
              <a:t>表示データを切り替える領域。</a:t>
            </a:r>
            <a:endParaRPr kumimoji="1" lang="en-US" altLang="ja-JP"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sz="2100" b="1"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sz="2400"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pPr marL="342900" indent="-342900">
              <a:buFont typeface="Wingdings" panose="05000000000000000000" pitchFamily="2" charset="2"/>
              <a:buChar char="l"/>
            </a:pPr>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pPr marL="342900" indent="-342900">
              <a:buFont typeface="Wingdings" panose="05000000000000000000" pitchFamily="2" charset="2"/>
              <a:buChar char="l"/>
            </a:pPr>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l"/>
            </a:pPr>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l"/>
            </a:pPr>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endParaRPr kumimoji="1" lang="en-US" altLang="ja-JP" sz="2400" dirty="0">
              <a:latin typeface="ＭＳ ゴシック" panose="020B0609070205080204" pitchFamily="49" charset="-128"/>
              <a:ea typeface="ＭＳ ゴシック" panose="020B0609070205080204" pitchFamily="49" charset="-128"/>
            </a:endParaRPr>
          </a:p>
          <a:p>
            <a:endParaRPr kumimoji="1" lang="ja-JP" altLang="en-US" sz="2400" dirty="0">
              <a:latin typeface="ＭＳ ゴシック" panose="020B0609070205080204" pitchFamily="49" charset="-128"/>
              <a:ea typeface="ＭＳ ゴシック" panose="020B0609070205080204" pitchFamily="49" charset="-128"/>
            </a:endParaRPr>
          </a:p>
        </p:txBody>
      </p:sp>
      <p:pic>
        <p:nvPicPr>
          <p:cNvPr id="10" name="図 9">
            <a:extLst>
              <a:ext uri="{FF2B5EF4-FFF2-40B4-BE49-F238E27FC236}">
                <a16:creationId xmlns:a16="http://schemas.microsoft.com/office/drawing/2014/main" id="{B2A858DC-1509-45C1-B365-4140807F00A3}"/>
              </a:ext>
            </a:extLst>
          </p:cNvPr>
          <p:cNvPicPr>
            <a:picLocks noChangeAspect="1"/>
          </p:cNvPicPr>
          <p:nvPr/>
        </p:nvPicPr>
        <p:blipFill>
          <a:blip r:embed="rId2"/>
          <a:stretch>
            <a:fillRect/>
          </a:stretch>
        </p:blipFill>
        <p:spPr>
          <a:xfrm>
            <a:off x="6911663" y="992497"/>
            <a:ext cx="5129690" cy="3552870"/>
          </a:xfrm>
          <a:prstGeom prst="rect">
            <a:avLst/>
          </a:prstGeom>
        </p:spPr>
      </p:pic>
      <p:sp>
        <p:nvSpPr>
          <p:cNvPr id="11" name="正方形/長方形 10">
            <a:extLst>
              <a:ext uri="{FF2B5EF4-FFF2-40B4-BE49-F238E27FC236}">
                <a16:creationId xmlns:a16="http://schemas.microsoft.com/office/drawing/2014/main" id="{5D142A8F-D82E-484A-BEA4-D627B7426EBC}"/>
              </a:ext>
            </a:extLst>
          </p:cNvPr>
          <p:cNvSpPr/>
          <p:nvPr/>
        </p:nvSpPr>
        <p:spPr>
          <a:xfrm>
            <a:off x="7190914" y="2425466"/>
            <a:ext cx="469270" cy="34844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ＭＳ ゴシック" panose="020B0609070205080204" pitchFamily="49" charset="-128"/>
                <a:ea typeface="ＭＳ ゴシック" panose="020B0609070205080204" pitchFamily="49" charset="-128"/>
              </a:rPr>
              <a:t>3</a:t>
            </a:r>
            <a:endParaRPr kumimoji="1" lang="ja-JP" altLang="en-US" sz="2000" dirty="0">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0FE73B50-E8CF-414E-8385-6F59500A36ED}"/>
              </a:ext>
            </a:extLst>
          </p:cNvPr>
          <p:cNvSpPr/>
          <p:nvPr/>
        </p:nvSpPr>
        <p:spPr>
          <a:xfrm>
            <a:off x="11018900" y="1195057"/>
            <a:ext cx="914400" cy="29542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ＭＳ ゴシック" panose="020B0609070205080204" pitchFamily="49" charset="-128"/>
                <a:ea typeface="ＭＳ ゴシック" panose="020B0609070205080204" pitchFamily="49" charset="-128"/>
              </a:rPr>
              <a:t>４</a:t>
            </a:r>
          </a:p>
        </p:txBody>
      </p:sp>
      <p:sp>
        <p:nvSpPr>
          <p:cNvPr id="13" name="正方形/長方形 12">
            <a:extLst>
              <a:ext uri="{FF2B5EF4-FFF2-40B4-BE49-F238E27FC236}">
                <a16:creationId xmlns:a16="http://schemas.microsoft.com/office/drawing/2014/main" id="{35E90752-7FF4-4196-AB2A-F474F6D5A49C}"/>
              </a:ext>
            </a:extLst>
          </p:cNvPr>
          <p:cNvSpPr/>
          <p:nvPr/>
        </p:nvSpPr>
        <p:spPr>
          <a:xfrm>
            <a:off x="9897130" y="2216841"/>
            <a:ext cx="377533" cy="27631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ＭＳ ゴシック" panose="020B0609070205080204" pitchFamily="49" charset="-128"/>
                <a:ea typeface="ＭＳ ゴシック" panose="020B0609070205080204" pitchFamily="49" charset="-128"/>
              </a:rPr>
              <a:t>5</a:t>
            </a:r>
            <a:endParaRPr kumimoji="1" lang="ja-JP" altLang="en-US" sz="2000" dirty="0">
              <a:latin typeface="ＭＳ ゴシック" panose="020B0609070205080204" pitchFamily="49" charset="-128"/>
              <a:ea typeface="ＭＳ ゴシック" panose="020B0609070205080204" pitchFamily="49" charset="-128"/>
            </a:endParaRPr>
          </a:p>
        </p:txBody>
      </p:sp>
      <p:sp>
        <p:nvSpPr>
          <p:cNvPr id="14" name="正方形/長方形 13">
            <a:extLst>
              <a:ext uri="{FF2B5EF4-FFF2-40B4-BE49-F238E27FC236}">
                <a16:creationId xmlns:a16="http://schemas.microsoft.com/office/drawing/2014/main" id="{5C1D778C-7A5C-4B59-B22C-2596E9F0C4D3}"/>
              </a:ext>
            </a:extLst>
          </p:cNvPr>
          <p:cNvSpPr/>
          <p:nvPr/>
        </p:nvSpPr>
        <p:spPr>
          <a:xfrm>
            <a:off x="9356092" y="3231780"/>
            <a:ext cx="500341" cy="39443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ＭＳ ゴシック" panose="020B0609070205080204" pitchFamily="49" charset="-128"/>
                <a:ea typeface="ＭＳ ゴシック" panose="020B0609070205080204" pitchFamily="49" charset="-128"/>
              </a:rPr>
              <a:t>6</a:t>
            </a:r>
            <a:endParaRPr kumimoji="1" lang="ja-JP" altLang="en-US" sz="2000" dirty="0">
              <a:latin typeface="ＭＳ ゴシック" panose="020B0609070205080204" pitchFamily="49" charset="-128"/>
              <a:ea typeface="ＭＳ ゴシック" panose="020B0609070205080204" pitchFamily="49" charset="-128"/>
            </a:endParaRPr>
          </a:p>
        </p:txBody>
      </p:sp>
      <p:sp>
        <p:nvSpPr>
          <p:cNvPr id="3" name="テキスト ボックス 2">
            <a:extLst>
              <a:ext uri="{FF2B5EF4-FFF2-40B4-BE49-F238E27FC236}">
                <a16:creationId xmlns:a16="http://schemas.microsoft.com/office/drawing/2014/main" id="{CAB36FDC-3AF0-4FB0-8A68-A5A3F8535451}"/>
              </a:ext>
            </a:extLst>
          </p:cNvPr>
          <p:cNvSpPr txBox="1"/>
          <p:nvPr/>
        </p:nvSpPr>
        <p:spPr>
          <a:xfrm>
            <a:off x="550415" y="5734975"/>
            <a:ext cx="6702641" cy="461665"/>
          </a:xfrm>
          <a:prstGeom prst="rect">
            <a:avLst/>
          </a:prstGeom>
          <a:noFill/>
        </p:spPr>
        <p:txBody>
          <a:bodyPr wrap="square" rtlCol="0">
            <a:spAutoFit/>
          </a:bodyPr>
          <a:lstStyle/>
          <a:p>
            <a:r>
              <a:rPr kumimoji="1" lang="ja-JP" altLang="en-US" sz="2400" dirty="0">
                <a:solidFill>
                  <a:schemeClr val="bg1"/>
                </a:solidFill>
                <a:latin typeface="ＭＳ ゴシック" panose="020B0609070205080204" pitchFamily="49" charset="-128"/>
                <a:ea typeface="ＭＳ ゴシック" panose="020B0609070205080204" pitchFamily="49" charset="-128"/>
              </a:rPr>
              <a:t>項番</a:t>
            </a:r>
            <a:r>
              <a:rPr kumimoji="1" lang="en-US" altLang="ja-JP" sz="2400" dirty="0">
                <a:solidFill>
                  <a:schemeClr val="bg1"/>
                </a:solidFill>
                <a:latin typeface="ＭＳ ゴシック" panose="020B0609070205080204" pitchFamily="49" charset="-128"/>
                <a:ea typeface="ＭＳ ゴシック" panose="020B0609070205080204" pitchFamily="49" charset="-128"/>
              </a:rPr>
              <a:t>3,4,5,6</a:t>
            </a:r>
            <a:r>
              <a:rPr kumimoji="1" lang="ja-JP" altLang="en-US" sz="2400" dirty="0">
                <a:solidFill>
                  <a:schemeClr val="bg1"/>
                </a:solidFill>
                <a:latin typeface="ＭＳ ゴシック" panose="020B0609070205080204" pitchFamily="49" charset="-128"/>
                <a:ea typeface="ＭＳ ゴシック" panose="020B0609070205080204" pitchFamily="49" charset="-128"/>
              </a:rPr>
              <a:t>については、別途資料参照。</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7492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8044D9FE-D19B-449A-AED8-38012B7478F0}"/>
              </a:ext>
            </a:extLst>
          </p:cNvPr>
          <p:cNvSpPr>
            <a:spLocks noGrp="1"/>
          </p:cNvSpPr>
          <p:nvPr>
            <p:ph type="title"/>
          </p:nvPr>
        </p:nvSpPr>
        <p:spPr>
          <a:xfrm>
            <a:off x="195309" y="181664"/>
            <a:ext cx="7821228" cy="777126"/>
          </a:xfrm>
        </p:spPr>
        <p:txBody>
          <a:bodyPr>
            <a:normAutofit/>
          </a:bodyPr>
          <a:lstStyle/>
          <a:p>
            <a:r>
              <a:rPr lang="ja-JP" altLang="en-US" dirty="0">
                <a:solidFill>
                  <a:srgbClr val="FFFF00"/>
                </a:solidFill>
                <a:latin typeface="ＭＳ ゴシック" panose="020B0609070205080204" pitchFamily="49" charset="-128"/>
                <a:ea typeface="ＭＳ ゴシック" panose="020B0609070205080204" pitchFamily="49" charset="-128"/>
              </a:rPr>
              <a:t>画面レイアウト</a:t>
            </a:r>
            <a:r>
              <a:rPr kumimoji="1" lang="en-US" altLang="ja-JP" dirty="0">
                <a:solidFill>
                  <a:srgbClr val="FFFF00"/>
                </a:solidFill>
                <a:latin typeface="ＭＳ ゴシック" panose="020B0609070205080204" pitchFamily="49" charset="-128"/>
                <a:ea typeface="ＭＳ ゴシック" panose="020B0609070205080204" pitchFamily="49" charset="-128"/>
              </a:rPr>
              <a:t>:</a:t>
            </a:r>
            <a:r>
              <a:rPr kumimoji="1" lang="ja-JP" altLang="en-US" dirty="0">
                <a:solidFill>
                  <a:srgbClr val="FFFF00"/>
                </a:solidFill>
                <a:latin typeface="ＭＳ ゴシック" panose="020B0609070205080204" pitchFamily="49" charset="-128"/>
                <a:ea typeface="ＭＳ ゴシック" panose="020B0609070205080204" pitchFamily="49" charset="-128"/>
              </a:rPr>
              <a:t>マークアップ</a:t>
            </a:r>
            <a:r>
              <a:rPr lang="ja-JP" altLang="en-US" dirty="0">
                <a:solidFill>
                  <a:srgbClr val="FFFF00"/>
                </a:solidFill>
                <a:latin typeface="ＭＳ ゴシック" panose="020B0609070205080204" pitchFamily="49" charset="-128"/>
                <a:ea typeface="ＭＳ ゴシック" panose="020B0609070205080204" pitchFamily="49" charset="-128"/>
              </a:rPr>
              <a:t>詳細</a:t>
            </a:r>
            <a:endParaRPr kumimoji="1" lang="ja-JP" altLang="en-US" dirty="0">
              <a:solidFill>
                <a:srgbClr val="FFFF00"/>
              </a:solidFill>
              <a:latin typeface="ＭＳ ゴシック" panose="020B0609070205080204" pitchFamily="49" charset="-128"/>
              <a:ea typeface="ＭＳ ゴシック" panose="020B0609070205080204" pitchFamily="49" charset="-128"/>
            </a:endParaRPr>
          </a:p>
        </p:txBody>
      </p:sp>
      <p:graphicFrame>
        <p:nvGraphicFramePr>
          <p:cNvPr id="4" name="表 3">
            <a:extLst>
              <a:ext uri="{FF2B5EF4-FFF2-40B4-BE49-F238E27FC236}">
                <a16:creationId xmlns:a16="http://schemas.microsoft.com/office/drawing/2014/main" id="{68E60749-96BF-4C3E-8BF1-61CE2E790812}"/>
              </a:ext>
            </a:extLst>
          </p:cNvPr>
          <p:cNvGraphicFramePr>
            <a:graphicFrameLocks noGrp="1"/>
          </p:cNvGraphicFramePr>
          <p:nvPr>
            <p:extLst>
              <p:ext uri="{D42A27DB-BD31-4B8C-83A1-F6EECF244321}">
                <p14:modId xmlns:p14="http://schemas.microsoft.com/office/powerpoint/2010/main" val="3424662727"/>
              </p:ext>
            </p:extLst>
          </p:nvPr>
        </p:nvGraphicFramePr>
        <p:xfrm>
          <a:off x="1008529" y="886802"/>
          <a:ext cx="9973148" cy="5194940"/>
        </p:xfrm>
        <a:graphic>
          <a:graphicData uri="http://schemas.openxmlformats.org/drawingml/2006/table">
            <a:tbl>
              <a:tblPr firstRow="1" bandRow="1">
                <a:tableStyleId>{5C22544A-7EE6-4342-B048-85BDC9FD1C3A}</a:tableStyleId>
              </a:tblPr>
              <a:tblGrid>
                <a:gridCol w="3187320">
                  <a:extLst>
                    <a:ext uri="{9D8B030D-6E8A-4147-A177-3AD203B41FA5}">
                      <a16:colId xmlns:a16="http://schemas.microsoft.com/office/drawing/2014/main" val="1024184849"/>
                    </a:ext>
                  </a:extLst>
                </a:gridCol>
                <a:gridCol w="3960390">
                  <a:extLst>
                    <a:ext uri="{9D8B030D-6E8A-4147-A177-3AD203B41FA5}">
                      <a16:colId xmlns:a16="http://schemas.microsoft.com/office/drawing/2014/main" val="473058936"/>
                    </a:ext>
                  </a:extLst>
                </a:gridCol>
                <a:gridCol w="2825438">
                  <a:extLst>
                    <a:ext uri="{9D8B030D-6E8A-4147-A177-3AD203B41FA5}">
                      <a16:colId xmlns:a16="http://schemas.microsoft.com/office/drawing/2014/main" val="223129074"/>
                    </a:ext>
                  </a:extLst>
                </a:gridCol>
              </a:tblGrid>
              <a:tr h="951550">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場所</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マークアップ指定</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備考</a:t>
                      </a:r>
                    </a:p>
                  </a:txBody>
                  <a:tcPr anchor="ctr"/>
                </a:tc>
                <a:extLst>
                  <a:ext uri="{0D108BD9-81ED-4DB2-BD59-A6C34878D82A}">
                    <a16:rowId xmlns:a16="http://schemas.microsoft.com/office/drawing/2014/main" val="4290886182"/>
                  </a:ext>
                </a:extLst>
              </a:tr>
              <a:tr h="599611">
                <a:tc>
                  <a:txBody>
                    <a:bodyPr/>
                    <a:lstStyle/>
                    <a:p>
                      <a:pPr algn="ctr"/>
                      <a:r>
                        <a:rPr kumimoji="1" lang="ja-JP" altLang="en-US" dirty="0">
                          <a:latin typeface="ＭＳ ゴシック" panose="020B0609070205080204" pitchFamily="49" charset="-128"/>
                          <a:ea typeface="ＭＳ ゴシック" panose="020B0609070205080204" pitchFamily="49" charset="-128"/>
                        </a:rPr>
                        <a:t>共通</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レイアウト画像項番③の一部と、④の項目は</a:t>
                      </a:r>
                      <a:r>
                        <a:rPr kumimoji="1" lang="en-US" altLang="ja-JP" dirty="0">
                          <a:latin typeface="ＭＳ ゴシック" panose="020B0609070205080204" pitchFamily="49" charset="-128"/>
                          <a:ea typeface="ＭＳ ゴシック" panose="020B0609070205080204" pitchFamily="49" charset="-128"/>
                        </a:rPr>
                        <a:t>a</a:t>
                      </a:r>
                      <a:r>
                        <a:rPr kumimoji="1" lang="ja-JP" altLang="en-US" dirty="0">
                          <a:latin typeface="ＭＳ ゴシック" panose="020B0609070205080204" pitchFamily="49" charset="-128"/>
                          <a:ea typeface="ＭＳ ゴシック" panose="020B0609070205080204" pitchFamily="49" charset="-128"/>
                        </a:rPr>
                        <a:t>タグでの実装とする。</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l"/>
                      <a:endParaRPr kumimoji="1" lang="ja-JP" altLang="en-US"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1137876"/>
                  </a:ext>
                </a:extLst>
              </a:tr>
              <a:tr h="856588">
                <a:tc>
                  <a:txBody>
                    <a:bodyPr/>
                    <a:lstStyle/>
                    <a:p>
                      <a:pPr algn="ctr"/>
                      <a:r>
                        <a:rPr kumimoji="1" lang="en-US" altLang="ja-JP" dirty="0">
                          <a:latin typeface="ＭＳ ゴシック" panose="020B0609070205080204" pitchFamily="49" charset="-128"/>
                          <a:ea typeface="ＭＳ ゴシック" panose="020B0609070205080204" pitchFamily="49" charset="-128"/>
                        </a:rPr>
                        <a:t>index.html</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要素と要素の間隔は一定である事。</a:t>
                      </a:r>
                      <a:endParaRPr kumimoji="1" lang="en-US" altLang="ja-JP" dirty="0">
                        <a:latin typeface="ＭＳ ゴシック" panose="020B0609070205080204" pitchFamily="49" charset="-128"/>
                        <a:ea typeface="ＭＳ ゴシック" panose="020B0609070205080204" pitchFamily="49" charset="-128"/>
                      </a:endParaRPr>
                    </a:p>
                    <a:p>
                      <a:pPr algn="l"/>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l"/>
                      <a:r>
                        <a:rPr kumimoji="1" lang="en-US" altLang="ja-JP" dirty="0">
                          <a:latin typeface="ＭＳ ゴシック" panose="020B0609070205080204" pitchFamily="49" charset="-128"/>
                          <a:ea typeface="ＭＳ ゴシック" panose="020B0609070205080204" pitchFamily="49" charset="-128"/>
                        </a:rPr>
                        <a:t>CSS</a:t>
                      </a:r>
                      <a:r>
                        <a:rPr kumimoji="1" lang="ja-JP" altLang="en-US" dirty="0">
                          <a:latin typeface="ＭＳ ゴシック" panose="020B0609070205080204" pitchFamily="49" charset="-128"/>
                          <a:ea typeface="ＭＳ ゴシック" panose="020B0609070205080204" pitchFamily="49" charset="-128"/>
                        </a:rPr>
                        <a:t>の</a:t>
                      </a:r>
                      <a:r>
                        <a:rPr kumimoji="1" lang="en-US" altLang="ja-JP" dirty="0" err="1">
                          <a:latin typeface="ＭＳ ゴシック" panose="020B0609070205080204" pitchFamily="49" charset="-128"/>
                          <a:ea typeface="ＭＳ ゴシック" panose="020B0609070205080204" pitchFamily="49" charset="-128"/>
                        </a:rPr>
                        <a:t>margin,padding</a:t>
                      </a:r>
                      <a:endParaRPr kumimoji="1" lang="en-US" altLang="ja-JP" dirty="0">
                        <a:latin typeface="ＭＳ ゴシック" panose="020B0609070205080204" pitchFamily="49" charset="-128"/>
                        <a:ea typeface="ＭＳ ゴシック" panose="020B0609070205080204" pitchFamily="49" charset="-128"/>
                      </a:endParaRPr>
                    </a:p>
                    <a:p>
                      <a:pPr algn="l"/>
                      <a:r>
                        <a:rPr kumimoji="1" lang="ja-JP" altLang="en-US" dirty="0">
                          <a:latin typeface="ＭＳ ゴシック" panose="020B0609070205080204" pitchFamily="49" charset="-128"/>
                          <a:ea typeface="ＭＳ ゴシック" panose="020B0609070205080204" pitchFamily="49" charset="-128"/>
                        </a:rPr>
                        <a:t>の仕様を推奨</a:t>
                      </a:r>
                      <a:endParaRPr kumimoji="1" lang="en-US" altLang="ja-JP" dirty="0">
                        <a:latin typeface="ＭＳ ゴシック" panose="020B0609070205080204" pitchFamily="49" charset="-128"/>
                        <a:ea typeface="ＭＳ ゴシック" panose="020B0609070205080204" pitchFamily="49" charset="-128"/>
                      </a:endParaRPr>
                    </a:p>
                    <a:p>
                      <a:pPr algn="l"/>
                      <a:endParaRPr kumimoji="1" lang="ja-JP" altLang="en-US"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176526016"/>
                  </a:ext>
                </a:extLst>
              </a:tr>
              <a:tr h="1627517">
                <a:tc>
                  <a:txBody>
                    <a:bodyPr/>
                    <a:lstStyle/>
                    <a:p>
                      <a:pPr algn="ctr"/>
                      <a:r>
                        <a:rPr kumimoji="1" lang="en-US" altLang="ja-JP" dirty="0">
                          <a:latin typeface="ＭＳ ゴシック" panose="020B0609070205080204" pitchFamily="49" charset="-128"/>
                          <a:ea typeface="ＭＳ ゴシック" panose="020B0609070205080204" pitchFamily="49" charset="-128"/>
                        </a:rPr>
                        <a:t>admin.html</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ウインドウサイズが変更したときに画面レイアウトが崩れないよう留意する。</a:t>
                      </a:r>
                      <a:endParaRPr kumimoji="1" lang="en-US" altLang="ja-JP" dirty="0">
                        <a:latin typeface="ＭＳ ゴシック" panose="020B0609070205080204" pitchFamily="49" charset="-128"/>
                        <a:ea typeface="ＭＳ ゴシック" panose="020B0609070205080204" pitchFamily="49" charset="-128"/>
                      </a:endParaRPr>
                    </a:p>
                    <a:p>
                      <a:pPr algn="l"/>
                      <a:r>
                        <a:rPr kumimoji="1" lang="ja-JP" altLang="en-US" dirty="0">
                          <a:latin typeface="ＭＳ ゴシック" panose="020B0609070205080204" pitchFamily="49" charset="-128"/>
                          <a:ea typeface="ＭＳ ゴシック" panose="020B0609070205080204" pitchFamily="49" charset="-128"/>
                        </a:rPr>
                        <a:t>レイアウト画像項番⑤のユーザ名と、項番⑥は</a:t>
                      </a:r>
                      <a:r>
                        <a:rPr kumimoji="1" lang="en-US" altLang="ja-JP" dirty="0">
                          <a:latin typeface="ＭＳ ゴシック" panose="020B0609070205080204" pitchFamily="49" charset="-128"/>
                          <a:ea typeface="ＭＳ ゴシック" panose="020B0609070205080204" pitchFamily="49" charset="-128"/>
                        </a:rPr>
                        <a:t>a</a:t>
                      </a:r>
                      <a:r>
                        <a:rPr kumimoji="1" lang="ja-JP" altLang="en-US" dirty="0">
                          <a:latin typeface="ＭＳ ゴシック" panose="020B0609070205080204" pitchFamily="49" charset="-128"/>
                          <a:ea typeface="ＭＳ ゴシック" panose="020B0609070205080204" pitchFamily="49" charset="-128"/>
                        </a:rPr>
                        <a:t>タグでの実装とする。</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指定ではないが、</a:t>
                      </a:r>
                      <a:endParaRPr kumimoji="1" lang="en-US" altLang="ja-JP" dirty="0">
                        <a:latin typeface="ＭＳ ゴシック" panose="020B0609070205080204" pitchFamily="49" charset="-128"/>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latin typeface="ＭＳ ゴシック" panose="020B0609070205080204" pitchFamily="49" charset="-128"/>
                          <a:ea typeface="ＭＳ ゴシック" panose="020B0609070205080204" pitchFamily="49" charset="-128"/>
                        </a:rPr>
                        <a:t>DB</a:t>
                      </a:r>
                      <a:r>
                        <a:rPr kumimoji="1" lang="ja-JP" altLang="en-US" dirty="0">
                          <a:latin typeface="ＭＳ ゴシック" panose="020B0609070205080204" pitchFamily="49" charset="-128"/>
                          <a:ea typeface="ＭＳ ゴシック" panose="020B0609070205080204" pitchFamily="49" charset="-128"/>
                        </a:rPr>
                        <a:t>データ表示は、</a:t>
                      </a:r>
                      <a:r>
                        <a:rPr kumimoji="1" lang="en-US" altLang="ja-JP" dirty="0">
                          <a:latin typeface="ＭＳ ゴシック" panose="020B0609070205080204" pitchFamily="49" charset="-128"/>
                          <a:ea typeface="ＭＳ ゴシック" panose="020B0609070205080204" pitchFamily="49" charset="-128"/>
                        </a:rPr>
                        <a:t>table</a:t>
                      </a:r>
                      <a:r>
                        <a:rPr kumimoji="1" lang="ja-JP" altLang="en-US" dirty="0">
                          <a:latin typeface="ＭＳ ゴシック" panose="020B0609070205080204" pitchFamily="49" charset="-128"/>
                          <a:ea typeface="ＭＳ ゴシック" panose="020B0609070205080204" pitchFamily="49" charset="-128"/>
                        </a:rPr>
                        <a:t>タグ使用を推奨する。</a:t>
                      </a:r>
                      <a:endParaRPr kumimoji="1" lang="en-US" altLang="ja-JP" dirty="0">
                        <a:latin typeface="ＭＳ ゴシック" panose="020B0609070205080204" pitchFamily="49" charset="-128"/>
                        <a:ea typeface="ＭＳ ゴシック" panose="020B0609070205080204" pitchFamily="49" charset="-128"/>
                      </a:endParaRPr>
                    </a:p>
                    <a:p>
                      <a:pPr algn="l"/>
                      <a:endParaRPr kumimoji="1" lang="en-US" altLang="ja-JP" dirty="0">
                        <a:latin typeface="ＭＳ ゴシック" panose="020B0609070205080204" pitchFamily="49" charset="-128"/>
                        <a:ea typeface="ＭＳ ゴシック" panose="020B0609070205080204" pitchFamily="49" charset="-128"/>
                      </a:endParaRPr>
                    </a:p>
                    <a:p>
                      <a:pPr algn="l"/>
                      <a:r>
                        <a:rPr kumimoji="1" lang="ja-JP" altLang="en-US" dirty="0">
                          <a:latin typeface="ＭＳ ゴシック" panose="020B0609070205080204" pitchFamily="49" charset="-128"/>
                          <a:ea typeface="ＭＳ ゴシック" panose="020B0609070205080204" pitchFamily="49" charset="-128"/>
                        </a:rPr>
                        <a:t>本ページは、テスト項目に入出力設計を記載する。</a:t>
                      </a:r>
                      <a:endParaRPr kumimoji="1" lang="en-US" altLang="ja-JP"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76684590"/>
                  </a:ext>
                </a:extLst>
              </a:tr>
              <a:tr h="951550">
                <a:tc>
                  <a:txBody>
                    <a:bodyPr/>
                    <a:lstStyle/>
                    <a:p>
                      <a:pPr algn="ctr"/>
                      <a:r>
                        <a:rPr kumimoji="1" lang="en-US" altLang="ja-JP" dirty="0">
                          <a:latin typeface="ＭＳ ゴシック" panose="020B0609070205080204" pitchFamily="49" charset="-128"/>
                          <a:ea typeface="ＭＳ ゴシック" panose="020B0609070205080204" pitchFamily="49" charset="-128"/>
                        </a:rPr>
                        <a:t>queryform.html</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l"/>
                      <a:r>
                        <a:rPr kumimoji="1" lang="en-US" altLang="ja-JP" dirty="0">
                          <a:latin typeface="ＭＳ ゴシック" panose="020B0609070205080204" pitchFamily="49" charset="-128"/>
                          <a:ea typeface="ＭＳ ゴシック" panose="020B0609070205080204" pitchFamily="49" charset="-128"/>
                        </a:rPr>
                        <a:t>Form</a:t>
                      </a:r>
                      <a:r>
                        <a:rPr kumimoji="1" lang="ja-JP" altLang="en-US" dirty="0">
                          <a:latin typeface="ＭＳ ゴシック" panose="020B0609070205080204" pitchFamily="49" charset="-128"/>
                          <a:ea typeface="ＭＳ ゴシック" panose="020B0609070205080204" pitchFamily="49" charset="-128"/>
                        </a:rPr>
                        <a:t>タグ内に</a:t>
                      </a:r>
                      <a:r>
                        <a:rPr kumimoji="1" lang="en-US" altLang="ja-JP" dirty="0" err="1">
                          <a:latin typeface="ＭＳ ゴシック" panose="020B0609070205080204" pitchFamily="49" charset="-128"/>
                          <a:ea typeface="ＭＳ ゴシック" panose="020B0609070205080204" pitchFamily="49" charset="-128"/>
                        </a:rPr>
                        <a:t>sql</a:t>
                      </a:r>
                      <a:r>
                        <a:rPr kumimoji="1" lang="ja-JP" altLang="en-US" dirty="0">
                          <a:latin typeface="ＭＳ ゴシック" panose="020B0609070205080204" pitchFamily="49" charset="-128"/>
                          <a:ea typeface="ＭＳ ゴシック" panose="020B0609070205080204" pitchFamily="49" charset="-128"/>
                        </a:rPr>
                        <a:t>ステートメントを入力するフィールドは、</a:t>
                      </a:r>
                      <a:r>
                        <a:rPr kumimoji="1" lang="en-US" altLang="ja-JP" dirty="0">
                          <a:latin typeface="ＭＳ ゴシック" panose="020B0609070205080204" pitchFamily="49" charset="-128"/>
                          <a:ea typeface="ＭＳ ゴシック" panose="020B0609070205080204" pitchFamily="49" charset="-128"/>
                        </a:rPr>
                        <a:t>input</a:t>
                      </a:r>
                      <a:r>
                        <a:rPr kumimoji="1" lang="ja-JP" altLang="en-US" dirty="0">
                          <a:latin typeface="ＭＳ ゴシック" panose="020B0609070205080204" pitchFamily="49" charset="-128"/>
                          <a:ea typeface="ＭＳ ゴシック" panose="020B0609070205080204" pitchFamily="49" charset="-128"/>
                        </a:rPr>
                        <a:t>タグではなく、</a:t>
                      </a:r>
                      <a:r>
                        <a:rPr kumimoji="1" lang="en-US" altLang="ja-JP" dirty="0" err="1">
                          <a:latin typeface="ＭＳ ゴシック" panose="020B0609070205080204" pitchFamily="49" charset="-128"/>
                          <a:ea typeface="ＭＳ ゴシック" panose="020B0609070205080204" pitchFamily="49" charset="-128"/>
                        </a:rPr>
                        <a:t>textarea</a:t>
                      </a:r>
                      <a:r>
                        <a:rPr kumimoji="1" lang="ja-JP" altLang="en-US" dirty="0">
                          <a:latin typeface="ＭＳ ゴシック" panose="020B0609070205080204" pitchFamily="49" charset="-128"/>
                          <a:ea typeface="ＭＳ ゴシック" panose="020B0609070205080204" pitchFamily="49" charset="-128"/>
                        </a:rPr>
                        <a:t>タグを利用すること</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l"/>
                      <a:r>
                        <a:rPr kumimoji="1" lang="en-US" altLang="ja-JP" dirty="0">
                          <a:latin typeface="ＭＳ ゴシック" panose="020B0609070205080204" pitchFamily="49" charset="-128"/>
                          <a:ea typeface="ＭＳ ゴシック" panose="020B0609070205080204" pitchFamily="49" charset="-128"/>
                        </a:rPr>
                        <a:t>SQL</a:t>
                      </a:r>
                      <a:r>
                        <a:rPr kumimoji="1" lang="ja-JP" altLang="en-US" dirty="0">
                          <a:latin typeface="ＭＳ ゴシック" panose="020B0609070205080204" pitchFamily="49" charset="-128"/>
                          <a:ea typeface="ＭＳ ゴシック" panose="020B0609070205080204" pitchFamily="49" charset="-128"/>
                        </a:rPr>
                        <a:t>という合わせ時にエスケープ処理を行う。</a:t>
                      </a:r>
                      <a:endParaRPr kumimoji="1" lang="en-US" altLang="ja-JP"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943279926"/>
                  </a:ext>
                </a:extLst>
              </a:tr>
            </a:tbl>
          </a:graphicData>
        </a:graphic>
      </p:graphicFrame>
    </p:spTree>
    <p:extLst>
      <p:ext uri="{BB962C8B-B14F-4D97-AF65-F5344CB8AC3E}">
        <p14:creationId xmlns:p14="http://schemas.microsoft.com/office/powerpoint/2010/main" val="245859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2D533-FBB2-49CA-A0D7-DC8F3CCB62E5}"/>
              </a:ext>
            </a:extLst>
          </p:cNvPr>
          <p:cNvSpPr>
            <a:spLocks noGrp="1"/>
          </p:cNvSpPr>
          <p:nvPr>
            <p:ph type="title"/>
          </p:nvPr>
        </p:nvSpPr>
        <p:spPr>
          <a:xfrm>
            <a:off x="284716" y="190540"/>
            <a:ext cx="8841529" cy="688350"/>
          </a:xfrm>
        </p:spPr>
        <p:txBody>
          <a:bodyPr>
            <a:normAutofit fontScale="90000"/>
          </a:bodyPr>
          <a:lstStyle/>
          <a:p>
            <a:r>
              <a:rPr lang="ja-JP" altLang="en-US" dirty="0">
                <a:solidFill>
                  <a:srgbClr val="FFFF00"/>
                </a:solidFill>
                <a:latin typeface="ＭＳ ゴシック" panose="020B0609070205080204" pitchFamily="49" charset="-128"/>
                <a:ea typeface="ＭＳ ゴシック" panose="020B0609070205080204" pitchFamily="49" charset="-128"/>
              </a:rPr>
              <a:t>外部設計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バリデーションルール</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フロント</a:t>
            </a:r>
            <a:r>
              <a:rPr lang="en-US" altLang="ja-JP" dirty="0">
                <a:solidFill>
                  <a:srgbClr val="FFFF00"/>
                </a:solidFill>
                <a:latin typeface="ＭＳ ゴシック" panose="020B0609070205080204" pitchFamily="49" charset="-128"/>
                <a:ea typeface="ＭＳ ゴシック" panose="020B0609070205080204" pitchFamily="49" charset="-128"/>
              </a:rPr>
              <a:t>)</a:t>
            </a:r>
            <a:endParaRPr kumimoji="1" lang="ja-JP" altLang="en-US" dirty="0"/>
          </a:p>
        </p:txBody>
      </p:sp>
      <p:graphicFrame>
        <p:nvGraphicFramePr>
          <p:cNvPr id="3" name="表 2">
            <a:extLst>
              <a:ext uri="{FF2B5EF4-FFF2-40B4-BE49-F238E27FC236}">
                <a16:creationId xmlns:a16="http://schemas.microsoft.com/office/drawing/2014/main" id="{FD58BEBE-E8CF-47B8-8148-5F4989D82D18}"/>
              </a:ext>
            </a:extLst>
          </p:cNvPr>
          <p:cNvGraphicFramePr>
            <a:graphicFrameLocks noGrp="1"/>
          </p:cNvGraphicFramePr>
          <p:nvPr>
            <p:extLst>
              <p:ext uri="{D42A27DB-BD31-4B8C-83A1-F6EECF244321}">
                <p14:modId xmlns:p14="http://schemas.microsoft.com/office/powerpoint/2010/main" val="392138684"/>
              </p:ext>
            </p:extLst>
          </p:nvPr>
        </p:nvGraphicFramePr>
        <p:xfrm>
          <a:off x="174594" y="1331648"/>
          <a:ext cx="12080098" cy="4552596"/>
        </p:xfrm>
        <a:graphic>
          <a:graphicData uri="http://schemas.openxmlformats.org/drawingml/2006/table">
            <a:tbl>
              <a:tblPr firstRow="1" bandRow="1">
                <a:tableStyleId>{5C22544A-7EE6-4342-B048-85BDC9FD1C3A}</a:tableStyleId>
              </a:tblPr>
              <a:tblGrid>
                <a:gridCol w="1260630">
                  <a:extLst>
                    <a:ext uri="{9D8B030D-6E8A-4147-A177-3AD203B41FA5}">
                      <a16:colId xmlns:a16="http://schemas.microsoft.com/office/drawing/2014/main" val="1034696247"/>
                    </a:ext>
                  </a:extLst>
                </a:gridCol>
                <a:gridCol w="1185939">
                  <a:extLst>
                    <a:ext uri="{9D8B030D-6E8A-4147-A177-3AD203B41FA5}">
                      <a16:colId xmlns:a16="http://schemas.microsoft.com/office/drawing/2014/main" val="4165221038"/>
                    </a:ext>
                  </a:extLst>
                </a:gridCol>
                <a:gridCol w="2270433">
                  <a:extLst>
                    <a:ext uri="{9D8B030D-6E8A-4147-A177-3AD203B41FA5}">
                      <a16:colId xmlns:a16="http://schemas.microsoft.com/office/drawing/2014/main" val="113077656"/>
                    </a:ext>
                  </a:extLst>
                </a:gridCol>
                <a:gridCol w="5137761">
                  <a:extLst>
                    <a:ext uri="{9D8B030D-6E8A-4147-A177-3AD203B41FA5}">
                      <a16:colId xmlns:a16="http://schemas.microsoft.com/office/drawing/2014/main" val="972529461"/>
                    </a:ext>
                  </a:extLst>
                </a:gridCol>
                <a:gridCol w="2225335">
                  <a:extLst>
                    <a:ext uri="{9D8B030D-6E8A-4147-A177-3AD203B41FA5}">
                      <a16:colId xmlns:a16="http://schemas.microsoft.com/office/drawing/2014/main" val="4241934939"/>
                    </a:ext>
                  </a:extLst>
                </a:gridCol>
              </a:tblGrid>
              <a:tr h="1256256">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場所</a:t>
                      </a:r>
                    </a:p>
                  </a:txBody>
                  <a:tcPr anchor="ct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対象</a:t>
                      </a:r>
                    </a:p>
                  </a:txBody>
                  <a:tcPr anchor="ctr"/>
                </a:tc>
                <a:tc gridSpan="2">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ルール</a:t>
                      </a:r>
                    </a:p>
                  </a:txBody>
                  <a:tcPr anchor="ctr"/>
                </a:tc>
                <a:tc hMerge="1">
                  <a:txBody>
                    <a:bodyPr/>
                    <a:lstStyle/>
                    <a:p>
                      <a:endParaRPr kumimoji="1" lang="ja-JP" altLang="en-US"/>
                    </a:p>
                  </a:txBody>
                  <a:tcPr/>
                </a:tc>
                <a:tc>
                  <a:txBody>
                    <a:bodyPr/>
                    <a:lstStyle/>
                    <a:p>
                      <a:pPr algn="ctr"/>
                      <a:r>
                        <a:rPr kumimoji="1" lang="ja-JP" altLang="en-US" sz="2400" baseline="0" dirty="0">
                          <a:latin typeface="ＭＳ ゴシック" panose="020B0609070205080204" pitchFamily="49" charset="-128"/>
                          <a:ea typeface="ＭＳ ゴシック" panose="020B0609070205080204" pitchFamily="49" charset="-128"/>
                        </a:rPr>
                        <a:t>備考</a:t>
                      </a:r>
                    </a:p>
                  </a:txBody>
                  <a:tcPr anchor="ctr"/>
                </a:tc>
                <a:extLst>
                  <a:ext uri="{0D108BD9-81ED-4DB2-BD59-A6C34878D82A}">
                    <a16:rowId xmlns:a16="http://schemas.microsoft.com/office/drawing/2014/main" val="3241313165"/>
                  </a:ext>
                </a:extLst>
              </a:tr>
              <a:tr h="508640">
                <a:tc rowSpan="6">
                  <a:txBody>
                    <a:bodyPr/>
                    <a:lstStyle/>
                    <a:p>
                      <a:pPr algn="ctr"/>
                      <a:r>
                        <a:rPr kumimoji="1" lang="en-US" altLang="ja-JP" sz="1600" dirty="0">
                          <a:latin typeface="ＭＳ ゴシック" panose="020B0609070205080204" pitchFamily="49" charset="-128"/>
                          <a:ea typeface="ＭＳ ゴシック" panose="020B0609070205080204" pitchFamily="49" charset="-128"/>
                        </a:rPr>
                        <a:t>index.html</a:t>
                      </a:r>
                      <a:endParaRPr kumimoji="1" lang="ja-JP" altLang="en-US" sz="1600" dirty="0">
                        <a:latin typeface="ＭＳ ゴシック" panose="020B0609070205080204" pitchFamily="49" charset="-128"/>
                        <a:ea typeface="ＭＳ ゴシック" panose="020B0609070205080204" pitchFamily="49" charset="-128"/>
                      </a:endParaRPr>
                    </a:p>
                  </a:txBody>
                  <a:tcPr anchor="ctr"/>
                </a:tc>
                <a:tc rowSpan="3">
                  <a:txBody>
                    <a:bodyPr/>
                    <a:lstStyle/>
                    <a:p>
                      <a:pPr algn="ctr"/>
                      <a:r>
                        <a:rPr kumimoji="1" lang="en-US" altLang="ja-JP" dirty="0">
                          <a:latin typeface="ＭＳ ゴシック" panose="020B0609070205080204" pitchFamily="49" charset="-128"/>
                          <a:ea typeface="ＭＳ ゴシック" panose="020B0609070205080204" pitchFamily="49" charset="-128"/>
                        </a:rPr>
                        <a:t>name</a:t>
                      </a: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タイミング</a:t>
                      </a:r>
                    </a:p>
                  </a:txBody>
                  <a:tcPr anchor="ctr"/>
                </a:tc>
                <a:tc>
                  <a:txBody>
                    <a:bodyPr/>
                    <a:lstStyle/>
                    <a:p>
                      <a:pPr algn="ctr"/>
                      <a:r>
                        <a:rPr kumimoji="1" lang="en-US" altLang="ja-JP" sz="1600" dirty="0">
                          <a:latin typeface="ＭＳ ゴシック" panose="020B0609070205080204" pitchFamily="49" charset="-128"/>
                          <a:ea typeface="ＭＳ ゴシック" panose="020B0609070205080204" pitchFamily="49" charset="-128"/>
                        </a:rPr>
                        <a:t>submit</a:t>
                      </a:r>
                      <a:r>
                        <a:rPr kumimoji="1" lang="ja-JP" altLang="en-US" sz="1600" dirty="0">
                          <a:latin typeface="ＭＳ ゴシック" panose="020B0609070205080204" pitchFamily="49" charset="-128"/>
                          <a:ea typeface="ＭＳ ゴシック" panose="020B0609070205080204" pitchFamily="49" charset="-128"/>
                        </a:rPr>
                        <a:t>ボタン押下時</a:t>
                      </a:r>
                    </a:p>
                  </a:txBody>
                  <a:tcPr anchor="ctr"/>
                </a:tc>
                <a:tc>
                  <a:txBody>
                    <a:bodyPr/>
                    <a:lstStyle/>
                    <a:p>
                      <a:r>
                        <a:rPr kumimoji="1" lang="ja-JP" altLang="en-US" sz="1400" dirty="0">
                          <a:latin typeface="ＭＳ ゴシック" panose="020B0609070205080204" pitchFamily="49" charset="-128"/>
                          <a:ea typeface="ＭＳ ゴシック" panose="020B0609070205080204" pitchFamily="49" charset="-128"/>
                        </a:rPr>
                        <a:t>失敗した時はエラー表示</a:t>
                      </a:r>
                      <a:endParaRPr kumimoji="1" lang="en-US" altLang="ja-JP" sz="1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051924068"/>
                  </a:ext>
                </a:extLst>
              </a:tr>
              <a:tr h="456250">
                <a:tc vMerge="1">
                  <a:txBody>
                    <a:bodyPr/>
                    <a:lstStyle/>
                    <a:p>
                      <a:pPr algn="ctr"/>
                      <a:endParaRPr kumimoji="1" lang="ja-JP" altLang="en-US" dirty="0">
                        <a:latin typeface="ＭＳ ゴシック" panose="020B0609070205080204" pitchFamily="49" charset="-128"/>
                        <a:ea typeface="ＭＳ ゴシック" panose="020B0609070205080204" pitchFamily="49" charset="-128"/>
                      </a:endParaRPr>
                    </a:p>
                  </a:txBody>
                  <a:tcPr anchor="ctr"/>
                </a:tc>
                <a:tc vMerge="1">
                  <a:txBody>
                    <a:bodyPr/>
                    <a:lstStyle/>
                    <a:p>
                      <a:endParaRPr kumimoji="1" lang="ja-JP" altLang="en-US" dirty="0"/>
                    </a:p>
                  </a:txBody>
                  <a:tcPr/>
                </a:tc>
                <a:tc>
                  <a:txBody>
                    <a:bodyPr/>
                    <a:lstStyle/>
                    <a:p>
                      <a:pPr algn="ctr"/>
                      <a:r>
                        <a:rPr kumimoji="1" lang="ja-JP" altLang="en-US" dirty="0">
                          <a:latin typeface="ＭＳ ゴシック" panose="020B0609070205080204" pitchFamily="49" charset="-128"/>
                          <a:ea typeface="ＭＳ ゴシック" panose="020B0609070205080204" pitchFamily="49" charset="-128"/>
                        </a:rPr>
                        <a:t>ルール</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dirty="0">
                          <a:latin typeface="ＭＳ ゴシック" panose="020B0609070205080204" pitchFamily="49" charset="-128"/>
                          <a:ea typeface="ＭＳ ゴシック" panose="020B0609070205080204" pitchFamily="49" charset="-128"/>
                        </a:rPr>
                        <a:t>name ==“”&amp;&amp; </a:t>
                      </a:r>
                      <a:r>
                        <a:rPr kumimoji="1" lang="en-US" altLang="ja-JP" sz="1200" kern="1200" baseline="0" dirty="0">
                          <a:solidFill>
                            <a:schemeClr val="dk1"/>
                          </a:solidFill>
                          <a:effectLst/>
                          <a:latin typeface="ＭＳ ゴシック" panose="020B0609070205080204" pitchFamily="49" charset="-128"/>
                          <a:ea typeface="ＭＳ ゴシック" panose="020B0609070205080204" pitchFamily="49" charset="-128"/>
                          <a:cs typeface="+mn-cs"/>
                        </a:rPr>
                        <a:t>"^(?=.*?[a-</a:t>
                      </a:r>
                      <a:r>
                        <a:rPr kumimoji="1" lang="en-US" altLang="ja-JP" sz="1200" kern="1200" baseline="0" dirty="0" err="1">
                          <a:solidFill>
                            <a:schemeClr val="dk1"/>
                          </a:solidFill>
                          <a:effectLst/>
                          <a:latin typeface="ＭＳ ゴシック" panose="020B0609070205080204" pitchFamily="49" charset="-128"/>
                          <a:ea typeface="ＭＳ ゴシック" panose="020B0609070205080204" pitchFamily="49" charset="-128"/>
                          <a:cs typeface="+mn-cs"/>
                        </a:rPr>
                        <a:t>zA</a:t>
                      </a:r>
                      <a:r>
                        <a:rPr kumimoji="1" lang="en-US" altLang="ja-JP" sz="1200" kern="1200" baseline="0" dirty="0">
                          <a:solidFill>
                            <a:schemeClr val="dk1"/>
                          </a:solidFill>
                          <a:effectLst/>
                          <a:latin typeface="ＭＳ ゴシック" panose="020B0609070205080204" pitchFamily="49" charset="-128"/>
                          <a:ea typeface="ＭＳ ゴシック" panose="020B0609070205080204" pitchFamily="49" charset="-128"/>
                          <a:cs typeface="+mn-cs"/>
                        </a:rPr>
                        <a:t>-Z])(?=.*?[0-9])[0-9a-zA-Z]{8,}$"</a:t>
                      </a:r>
                      <a:endParaRPr kumimoji="1" lang="ja-JP" altLang="en-US" sz="1200" baseline="0" dirty="0">
                        <a:latin typeface="ＭＳ ゴシック" panose="020B0609070205080204" pitchFamily="49" charset="-128"/>
                        <a:ea typeface="ＭＳ ゴシック" panose="020B0609070205080204" pitchFamily="49" charset="-128"/>
                      </a:endParaRPr>
                    </a:p>
                    <a:p>
                      <a:pPr algn="l"/>
                      <a:endParaRPr kumimoji="1" lang="ja-JP" altLang="en-US" sz="1600" dirty="0">
                        <a:latin typeface="ＭＳ ゴシック" panose="020B0609070205080204" pitchFamily="49" charset="-128"/>
                        <a:ea typeface="ＭＳ ゴシック" panose="020B0609070205080204" pitchFamily="49" charset="-128"/>
                      </a:endParaRPr>
                    </a:p>
                  </a:txBody>
                  <a:tcPr anchor="ctr"/>
                </a:tc>
                <a:tc>
                  <a:txBody>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との間違いに気を付ける</a:t>
                      </a:r>
                    </a:p>
                  </a:txBody>
                  <a:tcPr/>
                </a:tc>
                <a:extLst>
                  <a:ext uri="{0D108BD9-81ED-4DB2-BD59-A6C34878D82A}">
                    <a16:rowId xmlns:a16="http://schemas.microsoft.com/office/drawing/2014/main" val="145632026"/>
                  </a:ext>
                </a:extLst>
              </a:tr>
              <a:tr h="456250">
                <a:tc vMerge="1">
                  <a:txBody>
                    <a:bodyPr/>
                    <a:lstStyle/>
                    <a:p>
                      <a:pPr algn="ctr"/>
                      <a:endParaRPr kumimoji="1" lang="ja-JP" altLang="en-US" dirty="0">
                        <a:latin typeface="ＭＳ ゴシック" panose="020B0609070205080204" pitchFamily="49" charset="-128"/>
                        <a:ea typeface="ＭＳ ゴシック" panose="020B0609070205080204" pitchFamily="49" charset="-128"/>
                      </a:endParaRPr>
                    </a:p>
                  </a:txBody>
                  <a:tcPr anchor="ctr"/>
                </a:tc>
                <a:tc vMerge="1">
                  <a:txBody>
                    <a:bodyPr/>
                    <a:lstStyle/>
                    <a:p>
                      <a:endParaRPr kumimoji="1" lang="ja-JP" altLang="en-US" dirty="0"/>
                    </a:p>
                  </a:txBody>
                  <a:tcPr/>
                </a:tc>
                <a:tc>
                  <a:txBody>
                    <a:bodyPr/>
                    <a:lstStyle/>
                    <a:p>
                      <a:pPr algn="ctr"/>
                      <a:r>
                        <a:rPr kumimoji="1" lang="ja-JP" altLang="en-US" dirty="0">
                          <a:latin typeface="ＭＳ ゴシック" panose="020B0609070205080204" pitchFamily="49" charset="-128"/>
                          <a:ea typeface="ＭＳ ゴシック" panose="020B0609070205080204" pitchFamily="49" charset="-128"/>
                        </a:rPr>
                        <a:t>エラーメッセージ</a:t>
                      </a:r>
                    </a:p>
                  </a:txBody>
                  <a:tcPr anchor="ct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ユーザー名は必須です</a:t>
                      </a:r>
                    </a:p>
                  </a:txBody>
                  <a:tcPr anchor="ctr"/>
                </a:tc>
                <a:tc>
                  <a:txBody>
                    <a:bodyPr/>
                    <a:lstStyle/>
                    <a:p>
                      <a:endParaRPr kumimoji="1" lang="ja-JP" altLang="en-US" sz="1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4233062981"/>
                  </a:ext>
                </a:extLst>
              </a:tr>
              <a:tr h="456250">
                <a:tc vMerge="1">
                  <a:txBody>
                    <a:bodyPr/>
                    <a:lstStyle/>
                    <a:p>
                      <a:pPr algn="ctr"/>
                      <a:endParaRPr kumimoji="1" lang="ja-JP" altLang="en-US" dirty="0">
                        <a:latin typeface="ＭＳ ゴシック" panose="020B0609070205080204" pitchFamily="49" charset="-128"/>
                        <a:ea typeface="ＭＳ ゴシック" panose="020B0609070205080204" pitchFamily="49" charset="-128"/>
                      </a:endParaRPr>
                    </a:p>
                  </a:txBody>
                  <a:tcPr anchor="ctr"/>
                </a:tc>
                <a:tc rowSpan="3">
                  <a:txBody>
                    <a:bodyPr/>
                    <a:lstStyle/>
                    <a:p>
                      <a:pPr algn="ctr"/>
                      <a:r>
                        <a:rPr kumimoji="1" lang="en-US" altLang="ja-JP" sz="1600" dirty="0">
                          <a:latin typeface="ＭＳ ゴシック" panose="020B0609070205080204" pitchFamily="49" charset="-128"/>
                          <a:ea typeface="ＭＳ ゴシック" panose="020B0609070205080204" pitchFamily="49" charset="-128"/>
                        </a:rPr>
                        <a:t>password</a:t>
                      </a:r>
                      <a:endParaRPr kumimoji="1" lang="ja-JP" altLang="en-US" sz="1600" dirty="0">
                        <a:latin typeface="ＭＳ ゴシック" panose="020B0609070205080204" pitchFamily="49" charset="-128"/>
                        <a:ea typeface="ＭＳ ゴシック" panose="020B0609070205080204" pitchFamily="49" charset="-128"/>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タイミング</a:t>
                      </a:r>
                    </a:p>
                  </a:txBody>
                  <a:tcPr anchor="ctr"/>
                </a:tc>
                <a:tc>
                  <a:txBody>
                    <a:bodyPr/>
                    <a:lstStyle/>
                    <a:p>
                      <a:pPr algn="ctr"/>
                      <a:r>
                        <a:rPr kumimoji="1" lang="en-US" altLang="ja-JP" sz="1600" dirty="0">
                          <a:latin typeface="ＭＳ ゴシック" panose="020B0609070205080204" pitchFamily="49" charset="-128"/>
                          <a:ea typeface="ＭＳ ゴシック" panose="020B0609070205080204" pitchFamily="49" charset="-128"/>
                        </a:rPr>
                        <a:t>submit</a:t>
                      </a:r>
                      <a:r>
                        <a:rPr kumimoji="1" lang="ja-JP" altLang="en-US" sz="1600" dirty="0">
                          <a:latin typeface="ＭＳ ゴシック" panose="020B0609070205080204" pitchFamily="49" charset="-128"/>
                          <a:ea typeface="ＭＳ ゴシック" panose="020B0609070205080204" pitchFamily="49" charset="-128"/>
                        </a:rPr>
                        <a:t>ボタン押下時</a:t>
                      </a:r>
                    </a:p>
                  </a:txBody>
                  <a:tcPr/>
                </a:tc>
                <a:tc>
                  <a:txBody>
                    <a:bodyPr/>
                    <a:lstStyle/>
                    <a:p>
                      <a:r>
                        <a:rPr kumimoji="1" lang="ja-JP" altLang="en-US" sz="1400" dirty="0">
                          <a:latin typeface="ＭＳ ゴシック" panose="020B0609070205080204" pitchFamily="49" charset="-128"/>
                          <a:ea typeface="ＭＳ ゴシック" panose="020B0609070205080204" pitchFamily="49" charset="-128"/>
                        </a:rPr>
                        <a:t>失敗したときはエラー表示</a:t>
                      </a:r>
                    </a:p>
                  </a:txBody>
                  <a:tcPr/>
                </a:tc>
                <a:extLst>
                  <a:ext uri="{0D108BD9-81ED-4DB2-BD59-A6C34878D82A}">
                    <a16:rowId xmlns:a16="http://schemas.microsoft.com/office/drawing/2014/main" val="3058459872"/>
                  </a:ext>
                </a:extLst>
              </a:tr>
              <a:tr h="456250">
                <a:tc vMerge="1">
                  <a:txBody>
                    <a:bodyPr/>
                    <a:lstStyle/>
                    <a:p>
                      <a:pPr algn="ctr"/>
                      <a:endParaRPr kumimoji="1" lang="ja-JP" altLang="en-US" dirty="0">
                        <a:latin typeface="ＭＳ ゴシック" panose="020B0609070205080204" pitchFamily="49" charset="-128"/>
                        <a:ea typeface="ＭＳ ゴシック" panose="020B0609070205080204" pitchFamily="49" charset="-128"/>
                      </a:endParaRPr>
                    </a:p>
                  </a:txBody>
                  <a:tcPr anchor="ctr"/>
                </a:tc>
                <a:tc vMerge="1">
                  <a:txBody>
                    <a:bodyPr/>
                    <a:lstStyle/>
                    <a:p>
                      <a:endParaRPr kumimoji="1" lang="ja-JP"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ルール</a:t>
                      </a:r>
                    </a:p>
                  </a:txBody>
                  <a:tcPr anchor="ctr"/>
                </a:tc>
                <a:tc>
                  <a:txBody>
                    <a:bodyPr/>
                    <a:lstStyle/>
                    <a:p>
                      <a:r>
                        <a:rPr kumimoji="1" lang="en-US" altLang="ja-JP" sz="1600" kern="1200" dirty="0">
                          <a:solidFill>
                            <a:schemeClr val="dk1"/>
                          </a:solidFill>
                          <a:effectLst/>
                          <a:latin typeface="+mn-lt"/>
                          <a:ea typeface="+mn-ea"/>
                          <a:cs typeface="+mn-cs"/>
                        </a:rPr>
                        <a:t>"^(?=.*?[a-</a:t>
                      </a:r>
                      <a:r>
                        <a:rPr kumimoji="1" lang="en-US" altLang="ja-JP" sz="1600" kern="1200" dirty="0" err="1">
                          <a:solidFill>
                            <a:schemeClr val="dk1"/>
                          </a:solidFill>
                          <a:effectLst/>
                          <a:latin typeface="+mn-lt"/>
                          <a:ea typeface="+mn-ea"/>
                          <a:cs typeface="+mn-cs"/>
                        </a:rPr>
                        <a:t>zA</a:t>
                      </a:r>
                      <a:r>
                        <a:rPr kumimoji="1" lang="en-US" altLang="ja-JP" sz="1600" kern="1200" dirty="0">
                          <a:solidFill>
                            <a:schemeClr val="dk1"/>
                          </a:solidFill>
                          <a:effectLst/>
                          <a:latin typeface="+mn-lt"/>
                          <a:ea typeface="+mn-ea"/>
                          <a:cs typeface="+mn-cs"/>
                        </a:rPr>
                        <a:t>-Z])(?=.*?[0-9])[0-9a-zA-Z]{8,}$"</a:t>
                      </a:r>
                      <a:endParaRPr kumimoji="1" lang="ja-JP" altLang="en-US" sz="1600" dirty="0">
                        <a:latin typeface="ＭＳ ゴシック" panose="020B0609070205080204" pitchFamily="49" charset="-128"/>
                        <a:ea typeface="ＭＳ ゴシック" panose="020B0609070205080204" pitchFamily="49" charset="-128"/>
                      </a:endParaRPr>
                    </a:p>
                  </a:txBody>
                  <a:tcPr/>
                </a:tc>
                <a:tc>
                  <a:txBody>
                    <a:bodyPr/>
                    <a:lstStyle/>
                    <a:p>
                      <a:r>
                        <a:rPr kumimoji="1" lang="ja-JP" altLang="en-US" sz="1400" dirty="0">
                          <a:latin typeface="ＭＳ ゴシック" panose="020B0609070205080204" pitchFamily="49" charset="-128"/>
                          <a:ea typeface="ＭＳ ゴシック" panose="020B0609070205080204" pitchFamily="49" charset="-128"/>
                        </a:rPr>
                        <a:t>正規表現の利用を想定</a:t>
                      </a:r>
                    </a:p>
                  </a:txBody>
                  <a:tcPr/>
                </a:tc>
                <a:extLst>
                  <a:ext uri="{0D108BD9-81ED-4DB2-BD59-A6C34878D82A}">
                    <a16:rowId xmlns:a16="http://schemas.microsoft.com/office/drawing/2014/main" val="4204921534"/>
                  </a:ext>
                </a:extLst>
              </a:tr>
              <a:tr h="777920">
                <a:tc vMerge="1">
                  <a:txBody>
                    <a:bodyPr/>
                    <a:lstStyle/>
                    <a:p>
                      <a:pPr algn="ctr"/>
                      <a:endParaRPr kumimoji="1" lang="ja-JP" altLang="en-US" dirty="0">
                        <a:latin typeface="ＭＳ ゴシック" panose="020B0609070205080204" pitchFamily="49" charset="-128"/>
                        <a:ea typeface="ＭＳ ゴシック" panose="020B0609070205080204" pitchFamily="49" charset="-128"/>
                      </a:endParaRPr>
                    </a:p>
                  </a:txBody>
                  <a:tcPr anchor="ctr"/>
                </a:tc>
                <a:tc vMerge="1">
                  <a:txBody>
                    <a:bodyPr/>
                    <a:lstStyle/>
                    <a:p>
                      <a:endParaRPr kumimoji="1" lang="ja-JP"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エラーメッセージ</a:t>
                      </a:r>
                    </a:p>
                  </a:txBody>
                  <a:tcPr anchor="ctr"/>
                </a:tc>
                <a:tc>
                  <a:txBody>
                    <a:bodyPr/>
                    <a:lstStyle/>
                    <a:p>
                      <a:r>
                        <a:rPr kumimoji="1" lang="ja-JP" altLang="en-US" sz="1600" dirty="0">
                          <a:latin typeface="ＭＳ ゴシック" panose="020B0609070205080204" pitchFamily="49" charset="-128"/>
                          <a:ea typeface="ＭＳ ゴシック" panose="020B0609070205080204" pitchFamily="49" charset="-128"/>
                        </a:rPr>
                        <a:t>パスワードは英数字</a:t>
                      </a:r>
                      <a:r>
                        <a:rPr kumimoji="1" lang="en-US" altLang="ja-JP" sz="1600" dirty="0">
                          <a:latin typeface="ＭＳ ゴシック" panose="020B0609070205080204" pitchFamily="49" charset="-128"/>
                          <a:ea typeface="ＭＳ ゴシック" panose="020B0609070205080204" pitchFamily="49" charset="-128"/>
                        </a:rPr>
                        <a:t>8</a:t>
                      </a:r>
                      <a:r>
                        <a:rPr kumimoji="1" lang="ja-JP" altLang="en-US" sz="1600" dirty="0">
                          <a:latin typeface="ＭＳ ゴシック" panose="020B0609070205080204" pitchFamily="49" charset="-128"/>
                          <a:ea typeface="ＭＳ ゴシック" panose="020B0609070205080204" pitchFamily="49" charset="-128"/>
                        </a:rPr>
                        <a:t>文字以上の必要があります。</a:t>
                      </a:r>
                    </a:p>
                  </a:txBody>
                  <a:tcPr/>
                </a:tc>
                <a:tc>
                  <a:txBody>
                    <a:bodyPr/>
                    <a:lstStyle/>
                    <a:p>
                      <a:endParaRPr kumimoji="1" lang="ja-JP" altLang="en-US" dirty="0"/>
                    </a:p>
                  </a:txBody>
                  <a:tcPr/>
                </a:tc>
                <a:extLst>
                  <a:ext uri="{0D108BD9-81ED-4DB2-BD59-A6C34878D82A}">
                    <a16:rowId xmlns:a16="http://schemas.microsoft.com/office/drawing/2014/main" val="3070824985"/>
                  </a:ext>
                </a:extLst>
              </a:tr>
            </a:tbl>
          </a:graphicData>
        </a:graphic>
      </p:graphicFrame>
    </p:spTree>
    <p:extLst>
      <p:ext uri="{BB962C8B-B14F-4D97-AF65-F5344CB8AC3E}">
        <p14:creationId xmlns:p14="http://schemas.microsoft.com/office/powerpoint/2010/main" val="210175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269DE-9EA5-4CC5-9244-82CA25F38C64}"/>
              </a:ext>
            </a:extLst>
          </p:cNvPr>
          <p:cNvSpPr>
            <a:spLocks noGrp="1"/>
          </p:cNvSpPr>
          <p:nvPr>
            <p:ph type="title"/>
          </p:nvPr>
        </p:nvSpPr>
        <p:spPr>
          <a:xfrm>
            <a:off x="0" y="-7583"/>
            <a:ext cx="4811066" cy="854228"/>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外部設計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入出力設計</a:t>
            </a:r>
            <a:endParaRPr kumimoji="1" lang="ja-JP" altLang="en-US" dirty="0"/>
          </a:p>
        </p:txBody>
      </p:sp>
      <p:graphicFrame>
        <p:nvGraphicFramePr>
          <p:cNvPr id="3" name="表 2">
            <a:extLst>
              <a:ext uri="{FF2B5EF4-FFF2-40B4-BE49-F238E27FC236}">
                <a16:creationId xmlns:a16="http://schemas.microsoft.com/office/drawing/2014/main" id="{E728D875-C834-4656-AE0B-22E6E1871501}"/>
              </a:ext>
            </a:extLst>
          </p:cNvPr>
          <p:cNvGraphicFramePr>
            <a:graphicFrameLocks noGrp="1"/>
          </p:cNvGraphicFramePr>
          <p:nvPr>
            <p:extLst>
              <p:ext uri="{D42A27DB-BD31-4B8C-83A1-F6EECF244321}">
                <p14:modId xmlns:p14="http://schemas.microsoft.com/office/powerpoint/2010/main" val="1394816945"/>
              </p:ext>
            </p:extLst>
          </p:nvPr>
        </p:nvGraphicFramePr>
        <p:xfrm>
          <a:off x="102409" y="846645"/>
          <a:ext cx="11726771" cy="5309260"/>
        </p:xfrm>
        <a:graphic>
          <a:graphicData uri="http://schemas.openxmlformats.org/drawingml/2006/table">
            <a:tbl>
              <a:tblPr firstRow="1" bandRow="1">
                <a:tableStyleId>{5C22544A-7EE6-4342-B048-85BDC9FD1C3A}</a:tableStyleId>
              </a:tblPr>
              <a:tblGrid>
                <a:gridCol w="2018818">
                  <a:extLst>
                    <a:ext uri="{9D8B030D-6E8A-4147-A177-3AD203B41FA5}">
                      <a16:colId xmlns:a16="http://schemas.microsoft.com/office/drawing/2014/main" val="2302052831"/>
                    </a:ext>
                  </a:extLst>
                </a:gridCol>
                <a:gridCol w="1756498">
                  <a:extLst>
                    <a:ext uri="{9D8B030D-6E8A-4147-A177-3AD203B41FA5}">
                      <a16:colId xmlns:a16="http://schemas.microsoft.com/office/drawing/2014/main" val="2301790427"/>
                    </a:ext>
                  </a:extLst>
                </a:gridCol>
                <a:gridCol w="7951455">
                  <a:extLst>
                    <a:ext uri="{9D8B030D-6E8A-4147-A177-3AD203B41FA5}">
                      <a16:colId xmlns:a16="http://schemas.microsoft.com/office/drawing/2014/main" val="3247240208"/>
                    </a:ext>
                  </a:extLst>
                </a:gridCol>
              </a:tblGrid>
              <a:tr h="1519809">
                <a:tc rowSpan="2">
                  <a:txBody>
                    <a:bodyPr/>
                    <a:lstStyle/>
                    <a:p>
                      <a:pPr algn="ctr"/>
                      <a:r>
                        <a:rPr kumimoji="1" lang="ja-JP" altLang="en-US" dirty="0">
                          <a:latin typeface="ＭＳ ゴシック" panose="020B0609070205080204" pitchFamily="49" charset="-128"/>
                          <a:ea typeface="ＭＳ ゴシック" panose="020B0609070205080204" pitchFamily="49" charset="-128"/>
                        </a:rPr>
                        <a:t>フロントエンド</a:t>
                      </a:r>
                    </a:p>
                  </a:txBody>
                  <a:tcPr anchor="ctr">
                    <a:solidFill>
                      <a:schemeClr val="tx2">
                        <a:lumMod val="75000"/>
                      </a:schemeClr>
                    </a:solidFill>
                  </a:tcPr>
                </a:tc>
                <a:tc>
                  <a:txBody>
                    <a:bodyPr/>
                    <a:lstStyle/>
                    <a:p>
                      <a:pPr algn="ctr"/>
                      <a:r>
                        <a:rPr kumimoji="1" lang="ja-JP" altLang="en-US" dirty="0">
                          <a:latin typeface="ＭＳ ゴシック" panose="020B0609070205080204" pitchFamily="49" charset="-128"/>
                          <a:ea typeface="ＭＳ ゴシック" panose="020B0609070205080204" pitchFamily="49" charset="-128"/>
                        </a:rPr>
                        <a:t>ユーザー操作</a:t>
                      </a:r>
                    </a:p>
                  </a:txBody>
                  <a:tcPr anchor="ctr">
                    <a:solidFill>
                      <a:schemeClr val="bg2"/>
                    </a:solidFill>
                  </a:tcPr>
                </a:tc>
                <a:tc>
                  <a:txBody>
                    <a:bodyPr/>
                    <a:lstStyle/>
                    <a:p>
                      <a:endParaRPr kumimoji="1" lang="ja-JP" altLang="en-US" dirty="0">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876796744"/>
                  </a:ext>
                </a:extLst>
              </a:tr>
              <a:tr h="1894725">
                <a:tc vMerge="1">
                  <a:txBody>
                    <a:bodyPr/>
                    <a:lstStyle/>
                    <a:p>
                      <a:pPr algn="ctr"/>
                      <a:endParaRPr kumimoji="1" lang="ja-JP" altLang="en-US" dirty="0"/>
                    </a:p>
                  </a:txBody>
                  <a:tcPr>
                    <a:solidFill>
                      <a:schemeClr val="tx2">
                        <a:lumMod val="75000"/>
                      </a:schemeClr>
                    </a:solidFill>
                  </a:tcPr>
                </a:tc>
                <a:tc>
                  <a:txBody>
                    <a:bodyPr/>
                    <a:lstStyle/>
                    <a:p>
                      <a:pPr algn="ctr"/>
                      <a:r>
                        <a:rPr kumimoji="1" lang="ja-JP" altLang="en-US" dirty="0">
                          <a:solidFill>
                            <a:schemeClr val="tx1"/>
                          </a:solidFill>
                          <a:latin typeface="ＭＳ ゴシック" panose="020B0609070205080204" pitchFamily="49" charset="-128"/>
                          <a:ea typeface="ＭＳ ゴシック" panose="020B0609070205080204" pitchFamily="49" charset="-128"/>
                        </a:rPr>
                        <a:t>フロント処理</a:t>
                      </a:r>
                    </a:p>
                  </a:txBody>
                  <a:tcPr anchor="ctr">
                    <a:solidFill>
                      <a:schemeClr val="bg2"/>
                    </a:solidFill>
                  </a:tcPr>
                </a:tc>
                <a:tc>
                  <a:txBody>
                    <a:bodyPr/>
                    <a:lstStyle/>
                    <a:p>
                      <a:r>
                        <a:rPr kumimoji="1" lang="ja-JP" altLang="en-US" dirty="0">
                          <a:latin typeface="ＭＳ ゴシック" panose="020B0609070205080204" pitchFamily="49" charset="-128"/>
                          <a:ea typeface="ＭＳ ゴシック" panose="020B0609070205080204" pitchFamily="49" charset="-128"/>
                        </a:rPr>
                        <a:t>                                             　</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　　　　    </a:t>
                      </a:r>
                      <a:endParaRPr kumimoji="1" lang="ja-JP" altLang="en-US" dirty="0">
                        <a:solidFill>
                          <a:schemeClr val="accent6"/>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00227239"/>
                  </a:ext>
                </a:extLst>
              </a:tr>
              <a:tr h="947363">
                <a:tc rowSpan="2">
                  <a:txBody>
                    <a:bodyPr/>
                    <a:lstStyle/>
                    <a:p>
                      <a:pPr algn="ctr"/>
                      <a:r>
                        <a:rPr kumimoji="1" lang="ja-JP" altLang="en-US" dirty="0">
                          <a:solidFill>
                            <a:schemeClr val="tx1"/>
                          </a:solidFill>
                          <a:latin typeface="ＭＳ ゴシック" panose="020B0609070205080204" pitchFamily="49" charset="-128"/>
                          <a:ea typeface="ＭＳ ゴシック" panose="020B0609070205080204" pitchFamily="49" charset="-128"/>
                        </a:rPr>
                        <a:t>バックエンド</a:t>
                      </a:r>
                    </a:p>
                  </a:txBody>
                  <a:tcPr anchor="ctr">
                    <a:solidFill>
                      <a:schemeClr val="tx2">
                        <a:lumMod val="75000"/>
                      </a:schemeClr>
                    </a:solidFill>
                  </a:tcPr>
                </a:tc>
                <a:tc>
                  <a:txBody>
                    <a:bodyPr/>
                    <a:lstStyle/>
                    <a:p>
                      <a:pPr algn="ctr"/>
                      <a:r>
                        <a:rPr kumimoji="1" lang="en-US" altLang="ja-JP" dirty="0">
                          <a:solidFill>
                            <a:schemeClr val="tx1"/>
                          </a:solidFill>
                          <a:latin typeface="ＭＳ ゴシック" panose="020B0609070205080204" pitchFamily="49" charset="-128"/>
                          <a:ea typeface="ＭＳ ゴシック" panose="020B0609070205080204" pitchFamily="49" charset="-128"/>
                        </a:rPr>
                        <a:t>API(JDBC API)</a:t>
                      </a:r>
                      <a:endParaRPr kumimoji="1" lang="ja-JP" altLang="en-US" dirty="0">
                        <a:solidFill>
                          <a:schemeClr val="tx1"/>
                        </a:solidFill>
                        <a:latin typeface="ＭＳ ゴシック" panose="020B0609070205080204" pitchFamily="49" charset="-128"/>
                        <a:ea typeface="ＭＳ ゴシック" panose="020B0609070205080204" pitchFamily="49" charset="-128"/>
                      </a:endParaRPr>
                    </a:p>
                  </a:txBody>
                  <a:tcPr anchor="ctr">
                    <a:solidFill>
                      <a:schemeClr val="bg2"/>
                    </a:solidFill>
                  </a:tcPr>
                </a:tc>
                <a:tc rowSpan="2">
                  <a:txBody>
                    <a:bodyPr/>
                    <a:lstStyle/>
                    <a:p>
                      <a:endParaRPr kumimoji="1" lang="ja-JP" altLang="en-US" dirty="0">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3280926433"/>
                  </a:ext>
                </a:extLst>
              </a:tr>
              <a:tr h="947363">
                <a:tc vMerge="1">
                  <a:txBody>
                    <a:bodyPr/>
                    <a:lstStyle/>
                    <a:p>
                      <a:endParaRPr kumimoji="1" lang="ja-JP" alt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latin typeface="ＭＳ ゴシック" panose="020B0609070205080204" pitchFamily="49" charset="-128"/>
                          <a:ea typeface="ＭＳ ゴシック" panose="020B0609070205080204" pitchFamily="49" charset="-128"/>
                        </a:rPr>
                        <a:t>DB</a:t>
                      </a:r>
                      <a:endParaRPr kumimoji="1" lang="ja-JP" altLang="en-US" dirty="0">
                        <a:solidFill>
                          <a:schemeClr val="tx1"/>
                        </a:solidFill>
                        <a:latin typeface="ＭＳ ゴシック" panose="020B0609070205080204" pitchFamily="49" charset="-128"/>
                        <a:ea typeface="ＭＳ ゴシック" panose="020B0609070205080204" pitchFamily="49" charset="-128"/>
                      </a:endParaRPr>
                    </a:p>
                  </a:txBody>
                  <a:tcPr anchor="ctr">
                    <a:solidFill>
                      <a:schemeClr val="bg2"/>
                    </a:solidFill>
                  </a:tcPr>
                </a:tc>
                <a:tc vMerge="1">
                  <a:txBody>
                    <a:bodyPr/>
                    <a:lstStyle/>
                    <a:p>
                      <a:endParaRPr kumimoji="1" lang="ja-JP" altLang="en-US"/>
                    </a:p>
                  </a:txBody>
                  <a:tcPr/>
                </a:tc>
                <a:extLst>
                  <a:ext uri="{0D108BD9-81ED-4DB2-BD59-A6C34878D82A}">
                    <a16:rowId xmlns:a16="http://schemas.microsoft.com/office/drawing/2014/main" val="2182884415"/>
                  </a:ext>
                </a:extLst>
              </a:tr>
            </a:tbl>
          </a:graphicData>
        </a:graphic>
      </p:graphicFrame>
      <p:sp>
        <p:nvSpPr>
          <p:cNvPr id="4" name="正方形/長方形 3">
            <a:extLst>
              <a:ext uri="{FF2B5EF4-FFF2-40B4-BE49-F238E27FC236}">
                <a16:creationId xmlns:a16="http://schemas.microsoft.com/office/drawing/2014/main" id="{FB980DA7-7E65-4A56-A4C3-0FF5ACBB9C40}"/>
              </a:ext>
            </a:extLst>
          </p:cNvPr>
          <p:cNvSpPr/>
          <p:nvPr/>
        </p:nvSpPr>
        <p:spPr>
          <a:xfrm>
            <a:off x="4079291" y="945843"/>
            <a:ext cx="1506244" cy="57704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ＭＳ ゴシック" panose="020B0609070205080204" pitchFamily="49" charset="-128"/>
                <a:ea typeface="ＭＳ ゴシック" panose="020B0609070205080204" pitchFamily="49" charset="-128"/>
              </a:rPr>
              <a:t>項目入力</a:t>
            </a:r>
          </a:p>
        </p:txBody>
      </p:sp>
      <p:cxnSp>
        <p:nvCxnSpPr>
          <p:cNvPr id="6" name="直線矢印コネクタ 5">
            <a:extLst>
              <a:ext uri="{FF2B5EF4-FFF2-40B4-BE49-F238E27FC236}">
                <a16:creationId xmlns:a16="http://schemas.microsoft.com/office/drawing/2014/main" id="{D6935E28-E606-4E7D-9613-A11DB36169FF}"/>
              </a:ext>
            </a:extLst>
          </p:cNvPr>
          <p:cNvCxnSpPr>
            <a:cxnSpLocks/>
          </p:cNvCxnSpPr>
          <p:nvPr/>
        </p:nvCxnSpPr>
        <p:spPr>
          <a:xfrm>
            <a:off x="5598850" y="1198908"/>
            <a:ext cx="997259" cy="0"/>
          </a:xfrm>
          <a:prstGeom prst="straightConnector1">
            <a:avLst/>
          </a:prstGeom>
          <a:ln>
            <a:solidFill>
              <a:schemeClr val="accent1">
                <a:lumMod val="50000"/>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8" name="フローチャート: 判断 7">
            <a:extLst>
              <a:ext uri="{FF2B5EF4-FFF2-40B4-BE49-F238E27FC236}">
                <a16:creationId xmlns:a16="http://schemas.microsoft.com/office/drawing/2014/main" id="{FB80BDD1-4511-4B09-9B48-6886191D4233}"/>
              </a:ext>
            </a:extLst>
          </p:cNvPr>
          <p:cNvSpPr/>
          <p:nvPr/>
        </p:nvSpPr>
        <p:spPr>
          <a:xfrm>
            <a:off x="6112856" y="2356544"/>
            <a:ext cx="2450229" cy="945606"/>
          </a:xfrm>
          <a:prstGeom prst="flowChartDecisi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バリデーション</a:t>
            </a:r>
          </a:p>
        </p:txBody>
      </p:sp>
      <p:sp>
        <p:nvSpPr>
          <p:cNvPr id="11" name="フローチャート: 処理 10">
            <a:extLst>
              <a:ext uri="{FF2B5EF4-FFF2-40B4-BE49-F238E27FC236}">
                <a16:creationId xmlns:a16="http://schemas.microsoft.com/office/drawing/2014/main" id="{BAEE6D81-62E9-4A49-8615-26FE3BDA6A7C}"/>
              </a:ext>
            </a:extLst>
          </p:cNvPr>
          <p:cNvSpPr/>
          <p:nvPr/>
        </p:nvSpPr>
        <p:spPr>
          <a:xfrm>
            <a:off x="6649375" y="930224"/>
            <a:ext cx="1438182"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ボタン押下</a:t>
            </a:r>
          </a:p>
        </p:txBody>
      </p:sp>
      <p:cxnSp>
        <p:nvCxnSpPr>
          <p:cNvPr id="12" name="直線矢印コネクタ 11">
            <a:extLst>
              <a:ext uri="{FF2B5EF4-FFF2-40B4-BE49-F238E27FC236}">
                <a16:creationId xmlns:a16="http://schemas.microsoft.com/office/drawing/2014/main" id="{9FBC1A37-A505-4092-9584-0F4D2C0F3F12}"/>
              </a:ext>
            </a:extLst>
          </p:cNvPr>
          <p:cNvCxnSpPr>
            <a:cxnSpLocks/>
          </p:cNvCxnSpPr>
          <p:nvPr/>
        </p:nvCxnSpPr>
        <p:spPr>
          <a:xfrm>
            <a:off x="7331478" y="1564807"/>
            <a:ext cx="0" cy="725632"/>
          </a:xfrm>
          <a:prstGeom prst="straightConnector1">
            <a:avLst/>
          </a:prstGeom>
          <a:ln>
            <a:solidFill>
              <a:schemeClr val="accent1">
                <a:lumMod val="50000"/>
                <a:alpha val="60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6A15814B-4523-4AD4-966D-EF83366C8A8D}"/>
              </a:ext>
            </a:extLst>
          </p:cNvPr>
          <p:cNvCxnSpPr>
            <a:cxnSpLocks/>
          </p:cNvCxnSpPr>
          <p:nvPr/>
        </p:nvCxnSpPr>
        <p:spPr>
          <a:xfrm flipV="1">
            <a:off x="5257794" y="1521527"/>
            <a:ext cx="0" cy="594737"/>
          </a:xfrm>
          <a:prstGeom prst="straightConnector1">
            <a:avLst/>
          </a:prstGeom>
          <a:ln>
            <a:solidFill>
              <a:srgbClr val="FF0000">
                <a:alpha val="60000"/>
              </a:srgbClr>
            </a:solidFill>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32D04FAB-E762-42EA-A22E-BBB86BC1E0B7}"/>
              </a:ext>
            </a:extLst>
          </p:cNvPr>
          <p:cNvCxnSpPr>
            <a:cxnSpLocks/>
          </p:cNvCxnSpPr>
          <p:nvPr/>
        </p:nvCxnSpPr>
        <p:spPr>
          <a:xfrm flipV="1">
            <a:off x="9541632" y="1573867"/>
            <a:ext cx="3697" cy="1237629"/>
          </a:xfrm>
          <a:prstGeom prst="straightConnector1">
            <a:avLst/>
          </a:prstGeom>
          <a:ln>
            <a:solidFill>
              <a:srgbClr val="FF0000">
                <a:alpha val="60000"/>
              </a:srgbClr>
            </a:solidFill>
            <a:tailEnd type="triangle"/>
          </a:ln>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A5BBE85E-DAE2-4791-972F-98AD887DB9C7}"/>
              </a:ext>
            </a:extLst>
          </p:cNvPr>
          <p:cNvCxnSpPr>
            <a:cxnSpLocks/>
          </p:cNvCxnSpPr>
          <p:nvPr/>
        </p:nvCxnSpPr>
        <p:spPr>
          <a:xfrm>
            <a:off x="8671107" y="2824007"/>
            <a:ext cx="886446" cy="0"/>
          </a:xfrm>
          <a:prstGeom prst="line">
            <a:avLst/>
          </a:prstGeom>
          <a:ln>
            <a:solidFill>
              <a:srgbClr val="FF0000">
                <a:alpha val="60000"/>
              </a:srgbClr>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696870A5-003D-4166-81EB-39E1B3385579}"/>
              </a:ext>
            </a:extLst>
          </p:cNvPr>
          <p:cNvSpPr/>
          <p:nvPr/>
        </p:nvSpPr>
        <p:spPr>
          <a:xfrm>
            <a:off x="8671107" y="948314"/>
            <a:ext cx="1331649" cy="61264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FF00"/>
                </a:solidFill>
              </a:rPr>
              <a:t>エラー</a:t>
            </a:r>
          </a:p>
        </p:txBody>
      </p:sp>
      <p:cxnSp>
        <p:nvCxnSpPr>
          <p:cNvPr id="51" name="直線コネクタ 50">
            <a:extLst>
              <a:ext uri="{FF2B5EF4-FFF2-40B4-BE49-F238E27FC236}">
                <a16:creationId xmlns:a16="http://schemas.microsoft.com/office/drawing/2014/main" id="{358A1D5E-DCD9-478A-8881-29F20BB4DDAA}"/>
              </a:ext>
            </a:extLst>
          </p:cNvPr>
          <p:cNvCxnSpPr>
            <a:cxnSpLocks/>
          </p:cNvCxnSpPr>
          <p:nvPr/>
        </p:nvCxnSpPr>
        <p:spPr>
          <a:xfrm flipV="1">
            <a:off x="5315869" y="2099869"/>
            <a:ext cx="3730106" cy="16395"/>
          </a:xfrm>
          <a:prstGeom prst="line">
            <a:avLst/>
          </a:prstGeom>
          <a:ln>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88C6352-4247-4B24-BA68-90958287B090}"/>
              </a:ext>
            </a:extLst>
          </p:cNvPr>
          <p:cNvCxnSpPr>
            <a:cxnSpLocks/>
          </p:cNvCxnSpPr>
          <p:nvPr/>
        </p:nvCxnSpPr>
        <p:spPr>
          <a:xfrm>
            <a:off x="9104050" y="1560961"/>
            <a:ext cx="0" cy="519467"/>
          </a:xfrm>
          <a:prstGeom prst="line">
            <a:avLst/>
          </a:prstGeom>
          <a:ln>
            <a:solidFill>
              <a:srgbClr val="FF0000">
                <a:alpha val="60000"/>
              </a:srgbClr>
            </a:solidFill>
          </a:ln>
        </p:spPr>
        <p:style>
          <a:lnRef idx="1">
            <a:schemeClr val="accent1"/>
          </a:lnRef>
          <a:fillRef idx="0">
            <a:schemeClr val="accent1"/>
          </a:fillRef>
          <a:effectRef idx="0">
            <a:schemeClr val="accent1"/>
          </a:effectRef>
          <a:fontRef idx="minor">
            <a:schemeClr val="tx1"/>
          </a:fontRef>
        </p:style>
      </p:cxnSp>
      <p:sp>
        <p:nvSpPr>
          <p:cNvPr id="87" name="フローチャート: 判断 86">
            <a:extLst>
              <a:ext uri="{FF2B5EF4-FFF2-40B4-BE49-F238E27FC236}">
                <a16:creationId xmlns:a16="http://schemas.microsoft.com/office/drawing/2014/main" id="{67425E8C-9396-4753-9B20-9141BB68064C}"/>
              </a:ext>
            </a:extLst>
          </p:cNvPr>
          <p:cNvSpPr/>
          <p:nvPr/>
        </p:nvSpPr>
        <p:spPr>
          <a:xfrm>
            <a:off x="6164216" y="4258192"/>
            <a:ext cx="2450221" cy="612648"/>
          </a:xfrm>
          <a:prstGeom prst="flowChartDecisi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バリデーション</a:t>
            </a:r>
          </a:p>
        </p:txBody>
      </p:sp>
      <p:cxnSp>
        <p:nvCxnSpPr>
          <p:cNvPr id="92" name="直線矢印コネクタ 91">
            <a:extLst>
              <a:ext uri="{FF2B5EF4-FFF2-40B4-BE49-F238E27FC236}">
                <a16:creationId xmlns:a16="http://schemas.microsoft.com/office/drawing/2014/main" id="{E3F2D479-94FB-4E49-BD10-758C1F40EEE7}"/>
              </a:ext>
            </a:extLst>
          </p:cNvPr>
          <p:cNvCxnSpPr>
            <a:cxnSpLocks/>
          </p:cNvCxnSpPr>
          <p:nvPr/>
        </p:nvCxnSpPr>
        <p:spPr>
          <a:xfrm>
            <a:off x="7337970" y="3327215"/>
            <a:ext cx="0" cy="787859"/>
          </a:xfrm>
          <a:prstGeom prst="straightConnector1">
            <a:avLst/>
          </a:prstGeom>
          <a:ln>
            <a:solidFill>
              <a:schemeClr val="accent1">
                <a:lumMod val="50000"/>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99" name="フローチャート: 磁気ディスク 98">
            <a:extLst>
              <a:ext uri="{FF2B5EF4-FFF2-40B4-BE49-F238E27FC236}">
                <a16:creationId xmlns:a16="http://schemas.microsoft.com/office/drawing/2014/main" id="{D2BA4D3A-04B5-4A16-89DE-A1BB693646B9}"/>
              </a:ext>
            </a:extLst>
          </p:cNvPr>
          <p:cNvSpPr/>
          <p:nvPr/>
        </p:nvSpPr>
        <p:spPr>
          <a:xfrm>
            <a:off x="4090612" y="5192943"/>
            <a:ext cx="1435223" cy="862590"/>
          </a:xfrm>
          <a:prstGeom prst="flowChartMagneticDisk">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FF00"/>
                </a:solidFill>
                <a:latin typeface="ＭＳ ゴシック" panose="020B0609070205080204" pitchFamily="49" charset="-128"/>
                <a:ea typeface="ＭＳ ゴシック" panose="020B0609070205080204" pitchFamily="49" charset="-128"/>
              </a:rPr>
              <a:t>DB</a:t>
            </a:r>
            <a:endParaRPr kumimoji="1" lang="ja-JP" altLang="en-US" dirty="0">
              <a:solidFill>
                <a:srgbClr val="FFFF00"/>
              </a:solidFill>
              <a:latin typeface="ＭＳ ゴシック" panose="020B0609070205080204" pitchFamily="49" charset="-128"/>
              <a:ea typeface="ＭＳ ゴシック" panose="020B0609070205080204" pitchFamily="49" charset="-128"/>
            </a:endParaRPr>
          </a:p>
        </p:txBody>
      </p:sp>
      <p:cxnSp>
        <p:nvCxnSpPr>
          <p:cNvPr id="105" name="直線矢印コネクタ 104">
            <a:extLst>
              <a:ext uri="{FF2B5EF4-FFF2-40B4-BE49-F238E27FC236}">
                <a16:creationId xmlns:a16="http://schemas.microsoft.com/office/drawing/2014/main" id="{A21FAC79-1D2F-4A10-B23B-9A30C74FC42C}"/>
              </a:ext>
            </a:extLst>
          </p:cNvPr>
          <p:cNvCxnSpPr>
            <a:cxnSpLocks/>
            <a:endCxn id="109" idx="0"/>
          </p:cNvCxnSpPr>
          <p:nvPr/>
        </p:nvCxnSpPr>
        <p:spPr>
          <a:xfrm>
            <a:off x="7389326" y="4898124"/>
            <a:ext cx="2" cy="241146"/>
          </a:xfrm>
          <a:prstGeom prst="straightConnector1">
            <a:avLst/>
          </a:prstGeom>
          <a:ln>
            <a:solidFill>
              <a:schemeClr val="accent1">
                <a:lumMod val="50000"/>
                <a:alpha val="60000"/>
              </a:schemeClr>
            </a:solidFill>
            <a:tailEnd type="triangle"/>
          </a:ln>
        </p:spPr>
        <p:style>
          <a:lnRef idx="1">
            <a:schemeClr val="dk1"/>
          </a:lnRef>
          <a:fillRef idx="0">
            <a:schemeClr val="dk1"/>
          </a:fillRef>
          <a:effectRef idx="0">
            <a:schemeClr val="dk1"/>
          </a:effectRef>
          <a:fontRef idx="minor">
            <a:schemeClr val="tx1"/>
          </a:fontRef>
        </p:style>
      </p:cxnSp>
      <p:sp>
        <p:nvSpPr>
          <p:cNvPr id="109" name="フローチャート: 処理 108">
            <a:extLst>
              <a:ext uri="{FF2B5EF4-FFF2-40B4-BE49-F238E27FC236}">
                <a16:creationId xmlns:a16="http://schemas.microsoft.com/office/drawing/2014/main" id="{79B751CD-A88A-44C8-BC5A-FD398CAD4608}"/>
              </a:ext>
            </a:extLst>
          </p:cNvPr>
          <p:cNvSpPr/>
          <p:nvPr/>
        </p:nvSpPr>
        <p:spPr>
          <a:xfrm>
            <a:off x="6622157" y="5139270"/>
            <a:ext cx="1534341"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値受け取り</a:t>
            </a:r>
          </a:p>
        </p:txBody>
      </p:sp>
      <p:cxnSp>
        <p:nvCxnSpPr>
          <p:cNvPr id="120" name="コネクタ: カギ線 119">
            <a:extLst>
              <a:ext uri="{FF2B5EF4-FFF2-40B4-BE49-F238E27FC236}">
                <a16:creationId xmlns:a16="http://schemas.microsoft.com/office/drawing/2014/main" id="{2FA3885A-5377-4745-AB27-BB305F4D1F9E}"/>
              </a:ext>
            </a:extLst>
          </p:cNvPr>
          <p:cNvCxnSpPr>
            <a:cxnSpLocks/>
            <a:stCxn id="109" idx="1"/>
          </p:cNvCxnSpPr>
          <p:nvPr/>
        </p:nvCxnSpPr>
        <p:spPr>
          <a:xfrm rot="10800000" flipV="1">
            <a:off x="5525835" y="5445594"/>
            <a:ext cx="1096323" cy="102336"/>
          </a:xfrm>
          <a:prstGeom prst="bentConnector3">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6" name="フローチャート: 処理 145">
            <a:extLst>
              <a:ext uri="{FF2B5EF4-FFF2-40B4-BE49-F238E27FC236}">
                <a16:creationId xmlns:a16="http://schemas.microsoft.com/office/drawing/2014/main" id="{3E68FE49-0D4D-4EA6-A41E-E8C2BD2D20FD}"/>
              </a:ext>
            </a:extLst>
          </p:cNvPr>
          <p:cNvSpPr/>
          <p:nvPr/>
        </p:nvSpPr>
        <p:spPr>
          <a:xfrm>
            <a:off x="9227517" y="4706801"/>
            <a:ext cx="1530643" cy="612648"/>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内容受信</a:t>
            </a:r>
          </a:p>
        </p:txBody>
      </p:sp>
      <p:cxnSp>
        <p:nvCxnSpPr>
          <p:cNvPr id="148" name="直線矢印コネクタ 147">
            <a:extLst>
              <a:ext uri="{FF2B5EF4-FFF2-40B4-BE49-F238E27FC236}">
                <a16:creationId xmlns:a16="http://schemas.microsoft.com/office/drawing/2014/main" id="{9A450F20-188A-4A35-883B-12636C01ACBE}"/>
              </a:ext>
            </a:extLst>
          </p:cNvPr>
          <p:cNvCxnSpPr>
            <a:cxnSpLocks/>
          </p:cNvCxnSpPr>
          <p:nvPr/>
        </p:nvCxnSpPr>
        <p:spPr>
          <a:xfrm flipV="1">
            <a:off x="9403608" y="5344398"/>
            <a:ext cx="2277" cy="439067"/>
          </a:xfrm>
          <a:prstGeom prst="straightConnector1">
            <a:avLst/>
          </a:prstGeom>
          <a:ln>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1B4C2AEA-1A06-4B54-B3FA-9D5F983C8568}"/>
              </a:ext>
            </a:extLst>
          </p:cNvPr>
          <p:cNvSpPr/>
          <p:nvPr/>
        </p:nvSpPr>
        <p:spPr>
          <a:xfrm>
            <a:off x="5888251" y="3244334"/>
            <a:ext cx="415498" cy="369332"/>
          </a:xfrm>
          <a:prstGeom prst="rect">
            <a:avLst/>
          </a:prstGeom>
        </p:spPr>
        <p:txBody>
          <a:bodyPr wrap="none">
            <a:spAutoFit/>
          </a:bodyPr>
          <a:lstStyle/>
          <a:p>
            <a:pPr algn="ctr"/>
            <a:r>
              <a:rPr kumimoji="1" lang="en-US" altLang="ja-JP" dirty="0">
                <a:latin typeface="ＭＳ ゴシック" panose="020B0609070205080204" pitchFamily="49" charset="-128"/>
                <a:ea typeface="ＭＳ ゴシック" panose="020B0609070205080204" pitchFamily="49" charset="-128"/>
              </a:rPr>
              <a:t>DB</a:t>
            </a:r>
            <a:endParaRPr kumimoji="1" lang="ja-JP" altLang="en-US" dirty="0">
              <a:latin typeface="ＭＳ ゴシック" panose="020B0609070205080204" pitchFamily="49" charset="-128"/>
              <a:ea typeface="ＭＳ ゴシック" panose="020B0609070205080204" pitchFamily="49" charset="-128"/>
            </a:endParaRPr>
          </a:p>
        </p:txBody>
      </p:sp>
      <p:cxnSp>
        <p:nvCxnSpPr>
          <p:cNvPr id="152" name="直線コネクタ 151">
            <a:extLst>
              <a:ext uri="{FF2B5EF4-FFF2-40B4-BE49-F238E27FC236}">
                <a16:creationId xmlns:a16="http://schemas.microsoft.com/office/drawing/2014/main" id="{2B2EB880-40E0-4AF1-8E26-B7C7BA12ED16}"/>
              </a:ext>
            </a:extLst>
          </p:cNvPr>
          <p:cNvCxnSpPr>
            <a:cxnSpLocks/>
          </p:cNvCxnSpPr>
          <p:nvPr/>
        </p:nvCxnSpPr>
        <p:spPr>
          <a:xfrm flipH="1" flipV="1">
            <a:off x="5563110" y="5783465"/>
            <a:ext cx="3840498" cy="18507"/>
          </a:xfrm>
          <a:prstGeom prst="line">
            <a:avLst/>
          </a:prstGeom>
          <a:ln>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4F64CE5C-078B-4B30-8733-88DCD07C1D2B}"/>
              </a:ext>
            </a:extLst>
          </p:cNvPr>
          <p:cNvCxnSpPr>
            <a:cxnSpLocks/>
          </p:cNvCxnSpPr>
          <p:nvPr/>
        </p:nvCxnSpPr>
        <p:spPr>
          <a:xfrm>
            <a:off x="5525835" y="5888650"/>
            <a:ext cx="4497874" cy="0"/>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フローチャート: 処理 165">
            <a:extLst>
              <a:ext uri="{FF2B5EF4-FFF2-40B4-BE49-F238E27FC236}">
                <a16:creationId xmlns:a16="http://schemas.microsoft.com/office/drawing/2014/main" id="{83491CD6-3598-4592-BBFF-142D3C3BB469}"/>
              </a:ext>
            </a:extLst>
          </p:cNvPr>
          <p:cNvSpPr/>
          <p:nvPr/>
        </p:nvSpPr>
        <p:spPr>
          <a:xfrm>
            <a:off x="10056280" y="5499200"/>
            <a:ext cx="1720160" cy="612648"/>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認証成功</a:t>
            </a:r>
          </a:p>
        </p:txBody>
      </p:sp>
      <p:cxnSp>
        <p:nvCxnSpPr>
          <p:cNvPr id="171" name="直線矢印コネクタ 170">
            <a:extLst>
              <a:ext uri="{FF2B5EF4-FFF2-40B4-BE49-F238E27FC236}">
                <a16:creationId xmlns:a16="http://schemas.microsoft.com/office/drawing/2014/main" id="{F220B677-8E66-4BFE-82B2-D997BFF95BF9}"/>
              </a:ext>
            </a:extLst>
          </p:cNvPr>
          <p:cNvCxnSpPr>
            <a:cxnSpLocks/>
          </p:cNvCxnSpPr>
          <p:nvPr/>
        </p:nvCxnSpPr>
        <p:spPr>
          <a:xfrm flipV="1">
            <a:off x="9883792" y="1560964"/>
            <a:ext cx="0" cy="3145837"/>
          </a:xfrm>
          <a:prstGeom prst="straightConnector1">
            <a:avLst/>
          </a:prstGeom>
          <a:ln>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77" name="テキスト ボックス 176">
            <a:extLst>
              <a:ext uri="{FF2B5EF4-FFF2-40B4-BE49-F238E27FC236}">
                <a16:creationId xmlns:a16="http://schemas.microsoft.com/office/drawing/2014/main" id="{638054DC-F61D-4A77-9713-D83BDE260AFF}"/>
              </a:ext>
            </a:extLst>
          </p:cNvPr>
          <p:cNvSpPr txBox="1"/>
          <p:nvPr/>
        </p:nvSpPr>
        <p:spPr>
          <a:xfrm>
            <a:off x="9104050" y="320891"/>
            <a:ext cx="2290174" cy="646331"/>
          </a:xfrm>
          <a:prstGeom prst="rect">
            <a:avLst/>
          </a:prstGeom>
          <a:noFill/>
        </p:spPr>
        <p:txBody>
          <a:bodyPr wrap="square" rtlCol="0" anchor="ctr">
            <a:spAutoFit/>
          </a:bodyPr>
          <a:lstStyle/>
          <a:p>
            <a:pPr algn="ctr"/>
            <a:r>
              <a:rPr kumimoji="1" lang="en-US" altLang="ja-JP" dirty="0">
                <a:solidFill>
                  <a:schemeClr val="bg1"/>
                </a:solidFill>
                <a:latin typeface="ＭＳ ゴシック" panose="020B0609070205080204" pitchFamily="49" charset="-128"/>
                <a:ea typeface="ＭＳ ゴシック" panose="020B0609070205080204" pitchFamily="49" charset="-128"/>
              </a:rPr>
              <a:t>※</a:t>
            </a:r>
            <a:r>
              <a:rPr kumimoji="1" lang="ja-JP" altLang="en-US" dirty="0">
                <a:solidFill>
                  <a:schemeClr val="bg1"/>
                </a:solidFill>
                <a:latin typeface="ＭＳ ゴシック" panose="020B0609070205080204" pitchFamily="49" charset="-128"/>
                <a:ea typeface="ＭＳ ゴシック" panose="020B0609070205080204" pitchFamily="49" charset="-128"/>
              </a:rPr>
              <a:t>赤線は失敗を表す</a:t>
            </a:r>
            <a:endParaRPr kumimoji="1" lang="en-US" altLang="ja-JP" dirty="0">
              <a:solidFill>
                <a:schemeClr val="bg1"/>
              </a:solidFill>
              <a:latin typeface="ＭＳ ゴシック" panose="020B0609070205080204" pitchFamily="49" charset="-128"/>
              <a:ea typeface="ＭＳ ゴシック" panose="020B0609070205080204" pitchFamily="49" charset="-128"/>
            </a:endParaRPr>
          </a:p>
          <a:p>
            <a:pPr algn="ctr"/>
            <a:endParaRPr kumimoji="1" lang="ja-JP" altLang="en-US" dirty="0"/>
          </a:p>
        </p:txBody>
      </p:sp>
      <p:cxnSp>
        <p:nvCxnSpPr>
          <p:cNvPr id="47" name="直線コネクタ 46">
            <a:extLst>
              <a:ext uri="{FF2B5EF4-FFF2-40B4-BE49-F238E27FC236}">
                <a16:creationId xmlns:a16="http://schemas.microsoft.com/office/drawing/2014/main" id="{17B11C1D-FF7D-454F-9BF5-914130D7E6B5}"/>
              </a:ext>
            </a:extLst>
          </p:cNvPr>
          <p:cNvCxnSpPr>
            <a:cxnSpLocks/>
          </p:cNvCxnSpPr>
          <p:nvPr/>
        </p:nvCxnSpPr>
        <p:spPr>
          <a:xfrm>
            <a:off x="8614437" y="4569521"/>
            <a:ext cx="690573" cy="0"/>
          </a:xfrm>
          <a:prstGeom prst="line">
            <a:avLst/>
          </a:prstGeom>
          <a:ln>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517B98E8-5013-4A1C-A2C0-72B17B801134}"/>
              </a:ext>
            </a:extLst>
          </p:cNvPr>
          <p:cNvCxnSpPr>
            <a:cxnSpLocks/>
          </p:cNvCxnSpPr>
          <p:nvPr/>
        </p:nvCxnSpPr>
        <p:spPr>
          <a:xfrm flipV="1">
            <a:off x="9336931" y="1560962"/>
            <a:ext cx="0" cy="3030838"/>
          </a:xfrm>
          <a:prstGeom prst="straightConnector1">
            <a:avLst/>
          </a:prstGeom>
          <a:ln>
            <a:solidFill>
              <a:srgbClr val="FF0000">
                <a:alpha val="60000"/>
              </a:srgb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6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FAC31D6-8778-48ED-801D-17E1BE03B3DF}"/>
              </a:ext>
            </a:extLst>
          </p:cNvPr>
          <p:cNvSpPr txBox="1"/>
          <p:nvPr/>
        </p:nvSpPr>
        <p:spPr>
          <a:xfrm>
            <a:off x="0" y="312276"/>
            <a:ext cx="7754645" cy="646331"/>
          </a:xfrm>
          <a:prstGeom prst="rect">
            <a:avLst/>
          </a:prstGeom>
          <a:noFill/>
        </p:spPr>
        <p:txBody>
          <a:bodyPr wrap="square" rtlCol="0" anchor="ctr">
            <a:spAutoFit/>
          </a:bodyPr>
          <a:lstStyle/>
          <a:p>
            <a:pPr algn="ctr"/>
            <a:r>
              <a:rPr kumimoji="1" lang="ja-JP" altLang="en-US" sz="3600" dirty="0">
                <a:solidFill>
                  <a:srgbClr val="FFFF00"/>
                </a:solidFill>
                <a:latin typeface="ＭＳ ゴシック" panose="020B0609070205080204" pitchFamily="49" charset="-128"/>
                <a:ea typeface="ＭＳ ゴシック" panose="020B0609070205080204" pitchFamily="49" charset="-128"/>
              </a:rPr>
              <a:t>外部設計</a:t>
            </a:r>
            <a:r>
              <a:rPr kumimoji="1" lang="en-US" altLang="ja-JP" sz="3600" dirty="0">
                <a:solidFill>
                  <a:srgbClr val="FFFF00"/>
                </a:solidFill>
                <a:latin typeface="ＭＳ ゴシック" panose="020B0609070205080204" pitchFamily="49" charset="-128"/>
                <a:ea typeface="ＭＳ ゴシック" panose="020B0609070205080204" pitchFamily="49" charset="-128"/>
              </a:rPr>
              <a:t>:</a:t>
            </a:r>
            <a:r>
              <a:rPr kumimoji="1" lang="ja-JP" altLang="en-US" sz="3600" dirty="0">
                <a:solidFill>
                  <a:srgbClr val="FFFF00"/>
                </a:solidFill>
                <a:latin typeface="ＭＳ ゴシック" panose="020B0609070205080204" pitchFamily="49" charset="-128"/>
                <a:ea typeface="ＭＳ ゴシック" panose="020B0609070205080204" pitchFamily="49" charset="-128"/>
              </a:rPr>
              <a:t>マークアップ参考資料①</a:t>
            </a:r>
          </a:p>
        </p:txBody>
      </p:sp>
      <p:pic>
        <p:nvPicPr>
          <p:cNvPr id="5" name="図 4">
            <a:extLst>
              <a:ext uri="{FF2B5EF4-FFF2-40B4-BE49-F238E27FC236}">
                <a16:creationId xmlns:a16="http://schemas.microsoft.com/office/drawing/2014/main" id="{9F26228F-27A1-4BD5-BAC2-20F8BBBFD813}"/>
              </a:ext>
            </a:extLst>
          </p:cNvPr>
          <p:cNvPicPr>
            <a:picLocks noChangeAspect="1"/>
          </p:cNvPicPr>
          <p:nvPr/>
        </p:nvPicPr>
        <p:blipFill>
          <a:blip r:embed="rId2"/>
          <a:stretch>
            <a:fillRect/>
          </a:stretch>
        </p:blipFill>
        <p:spPr>
          <a:xfrm>
            <a:off x="5848859" y="2203018"/>
            <a:ext cx="3188609" cy="2451964"/>
          </a:xfrm>
          <a:prstGeom prst="rect">
            <a:avLst/>
          </a:prstGeom>
        </p:spPr>
      </p:pic>
      <p:sp>
        <p:nvSpPr>
          <p:cNvPr id="7" name="テキスト ボックス 6">
            <a:extLst>
              <a:ext uri="{FF2B5EF4-FFF2-40B4-BE49-F238E27FC236}">
                <a16:creationId xmlns:a16="http://schemas.microsoft.com/office/drawing/2014/main" id="{CE00C9D1-5FE9-4C8A-9B64-3EF47128C0B3}"/>
              </a:ext>
            </a:extLst>
          </p:cNvPr>
          <p:cNvSpPr txBox="1"/>
          <p:nvPr/>
        </p:nvSpPr>
        <p:spPr>
          <a:xfrm>
            <a:off x="264109" y="1929075"/>
            <a:ext cx="4831674" cy="3970318"/>
          </a:xfrm>
          <a:prstGeom prst="rect">
            <a:avLst/>
          </a:prstGeom>
          <a:noFill/>
        </p:spPr>
        <p:txBody>
          <a:bodyPr wrap="square" rtlCol="0">
            <a:spAutoFit/>
          </a:bodyPr>
          <a:lstStyle/>
          <a:p>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a:p>
            <a:pPr marL="457200" indent="-457200">
              <a:buFont typeface="+mj-lt"/>
              <a:buAutoNum type="arabicPeriod"/>
            </a:pPr>
            <a:r>
              <a:rPr kumimoji="1" lang="ja-JP" altLang="en-US" sz="2100" dirty="0">
                <a:solidFill>
                  <a:schemeClr val="bg1"/>
                </a:solidFill>
                <a:latin typeface="ＭＳ ゴシック" panose="020B0609070205080204" pitchFamily="49" charset="-128"/>
                <a:ea typeface="ＭＳ Ｐゴシック" panose="020B0600070205080204" pitchFamily="50" charset="-128"/>
              </a:rPr>
              <a:t>使用するすべてのテーブルを表示する。</a:t>
            </a:r>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a:p>
            <a:pPr marL="457200" indent="-457200">
              <a:buFont typeface="+mj-lt"/>
              <a:buAutoNum type="arabicPeriod"/>
            </a:pPr>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a:p>
            <a:pPr marL="457200" indent="-457200">
              <a:buFont typeface="+mj-lt"/>
              <a:buAutoNum type="arabicPeriod"/>
            </a:pPr>
            <a:r>
              <a:rPr kumimoji="1" lang="ja-JP" altLang="en-US" sz="2100" dirty="0">
                <a:solidFill>
                  <a:schemeClr val="bg1"/>
                </a:solidFill>
                <a:latin typeface="ＭＳ ゴシック" panose="020B0609070205080204" pitchFamily="49" charset="-128"/>
                <a:ea typeface="ＭＳ Ｐゴシック" panose="020B0600070205080204" pitchFamily="50" charset="-128"/>
              </a:rPr>
              <a:t>最上段にテーブルの一覧であることを文字列で明示的に表すこと</a:t>
            </a:r>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a:p>
            <a:pPr marL="457200" indent="-457200">
              <a:buFont typeface="+mj-lt"/>
              <a:buAutoNum type="arabicPeriod"/>
            </a:pPr>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a:p>
            <a:pPr marL="457200" indent="-457200">
              <a:buFont typeface="+mj-lt"/>
              <a:buAutoNum type="arabicPeriod"/>
            </a:pPr>
            <a:r>
              <a:rPr kumimoji="1" lang="ja-JP" altLang="en-US" sz="2100" dirty="0">
                <a:solidFill>
                  <a:schemeClr val="bg1"/>
                </a:solidFill>
                <a:latin typeface="ＭＳ ゴシック" panose="020B0609070205080204" pitchFamily="49" charset="-128"/>
                <a:ea typeface="ＭＳ Ｐゴシック" panose="020B0600070205080204" pitchFamily="50" charset="-128"/>
              </a:rPr>
              <a:t>項番２と１が満たされていれば問題なし。</a:t>
            </a:r>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a:p>
            <a:pPr marL="457200" indent="-457200">
              <a:buFont typeface="+mj-lt"/>
              <a:buAutoNum type="arabicPeriod"/>
            </a:pPr>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a:p>
            <a:pPr marL="457200" indent="-457200">
              <a:buFont typeface="+mj-lt"/>
              <a:buAutoNum type="arabicPeriod"/>
            </a:pPr>
            <a:r>
              <a:rPr kumimoji="1" lang="ja-JP" altLang="en-US" sz="2100" dirty="0">
                <a:solidFill>
                  <a:schemeClr val="bg1"/>
                </a:solidFill>
                <a:latin typeface="ＭＳ ゴシック" panose="020B0609070205080204" pitchFamily="49" charset="-128"/>
                <a:ea typeface="ＭＳ Ｐゴシック" panose="020B0600070205080204" pitchFamily="50" charset="-128"/>
              </a:rPr>
              <a:t>項番１はマークアップ詳細の内容に留意して行う。</a:t>
            </a:r>
            <a:endParaRPr kumimoji="1" lang="en-US" altLang="ja-JP" sz="2100" dirty="0">
              <a:solidFill>
                <a:schemeClr val="bg1"/>
              </a:solidFill>
              <a:latin typeface="ＭＳ ゴシック" panose="020B0609070205080204" pitchFamily="49" charset="-128"/>
              <a:ea typeface="ＭＳ Ｐゴシック" panose="020B0600070205080204" pitchFamily="50" charset="-128"/>
            </a:endParaRPr>
          </a:p>
        </p:txBody>
      </p:sp>
    </p:spTree>
    <p:extLst>
      <p:ext uri="{BB962C8B-B14F-4D97-AF65-F5344CB8AC3E}">
        <p14:creationId xmlns:p14="http://schemas.microsoft.com/office/powerpoint/2010/main" val="231875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16C53-C0DF-4B2F-B093-701BFBFA6A9A}"/>
              </a:ext>
            </a:extLst>
          </p:cNvPr>
          <p:cNvSpPr>
            <a:spLocks noGrp="1"/>
          </p:cNvSpPr>
          <p:nvPr>
            <p:ph type="title"/>
          </p:nvPr>
        </p:nvSpPr>
        <p:spPr>
          <a:xfrm>
            <a:off x="213694" y="155031"/>
            <a:ext cx="7749576" cy="1007944"/>
          </a:xfrm>
        </p:spPr>
        <p:txBody>
          <a:bodyPr>
            <a:normAutofit/>
          </a:bodyPr>
          <a:lstStyle/>
          <a:p>
            <a:pPr algn="dist"/>
            <a:r>
              <a:rPr lang="ja-JP" altLang="en-US" dirty="0">
                <a:solidFill>
                  <a:srgbClr val="FFFF00"/>
                </a:solidFill>
                <a:latin typeface="ＭＳ ゴシック" panose="020B0609070205080204" pitchFamily="49" charset="-128"/>
                <a:ea typeface="ＭＳ ゴシック" panose="020B0609070205080204" pitchFamily="49" charset="-128"/>
              </a:rPr>
              <a:t>外部設計</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マークアップ参考資料②</a:t>
            </a:r>
            <a:endParaRPr kumimoji="1" lang="ja-JP" altLang="en-US" dirty="0"/>
          </a:p>
        </p:txBody>
      </p:sp>
      <p:pic>
        <p:nvPicPr>
          <p:cNvPr id="3" name="図 2">
            <a:extLst>
              <a:ext uri="{FF2B5EF4-FFF2-40B4-BE49-F238E27FC236}">
                <a16:creationId xmlns:a16="http://schemas.microsoft.com/office/drawing/2014/main" id="{D19A6160-DDF3-4D51-9C59-2D502505D240}"/>
              </a:ext>
            </a:extLst>
          </p:cNvPr>
          <p:cNvPicPr>
            <a:picLocks noChangeAspect="1"/>
          </p:cNvPicPr>
          <p:nvPr/>
        </p:nvPicPr>
        <p:blipFill>
          <a:blip r:embed="rId2"/>
          <a:stretch>
            <a:fillRect/>
          </a:stretch>
        </p:blipFill>
        <p:spPr>
          <a:xfrm>
            <a:off x="4259107" y="1388885"/>
            <a:ext cx="6638925" cy="1038225"/>
          </a:xfrm>
          <a:prstGeom prst="rect">
            <a:avLst/>
          </a:prstGeom>
        </p:spPr>
      </p:pic>
      <p:sp>
        <p:nvSpPr>
          <p:cNvPr id="5" name="テキスト ボックス 4">
            <a:extLst>
              <a:ext uri="{FF2B5EF4-FFF2-40B4-BE49-F238E27FC236}">
                <a16:creationId xmlns:a16="http://schemas.microsoft.com/office/drawing/2014/main" id="{B6A58DC6-CACE-4CBA-80A5-B09E06622C91}"/>
              </a:ext>
            </a:extLst>
          </p:cNvPr>
          <p:cNvSpPr txBox="1"/>
          <p:nvPr/>
        </p:nvSpPr>
        <p:spPr>
          <a:xfrm>
            <a:off x="247960" y="2653021"/>
            <a:ext cx="10713838" cy="3139321"/>
          </a:xfrm>
          <a:prstGeom prst="rect">
            <a:avLst/>
          </a:prstGeom>
          <a:noFill/>
        </p:spPr>
        <p:txBody>
          <a:bodyPr wrap="square" rtlCol="0">
            <a:spAutoFit/>
          </a:bodyPr>
          <a:lstStyle/>
          <a:p>
            <a:pPr marL="342900" indent="-342900">
              <a:buFont typeface="+mj-lt"/>
              <a:buAutoNum type="arabicPeriod"/>
            </a:pPr>
            <a:r>
              <a:rPr kumimoji="1" lang="ja-JP" altLang="en-US" dirty="0">
                <a:solidFill>
                  <a:schemeClr val="bg1"/>
                </a:solidFill>
                <a:latin typeface="ＭＳ ゴシック" panose="020B0609070205080204" pitchFamily="49" charset="-128"/>
                <a:ea typeface="ＭＳ ゴシック" panose="020B0609070205080204" pitchFamily="49" charset="-128"/>
              </a:rPr>
              <a:t>写真の　　の利用は権限ユーザであるかの認証が必要、呼び出すフォームウインドウレイアウトは、</a:t>
            </a:r>
            <a:r>
              <a:rPr kumimoji="1" lang="en-US" altLang="ja-JP" dirty="0">
                <a:solidFill>
                  <a:schemeClr val="bg1"/>
                </a:solidFill>
                <a:latin typeface="ＭＳ ゴシック" panose="020B0609070205080204" pitchFamily="49" charset="-128"/>
                <a:ea typeface="ＭＳ ゴシック" panose="020B0609070205080204" pitchFamily="49" charset="-128"/>
              </a:rPr>
              <a:t>index.html</a:t>
            </a:r>
            <a:r>
              <a:rPr kumimoji="1" lang="ja-JP" altLang="en-US" dirty="0">
                <a:solidFill>
                  <a:schemeClr val="bg1"/>
                </a:solidFill>
                <a:latin typeface="ＭＳ ゴシック" panose="020B0609070205080204" pitchFamily="49" charset="-128"/>
                <a:ea typeface="ＭＳ ゴシック" panose="020B0609070205080204" pitchFamily="49" charset="-128"/>
              </a:rPr>
              <a:t>と同様の形式で可</a:t>
            </a:r>
            <a:endParaRPr kumimoji="1" lang="en-US" altLang="ja-JP" dirty="0">
              <a:solidFill>
                <a:schemeClr val="bg1"/>
              </a:solidFill>
              <a:latin typeface="ＭＳ ゴシック" panose="020B0609070205080204" pitchFamily="49" charset="-128"/>
              <a:ea typeface="ＭＳ ゴシック" panose="020B0609070205080204" pitchFamily="49" charset="-128"/>
            </a:endParaRPr>
          </a:p>
          <a:p>
            <a:pPr marL="342900" indent="-342900">
              <a:buFont typeface="+mj-lt"/>
              <a:buAutoNum type="arabicPeriod"/>
            </a:pPr>
            <a:endParaRPr kumimoji="1" lang="en-US" altLang="ja-JP" dirty="0">
              <a:solidFill>
                <a:schemeClr val="bg1"/>
              </a:solidFill>
              <a:latin typeface="ＭＳ ゴシック" panose="020B0609070205080204" pitchFamily="49" charset="-128"/>
              <a:ea typeface="ＭＳ ゴシック" panose="020B0609070205080204" pitchFamily="49" charset="-128"/>
            </a:endParaRPr>
          </a:p>
          <a:p>
            <a:pPr marL="342900" indent="-342900">
              <a:buFont typeface="+mj-lt"/>
              <a:buAutoNum type="arabicPeriod"/>
            </a:pPr>
            <a:r>
              <a:rPr kumimoji="1" lang="ja-JP" altLang="en-US" dirty="0">
                <a:solidFill>
                  <a:schemeClr val="bg1"/>
                </a:solidFill>
                <a:latin typeface="ＭＳ ゴシック" panose="020B0609070205080204" pitchFamily="49" charset="-128"/>
                <a:ea typeface="ＭＳ ゴシック" panose="020B0609070205080204" pitchFamily="49" charset="-128"/>
              </a:rPr>
              <a:t>左端ボタン押下で領域サイズを画面いっぱいに広げる</a:t>
            </a:r>
            <a:r>
              <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a:t>
            </a:r>
            <a:r>
              <a:rPr kumimoji="1" lang="ja-JP" altLang="en-US"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元に戻す動きを付ける、</a:t>
            </a:r>
            <a:r>
              <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typescript</a:t>
            </a:r>
            <a:r>
              <a:rPr kumimoji="1" lang="ja-JP" altLang="en-US"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で実装とする。</a:t>
            </a:r>
            <a:endPar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endParaRPr>
          </a:p>
          <a:p>
            <a:pPr marL="342900" indent="-342900">
              <a:buFont typeface="+mj-lt"/>
              <a:buAutoNum type="arabicPeriod"/>
            </a:pPr>
            <a:endPar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endParaRPr>
          </a:p>
          <a:p>
            <a:pPr marL="342900" indent="-342900">
              <a:buFont typeface="+mj-lt"/>
              <a:buAutoNum type="arabicPeriod"/>
            </a:pPr>
            <a:r>
              <a:rPr kumimoji="1" lang="ja-JP" altLang="en-US"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項番</a:t>
            </a:r>
            <a:r>
              <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2</a:t>
            </a:r>
            <a:r>
              <a:rPr kumimoji="1" lang="ja-JP" altLang="en-US"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のボタン右横のテキストは使用中のテーブルを、</a:t>
            </a:r>
            <a:r>
              <a:rPr kumimoji="1" lang="en-US" altLang="ja-JP" dirty="0" err="1">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tablename</a:t>
            </a:r>
            <a:r>
              <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a:t>
            </a:r>
            <a:r>
              <a:rPr kumimoji="1" lang="ja-JP" altLang="en-US"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文字列で表記する。</a:t>
            </a:r>
            <a:endPar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endParaRPr>
          </a:p>
          <a:p>
            <a:pPr marL="342900" indent="-342900">
              <a:buFont typeface="+mj-lt"/>
              <a:buAutoNum type="arabicPeriod"/>
            </a:pPr>
            <a:endPar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endParaRPr>
          </a:p>
          <a:p>
            <a:pPr marL="342900" indent="-342900">
              <a:buFont typeface="+mj-lt"/>
              <a:buAutoNum type="arabicPeriod"/>
            </a:pPr>
            <a:r>
              <a:rPr kumimoji="1" lang="ja-JP" altLang="en-US"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項番</a:t>
            </a:r>
            <a:r>
              <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3</a:t>
            </a:r>
            <a:r>
              <a:rPr kumimoji="1" lang="ja-JP" altLang="en-US"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rPr>
              <a:t>以外該当する要素以外はマークアップ詳細に留意して実装する。</a:t>
            </a:r>
            <a:endParaRPr kumimoji="1" lang="en-US" altLang="ja-JP" dirty="0">
              <a:solidFill>
                <a:schemeClr val="bg1"/>
              </a:solidFill>
              <a:latin typeface="ＭＳ ゴシック" panose="020B0609070205080204" pitchFamily="49" charset="-128"/>
              <a:ea typeface="ＭＳ ゴシック" panose="020B0609070205080204" pitchFamily="49" charset="-128"/>
              <a:sym typeface="Wingdings" panose="05000000000000000000" pitchFamily="2" charset="2"/>
            </a:endParaRPr>
          </a:p>
          <a:p>
            <a:pPr marL="342900" indent="-342900">
              <a:buFont typeface="+mj-lt"/>
              <a:buAutoNum type="arabicPeriod"/>
            </a:pPr>
            <a:endParaRPr kumimoji="1" lang="en-US" altLang="ja-JP" dirty="0">
              <a:solidFill>
                <a:schemeClr val="bg1"/>
              </a:solidFill>
              <a:latin typeface="ＭＳ ゴシック" panose="020B0609070205080204" pitchFamily="49" charset="-128"/>
              <a:ea typeface="ＭＳ ゴシック" panose="020B0609070205080204" pitchFamily="49" charset="-128"/>
            </a:endParaRPr>
          </a:p>
          <a:p>
            <a:endParaRPr kumimoji="1" lang="en-US" altLang="ja-JP" dirty="0"/>
          </a:p>
        </p:txBody>
      </p:sp>
      <p:sp>
        <p:nvSpPr>
          <p:cNvPr id="6" name="正方形/長方形 5">
            <a:extLst>
              <a:ext uri="{FF2B5EF4-FFF2-40B4-BE49-F238E27FC236}">
                <a16:creationId xmlns:a16="http://schemas.microsoft.com/office/drawing/2014/main" id="{BDD3296E-617D-4F38-8449-E99D21F3466C}"/>
              </a:ext>
            </a:extLst>
          </p:cNvPr>
          <p:cNvSpPr/>
          <p:nvPr/>
        </p:nvSpPr>
        <p:spPr>
          <a:xfrm>
            <a:off x="7578570" y="1608721"/>
            <a:ext cx="521907" cy="495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7" name="正方形/長方形 6">
            <a:extLst>
              <a:ext uri="{FF2B5EF4-FFF2-40B4-BE49-F238E27FC236}">
                <a16:creationId xmlns:a16="http://schemas.microsoft.com/office/drawing/2014/main" id="{946506F7-976A-4563-B8B5-2AFF9FD45264}"/>
              </a:ext>
            </a:extLst>
          </p:cNvPr>
          <p:cNvSpPr/>
          <p:nvPr/>
        </p:nvSpPr>
        <p:spPr>
          <a:xfrm>
            <a:off x="1488185" y="2760955"/>
            <a:ext cx="278471" cy="214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Tree>
    <p:extLst>
      <p:ext uri="{BB962C8B-B14F-4D97-AF65-F5344CB8AC3E}">
        <p14:creationId xmlns:p14="http://schemas.microsoft.com/office/powerpoint/2010/main" val="3574662601"/>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1269</TotalTime>
  <Words>1151</Words>
  <Application>Microsoft Office PowerPoint</Application>
  <PresentationFormat>ワイド画面</PresentationFormat>
  <Paragraphs>240</Paragraphs>
  <Slides>17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17</vt:i4>
      </vt:variant>
    </vt:vector>
  </HeadingPairs>
  <TitlesOfParts>
    <vt:vector size="27" baseType="lpstr">
      <vt:lpstr>ＭＳ Ｐゴシック</vt:lpstr>
      <vt:lpstr>ＭＳ ゴシック</vt:lpstr>
      <vt:lpstr>MSゴシック</vt:lpstr>
      <vt:lpstr>メイリオ</vt:lpstr>
      <vt:lpstr>游ゴシック</vt:lpstr>
      <vt:lpstr>Arial</vt:lpstr>
      <vt:lpstr>Century Gothic</vt:lpstr>
      <vt:lpstr>Wingdings</vt:lpstr>
      <vt:lpstr>Wingdings 3</vt:lpstr>
      <vt:lpstr>スライス</vt:lpstr>
      <vt:lpstr>PowerPoint プレゼンテーション</vt:lpstr>
      <vt:lpstr>目次</vt:lpstr>
      <vt:lpstr>外部設計:画面レイアウト </vt:lpstr>
      <vt:lpstr>外部設計:画面レイアウト </vt:lpstr>
      <vt:lpstr>画面レイアウト:マークアップ詳細</vt:lpstr>
      <vt:lpstr>外部設計:バリデーションルール(フロント)</vt:lpstr>
      <vt:lpstr>外部設計:入出力設計</vt:lpstr>
      <vt:lpstr>PowerPoint プレゼンテーション</vt:lpstr>
      <vt:lpstr>外部設計:マークアップ参考資料②</vt:lpstr>
      <vt:lpstr>外部設計:マークアップ参考資料③</vt:lpstr>
      <vt:lpstr>外部設計:マークアップ参考資料④</vt:lpstr>
      <vt:lpstr>外部設計:マークアップ参考資料④</vt:lpstr>
      <vt:lpstr>内部設計:バリデーションルール(バックエンド)</vt:lpstr>
      <vt:lpstr>内部設計:データベース設計</vt:lpstr>
      <vt:lpstr>内部設計:データベース設計</vt:lpstr>
      <vt:lpstr>内部設計:データベース設計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詳細設計         </dc:title>
  <dc:creator>津隈　颯一郎</dc:creator>
  <cp:lastModifiedBy>津隈　颯一郎</cp:lastModifiedBy>
  <cp:revision>178</cp:revision>
  <dcterms:created xsi:type="dcterms:W3CDTF">2024-09-04T01:18:22Z</dcterms:created>
  <dcterms:modified xsi:type="dcterms:W3CDTF">2024-10-24T02:12:29Z</dcterms:modified>
</cp:coreProperties>
</file>