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9" r:id="rId6"/>
    <p:sldId id="261" r:id="rId7"/>
    <p:sldId id="264" r:id="rId8"/>
    <p:sldId id="265" r:id="rId9"/>
    <p:sldId id="266" r:id="rId10"/>
    <p:sldId id="262" r:id="rId11"/>
    <p:sldId id="267" r:id="rId12"/>
    <p:sldId id="268"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05" initials="c" lastIdx="0" clrIdx="0">
    <p:extLst>
      <p:ext uri="{19B8F6BF-5375-455C-9EA6-DF929625EA0E}">
        <p15:presenceInfo xmlns:p15="http://schemas.microsoft.com/office/powerpoint/2012/main" userId="cl0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31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189127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127767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27643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4146007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34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647824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59041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98852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6106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310657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350275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124191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46447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111240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407952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7DA6B5-3C33-487C-8F2D-907E8A51B55F}" type="datetimeFigureOut">
              <a:rPr kumimoji="1" lang="ja-JP" altLang="en-US" smtClean="0"/>
              <a:t>2024/9/11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284350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7DA6B5-3C33-487C-8F2D-907E8A51B55F}" type="datetimeFigureOut">
              <a:rPr kumimoji="1" lang="ja-JP" altLang="en-US" smtClean="0"/>
              <a:t>2024/9/11</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D213E86-C02F-4A99-A166-9B21036A234A}" type="slidenum">
              <a:rPr kumimoji="1" lang="ja-JP" altLang="en-US" smtClean="0"/>
              <a:t>‹#›</a:t>
            </a:fld>
            <a:endParaRPr kumimoji="1" lang="ja-JP" altLang="en-US"/>
          </a:p>
        </p:txBody>
      </p:sp>
    </p:spTree>
    <p:extLst>
      <p:ext uri="{BB962C8B-B14F-4D97-AF65-F5344CB8AC3E}">
        <p14:creationId xmlns:p14="http://schemas.microsoft.com/office/powerpoint/2010/main" val="13592333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2416F-30C7-4116-9B83-84B7684EB1EA}"/>
              </a:ext>
            </a:extLst>
          </p:cNvPr>
          <p:cNvSpPr>
            <a:spLocks noGrp="1"/>
          </p:cNvSpPr>
          <p:nvPr>
            <p:ph type="ctrTitle"/>
          </p:nvPr>
        </p:nvSpPr>
        <p:spPr/>
        <p:txBody>
          <a:bodyPr/>
          <a:lstStyle/>
          <a:p>
            <a:r>
              <a:rPr kumimoji="1" lang="ja-JP" altLang="en-US" dirty="0"/>
              <a:t>要件定義書</a:t>
            </a:r>
          </a:p>
        </p:txBody>
      </p:sp>
      <p:sp>
        <p:nvSpPr>
          <p:cNvPr id="3" name="字幕 2">
            <a:extLst>
              <a:ext uri="{FF2B5EF4-FFF2-40B4-BE49-F238E27FC236}">
                <a16:creationId xmlns:a16="http://schemas.microsoft.com/office/drawing/2014/main" id="{D3F2A0A9-B5EA-40DF-BD42-C2E0C90A9C3E}"/>
              </a:ext>
            </a:extLst>
          </p:cNvPr>
          <p:cNvSpPr>
            <a:spLocks noGrp="1"/>
          </p:cNvSpPr>
          <p:nvPr>
            <p:ph type="subTitle" idx="1"/>
          </p:nvPr>
        </p:nvSpPr>
        <p:spPr/>
        <p:txBody>
          <a:bodyPr>
            <a:normAutofit/>
          </a:bodyPr>
          <a:lstStyle/>
          <a:p>
            <a:endParaRPr kumimoji="1" lang="en-US" altLang="ja-JP" dirty="0"/>
          </a:p>
          <a:p>
            <a:pPr algn="r"/>
            <a:endParaRPr kumimoji="1" lang="en-US" altLang="ja-JP" dirty="0"/>
          </a:p>
          <a:p>
            <a:pPr algn="r"/>
            <a:r>
              <a:rPr kumimoji="1" lang="ja-JP" altLang="en-US" dirty="0">
                <a:solidFill>
                  <a:schemeClr val="tx1"/>
                </a:solidFill>
              </a:rPr>
              <a:t>プログラム設計科　</a:t>
            </a:r>
            <a:r>
              <a:rPr kumimoji="1" lang="en-US" altLang="ja-JP" dirty="0">
                <a:solidFill>
                  <a:schemeClr val="tx1"/>
                </a:solidFill>
              </a:rPr>
              <a:t>2</a:t>
            </a:r>
            <a:r>
              <a:rPr kumimoji="1" lang="ja-JP" altLang="en-US" dirty="0">
                <a:solidFill>
                  <a:schemeClr val="tx1"/>
                </a:solidFill>
              </a:rPr>
              <a:t>年</a:t>
            </a:r>
            <a:endParaRPr lang="en-US" altLang="ja-JP" dirty="0">
              <a:solidFill>
                <a:schemeClr val="tx1"/>
              </a:solidFill>
            </a:endParaRPr>
          </a:p>
          <a:p>
            <a:r>
              <a:rPr lang="en-US" altLang="ja-JP" dirty="0">
                <a:solidFill>
                  <a:schemeClr val="tx1"/>
                </a:solidFill>
              </a:rPr>
              <a:t>								</a:t>
            </a:r>
            <a:r>
              <a:rPr lang="ja-JP" altLang="en-US" dirty="0">
                <a:solidFill>
                  <a:schemeClr val="tx1"/>
                </a:solidFill>
              </a:rPr>
              <a:t>津隈颯一郎</a:t>
            </a:r>
            <a:r>
              <a:rPr lang="en-US" altLang="ja-JP" dirty="0">
                <a:solidFill>
                  <a:schemeClr val="tx1"/>
                </a:solidFill>
              </a:rPr>
              <a:t>		</a:t>
            </a:r>
            <a:endParaRPr kumimoji="1" lang="ja-JP" altLang="en-US" dirty="0">
              <a:solidFill>
                <a:schemeClr val="tx1"/>
              </a:solidFill>
            </a:endParaRPr>
          </a:p>
        </p:txBody>
      </p:sp>
    </p:spTree>
    <p:extLst>
      <p:ext uri="{BB962C8B-B14F-4D97-AF65-F5344CB8AC3E}">
        <p14:creationId xmlns:p14="http://schemas.microsoft.com/office/powerpoint/2010/main" val="3570261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6DCF8-8CB9-445B-9391-B1F4289EB9F4}"/>
              </a:ext>
            </a:extLst>
          </p:cNvPr>
          <p:cNvSpPr>
            <a:spLocks noGrp="1"/>
          </p:cNvSpPr>
          <p:nvPr>
            <p:ph type="title"/>
          </p:nvPr>
        </p:nvSpPr>
        <p:spPr>
          <a:xfrm>
            <a:off x="135682" y="533213"/>
            <a:ext cx="2248249" cy="830510"/>
          </a:xfrm>
        </p:spPr>
        <p:txBody>
          <a:bodyPr>
            <a:normAutofit/>
          </a:bodyPr>
          <a:lstStyle/>
          <a:p>
            <a:pPr algn="ctr"/>
            <a:r>
              <a:rPr kumimoji="1" lang="ja-JP" altLang="en-US" sz="3600" dirty="0">
                <a:solidFill>
                  <a:srgbClr val="FFFF00"/>
                </a:solidFill>
                <a:latin typeface="ＭＳ ゴシック" panose="020B0609070205080204" pitchFamily="49" charset="-128"/>
                <a:ea typeface="ＭＳ ゴシック" panose="020B0609070205080204" pitchFamily="49" charset="-128"/>
              </a:rPr>
              <a:t>技術要件</a:t>
            </a:r>
          </a:p>
        </p:txBody>
      </p:sp>
      <p:graphicFrame>
        <p:nvGraphicFramePr>
          <p:cNvPr id="3" name="表 2">
            <a:extLst>
              <a:ext uri="{FF2B5EF4-FFF2-40B4-BE49-F238E27FC236}">
                <a16:creationId xmlns:a16="http://schemas.microsoft.com/office/drawing/2014/main" id="{75C14525-1A83-4F29-B952-B61339683B70}"/>
              </a:ext>
            </a:extLst>
          </p:cNvPr>
          <p:cNvGraphicFramePr>
            <a:graphicFrameLocks noGrp="1"/>
          </p:cNvGraphicFramePr>
          <p:nvPr>
            <p:extLst>
              <p:ext uri="{D42A27DB-BD31-4B8C-83A1-F6EECF244321}">
                <p14:modId xmlns:p14="http://schemas.microsoft.com/office/powerpoint/2010/main" val="2398076289"/>
              </p:ext>
            </p:extLst>
          </p:nvPr>
        </p:nvGraphicFramePr>
        <p:xfrm>
          <a:off x="135682" y="1894113"/>
          <a:ext cx="11920635" cy="1940769"/>
        </p:xfrm>
        <a:graphic>
          <a:graphicData uri="http://schemas.openxmlformats.org/drawingml/2006/table">
            <a:tbl>
              <a:tblPr firstRow="1" bandRow="1">
                <a:tableStyleId>{5C22544A-7EE6-4342-B048-85BDC9FD1C3A}</a:tableStyleId>
              </a:tblPr>
              <a:tblGrid>
                <a:gridCol w="1138626">
                  <a:extLst>
                    <a:ext uri="{9D8B030D-6E8A-4147-A177-3AD203B41FA5}">
                      <a16:colId xmlns:a16="http://schemas.microsoft.com/office/drawing/2014/main" val="1765070245"/>
                    </a:ext>
                  </a:extLst>
                </a:gridCol>
                <a:gridCol w="2948296">
                  <a:extLst>
                    <a:ext uri="{9D8B030D-6E8A-4147-A177-3AD203B41FA5}">
                      <a16:colId xmlns:a16="http://schemas.microsoft.com/office/drawing/2014/main" val="790950798"/>
                    </a:ext>
                  </a:extLst>
                </a:gridCol>
                <a:gridCol w="7833713">
                  <a:extLst>
                    <a:ext uri="{9D8B030D-6E8A-4147-A177-3AD203B41FA5}">
                      <a16:colId xmlns:a16="http://schemas.microsoft.com/office/drawing/2014/main" val="1595840905"/>
                    </a:ext>
                  </a:extLst>
                </a:gridCol>
              </a:tblGrid>
              <a:tr h="520910">
                <a:tc>
                  <a:txBody>
                    <a:bodyPr/>
                    <a:lstStyle/>
                    <a:p>
                      <a:pPr algn="ctr"/>
                      <a:r>
                        <a:rPr kumimoji="1" lang="ja-JP" altLang="en-US" dirty="0">
                          <a:latin typeface="ＭＳ ゴシック" panose="020B0609070205080204" pitchFamily="49" charset="-128"/>
                          <a:ea typeface="ＭＳ ゴシック" panose="020B0609070205080204" pitchFamily="49" charset="-128"/>
                        </a:rPr>
                        <a:t>管理番号</a:t>
                      </a: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項目</a:t>
                      </a: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内容</a:t>
                      </a:r>
                    </a:p>
                  </a:txBody>
                  <a:tcPr anchor="ctr"/>
                </a:tc>
                <a:extLst>
                  <a:ext uri="{0D108BD9-81ED-4DB2-BD59-A6C34878D82A}">
                    <a16:rowId xmlns:a16="http://schemas.microsoft.com/office/drawing/2014/main" val="421709971"/>
                  </a:ext>
                </a:extLst>
              </a:tr>
              <a:tr h="898949">
                <a:tc>
                  <a:txBody>
                    <a:bodyPr/>
                    <a:lstStyle/>
                    <a:p>
                      <a:pPr algn="ctr"/>
                      <a:r>
                        <a:rPr kumimoji="1" lang="en-US" altLang="ja-JP" dirty="0">
                          <a:latin typeface="ＭＳ ゴシック" panose="020B0609070205080204" pitchFamily="49" charset="-128"/>
                          <a:ea typeface="ＭＳ ゴシック" panose="020B0609070205080204" pitchFamily="49" charset="-128"/>
                        </a:rPr>
                        <a:t>001</a:t>
                      </a: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使用言語・フレームワーク</a:t>
                      </a:r>
                    </a:p>
                  </a:txBody>
                  <a:tcPr anchor="ctr"/>
                </a:tc>
                <a:tc>
                  <a:txBody>
                    <a:bodyPr/>
                    <a:lstStyle/>
                    <a:p>
                      <a:r>
                        <a:rPr kumimoji="1" lang="ja-JP" altLang="en-US" dirty="0">
                          <a:latin typeface="ＭＳ ゴシック" panose="020B0609070205080204" pitchFamily="49" charset="-128"/>
                          <a:ea typeface="ＭＳ ゴシック" panose="020B0609070205080204" pitchFamily="49" charset="-128"/>
                        </a:rPr>
                        <a:t>フロントエンド・バックエンドに毎に使用する言語・フレームワークの定義。別紙参照</a:t>
                      </a:r>
                    </a:p>
                  </a:txBody>
                  <a:tcPr/>
                </a:tc>
                <a:extLst>
                  <a:ext uri="{0D108BD9-81ED-4DB2-BD59-A6C34878D82A}">
                    <a16:rowId xmlns:a16="http://schemas.microsoft.com/office/drawing/2014/main" val="1672207219"/>
                  </a:ext>
                </a:extLst>
              </a:tr>
              <a:tr h="520910">
                <a:tc>
                  <a:txBody>
                    <a:bodyPr/>
                    <a:lstStyle/>
                    <a:p>
                      <a:pPr algn="ctr"/>
                      <a:r>
                        <a:rPr kumimoji="1" lang="en-US" altLang="ja-JP" dirty="0">
                          <a:latin typeface="ＭＳ ゴシック" panose="020B0609070205080204" pitchFamily="49" charset="-128"/>
                          <a:ea typeface="ＭＳ ゴシック" panose="020B0609070205080204" pitchFamily="49" charset="-128"/>
                        </a:rPr>
                        <a:t>002</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開発環境</a:t>
                      </a:r>
                    </a:p>
                  </a:txBody>
                  <a:tcPr anchor="ctr"/>
                </a:tc>
                <a:tc>
                  <a:txBody>
                    <a:bodyPr/>
                    <a:lstStyle/>
                    <a:p>
                      <a:r>
                        <a:rPr kumimoji="1" lang="ja-JP" altLang="en-US" dirty="0">
                          <a:latin typeface="ＭＳ ゴシック" panose="020B0609070205080204" pitchFamily="49" charset="-128"/>
                          <a:ea typeface="ＭＳ ゴシック" panose="020B0609070205080204" pitchFamily="49" charset="-128"/>
                        </a:rPr>
                        <a:t>開発時に使用する</a:t>
                      </a:r>
                      <a:r>
                        <a:rPr kumimoji="1" lang="en-US" altLang="ja-JP" dirty="0">
                          <a:latin typeface="ＭＳ ゴシック" panose="020B0609070205080204" pitchFamily="49" charset="-128"/>
                          <a:ea typeface="ＭＳ ゴシック" panose="020B0609070205080204" pitchFamily="49" charset="-128"/>
                        </a:rPr>
                        <a:t>OS</a:t>
                      </a:r>
                      <a:r>
                        <a:rPr kumimoji="1" lang="ja-JP" altLang="en-US" dirty="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IDE</a:t>
                      </a:r>
                      <a:r>
                        <a:rPr kumimoji="1" lang="ja-JP" altLang="en-US" dirty="0">
                          <a:latin typeface="ＭＳ ゴシック" panose="020B0609070205080204" pitchFamily="49" charset="-128"/>
                          <a:ea typeface="ＭＳ ゴシック" panose="020B0609070205080204" pitchFamily="49" charset="-128"/>
                        </a:rPr>
                        <a:t>等の開発時に必要な環境を定義。別紙参照</a:t>
                      </a:r>
                    </a:p>
                  </a:txBody>
                  <a:tcPr/>
                </a:tc>
                <a:extLst>
                  <a:ext uri="{0D108BD9-81ED-4DB2-BD59-A6C34878D82A}">
                    <a16:rowId xmlns:a16="http://schemas.microsoft.com/office/drawing/2014/main" val="2112128851"/>
                  </a:ext>
                </a:extLst>
              </a:tr>
            </a:tbl>
          </a:graphicData>
        </a:graphic>
      </p:graphicFrame>
    </p:spTree>
    <p:extLst>
      <p:ext uri="{BB962C8B-B14F-4D97-AF65-F5344CB8AC3E}">
        <p14:creationId xmlns:p14="http://schemas.microsoft.com/office/powerpoint/2010/main" val="247558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5843ED-98A6-4459-87F4-F218D2CA9E8B}"/>
              </a:ext>
            </a:extLst>
          </p:cNvPr>
          <p:cNvSpPr>
            <a:spLocks noGrp="1"/>
          </p:cNvSpPr>
          <p:nvPr>
            <p:ph type="title"/>
          </p:nvPr>
        </p:nvSpPr>
        <p:spPr>
          <a:xfrm>
            <a:off x="310988" y="438539"/>
            <a:ext cx="7769322" cy="1058504"/>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技術要件</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ja-JP" dirty="0">
                <a:solidFill>
                  <a:srgbClr val="FFFF00"/>
                </a:solidFill>
              </a:rPr>
              <a:t>使用言語・フレームワーク</a:t>
            </a:r>
            <a:endParaRPr kumimoji="1" lang="ja-JP" altLang="en-US" dirty="0">
              <a:solidFill>
                <a:srgbClr val="FFFF00"/>
              </a:solidFill>
            </a:endParaRPr>
          </a:p>
        </p:txBody>
      </p:sp>
      <p:graphicFrame>
        <p:nvGraphicFramePr>
          <p:cNvPr id="3" name="表 2">
            <a:extLst>
              <a:ext uri="{FF2B5EF4-FFF2-40B4-BE49-F238E27FC236}">
                <a16:creationId xmlns:a16="http://schemas.microsoft.com/office/drawing/2014/main" id="{CDB6C64B-9530-48AC-AC4C-532CA49A6634}"/>
              </a:ext>
            </a:extLst>
          </p:cNvPr>
          <p:cNvGraphicFramePr>
            <a:graphicFrameLocks noGrp="1"/>
          </p:cNvGraphicFramePr>
          <p:nvPr>
            <p:extLst>
              <p:ext uri="{D42A27DB-BD31-4B8C-83A1-F6EECF244321}">
                <p14:modId xmlns:p14="http://schemas.microsoft.com/office/powerpoint/2010/main" val="2636357427"/>
              </p:ext>
            </p:extLst>
          </p:nvPr>
        </p:nvGraphicFramePr>
        <p:xfrm>
          <a:off x="422987" y="1898779"/>
          <a:ext cx="11346026" cy="3709230"/>
        </p:xfrm>
        <a:graphic>
          <a:graphicData uri="http://schemas.openxmlformats.org/drawingml/2006/table">
            <a:tbl>
              <a:tblPr firstRow="1" bandRow="1">
                <a:tableStyleId>{F5AB1C69-6EDB-4FF4-983F-18BD219EF322}</a:tableStyleId>
              </a:tblPr>
              <a:tblGrid>
                <a:gridCol w="2378936">
                  <a:extLst>
                    <a:ext uri="{9D8B030D-6E8A-4147-A177-3AD203B41FA5}">
                      <a16:colId xmlns:a16="http://schemas.microsoft.com/office/drawing/2014/main" val="4223290375"/>
                    </a:ext>
                  </a:extLst>
                </a:gridCol>
                <a:gridCol w="8967090">
                  <a:extLst>
                    <a:ext uri="{9D8B030D-6E8A-4147-A177-3AD203B41FA5}">
                      <a16:colId xmlns:a16="http://schemas.microsoft.com/office/drawing/2014/main" val="393138824"/>
                    </a:ext>
                  </a:extLst>
                </a:gridCol>
              </a:tblGrid>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管理番号</a:t>
                      </a:r>
                    </a:p>
                  </a:txBody>
                  <a:tcPr anchor="ctr"/>
                </a:tc>
                <a:tc>
                  <a:txBody>
                    <a:bodyPr/>
                    <a:lstStyle/>
                    <a:p>
                      <a:pPr algn="ctr"/>
                      <a:r>
                        <a:rPr kumimoji="1" lang="en-US" altLang="ja-JP" sz="2400" dirty="0">
                          <a:solidFill>
                            <a:schemeClr val="bg1"/>
                          </a:solidFill>
                          <a:latin typeface="ＭＳ ゴシック" panose="020B0609070205080204" pitchFamily="49" charset="-128"/>
                          <a:ea typeface="ＭＳ ゴシック" panose="020B0609070205080204" pitchFamily="49" charset="-128"/>
                        </a:rPr>
                        <a:t>001</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nchor="ctr">
                    <a:solidFill>
                      <a:schemeClr val="tx1">
                        <a:lumMod val="85000"/>
                      </a:schemeClr>
                    </a:solidFill>
                  </a:tcPr>
                </a:tc>
                <a:extLst>
                  <a:ext uri="{0D108BD9-81ED-4DB2-BD59-A6C34878D82A}">
                    <a16:rowId xmlns:a16="http://schemas.microsoft.com/office/drawing/2014/main" val="3192715821"/>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内容</a:t>
                      </a:r>
                    </a:p>
                  </a:txBody>
                  <a:tcPr anchor="ctr">
                    <a:solidFill>
                      <a:schemeClr val="accent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solidFill>
                          <a:latin typeface="ＭＳ ゴシック" panose="020B0609070205080204" pitchFamily="49" charset="-128"/>
                          <a:ea typeface="ＭＳ ゴシック" panose="020B0609070205080204" pitchFamily="49" charset="-128"/>
                        </a:rPr>
                        <a:t>Java</a:t>
                      </a:r>
                      <a:r>
                        <a:rPr kumimoji="1" lang="ja-JP" altLang="en-US" sz="2000" dirty="0">
                          <a:solidFill>
                            <a:schemeClr val="bg1"/>
                          </a:solidFill>
                          <a:latin typeface="ＭＳ ゴシック" panose="020B0609070205080204" pitchFamily="49" charset="-128"/>
                          <a:ea typeface="ＭＳ ゴシック" panose="020B0609070205080204" pitchFamily="49" charset="-128"/>
                        </a:rPr>
                        <a:t>・</a:t>
                      </a:r>
                      <a:r>
                        <a:rPr kumimoji="1" lang="en-US" altLang="ja-JP" sz="2000" dirty="0" err="1">
                          <a:solidFill>
                            <a:schemeClr val="bg1"/>
                          </a:solidFill>
                          <a:latin typeface="ＭＳ ゴシック" panose="020B0609070205080204" pitchFamily="49" charset="-128"/>
                          <a:ea typeface="ＭＳ ゴシック" panose="020B0609070205080204" pitchFamily="49" charset="-128"/>
                        </a:rPr>
                        <a:t>SPlingBoot</a:t>
                      </a:r>
                      <a:r>
                        <a:rPr kumimoji="1" lang="ja-JP" altLang="en-US" sz="2000" dirty="0" err="1">
                          <a:solidFill>
                            <a:schemeClr val="bg1"/>
                          </a:solidFill>
                          <a:latin typeface="ＭＳ ゴシック" panose="020B0609070205080204" pitchFamily="49" charset="-128"/>
                          <a:ea typeface="ＭＳ ゴシック" panose="020B0609070205080204" pitchFamily="49" charset="-128"/>
                        </a:rPr>
                        <a:t>。</a:t>
                      </a:r>
                      <a:r>
                        <a:rPr kumimoji="1" lang="ja-JP" altLang="en-US" sz="2000" dirty="0">
                          <a:solidFill>
                            <a:schemeClr val="bg1"/>
                          </a:solidFill>
                          <a:latin typeface="ＭＳ ゴシック" panose="020B0609070205080204" pitchFamily="49" charset="-128"/>
                          <a:ea typeface="ＭＳ ゴシック" panose="020B0609070205080204" pitchFamily="49" charset="-128"/>
                        </a:rPr>
                        <a:t>フロントエンドに一部</a:t>
                      </a:r>
                      <a:r>
                        <a:rPr kumimoji="1" lang="en-US" altLang="ja-JP" sz="2000" dirty="0">
                          <a:solidFill>
                            <a:schemeClr val="bg1"/>
                          </a:solidFill>
                          <a:latin typeface="ＭＳ ゴシック" panose="020B0609070205080204" pitchFamily="49" charset="-128"/>
                          <a:ea typeface="ＭＳ ゴシック" panose="020B0609070205080204" pitchFamily="49" charset="-128"/>
                        </a:rPr>
                        <a:t>Typescript</a:t>
                      </a:r>
                      <a:r>
                        <a:rPr kumimoji="1" lang="ja-JP" altLang="en-US" sz="2000" dirty="0">
                          <a:solidFill>
                            <a:schemeClr val="bg1"/>
                          </a:solidFill>
                          <a:latin typeface="ＭＳ ゴシック" panose="020B0609070205080204" pitchFamily="49" charset="-128"/>
                          <a:ea typeface="ＭＳ ゴシック" panose="020B0609070205080204" pitchFamily="49" charset="-128"/>
                        </a:rPr>
                        <a:t>を使用。</a:t>
                      </a:r>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p>
                      <a:pPr algn="l"/>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lumMod val="85000"/>
                      </a:schemeClr>
                    </a:solidFill>
                  </a:tcPr>
                </a:tc>
                <a:extLst>
                  <a:ext uri="{0D108BD9-81ED-4DB2-BD59-A6C34878D82A}">
                    <a16:rowId xmlns:a16="http://schemas.microsoft.com/office/drawing/2014/main" val="2812694124"/>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理由</a:t>
                      </a:r>
                    </a:p>
                  </a:txBody>
                  <a:tcPr anchor="ctr">
                    <a:solidFill>
                      <a:schemeClr val="accent3"/>
                    </a:solidFill>
                  </a:tcPr>
                </a:tc>
                <a:tc>
                  <a:txBody>
                    <a:bodyPr/>
                    <a:lstStyle/>
                    <a:p>
                      <a:pPr algn="l"/>
                      <a:r>
                        <a:rPr kumimoji="1" lang="en-US" altLang="ja-JP" sz="2000" dirty="0">
                          <a:solidFill>
                            <a:schemeClr val="bg1"/>
                          </a:solidFill>
                          <a:latin typeface="ＭＳ ゴシック" panose="020B0609070205080204" pitchFamily="49" charset="-128"/>
                          <a:ea typeface="ＭＳ ゴシック" panose="020B0609070205080204" pitchFamily="49" charset="-128"/>
                        </a:rPr>
                        <a:t>Java</a:t>
                      </a:r>
                      <a:r>
                        <a:rPr kumimoji="1" lang="ja-JP" altLang="en-US" sz="2000" dirty="0">
                          <a:solidFill>
                            <a:schemeClr val="bg1"/>
                          </a:solidFill>
                          <a:latin typeface="ＭＳ ゴシック" panose="020B0609070205080204" pitchFamily="49" charset="-128"/>
                          <a:ea typeface="ＭＳ ゴシック" panose="020B0609070205080204" pitchFamily="49" charset="-128"/>
                        </a:rPr>
                        <a:t>・</a:t>
                      </a:r>
                      <a:r>
                        <a:rPr kumimoji="1" lang="en-US" altLang="ja-JP" sz="2000" dirty="0" err="1">
                          <a:solidFill>
                            <a:schemeClr val="bg1"/>
                          </a:solidFill>
                          <a:latin typeface="ＭＳ ゴシック" panose="020B0609070205080204" pitchFamily="49" charset="-128"/>
                          <a:ea typeface="ＭＳ ゴシック" panose="020B0609070205080204" pitchFamily="49" charset="-128"/>
                        </a:rPr>
                        <a:t>SplingBoot</a:t>
                      </a:r>
                      <a:r>
                        <a:rPr kumimoji="1" lang="ja-JP" altLang="en-US" sz="2000" dirty="0">
                          <a:solidFill>
                            <a:schemeClr val="bg1"/>
                          </a:solidFill>
                          <a:latin typeface="ＭＳ ゴシック" panose="020B0609070205080204" pitchFamily="49" charset="-128"/>
                          <a:ea typeface="ＭＳ ゴシック" panose="020B0609070205080204" pitchFamily="49" charset="-128"/>
                        </a:rPr>
                        <a:t>は就業先の現場で使用する為。</a:t>
                      </a:r>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p>
                      <a:pPr algn="l"/>
                      <a:r>
                        <a:rPr kumimoji="1" lang="ja-JP" altLang="en-US" sz="2000" dirty="0">
                          <a:solidFill>
                            <a:schemeClr val="bg1"/>
                          </a:solidFill>
                          <a:latin typeface="ＭＳ ゴシック" panose="020B0609070205080204" pitchFamily="49" charset="-128"/>
                          <a:ea typeface="ＭＳ ゴシック" panose="020B0609070205080204" pitchFamily="49" charset="-128"/>
                        </a:rPr>
                        <a:t>フロントの開発は、は</a:t>
                      </a:r>
                      <a:r>
                        <a:rPr kumimoji="1" lang="en-US" altLang="ja-JP" sz="2000" dirty="0" err="1">
                          <a:solidFill>
                            <a:schemeClr val="bg1"/>
                          </a:solidFill>
                          <a:latin typeface="ＭＳ ゴシック" panose="020B0609070205080204" pitchFamily="49" charset="-128"/>
                          <a:ea typeface="ＭＳ ゴシック" panose="020B0609070205080204" pitchFamily="49" charset="-128"/>
                        </a:rPr>
                        <a:t>javascript</a:t>
                      </a:r>
                      <a:r>
                        <a:rPr kumimoji="1" lang="ja-JP" altLang="en-US" sz="2000" dirty="0">
                          <a:solidFill>
                            <a:schemeClr val="bg1"/>
                          </a:solidFill>
                          <a:latin typeface="ＭＳ ゴシック" panose="020B0609070205080204" pitchFamily="49" charset="-128"/>
                          <a:ea typeface="ＭＳ ゴシック" panose="020B0609070205080204" pitchFamily="49" charset="-128"/>
                        </a:rPr>
                        <a:t>ではなく</a:t>
                      </a:r>
                      <a:r>
                        <a:rPr kumimoji="1" lang="en-US" altLang="ja-JP" sz="2000" dirty="0">
                          <a:solidFill>
                            <a:schemeClr val="bg1"/>
                          </a:solidFill>
                          <a:latin typeface="ＭＳ ゴシック" panose="020B0609070205080204" pitchFamily="49" charset="-128"/>
                          <a:ea typeface="ＭＳ ゴシック" panose="020B0609070205080204" pitchFamily="49" charset="-128"/>
                        </a:rPr>
                        <a:t>Java</a:t>
                      </a:r>
                      <a:r>
                        <a:rPr kumimoji="1" lang="ja-JP" altLang="en-US" sz="2000" dirty="0">
                          <a:solidFill>
                            <a:schemeClr val="bg1"/>
                          </a:solidFill>
                          <a:latin typeface="ＭＳ ゴシック" panose="020B0609070205080204" pitchFamily="49" charset="-128"/>
                          <a:ea typeface="ＭＳ ゴシック" panose="020B0609070205080204" pitchFamily="49" charset="-128"/>
                        </a:rPr>
                        <a:t>と同じ静的片付け言語である</a:t>
                      </a:r>
                      <a:r>
                        <a:rPr kumimoji="1" lang="en-US" altLang="ja-JP" sz="2000" dirty="0">
                          <a:solidFill>
                            <a:schemeClr val="bg1"/>
                          </a:solidFill>
                          <a:latin typeface="ＭＳ ゴシック" panose="020B0609070205080204" pitchFamily="49" charset="-128"/>
                          <a:ea typeface="ＭＳ ゴシック" panose="020B0609070205080204" pitchFamily="49" charset="-128"/>
                        </a:rPr>
                        <a:t>Typescript</a:t>
                      </a:r>
                      <a:r>
                        <a:rPr kumimoji="1" lang="ja-JP" altLang="en-US" sz="2000" dirty="0">
                          <a:solidFill>
                            <a:schemeClr val="bg1"/>
                          </a:solidFill>
                          <a:latin typeface="ＭＳ ゴシック" panose="020B0609070205080204" pitchFamily="49" charset="-128"/>
                          <a:ea typeface="ＭＳ ゴシック" panose="020B0609070205080204" pitchFamily="49" charset="-128"/>
                        </a:rPr>
                        <a:t>を今回は選定。</a:t>
                      </a:r>
                    </a:p>
                  </a:txBody>
                  <a:tcPr>
                    <a:solidFill>
                      <a:schemeClr val="tx1">
                        <a:lumMod val="85000"/>
                      </a:schemeClr>
                    </a:solidFill>
                  </a:tcPr>
                </a:tc>
                <a:extLst>
                  <a:ext uri="{0D108BD9-81ED-4DB2-BD59-A6C34878D82A}">
                    <a16:rowId xmlns:a16="http://schemas.microsoft.com/office/drawing/2014/main" val="3558256659"/>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補足</a:t>
                      </a:r>
                    </a:p>
                  </a:txBody>
                  <a:tcPr anchor="ctr">
                    <a:solidFill>
                      <a:schemeClr val="accent3"/>
                    </a:solidFill>
                  </a:tcPr>
                </a:tc>
                <a:tc>
                  <a:txBody>
                    <a:bodyPr/>
                    <a:lstStyle/>
                    <a:p>
                      <a:pPr algn="ctr"/>
                      <a:r>
                        <a:rPr kumimoji="1" lang="ja-JP" altLang="en-US" sz="2000" dirty="0">
                          <a:solidFill>
                            <a:schemeClr val="bg1"/>
                          </a:solidFill>
                          <a:latin typeface="ＭＳ ゴシック" panose="020B0609070205080204" pitchFamily="49" charset="-128"/>
                          <a:ea typeface="ＭＳ ゴシック" panose="020B0609070205080204" pitchFamily="49" charset="-128"/>
                        </a:rPr>
                        <a:t>特になし。</a:t>
                      </a:r>
                    </a:p>
                  </a:txBody>
                  <a:tcPr anchor="ctr">
                    <a:solidFill>
                      <a:schemeClr val="tx1">
                        <a:lumMod val="85000"/>
                      </a:schemeClr>
                    </a:solidFill>
                  </a:tcPr>
                </a:tc>
                <a:extLst>
                  <a:ext uri="{0D108BD9-81ED-4DB2-BD59-A6C34878D82A}">
                    <a16:rowId xmlns:a16="http://schemas.microsoft.com/office/drawing/2014/main" val="187617680"/>
                  </a:ext>
                </a:extLst>
              </a:tr>
            </a:tbl>
          </a:graphicData>
        </a:graphic>
      </p:graphicFrame>
    </p:spTree>
    <p:extLst>
      <p:ext uri="{BB962C8B-B14F-4D97-AF65-F5344CB8AC3E}">
        <p14:creationId xmlns:p14="http://schemas.microsoft.com/office/powerpoint/2010/main" val="298973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5E0A-24E2-4D5D-84EE-C95CC5BEBD89}"/>
              </a:ext>
            </a:extLst>
          </p:cNvPr>
          <p:cNvSpPr>
            <a:spLocks noGrp="1"/>
          </p:cNvSpPr>
          <p:nvPr>
            <p:ph type="title"/>
          </p:nvPr>
        </p:nvSpPr>
        <p:spPr>
          <a:xfrm>
            <a:off x="310987" y="718457"/>
            <a:ext cx="8534400" cy="1095827"/>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技術要件</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ja-JP" dirty="0">
                <a:solidFill>
                  <a:srgbClr val="FFFF00"/>
                </a:solidFill>
              </a:rPr>
              <a:t>開発環境</a:t>
            </a:r>
            <a:endParaRPr kumimoji="1" lang="ja-JP" altLang="en-US" dirty="0">
              <a:solidFill>
                <a:srgbClr val="FFFF00"/>
              </a:solidFill>
            </a:endParaRPr>
          </a:p>
        </p:txBody>
      </p:sp>
      <p:graphicFrame>
        <p:nvGraphicFramePr>
          <p:cNvPr id="3" name="表 2">
            <a:extLst>
              <a:ext uri="{FF2B5EF4-FFF2-40B4-BE49-F238E27FC236}">
                <a16:creationId xmlns:a16="http://schemas.microsoft.com/office/drawing/2014/main" id="{A8B25DD4-415D-4117-89C6-6249C2DE23E7}"/>
              </a:ext>
            </a:extLst>
          </p:cNvPr>
          <p:cNvGraphicFramePr>
            <a:graphicFrameLocks noGrp="1"/>
          </p:cNvGraphicFramePr>
          <p:nvPr>
            <p:extLst>
              <p:ext uri="{D42A27DB-BD31-4B8C-83A1-F6EECF244321}">
                <p14:modId xmlns:p14="http://schemas.microsoft.com/office/powerpoint/2010/main" val="215103959"/>
              </p:ext>
            </p:extLst>
          </p:nvPr>
        </p:nvGraphicFramePr>
        <p:xfrm>
          <a:off x="310987" y="2085392"/>
          <a:ext cx="11346026" cy="3604520"/>
        </p:xfrm>
        <a:graphic>
          <a:graphicData uri="http://schemas.openxmlformats.org/drawingml/2006/table">
            <a:tbl>
              <a:tblPr firstRow="1" bandRow="1">
                <a:tableStyleId>{F5AB1C69-6EDB-4FF4-983F-18BD219EF322}</a:tableStyleId>
              </a:tblPr>
              <a:tblGrid>
                <a:gridCol w="2339934">
                  <a:extLst>
                    <a:ext uri="{9D8B030D-6E8A-4147-A177-3AD203B41FA5}">
                      <a16:colId xmlns:a16="http://schemas.microsoft.com/office/drawing/2014/main" val="2455114506"/>
                    </a:ext>
                  </a:extLst>
                </a:gridCol>
                <a:gridCol w="9006092">
                  <a:extLst>
                    <a:ext uri="{9D8B030D-6E8A-4147-A177-3AD203B41FA5}">
                      <a16:colId xmlns:a16="http://schemas.microsoft.com/office/drawing/2014/main" val="1126931375"/>
                    </a:ext>
                  </a:extLst>
                </a:gridCol>
              </a:tblGrid>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管理番号</a:t>
                      </a:r>
                    </a:p>
                  </a:txBody>
                  <a:tcPr anchor="ctr"/>
                </a:tc>
                <a:tc>
                  <a:txBody>
                    <a:bodyPr/>
                    <a:lstStyle/>
                    <a:p>
                      <a:pPr algn="ctr"/>
                      <a:r>
                        <a:rPr kumimoji="1" lang="en-US" altLang="ja-JP" sz="2400" dirty="0">
                          <a:solidFill>
                            <a:schemeClr val="bg1"/>
                          </a:solidFill>
                          <a:latin typeface="ＭＳ ゴシック" panose="020B0609070205080204" pitchFamily="49" charset="-128"/>
                          <a:ea typeface="ＭＳ ゴシック" panose="020B0609070205080204" pitchFamily="49" charset="-128"/>
                        </a:rPr>
                        <a:t>002</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nchor="ctr">
                    <a:solidFill>
                      <a:schemeClr val="tx1">
                        <a:lumMod val="85000"/>
                      </a:schemeClr>
                    </a:solidFill>
                  </a:tcPr>
                </a:tc>
                <a:extLst>
                  <a:ext uri="{0D108BD9-81ED-4DB2-BD59-A6C34878D82A}">
                    <a16:rowId xmlns:a16="http://schemas.microsoft.com/office/drawing/2014/main" val="3050231372"/>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内容</a:t>
                      </a:r>
                    </a:p>
                  </a:txBody>
                  <a:tcPr anchor="ctr">
                    <a:solidFill>
                      <a:schemeClr val="accent3"/>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solidFill>
                          <a:latin typeface="ＭＳ ゴシック" panose="020B0609070205080204" pitchFamily="49" charset="-128"/>
                          <a:ea typeface="ＭＳ ゴシック" panose="020B0609070205080204" pitchFamily="49" charset="-128"/>
                        </a:rPr>
                        <a:t>IDE</a:t>
                      </a:r>
                      <a:r>
                        <a:rPr kumimoji="1" lang="ja-JP" altLang="en-US" sz="2000" dirty="0">
                          <a:solidFill>
                            <a:schemeClr val="bg1"/>
                          </a:solidFill>
                          <a:latin typeface="ＭＳ ゴシック" panose="020B0609070205080204" pitchFamily="49" charset="-128"/>
                          <a:ea typeface="ＭＳ ゴシック" panose="020B0609070205080204" pitchFamily="49" charset="-128"/>
                        </a:rPr>
                        <a:t>の推奨は</a:t>
                      </a:r>
                      <a:r>
                        <a:rPr kumimoji="1" lang="en-US" altLang="ja-JP" sz="2000" dirty="0">
                          <a:solidFill>
                            <a:schemeClr val="bg1"/>
                          </a:solidFill>
                          <a:latin typeface="ＭＳ ゴシック" panose="020B0609070205080204" pitchFamily="49" charset="-128"/>
                          <a:ea typeface="ＭＳ ゴシック" panose="020B0609070205080204" pitchFamily="49" charset="-128"/>
                        </a:rPr>
                        <a:t>STS(</a:t>
                      </a:r>
                      <a:r>
                        <a:rPr kumimoji="1" lang="en-US" altLang="ja-JP" sz="1800" b="1" i="0" kern="1200" dirty="0">
                          <a:solidFill>
                            <a:schemeClr val="dk1"/>
                          </a:solidFill>
                          <a:effectLst/>
                          <a:latin typeface="+mn-lt"/>
                          <a:ea typeface="+mn-ea"/>
                          <a:cs typeface="+mn-cs"/>
                        </a:rPr>
                        <a:t>Spring Tool Suite</a:t>
                      </a:r>
                      <a:r>
                        <a:rPr kumimoji="1" lang="en-US" altLang="ja-JP" sz="2000" dirty="0">
                          <a:solidFill>
                            <a:schemeClr val="bg1"/>
                          </a:solidFill>
                          <a:latin typeface="ＭＳ ゴシック" panose="020B0609070205080204" pitchFamily="49" charset="-128"/>
                          <a:ea typeface="ＭＳ ゴシック" panose="020B0609070205080204" pitchFamily="49" charset="-128"/>
                        </a:rPr>
                        <a:t>)</a:t>
                      </a:r>
                      <a:r>
                        <a:rPr kumimoji="1" lang="ja-JP" altLang="en-US" sz="2000" dirty="0">
                          <a:solidFill>
                            <a:schemeClr val="bg1"/>
                          </a:solidFill>
                          <a:latin typeface="ＭＳ ゴシック" panose="020B0609070205080204" pitchFamily="49" charset="-128"/>
                          <a:ea typeface="ＭＳ ゴシック" panose="020B0609070205080204" pitchFamily="49" charset="-128"/>
                        </a:rPr>
                        <a:t>もしくは、</a:t>
                      </a:r>
                      <a:r>
                        <a:rPr kumimoji="1" lang="en-US" altLang="ja-JP" sz="2000" dirty="0" err="1">
                          <a:solidFill>
                            <a:schemeClr val="bg1"/>
                          </a:solidFill>
                          <a:latin typeface="ＭＳ ゴシック" panose="020B0609070205080204" pitchFamily="49" charset="-128"/>
                          <a:ea typeface="ＭＳ ゴシック" panose="020B0609070205080204" pitchFamily="49" charset="-128"/>
                        </a:rPr>
                        <a:t>eclipse,Visualstdiocode</a:t>
                      </a:r>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solidFill>
                          <a:latin typeface="ＭＳ ゴシック" panose="020B0609070205080204" pitchFamily="49" charset="-128"/>
                          <a:ea typeface="ＭＳ ゴシック" panose="020B0609070205080204" pitchFamily="49" charset="-128"/>
                        </a:rPr>
                        <a:t>OS</a:t>
                      </a:r>
                      <a:r>
                        <a:rPr kumimoji="1" lang="ja-JP" altLang="en-US" sz="2000" dirty="0">
                          <a:solidFill>
                            <a:schemeClr val="bg1"/>
                          </a:solidFill>
                          <a:latin typeface="ＭＳ ゴシック" panose="020B0609070205080204" pitchFamily="49" charset="-128"/>
                          <a:ea typeface="ＭＳ ゴシック" panose="020B0609070205080204" pitchFamily="49" charset="-128"/>
                        </a:rPr>
                        <a:t>は</a:t>
                      </a:r>
                      <a:r>
                        <a:rPr kumimoji="1" lang="en-US" altLang="ja-JP" sz="2000" dirty="0">
                          <a:solidFill>
                            <a:schemeClr val="bg1"/>
                          </a:solidFill>
                          <a:latin typeface="ＭＳ ゴシック" panose="020B0609070205080204" pitchFamily="49" charset="-128"/>
                          <a:ea typeface="ＭＳ ゴシック" panose="020B0609070205080204" pitchFamily="49" charset="-128"/>
                        </a:rPr>
                        <a:t>Linux</a:t>
                      </a:r>
                      <a:r>
                        <a:rPr kumimoji="1" lang="ja-JP" altLang="en-US" sz="2000" dirty="0">
                          <a:solidFill>
                            <a:schemeClr val="bg1"/>
                          </a:solidFill>
                          <a:latin typeface="ＭＳ ゴシック" panose="020B0609070205080204" pitchFamily="49" charset="-128"/>
                          <a:ea typeface="ＭＳ ゴシック" panose="020B0609070205080204" pitchFamily="49" charset="-128"/>
                        </a:rPr>
                        <a:t>もしくは</a:t>
                      </a:r>
                      <a:r>
                        <a:rPr kumimoji="1" lang="en-US" altLang="ja-JP" sz="2000" dirty="0">
                          <a:solidFill>
                            <a:schemeClr val="bg1"/>
                          </a:solidFill>
                          <a:latin typeface="ＭＳ ゴシック" panose="020B0609070205080204" pitchFamily="49" charset="-128"/>
                          <a:ea typeface="ＭＳ ゴシック" panose="020B0609070205080204" pitchFamily="49" charset="-128"/>
                        </a:rPr>
                        <a:t>Windows</a:t>
                      </a:r>
                      <a:r>
                        <a:rPr kumimoji="1" lang="ja-JP" altLang="en-US" sz="2000" dirty="0">
                          <a:solidFill>
                            <a:schemeClr val="bg1"/>
                          </a:solidFill>
                          <a:latin typeface="ＭＳ ゴシック" panose="020B0609070205080204" pitchFamily="49" charset="-128"/>
                          <a:ea typeface="ＭＳ ゴシック" panose="020B0609070205080204" pitchFamily="49" charset="-128"/>
                        </a:rPr>
                        <a:t>の使用を推奨</a:t>
                      </a:r>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lumMod val="85000"/>
                      </a:schemeClr>
                    </a:solidFill>
                  </a:tcPr>
                </a:tc>
                <a:extLst>
                  <a:ext uri="{0D108BD9-81ED-4DB2-BD59-A6C34878D82A}">
                    <a16:rowId xmlns:a16="http://schemas.microsoft.com/office/drawing/2014/main" val="3872791390"/>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理由</a:t>
                      </a:r>
                    </a:p>
                  </a:txBody>
                  <a:tcPr anchor="ctr">
                    <a:solidFill>
                      <a:schemeClr val="accent3"/>
                    </a:solidFill>
                  </a:tcPr>
                </a:tc>
                <a:tc>
                  <a:txBody>
                    <a:bodyPr/>
                    <a:lstStyle/>
                    <a:p>
                      <a:pPr algn="l"/>
                      <a:r>
                        <a:rPr kumimoji="1" lang="ja-JP" altLang="en-US" sz="2000" dirty="0">
                          <a:solidFill>
                            <a:schemeClr val="bg1"/>
                          </a:solidFill>
                          <a:latin typeface="ＭＳ ゴシック" panose="020B0609070205080204" pitchFamily="49" charset="-128"/>
                          <a:ea typeface="ＭＳ ゴシック" panose="020B0609070205080204" pitchFamily="49" charset="-128"/>
                        </a:rPr>
                        <a:t>使用フレームワークの</a:t>
                      </a:r>
                      <a:r>
                        <a:rPr kumimoji="1" lang="en-US" altLang="ja-JP" sz="2000" b="1" i="0" kern="1200" dirty="0">
                          <a:solidFill>
                            <a:schemeClr val="dk1"/>
                          </a:solidFill>
                          <a:effectLst/>
                          <a:latin typeface="+mn-lt"/>
                          <a:ea typeface="+mn-ea"/>
                          <a:cs typeface="+mn-cs"/>
                        </a:rPr>
                        <a:t>Spring Boot</a:t>
                      </a:r>
                      <a:r>
                        <a:rPr kumimoji="1" lang="ja-JP" altLang="en-US" sz="2000" dirty="0">
                          <a:solidFill>
                            <a:schemeClr val="bg1"/>
                          </a:solidFill>
                          <a:latin typeface="ＭＳ ゴシック" panose="020B0609070205080204" pitchFamily="49" charset="-128"/>
                          <a:ea typeface="ＭＳ ゴシック" panose="020B0609070205080204" pitchFamily="49" charset="-128"/>
                        </a:rPr>
                        <a:t>の開発に必要な環境設定の仕様が一式そろっているため。</a:t>
                      </a:r>
                    </a:p>
                  </a:txBody>
                  <a:tcPr>
                    <a:solidFill>
                      <a:schemeClr val="tx1">
                        <a:lumMod val="85000"/>
                      </a:schemeClr>
                    </a:solidFill>
                  </a:tcPr>
                </a:tc>
                <a:extLst>
                  <a:ext uri="{0D108BD9-81ED-4DB2-BD59-A6C34878D82A}">
                    <a16:rowId xmlns:a16="http://schemas.microsoft.com/office/drawing/2014/main" val="1672382991"/>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補足</a:t>
                      </a:r>
                    </a:p>
                  </a:txBody>
                  <a:tcPr anchor="ctr">
                    <a:solidFill>
                      <a:schemeClr val="accent3"/>
                    </a:solidFill>
                  </a:tcPr>
                </a:tc>
                <a:tc>
                  <a:txBody>
                    <a:bodyPr/>
                    <a:lstStyle/>
                    <a:p>
                      <a:pPr algn="ctr"/>
                      <a:r>
                        <a:rPr kumimoji="1" lang="ja-JP" altLang="en-US" sz="2000" dirty="0">
                          <a:solidFill>
                            <a:schemeClr val="bg1"/>
                          </a:solidFill>
                          <a:latin typeface="ＭＳ ゴシック" panose="020B0609070205080204" pitchFamily="49" charset="-128"/>
                          <a:ea typeface="ＭＳ ゴシック" panose="020B0609070205080204" pitchFamily="49" charset="-128"/>
                        </a:rPr>
                        <a:t>特になし。</a:t>
                      </a:r>
                    </a:p>
                  </a:txBody>
                  <a:tcPr anchor="ctr">
                    <a:solidFill>
                      <a:schemeClr val="tx1">
                        <a:lumMod val="85000"/>
                      </a:schemeClr>
                    </a:solidFill>
                  </a:tcPr>
                </a:tc>
                <a:extLst>
                  <a:ext uri="{0D108BD9-81ED-4DB2-BD59-A6C34878D82A}">
                    <a16:rowId xmlns:a16="http://schemas.microsoft.com/office/drawing/2014/main" val="3073811706"/>
                  </a:ext>
                </a:extLst>
              </a:tr>
            </a:tbl>
          </a:graphicData>
        </a:graphic>
      </p:graphicFrame>
    </p:spTree>
    <p:extLst>
      <p:ext uri="{BB962C8B-B14F-4D97-AF65-F5344CB8AC3E}">
        <p14:creationId xmlns:p14="http://schemas.microsoft.com/office/powerpoint/2010/main" val="153052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B3476-171A-41E3-A319-55489834709E}"/>
              </a:ext>
            </a:extLst>
          </p:cNvPr>
          <p:cNvSpPr>
            <a:spLocks noGrp="1"/>
          </p:cNvSpPr>
          <p:nvPr>
            <p:ph type="title"/>
          </p:nvPr>
        </p:nvSpPr>
        <p:spPr>
          <a:xfrm>
            <a:off x="0" y="149225"/>
            <a:ext cx="10515600" cy="1146175"/>
          </a:xfrm>
        </p:spPr>
        <p:txBody>
          <a:bodyPr>
            <a:normAutofit/>
          </a:bodyPr>
          <a:lstStyle/>
          <a:p>
            <a:r>
              <a:rPr lang="ja-JP" altLang="en-US" sz="4800" b="1" u="sng" dirty="0">
                <a:solidFill>
                  <a:srgbClr val="FFFF00"/>
                </a:solidFill>
                <a:latin typeface="ＭＳ ゴシック" panose="020B0609070205080204" pitchFamily="49" charset="-128"/>
                <a:ea typeface="ＭＳ ゴシック" panose="020B0609070205080204" pitchFamily="49" charset="-128"/>
              </a:rPr>
              <a:t>プロジェクトスケジュール</a:t>
            </a:r>
            <a:endParaRPr kumimoji="1" lang="ja-JP" altLang="en-US" sz="4800" b="1" u="sng" dirty="0">
              <a:solidFill>
                <a:srgbClr val="FFFF00"/>
              </a:solidFill>
              <a:latin typeface="ＭＳ ゴシック" panose="020B0609070205080204" pitchFamily="49" charset="-128"/>
              <a:ea typeface="ＭＳ ゴシック" panose="020B0609070205080204" pitchFamily="49" charset="-128"/>
            </a:endParaRPr>
          </a:p>
        </p:txBody>
      </p:sp>
      <p:graphicFrame>
        <p:nvGraphicFramePr>
          <p:cNvPr id="4" name="コンテンツ プレースホルダー 3">
            <a:extLst>
              <a:ext uri="{FF2B5EF4-FFF2-40B4-BE49-F238E27FC236}">
                <a16:creationId xmlns:a16="http://schemas.microsoft.com/office/drawing/2014/main" id="{E7D3A0DF-EAF7-4765-B4B8-783ADC36C40D}"/>
              </a:ext>
            </a:extLst>
          </p:cNvPr>
          <p:cNvGraphicFramePr>
            <a:graphicFrameLocks noGrp="1"/>
          </p:cNvGraphicFramePr>
          <p:nvPr>
            <p:ph idx="1"/>
            <p:extLst>
              <p:ext uri="{D42A27DB-BD31-4B8C-83A1-F6EECF244321}">
                <p14:modId xmlns:p14="http://schemas.microsoft.com/office/powerpoint/2010/main" val="939250325"/>
              </p:ext>
            </p:extLst>
          </p:nvPr>
        </p:nvGraphicFramePr>
        <p:xfrm>
          <a:off x="75502" y="2692866"/>
          <a:ext cx="12040996" cy="3648976"/>
        </p:xfrm>
        <a:graphic>
          <a:graphicData uri="http://schemas.openxmlformats.org/drawingml/2006/table">
            <a:tbl>
              <a:tblPr firstRow="1" bandRow="1">
                <a:tableStyleId>{5C22544A-7EE6-4342-B048-85BDC9FD1C3A}</a:tableStyleId>
              </a:tblPr>
              <a:tblGrid>
                <a:gridCol w="4597166">
                  <a:extLst>
                    <a:ext uri="{9D8B030D-6E8A-4147-A177-3AD203B41FA5}">
                      <a16:colId xmlns:a16="http://schemas.microsoft.com/office/drawing/2014/main" val="3987542878"/>
                    </a:ext>
                  </a:extLst>
                </a:gridCol>
                <a:gridCol w="896451">
                  <a:extLst>
                    <a:ext uri="{9D8B030D-6E8A-4147-A177-3AD203B41FA5}">
                      <a16:colId xmlns:a16="http://schemas.microsoft.com/office/drawing/2014/main" val="1113419888"/>
                    </a:ext>
                  </a:extLst>
                </a:gridCol>
                <a:gridCol w="1405016">
                  <a:extLst>
                    <a:ext uri="{9D8B030D-6E8A-4147-A177-3AD203B41FA5}">
                      <a16:colId xmlns:a16="http://schemas.microsoft.com/office/drawing/2014/main" val="1019668598"/>
                    </a:ext>
                  </a:extLst>
                </a:gridCol>
                <a:gridCol w="1967025">
                  <a:extLst>
                    <a:ext uri="{9D8B030D-6E8A-4147-A177-3AD203B41FA5}">
                      <a16:colId xmlns:a16="http://schemas.microsoft.com/office/drawing/2014/main" val="371185276"/>
                    </a:ext>
                  </a:extLst>
                </a:gridCol>
                <a:gridCol w="1360397">
                  <a:extLst>
                    <a:ext uri="{9D8B030D-6E8A-4147-A177-3AD203B41FA5}">
                      <a16:colId xmlns:a16="http://schemas.microsoft.com/office/drawing/2014/main" val="1774629059"/>
                    </a:ext>
                  </a:extLst>
                </a:gridCol>
                <a:gridCol w="1814941">
                  <a:extLst>
                    <a:ext uri="{9D8B030D-6E8A-4147-A177-3AD203B41FA5}">
                      <a16:colId xmlns:a16="http://schemas.microsoft.com/office/drawing/2014/main" val="567722286"/>
                    </a:ext>
                  </a:extLst>
                </a:gridCol>
              </a:tblGrid>
              <a:tr h="1182200">
                <a:tc>
                  <a:txBody>
                    <a:bodyPr/>
                    <a:lstStyle/>
                    <a:p>
                      <a:pPr algn="ctr">
                        <a:lnSpc>
                          <a:spcPct val="250000"/>
                        </a:lnSpc>
                      </a:pPr>
                      <a:r>
                        <a:rPr kumimoji="1" lang="ja-JP" altLang="en-US" sz="1800" dirty="0">
                          <a:latin typeface="ＭＳ ゴシック" panose="020B0609070205080204" pitchFamily="49" charset="-128"/>
                          <a:ea typeface="ＭＳ ゴシック" panose="020B0609070205080204" pitchFamily="49" charset="-128"/>
                        </a:rPr>
                        <a:t>９月</a:t>
                      </a:r>
                    </a:p>
                  </a:txBody>
                  <a:tcPr/>
                </a:tc>
                <a:tc>
                  <a:txBody>
                    <a:bodyPr/>
                    <a:lstStyle/>
                    <a:p>
                      <a:pPr algn="ctr">
                        <a:lnSpc>
                          <a:spcPct val="250000"/>
                        </a:lnSpc>
                      </a:pPr>
                      <a:r>
                        <a:rPr kumimoji="1" lang="en-US" altLang="ja-JP" sz="1800" dirty="0">
                          <a:latin typeface="ＭＳ ゴシック" panose="020B0609070205080204" pitchFamily="49" charset="-128"/>
                          <a:ea typeface="ＭＳ ゴシック" panose="020B0609070205080204" pitchFamily="49" charset="-128"/>
                        </a:rPr>
                        <a:t>10</a:t>
                      </a:r>
                      <a:r>
                        <a:rPr kumimoji="1" lang="ja-JP" altLang="en-US" sz="1800" dirty="0">
                          <a:latin typeface="ＭＳ ゴシック" panose="020B0609070205080204" pitchFamily="49" charset="-128"/>
                          <a:ea typeface="ＭＳ ゴシック" panose="020B0609070205080204" pitchFamily="49" charset="-128"/>
                        </a:rPr>
                        <a:t>月</a:t>
                      </a:r>
                    </a:p>
                  </a:txBody>
                  <a:tcPr/>
                </a:tc>
                <a:tc>
                  <a:txBody>
                    <a:bodyPr/>
                    <a:lstStyle/>
                    <a:p>
                      <a:pPr algn="ctr">
                        <a:lnSpc>
                          <a:spcPct val="250000"/>
                        </a:lnSpc>
                      </a:pPr>
                      <a:r>
                        <a:rPr kumimoji="1" lang="en-US" altLang="ja-JP" sz="1800" dirty="0">
                          <a:latin typeface="ＭＳ ゴシック" panose="020B0609070205080204" pitchFamily="49" charset="-128"/>
                          <a:ea typeface="ＭＳ ゴシック" panose="020B0609070205080204" pitchFamily="49" charset="-128"/>
                        </a:rPr>
                        <a:t>11</a:t>
                      </a:r>
                      <a:r>
                        <a:rPr kumimoji="1" lang="ja-JP" altLang="en-US" sz="1800" dirty="0">
                          <a:latin typeface="ＭＳ ゴシック" panose="020B0609070205080204" pitchFamily="49" charset="-128"/>
                          <a:ea typeface="ＭＳ ゴシック" panose="020B0609070205080204" pitchFamily="49" charset="-128"/>
                        </a:rPr>
                        <a:t>月</a:t>
                      </a:r>
                    </a:p>
                  </a:txBody>
                  <a:tcPr/>
                </a:tc>
                <a:tc>
                  <a:txBody>
                    <a:bodyPr/>
                    <a:lstStyle/>
                    <a:p>
                      <a:pPr algn="ctr">
                        <a:lnSpc>
                          <a:spcPct val="250000"/>
                        </a:lnSpc>
                      </a:pPr>
                      <a:r>
                        <a:rPr kumimoji="1" lang="ja-JP" altLang="en-US" sz="1800" dirty="0">
                          <a:latin typeface="ＭＳ ゴシック" panose="020B0609070205080204" pitchFamily="49" charset="-128"/>
                          <a:ea typeface="ＭＳ ゴシック" panose="020B0609070205080204" pitchFamily="49" charset="-128"/>
                        </a:rPr>
                        <a:t>１２月</a:t>
                      </a:r>
                    </a:p>
                  </a:txBody>
                  <a:tcPr/>
                </a:tc>
                <a:tc>
                  <a:txBody>
                    <a:bodyPr/>
                    <a:lstStyle/>
                    <a:p>
                      <a:pPr algn="ctr">
                        <a:lnSpc>
                          <a:spcPct val="250000"/>
                        </a:lnSpc>
                      </a:pPr>
                      <a:r>
                        <a:rPr kumimoji="1" lang="en-US" altLang="ja-JP" sz="1800" dirty="0">
                          <a:latin typeface="ＭＳ ゴシック" panose="020B0609070205080204" pitchFamily="49" charset="-128"/>
                          <a:ea typeface="ＭＳ ゴシック" panose="020B0609070205080204" pitchFamily="49" charset="-128"/>
                        </a:rPr>
                        <a:t>1</a:t>
                      </a:r>
                      <a:r>
                        <a:rPr kumimoji="1" lang="ja-JP" altLang="en-US" sz="1800" dirty="0">
                          <a:latin typeface="ＭＳ ゴシック" panose="020B0609070205080204" pitchFamily="49" charset="-128"/>
                          <a:ea typeface="ＭＳ ゴシック" panose="020B0609070205080204" pitchFamily="49" charset="-128"/>
                        </a:rPr>
                        <a:t>月</a:t>
                      </a:r>
                    </a:p>
                  </a:txBody>
                  <a:tcPr/>
                </a:tc>
                <a:tc>
                  <a:txBody>
                    <a:bodyPr/>
                    <a:lstStyle/>
                    <a:p>
                      <a:pPr algn="ctr">
                        <a:lnSpc>
                          <a:spcPct val="250000"/>
                        </a:lnSpc>
                      </a:pPr>
                      <a:r>
                        <a:rPr kumimoji="1" lang="en-US" altLang="ja-JP" sz="1800" dirty="0">
                          <a:latin typeface="ＭＳ ゴシック" panose="020B0609070205080204" pitchFamily="49" charset="-128"/>
                          <a:ea typeface="ＭＳ ゴシック" panose="020B0609070205080204" pitchFamily="49" charset="-128"/>
                        </a:rPr>
                        <a:t>2</a:t>
                      </a:r>
                      <a:r>
                        <a:rPr kumimoji="1" lang="ja-JP" altLang="en-US" sz="1800" dirty="0">
                          <a:latin typeface="ＭＳ ゴシック" panose="020B0609070205080204" pitchFamily="49" charset="-128"/>
                          <a:ea typeface="ＭＳ ゴシック" panose="020B0609070205080204" pitchFamily="49" charset="-128"/>
                        </a:rPr>
                        <a:t>月</a:t>
                      </a:r>
                    </a:p>
                  </a:txBody>
                  <a:tcPr/>
                </a:tc>
                <a:extLst>
                  <a:ext uri="{0D108BD9-81ED-4DB2-BD59-A6C34878D82A}">
                    <a16:rowId xmlns:a16="http://schemas.microsoft.com/office/drawing/2014/main" val="1233067152"/>
                  </a:ext>
                </a:extLst>
              </a:tr>
              <a:tr h="616694">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extLst>
                  <a:ext uri="{0D108BD9-81ED-4DB2-BD59-A6C34878D82A}">
                    <a16:rowId xmlns:a16="http://schemas.microsoft.com/office/drawing/2014/main" val="3261432903"/>
                  </a:ext>
                </a:extLst>
              </a:tr>
              <a:tr h="616694">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tc>
                  <a:txBody>
                    <a:bodyPr/>
                    <a:lstStyle/>
                    <a:p>
                      <a:pPr>
                        <a:lnSpc>
                          <a:spcPct val="200000"/>
                        </a:lnSpc>
                      </a:pPr>
                      <a:endParaRPr kumimoji="1" lang="ja-JP" altLang="en-US"/>
                    </a:p>
                  </a:txBody>
                  <a:tcPr/>
                </a:tc>
                <a:extLst>
                  <a:ext uri="{0D108BD9-81ED-4DB2-BD59-A6C34878D82A}">
                    <a16:rowId xmlns:a16="http://schemas.microsoft.com/office/drawing/2014/main" val="1417910482"/>
                  </a:ext>
                </a:extLst>
              </a:tr>
              <a:tr h="616694">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tc>
                  <a:txBody>
                    <a:bodyPr/>
                    <a:lstStyle/>
                    <a:p>
                      <a:pPr>
                        <a:lnSpc>
                          <a:spcPct val="200000"/>
                        </a:lnSpc>
                      </a:pPr>
                      <a:endParaRPr kumimoji="1" lang="ja-JP" altLang="en-US"/>
                    </a:p>
                  </a:txBody>
                  <a:tcPr/>
                </a:tc>
                <a:extLst>
                  <a:ext uri="{0D108BD9-81ED-4DB2-BD59-A6C34878D82A}">
                    <a16:rowId xmlns:a16="http://schemas.microsoft.com/office/drawing/2014/main" val="887446178"/>
                  </a:ext>
                </a:extLst>
              </a:tr>
              <a:tr h="616694">
                <a:tc>
                  <a:txBody>
                    <a:bodyPr/>
                    <a:lstStyle/>
                    <a:p>
                      <a:pPr>
                        <a:lnSpc>
                          <a:spcPct val="200000"/>
                        </a:lnSpc>
                      </a:pPr>
                      <a:endParaRPr kumimoji="1" lang="ja-JP" altLang="en-US" dirty="0"/>
                    </a:p>
                  </a:txBody>
                  <a:tcPr/>
                </a:tc>
                <a:tc>
                  <a:txBody>
                    <a:bodyPr/>
                    <a:lstStyle/>
                    <a:p>
                      <a:pPr>
                        <a:lnSpc>
                          <a:spcPct val="200000"/>
                        </a:lnSpc>
                      </a:pPr>
                      <a:endParaRPr kumimoji="1" lang="ja-JP" altLang="en-US"/>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tc>
                  <a:txBody>
                    <a:bodyPr/>
                    <a:lstStyle/>
                    <a:p>
                      <a:pPr>
                        <a:lnSpc>
                          <a:spcPct val="200000"/>
                        </a:lnSpc>
                      </a:pPr>
                      <a:endParaRPr kumimoji="1" lang="ja-JP" altLang="en-US" dirty="0"/>
                    </a:p>
                  </a:txBody>
                  <a:tcPr/>
                </a:tc>
                <a:extLst>
                  <a:ext uri="{0D108BD9-81ED-4DB2-BD59-A6C34878D82A}">
                    <a16:rowId xmlns:a16="http://schemas.microsoft.com/office/drawing/2014/main" val="1877494723"/>
                  </a:ext>
                </a:extLst>
              </a:tr>
            </a:tbl>
          </a:graphicData>
        </a:graphic>
      </p:graphicFrame>
      <p:sp>
        <p:nvSpPr>
          <p:cNvPr id="5" name="矢印: 右 4">
            <a:extLst>
              <a:ext uri="{FF2B5EF4-FFF2-40B4-BE49-F238E27FC236}">
                <a16:creationId xmlns:a16="http://schemas.microsoft.com/office/drawing/2014/main" id="{22C2DC16-12DD-443F-985D-5586195D2C5C}"/>
              </a:ext>
            </a:extLst>
          </p:cNvPr>
          <p:cNvSpPr/>
          <p:nvPr/>
        </p:nvSpPr>
        <p:spPr>
          <a:xfrm>
            <a:off x="75502" y="3953683"/>
            <a:ext cx="2236787" cy="1639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latin typeface="ＭＳ ゴシック" panose="020B0609070205080204" pitchFamily="49" charset="-128"/>
                <a:ea typeface="ＭＳ ゴシック" panose="020B0609070205080204" pitchFamily="49" charset="-128"/>
              </a:rPr>
              <a:t>要件定義</a:t>
            </a:r>
          </a:p>
        </p:txBody>
      </p:sp>
      <p:sp>
        <p:nvSpPr>
          <p:cNvPr id="3" name="矢印: 右 2">
            <a:extLst>
              <a:ext uri="{FF2B5EF4-FFF2-40B4-BE49-F238E27FC236}">
                <a16:creationId xmlns:a16="http://schemas.microsoft.com/office/drawing/2014/main" id="{43938D04-811F-40C2-97D1-51D61015704B}"/>
              </a:ext>
            </a:extLst>
          </p:cNvPr>
          <p:cNvSpPr/>
          <p:nvPr/>
        </p:nvSpPr>
        <p:spPr>
          <a:xfrm>
            <a:off x="2312289" y="4751657"/>
            <a:ext cx="2327274" cy="1392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ＭＳ ゴシック" panose="020B0609070205080204" pitchFamily="49" charset="-128"/>
                <a:ea typeface="ＭＳ ゴシック" panose="020B0609070205080204" pitchFamily="49" charset="-128"/>
              </a:rPr>
              <a:t>基本・詳細設計</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6" name="矢印: 右 5">
            <a:extLst>
              <a:ext uri="{FF2B5EF4-FFF2-40B4-BE49-F238E27FC236}">
                <a16:creationId xmlns:a16="http://schemas.microsoft.com/office/drawing/2014/main" id="{C9B5A393-229D-4EB0-9EE9-E13B4CC76524}"/>
              </a:ext>
            </a:extLst>
          </p:cNvPr>
          <p:cNvSpPr/>
          <p:nvPr/>
        </p:nvSpPr>
        <p:spPr>
          <a:xfrm>
            <a:off x="4748169" y="4044874"/>
            <a:ext cx="7301217" cy="1639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latin typeface="ＭＳ ゴシック" panose="020B0609070205080204" pitchFamily="49" charset="-128"/>
                <a:ea typeface="ＭＳ ゴシック" panose="020B0609070205080204" pitchFamily="49" charset="-128"/>
              </a:rPr>
              <a:t>開発・テスト</a:t>
            </a:r>
            <a:endParaRPr kumimoji="1" lang="ja-JP" altLang="en-US" sz="3200"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406FF205-8D49-475C-8186-733E931E3B16}"/>
              </a:ext>
            </a:extLst>
          </p:cNvPr>
          <p:cNvSpPr txBox="1"/>
          <p:nvPr/>
        </p:nvSpPr>
        <p:spPr>
          <a:xfrm>
            <a:off x="228600" y="1410126"/>
            <a:ext cx="5092700" cy="461665"/>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sz="2400" dirty="0">
                <a:latin typeface="ＭＳ ゴシック" panose="020B0609070205080204" pitchFamily="49" charset="-128"/>
                <a:ea typeface="ＭＳ ゴシック" panose="020B0609070205080204" pitchFamily="49" charset="-128"/>
              </a:rPr>
              <a:t>９月着手 、</a:t>
            </a:r>
            <a:r>
              <a:rPr kumimoji="1" lang="en-US" altLang="ja-JP" sz="2400" dirty="0">
                <a:latin typeface="ＭＳ ゴシック" panose="020B0609070205080204" pitchFamily="49" charset="-128"/>
                <a:ea typeface="ＭＳ ゴシック" panose="020B0609070205080204" pitchFamily="49" charset="-128"/>
              </a:rPr>
              <a:t>2</a:t>
            </a:r>
            <a:r>
              <a:rPr kumimoji="1" lang="ja-JP" altLang="en-US" sz="2400" dirty="0">
                <a:latin typeface="ＭＳ ゴシック" panose="020B0609070205080204" pitchFamily="49" charset="-128"/>
                <a:ea typeface="ＭＳ ゴシック" panose="020B0609070205080204" pitchFamily="49" charset="-128"/>
              </a:rPr>
              <a:t>月上旬に完成予定</a:t>
            </a:r>
            <a:endParaRPr kumimoji="1" lang="en-US" altLang="ja-JP"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623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93ECB-0A16-492D-8B22-E56C147C5573}"/>
              </a:ext>
            </a:extLst>
          </p:cNvPr>
          <p:cNvSpPr>
            <a:spLocks noGrp="1"/>
          </p:cNvSpPr>
          <p:nvPr>
            <p:ph type="title"/>
          </p:nvPr>
        </p:nvSpPr>
        <p:spPr>
          <a:xfrm>
            <a:off x="470770" y="539218"/>
            <a:ext cx="4068026" cy="993645"/>
          </a:xfrm>
        </p:spPr>
        <p:txBody>
          <a:bodyPr>
            <a:normAutofit fontScale="90000"/>
          </a:bodyPr>
          <a:lstStyle/>
          <a:p>
            <a:br>
              <a:rPr kumimoji="1" lang="en-US" altLang="ja-JP" dirty="0"/>
            </a:br>
            <a:r>
              <a:rPr kumimoji="1" lang="ja-JP" altLang="en-US" sz="7300" dirty="0">
                <a:solidFill>
                  <a:srgbClr val="FFFF00"/>
                </a:solidFill>
                <a:latin typeface="ＭＳ ゴシック" panose="020B0609070205080204" pitchFamily="49" charset="-128"/>
                <a:ea typeface="ＭＳ ゴシック" panose="020B0609070205080204" pitchFamily="49" charset="-128"/>
              </a:rPr>
              <a:t>要件項目</a:t>
            </a:r>
          </a:p>
        </p:txBody>
      </p:sp>
      <p:sp>
        <p:nvSpPr>
          <p:cNvPr id="3" name="テキスト プレースホルダー 2">
            <a:extLst>
              <a:ext uri="{FF2B5EF4-FFF2-40B4-BE49-F238E27FC236}">
                <a16:creationId xmlns:a16="http://schemas.microsoft.com/office/drawing/2014/main" id="{52122065-F720-47C9-86CF-CA0C9CA3F267}"/>
              </a:ext>
            </a:extLst>
          </p:cNvPr>
          <p:cNvSpPr>
            <a:spLocks noGrp="1"/>
          </p:cNvSpPr>
          <p:nvPr>
            <p:ph type="body" idx="1"/>
          </p:nvPr>
        </p:nvSpPr>
        <p:spPr>
          <a:xfrm>
            <a:off x="470770" y="1767979"/>
            <a:ext cx="10515600" cy="4641210"/>
          </a:xfrm>
        </p:spPr>
        <p:txBody>
          <a:bodyPr>
            <a:noAutofit/>
          </a:bodyPr>
          <a:lstStyle/>
          <a:p>
            <a:pPr marL="457200" indent="-457200">
              <a:buFont typeface="+mj-lt"/>
              <a:buAutoNum type="arabicPeriod"/>
            </a:pPr>
            <a:r>
              <a:rPr kumimoji="1" lang="ja-JP" altLang="en-US" sz="3600" spc="1500" dirty="0">
                <a:solidFill>
                  <a:schemeClr val="tx1"/>
                </a:solidFill>
                <a:ea typeface="ＭＳ ゴシック" panose="020B0609070205080204" pitchFamily="49" charset="-128"/>
              </a:rPr>
              <a:t>業務要件</a:t>
            </a:r>
            <a:endParaRPr kumimoji="1" lang="en-US" altLang="ja-JP" sz="3600" spc="1500" dirty="0">
              <a:solidFill>
                <a:schemeClr val="tx1"/>
              </a:solidFill>
              <a:ea typeface="ＭＳ ゴシック" panose="020B0609070205080204" pitchFamily="49" charset="-128"/>
            </a:endParaRPr>
          </a:p>
          <a:p>
            <a:pPr marL="457200" indent="-457200">
              <a:buFont typeface="+mj-lt"/>
              <a:buAutoNum type="arabicPeriod"/>
            </a:pPr>
            <a:r>
              <a:rPr lang="ja-JP" altLang="en-US" sz="3600" spc="1500" dirty="0">
                <a:solidFill>
                  <a:schemeClr val="tx1"/>
                </a:solidFill>
                <a:ea typeface="ＭＳ ゴシック" panose="020B0609070205080204" pitchFamily="49" charset="-128"/>
              </a:rPr>
              <a:t>システム要件</a:t>
            </a:r>
            <a:endParaRPr lang="en-US" altLang="ja-JP" sz="3600" spc="1500" dirty="0">
              <a:solidFill>
                <a:schemeClr val="tx1"/>
              </a:solidFill>
              <a:ea typeface="ＭＳ ゴシック" panose="020B0609070205080204" pitchFamily="49" charset="-128"/>
            </a:endParaRPr>
          </a:p>
          <a:p>
            <a:pPr marL="457200" indent="-457200">
              <a:buFont typeface="+mj-lt"/>
              <a:buAutoNum type="arabicPeriod"/>
            </a:pPr>
            <a:r>
              <a:rPr kumimoji="1" lang="ja-JP" altLang="en-US" sz="3600" spc="1500" dirty="0">
                <a:solidFill>
                  <a:schemeClr val="tx1"/>
                </a:solidFill>
                <a:ea typeface="ＭＳ ゴシック" panose="020B0609070205080204" pitchFamily="49" charset="-128"/>
              </a:rPr>
              <a:t>機能要件</a:t>
            </a:r>
            <a:endParaRPr kumimoji="1" lang="en-US" altLang="ja-JP" sz="3600" spc="1500" dirty="0">
              <a:solidFill>
                <a:schemeClr val="tx1"/>
              </a:solidFill>
              <a:ea typeface="ＭＳ ゴシック" panose="020B0609070205080204" pitchFamily="49" charset="-128"/>
            </a:endParaRPr>
          </a:p>
          <a:p>
            <a:pPr marL="457200" indent="-457200">
              <a:buFont typeface="+mj-lt"/>
              <a:buAutoNum type="arabicPeriod"/>
            </a:pPr>
            <a:r>
              <a:rPr kumimoji="1" lang="ja-JP" altLang="en-US" sz="3600" spc="1500">
                <a:solidFill>
                  <a:schemeClr val="tx1"/>
                </a:solidFill>
                <a:ea typeface="ＭＳ ゴシック" panose="020B0609070205080204" pitchFamily="49" charset="-128"/>
              </a:rPr>
              <a:t>非機能要件</a:t>
            </a:r>
            <a:endParaRPr kumimoji="1" lang="en-US" altLang="ja-JP" sz="3600" spc="1500" dirty="0">
              <a:solidFill>
                <a:schemeClr val="tx1"/>
              </a:solidFill>
              <a:ea typeface="ＭＳ ゴシック" panose="020B0609070205080204" pitchFamily="49" charset="-128"/>
            </a:endParaRPr>
          </a:p>
          <a:p>
            <a:pPr marL="457200" indent="-457200">
              <a:buFont typeface="+mj-lt"/>
              <a:buAutoNum type="arabicPeriod"/>
            </a:pPr>
            <a:r>
              <a:rPr kumimoji="1" lang="ja-JP" altLang="en-US" sz="3600" spc="1500" dirty="0">
                <a:solidFill>
                  <a:schemeClr val="tx1"/>
                </a:solidFill>
                <a:ea typeface="ＭＳ ゴシック" panose="020B0609070205080204" pitchFamily="49" charset="-128"/>
              </a:rPr>
              <a:t>技術要件</a:t>
            </a:r>
            <a:endParaRPr kumimoji="1" lang="en-US" altLang="ja-JP" sz="3600" spc="1500" dirty="0">
              <a:solidFill>
                <a:schemeClr val="tx1"/>
              </a:solidFill>
              <a:ea typeface="ＭＳ ゴシック" panose="020B0609070205080204" pitchFamily="49" charset="-128"/>
            </a:endParaRPr>
          </a:p>
          <a:p>
            <a:pPr marL="457200" indent="-457200">
              <a:buFont typeface="+mj-lt"/>
              <a:buAutoNum type="arabicPeriod"/>
            </a:pPr>
            <a:r>
              <a:rPr lang="ja-JP" altLang="en-US" sz="3600" spc="1500" dirty="0">
                <a:solidFill>
                  <a:schemeClr val="tx1"/>
                </a:solidFill>
                <a:ea typeface="ＭＳ ゴシック" panose="020B0609070205080204" pitchFamily="49" charset="-128"/>
              </a:rPr>
              <a:t>参考資料</a:t>
            </a:r>
            <a:endParaRPr kumimoji="1" lang="en-US" altLang="ja-JP" sz="3600" spc="1500" dirty="0">
              <a:solidFill>
                <a:schemeClr val="tx1"/>
              </a:solidFill>
              <a:ea typeface="ＭＳ ゴシック" panose="020B0609070205080204" pitchFamily="49" charset="-128"/>
            </a:endParaRPr>
          </a:p>
        </p:txBody>
      </p:sp>
    </p:spTree>
    <p:extLst>
      <p:ext uri="{BB962C8B-B14F-4D97-AF65-F5344CB8AC3E}">
        <p14:creationId xmlns:p14="http://schemas.microsoft.com/office/powerpoint/2010/main" val="99276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7DA15-A656-49E0-99E3-6216B38FAEC3}"/>
              </a:ext>
            </a:extLst>
          </p:cNvPr>
          <p:cNvSpPr>
            <a:spLocks noGrp="1"/>
          </p:cNvSpPr>
          <p:nvPr>
            <p:ph type="title"/>
          </p:nvPr>
        </p:nvSpPr>
        <p:spPr>
          <a:xfrm>
            <a:off x="446314" y="359112"/>
            <a:ext cx="2590859" cy="765014"/>
          </a:xfrm>
        </p:spPr>
        <p:txBody>
          <a:bodyPr>
            <a:normAutofit/>
          </a:bodyPr>
          <a:lstStyle/>
          <a:p>
            <a:pPr algn="ctr"/>
            <a:r>
              <a:rPr kumimoji="1" lang="ja-JP" altLang="en-US" sz="4400" dirty="0">
                <a:solidFill>
                  <a:srgbClr val="FFFF00"/>
                </a:solidFill>
                <a:latin typeface="ＭＳ ゴシック" panose="020B0609070205080204" pitchFamily="49" charset="-128"/>
                <a:ea typeface="ＭＳ ゴシック" panose="020B0609070205080204" pitchFamily="49" charset="-128"/>
              </a:rPr>
              <a:t>業務要件</a:t>
            </a:r>
          </a:p>
        </p:txBody>
      </p:sp>
      <p:graphicFrame>
        <p:nvGraphicFramePr>
          <p:cNvPr id="4" name="表 3">
            <a:extLst>
              <a:ext uri="{FF2B5EF4-FFF2-40B4-BE49-F238E27FC236}">
                <a16:creationId xmlns:a16="http://schemas.microsoft.com/office/drawing/2014/main" id="{739AFCD5-6ADA-43C1-924F-7897602B0660}"/>
              </a:ext>
            </a:extLst>
          </p:cNvPr>
          <p:cNvGraphicFramePr>
            <a:graphicFrameLocks noGrp="1"/>
          </p:cNvGraphicFramePr>
          <p:nvPr>
            <p:extLst>
              <p:ext uri="{D42A27DB-BD31-4B8C-83A1-F6EECF244321}">
                <p14:modId xmlns:p14="http://schemas.microsoft.com/office/powerpoint/2010/main" val="3392160724"/>
              </p:ext>
            </p:extLst>
          </p:nvPr>
        </p:nvGraphicFramePr>
        <p:xfrm>
          <a:off x="285226" y="1801536"/>
          <a:ext cx="11618753" cy="3912805"/>
        </p:xfrm>
        <a:graphic>
          <a:graphicData uri="http://schemas.openxmlformats.org/drawingml/2006/table">
            <a:tbl>
              <a:tblPr firstRow="1" bandRow="1">
                <a:tableStyleId>{5C22544A-7EE6-4342-B048-85BDC9FD1C3A}</a:tableStyleId>
              </a:tblPr>
              <a:tblGrid>
                <a:gridCol w="1409905">
                  <a:extLst>
                    <a:ext uri="{9D8B030D-6E8A-4147-A177-3AD203B41FA5}">
                      <a16:colId xmlns:a16="http://schemas.microsoft.com/office/drawing/2014/main" val="239797246"/>
                    </a:ext>
                  </a:extLst>
                </a:gridCol>
                <a:gridCol w="2078938">
                  <a:extLst>
                    <a:ext uri="{9D8B030D-6E8A-4147-A177-3AD203B41FA5}">
                      <a16:colId xmlns:a16="http://schemas.microsoft.com/office/drawing/2014/main" val="1931766780"/>
                    </a:ext>
                  </a:extLst>
                </a:gridCol>
                <a:gridCol w="6443722">
                  <a:extLst>
                    <a:ext uri="{9D8B030D-6E8A-4147-A177-3AD203B41FA5}">
                      <a16:colId xmlns:a16="http://schemas.microsoft.com/office/drawing/2014/main" val="4253685732"/>
                    </a:ext>
                  </a:extLst>
                </a:gridCol>
                <a:gridCol w="1686188">
                  <a:extLst>
                    <a:ext uri="{9D8B030D-6E8A-4147-A177-3AD203B41FA5}">
                      <a16:colId xmlns:a16="http://schemas.microsoft.com/office/drawing/2014/main" val="3504067940"/>
                    </a:ext>
                  </a:extLst>
                </a:gridCol>
              </a:tblGrid>
              <a:tr h="592849">
                <a:tc>
                  <a:txBody>
                    <a:bodyPr/>
                    <a:lstStyle/>
                    <a:p>
                      <a:pPr algn="ctr"/>
                      <a:r>
                        <a:rPr kumimoji="1" lang="ja-JP" altLang="en-US" sz="2400" dirty="0"/>
                        <a:t>管理番号</a:t>
                      </a:r>
                    </a:p>
                  </a:txBody>
                  <a:tcPr anchor="ctr"/>
                </a:tc>
                <a:tc>
                  <a:txBody>
                    <a:bodyPr/>
                    <a:lstStyle/>
                    <a:p>
                      <a:pPr algn="ctr"/>
                      <a:r>
                        <a:rPr kumimoji="1" lang="ja-JP" altLang="en-US" sz="2400" dirty="0"/>
                        <a:t>項目</a:t>
                      </a:r>
                      <a:endParaRPr kumimoji="1" lang="en-US" altLang="ja-JP" sz="2400" dirty="0"/>
                    </a:p>
                  </a:txBody>
                  <a:tcPr anchor="ctr"/>
                </a:tc>
                <a:tc>
                  <a:txBody>
                    <a:bodyPr/>
                    <a:lstStyle/>
                    <a:p>
                      <a:pPr algn="ctr"/>
                      <a:r>
                        <a:rPr kumimoji="1" lang="ja-JP" altLang="en-US" sz="2400" dirty="0"/>
                        <a:t>内容</a:t>
                      </a:r>
                    </a:p>
                  </a:txBody>
                  <a:tcPr anchor="ctr"/>
                </a:tc>
                <a:tc>
                  <a:txBody>
                    <a:bodyPr/>
                    <a:lstStyle/>
                    <a:p>
                      <a:pPr algn="ctr"/>
                      <a:r>
                        <a:rPr kumimoji="1" lang="ja-JP" altLang="en-US" sz="2400" dirty="0"/>
                        <a:t>担当者</a:t>
                      </a:r>
                    </a:p>
                  </a:txBody>
                  <a:tcPr anchor="ctr"/>
                </a:tc>
                <a:extLst>
                  <a:ext uri="{0D108BD9-81ED-4DB2-BD59-A6C34878D82A}">
                    <a16:rowId xmlns:a16="http://schemas.microsoft.com/office/drawing/2014/main" val="1178756587"/>
                  </a:ext>
                </a:extLst>
              </a:tr>
              <a:tr h="829989">
                <a:tc>
                  <a:txBody>
                    <a:bodyPr/>
                    <a:lstStyle/>
                    <a:p>
                      <a:pPr algn="ctr"/>
                      <a:r>
                        <a:rPr kumimoji="1" lang="en-US" altLang="ja-JP" dirty="0">
                          <a:latin typeface="ＭＳ ゴシック" panose="020B0609070205080204" pitchFamily="49" charset="-128"/>
                          <a:ea typeface="ＭＳ ゴシック" panose="020B0609070205080204" pitchFamily="49" charset="-128"/>
                        </a:rPr>
                        <a:t>N001</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個人情報の管理</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氏名、郵便番号、</a:t>
                      </a:r>
                      <a:r>
                        <a:rPr kumimoji="1" lang="en-US" altLang="ja-JP" dirty="0">
                          <a:latin typeface="ＭＳ ゴシック" panose="020B0609070205080204" pitchFamily="49" charset="-128"/>
                          <a:ea typeface="ＭＳ ゴシック" panose="020B0609070205080204" pitchFamily="49" charset="-128"/>
                        </a:rPr>
                        <a:t>E</a:t>
                      </a:r>
                      <a:r>
                        <a:rPr kumimoji="1" lang="ja-JP" altLang="en-US" dirty="0">
                          <a:latin typeface="ＭＳ ゴシック" panose="020B0609070205080204" pitchFamily="49" charset="-128"/>
                          <a:ea typeface="ＭＳ ゴシック" panose="020B0609070205080204" pitchFamily="49" charset="-128"/>
                        </a:rPr>
                        <a:t>メールアドレスを個人情報として管理。</a:t>
                      </a:r>
                      <a:endParaRPr kumimoji="1" lang="en-US" altLang="ja-JP" dirty="0">
                        <a:latin typeface="ＭＳ ゴシック" panose="020B0609070205080204" pitchFamily="49" charset="-128"/>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機能要件参照。</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職員</a:t>
                      </a:r>
                    </a:p>
                  </a:txBody>
                  <a:tcPr anchor="ctr"/>
                </a:tc>
                <a:extLst>
                  <a:ext uri="{0D108BD9-81ED-4DB2-BD59-A6C34878D82A}">
                    <a16:rowId xmlns:a16="http://schemas.microsoft.com/office/drawing/2014/main" val="627757914"/>
                  </a:ext>
                </a:extLst>
              </a:tr>
              <a:tr h="829989">
                <a:tc>
                  <a:txBody>
                    <a:bodyPr/>
                    <a:lstStyle/>
                    <a:p>
                      <a:pPr algn="ctr"/>
                      <a:r>
                        <a:rPr kumimoji="1" lang="en-US" altLang="ja-JP" dirty="0">
                          <a:latin typeface="ＭＳ ゴシック" panose="020B0609070205080204" pitchFamily="49" charset="-128"/>
                          <a:ea typeface="ＭＳ ゴシック" panose="020B0609070205080204" pitchFamily="49" charset="-128"/>
                        </a:rPr>
                        <a:t>N002</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成績情報の管理</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試験の成績情報を管理する。機能要件参照。</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職員</a:t>
                      </a:r>
                      <a:endParaRPr kumimoji="1" lang="en-US" altLang="ja-JP"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2968004873"/>
                  </a:ext>
                </a:extLst>
              </a:tr>
              <a:tr h="829989">
                <a:tc>
                  <a:txBody>
                    <a:bodyPr/>
                    <a:lstStyle/>
                    <a:p>
                      <a:pPr algn="ctr"/>
                      <a:r>
                        <a:rPr kumimoji="1" lang="en-US" altLang="ja-JP" dirty="0">
                          <a:latin typeface="ＭＳ ゴシック" panose="020B0609070205080204" pitchFamily="49" charset="-128"/>
                          <a:ea typeface="ＭＳ ゴシック" panose="020B0609070205080204" pitchFamily="49" charset="-128"/>
                        </a:rPr>
                        <a:t>N003</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出席情報の管理</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在学中の出席情報の管理を行う。機能要件参照。</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職員</a:t>
                      </a:r>
                      <a:endParaRPr kumimoji="1" lang="en-US" altLang="ja-JP"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674467389"/>
                  </a:ext>
                </a:extLst>
              </a:tr>
              <a:tr h="829989">
                <a:tc>
                  <a:txBody>
                    <a:bodyPr/>
                    <a:lstStyle/>
                    <a:p>
                      <a:pPr algn="ctr"/>
                      <a:r>
                        <a:rPr kumimoji="1" lang="en-US" altLang="ja-JP" dirty="0">
                          <a:latin typeface="ＭＳ ゴシック" panose="020B0609070205080204" pitchFamily="49" charset="-128"/>
                          <a:ea typeface="ＭＳ ゴシック" panose="020B0609070205080204" pitchFamily="49" charset="-128"/>
                        </a:rPr>
                        <a:t>N004</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帳票の出力</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任意のデータを取得して</a:t>
                      </a:r>
                      <a:r>
                        <a:rPr kumimoji="1" lang="en-US" altLang="ja-JP" dirty="0">
                          <a:latin typeface="ＭＳ ゴシック" panose="020B0609070205080204" pitchFamily="49" charset="-128"/>
                          <a:ea typeface="ＭＳ ゴシック" panose="020B0609070205080204" pitchFamily="49" charset="-128"/>
                        </a:rPr>
                        <a:t>csv</a:t>
                      </a:r>
                      <a:r>
                        <a:rPr kumimoji="1" lang="ja-JP" altLang="en-US" dirty="0">
                          <a:latin typeface="ＭＳ ゴシック" panose="020B0609070205080204" pitchFamily="49" charset="-128"/>
                          <a:ea typeface="ＭＳ ゴシック" panose="020B0609070205080204" pitchFamily="49" charset="-128"/>
                        </a:rPr>
                        <a:t>形式で出力を行う。</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ctr"/>
                      <a:r>
                        <a:rPr kumimoji="1" lang="ja-JP" altLang="en-US" dirty="0">
                          <a:latin typeface="ＭＳ ゴシック" panose="020B0609070205080204" pitchFamily="49" charset="-128"/>
                          <a:ea typeface="ＭＳ ゴシック" panose="020B0609070205080204" pitchFamily="49" charset="-128"/>
                        </a:rPr>
                        <a:t>担当職員及び</a:t>
                      </a:r>
                      <a:r>
                        <a:rPr kumimoji="1" lang="en-US" altLang="ja-JP" dirty="0">
                          <a:latin typeface="ＭＳ ゴシック" panose="020B0609070205080204" pitchFamily="49" charset="-128"/>
                          <a:ea typeface="ＭＳ ゴシック" panose="020B0609070205080204" pitchFamily="49" charset="-128"/>
                        </a:rPr>
                        <a:t>SE</a:t>
                      </a:r>
                    </a:p>
                  </a:txBody>
                  <a:tcPr anchor="ctr"/>
                </a:tc>
                <a:extLst>
                  <a:ext uri="{0D108BD9-81ED-4DB2-BD59-A6C34878D82A}">
                    <a16:rowId xmlns:a16="http://schemas.microsoft.com/office/drawing/2014/main" val="1903848008"/>
                  </a:ext>
                </a:extLst>
              </a:tr>
            </a:tbl>
          </a:graphicData>
        </a:graphic>
      </p:graphicFrame>
    </p:spTree>
    <p:extLst>
      <p:ext uri="{BB962C8B-B14F-4D97-AF65-F5344CB8AC3E}">
        <p14:creationId xmlns:p14="http://schemas.microsoft.com/office/powerpoint/2010/main" val="338787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B436A-B51B-4CEF-AAEC-F736B419FCB4}"/>
              </a:ext>
            </a:extLst>
          </p:cNvPr>
          <p:cNvSpPr>
            <a:spLocks noGrp="1"/>
          </p:cNvSpPr>
          <p:nvPr>
            <p:ph type="title"/>
          </p:nvPr>
        </p:nvSpPr>
        <p:spPr>
          <a:xfrm>
            <a:off x="398988" y="167643"/>
            <a:ext cx="2074644" cy="721453"/>
          </a:xfrm>
        </p:spPr>
        <p:txBody>
          <a:bodyPr>
            <a:normAutofit/>
          </a:bodyPr>
          <a:lstStyle/>
          <a:p>
            <a:r>
              <a:rPr lang="ja-JP" altLang="en-US" sz="3600" dirty="0">
                <a:solidFill>
                  <a:srgbClr val="FFFF00"/>
                </a:solidFill>
                <a:latin typeface="ＭＳ ゴシック" panose="020B0609070205080204" pitchFamily="49" charset="-128"/>
                <a:ea typeface="ＭＳ ゴシック" panose="020B0609070205080204" pitchFamily="49" charset="-128"/>
              </a:rPr>
              <a:t>機能</a:t>
            </a:r>
            <a:r>
              <a:rPr kumimoji="1" lang="ja-JP" altLang="en-US" sz="3600" dirty="0">
                <a:solidFill>
                  <a:srgbClr val="FFFF00"/>
                </a:solidFill>
                <a:latin typeface="ＭＳ ゴシック" panose="020B0609070205080204" pitchFamily="49" charset="-128"/>
                <a:ea typeface="ＭＳ ゴシック" panose="020B0609070205080204" pitchFamily="49" charset="-128"/>
              </a:rPr>
              <a:t>要件</a:t>
            </a:r>
          </a:p>
        </p:txBody>
      </p:sp>
      <p:graphicFrame>
        <p:nvGraphicFramePr>
          <p:cNvPr id="5" name="表 4">
            <a:extLst>
              <a:ext uri="{FF2B5EF4-FFF2-40B4-BE49-F238E27FC236}">
                <a16:creationId xmlns:a16="http://schemas.microsoft.com/office/drawing/2014/main" id="{42692F0A-0DFF-497F-B183-7CAA493EA431}"/>
              </a:ext>
            </a:extLst>
          </p:cNvPr>
          <p:cNvGraphicFramePr>
            <a:graphicFrameLocks noGrp="1"/>
          </p:cNvGraphicFramePr>
          <p:nvPr>
            <p:extLst>
              <p:ext uri="{D42A27DB-BD31-4B8C-83A1-F6EECF244321}">
                <p14:modId xmlns:p14="http://schemas.microsoft.com/office/powerpoint/2010/main" val="3415687894"/>
              </p:ext>
            </p:extLst>
          </p:nvPr>
        </p:nvGraphicFramePr>
        <p:xfrm>
          <a:off x="364477" y="829006"/>
          <a:ext cx="11463046" cy="5861351"/>
        </p:xfrm>
        <a:graphic>
          <a:graphicData uri="http://schemas.openxmlformats.org/drawingml/2006/table">
            <a:tbl>
              <a:tblPr firstRow="1" bandRow="1">
                <a:tableStyleId>{5C22544A-7EE6-4342-B048-85BDC9FD1C3A}</a:tableStyleId>
              </a:tblPr>
              <a:tblGrid>
                <a:gridCol w="1514657">
                  <a:extLst>
                    <a:ext uri="{9D8B030D-6E8A-4147-A177-3AD203B41FA5}">
                      <a16:colId xmlns:a16="http://schemas.microsoft.com/office/drawing/2014/main" val="1504812156"/>
                    </a:ext>
                  </a:extLst>
                </a:gridCol>
                <a:gridCol w="2952925">
                  <a:extLst>
                    <a:ext uri="{9D8B030D-6E8A-4147-A177-3AD203B41FA5}">
                      <a16:colId xmlns:a16="http://schemas.microsoft.com/office/drawing/2014/main" val="3482639969"/>
                    </a:ext>
                  </a:extLst>
                </a:gridCol>
                <a:gridCol w="4530055">
                  <a:extLst>
                    <a:ext uri="{9D8B030D-6E8A-4147-A177-3AD203B41FA5}">
                      <a16:colId xmlns:a16="http://schemas.microsoft.com/office/drawing/2014/main" val="265635466"/>
                    </a:ext>
                  </a:extLst>
                </a:gridCol>
                <a:gridCol w="2465409">
                  <a:extLst>
                    <a:ext uri="{9D8B030D-6E8A-4147-A177-3AD203B41FA5}">
                      <a16:colId xmlns:a16="http://schemas.microsoft.com/office/drawing/2014/main" val="1782063213"/>
                    </a:ext>
                  </a:extLst>
                </a:gridCol>
              </a:tblGrid>
              <a:tr h="548072">
                <a:tc>
                  <a:txBody>
                    <a:bodyPr/>
                    <a:lstStyle/>
                    <a:p>
                      <a:pPr algn="ctr"/>
                      <a:r>
                        <a:rPr kumimoji="1" lang="ja-JP" altLang="en-US" sz="2400" dirty="0"/>
                        <a:t>管理番号</a:t>
                      </a:r>
                    </a:p>
                  </a:txBody>
                  <a:tcPr anchor="ctr"/>
                </a:tc>
                <a:tc>
                  <a:txBody>
                    <a:bodyPr/>
                    <a:lstStyle/>
                    <a:p>
                      <a:pPr algn="ctr"/>
                      <a:r>
                        <a:rPr kumimoji="1" lang="ja-JP" altLang="en-US" sz="2400" dirty="0"/>
                        <a:t>項目</a:t>
                      </a:r>
                      <a:endParaRPr kumimoji="1" lang="en-US" altLang="ja-JP" sz="2400" dirty="0"/>
                    </a:p>
                  </a:txBody>
                  <a:tcPr anchor="ctr"/>
                </a:tc>
                <a:tc>
                  <a:txBody>
                    <a:bodyPr/>
                    <a:lstStyle/>
                    <a:p>
                      <a:pPr algn="ctr"/>
                      <a:r>
                        <a:rPr kumimoji="1" lang="ja-JP" altLang="en-US" sz="2400" dirty="0"/>
                        <a:t>内容</a:t>
                      </a:r>
                    </a:p>
                  </a:txBody>
                  <a:tcPr anchor="ctr"/>
                </a:tc>
                <a:tc>
                  <a:txBody>
                    <a:bodyPr/>
                    <a:lstStyle/>
                    <a:p>
                      <a:pPr algn="ctr"/>
                      <a:r>
                        <a:rPr kumimoji="1" lang="ja-JP" altLang="en-US" sz="2400" dirty="0"/>
                        <a:t>対応業務</a:t>
                      </a:r>
                    </a:p>
                  </a:txBody>
                  <a:tcPr anchor="ctr"/>
                </a:tc>
                <a:extLst>
                  <a:ext uri="{0D108BD9-81ED-4DB2-BD59-A6C34878D82A}">
                    <a16:rowId xmlns:a16="http://schemas.microsoft.com/office/drawing/2014/main" val="139035259"/>
                  </a:ext>
                </a:extLst>
              </a:tr>
              <a:tr h="1136574">
                <a:tc>
                  <a:txBody>
                    <a:bodyPr/>
                    <a:lstStyle/>
                    <a:p>
                      <a:pPr algn="ctr"/>
                      <a:r>
                        <a:rPr kumimoji="1" lang="en-US" altLang="ja-JP" dirty="0">
                          <a:latin typeface="ＭＳ ゴシック" panose="020B0609070205080204" pitchFamily="49" charset="-128"/>
                          <a:ea typeface="ＭＳ ゴシック" panose="020B0609070205080204" pitchFamily="49" charset="-128"/>
                        </a:rPr>
                        <a:t>001</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ログイン・ログアウト機能</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システムは個人情報を取り扱う。管理ユーザーは利用時にログイン・認証を行う。</a:t>
                      </a:r>
                      <a:endParaRPr kumimoji="1" lang="en-US" altLang="ja-JP" dirty="0">
                        <a:latin typeface="ＭＳ ゴシック" panose="020B0609070205080204" pitchFamily="49" charset="-128"/>
                        <a:ea typeface="ＭＳ ゴシック" panose="020B0609070205080204" pitchFamily="49" charset="-128"/>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使用後はログアウトを行うが、</a:t>
                      </a:r>
                      <a:r>
                        <a:rPr kumimoji="1" lang="en-US" altLang="ja-JP" dirty="0">
                          <a:latin typeface="ＭＳ ゴシック" panose="020B0609070205080204" pitchFamily="49" charset="-128"/>
                          <a:ea typeface="ＭＳ ゴシック" panose="020B0609070205080204" pitchFamily="49" charset="-128"/>
                        </a:rPr>
                        <a:t>session</a:t>
                      </a:r>
                      <a:r>
                        <a:rPr kumimoji="1" lang="ja-JP" altLang="en-US" dirty="0">
                          <a:latin typeface="ＭＳ ゴシック" panose="020B0609070205080204" pitchFamily="49" charset="-128"/>
                          <a:ea typeface="ＭＳ ゴシック" panose="020B0609070205080204" pitchFamily="49" charset="-128"/>
                        </a:rPr>
                        <a:t>終了後は自動でログアウトにする。</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dirty="0">
                          <a:latin typeface="ＭＳ ゴシック" panose="020B0609070205080204" pitchFamily="49" charset="-128"/>
                          <a:ea typeface="ＭＳ ゴシック" panose="020B0609070205080204" pitchFamily="49" charset="-128"/>
                        </a:rPr>
                        <a:t>全ての業務にて行う。</a:t>
                      </a:r>
                    </a:p>
                  </a:txBody>
                  <a:tcPr anchor="ctr"/>
                </a:tc>
                <a:extLst>
                  <a:ext uri="{0D108BD9-81ED-4DB2-BD59-A6C34878D82A}">
                    <a16:rowId xmlns:a16="http://schemas.microsoft.com/office/drawing/2014/main" val="3633062571"/>
                  </a:ext>
                </a:extLst>
              </a:tr>
              <a:tr h="874288">
                <a:tc>
                  <a:txBody>
                    <a:bodyPr/>
                    <a:lstStyle/>
                    <a:p>
                      <a:pPr algn="ctr"/>
                      <a:r>
                        <a:rPr kumimoji="1" lang="en-US" altLang="ja-JP" dirty="0">
                          <a:latin typeface="ＭＳ ゴシック" panose="020B0609070205080204" pitchFamily="49" charset="-128"/>
                          <a:ea typeface="ＭＳ ゴシック" panose="020B0609070205080204" pitchFamily="49" charset="-128"/>
                        </a:rPr>
                        <a:t>002</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データの登録</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システムは、年度始まりの４月に新入生の個人情報登録を行う。</a:t>
                      </a:r>
                      <a:endParaRPr kumimoji="1" lang="en-US" altLang="ja-JP" dirty="0">
                        <a:latin typeface="ＭＳ ゴシック" panose="020B0609070205080204" pitchFamily="49" charset="-128"/>
                        <a:ea typeface="ＭＳ ゴシック" panose="020B0609070205080204" pitchFamily="49" charset="-128"/>
                      </a:endParaRPr>
                    </a:p>
                    <a:p>
                      <a:pPr algn="l"/>
                      <a:r>
                        <a:rPr kumimoji="1" lang="ja-JP" altLang="en-US" dirty="0">
                          <a:latin typeface="ＭＳ ゴシック" panose="020B0609070205080204" pitchFamily="49" charset="-128"/>
                          <a:ea typeface="ＭＳ ゴシック" panose="020B0609070205080204" pitchFamily="49" charset="-128"/>
                        </a:rPr>
                        <a:t>システム管理ユーザーの登録を行う。</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ctr"/>
                      <a:r>
                        <a:rPr kumimoji="1" lang="en-US" altLang="ja-JP" dirty="0">
                          <a:latin typeface="ＭＳ ゴシック" panose="020B0609070205080204" pitchFamily="49" charset="-128"/>
                          <a:ea typeface="ＭＳ ゴシック" panose="020B0609070205080204" pitchFamily="49" charset="-128"/>
                        </a:rPr>
                        <a:t>N001</a:t>
                      </a:r>
                      <a:r>
                        <a:rPr kumimoji="1" lang="ja-JP" altLang="en-US" dirty="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N002</a:t>
                      </a:r>
                      <a:r>
                        <a:rPr kumimoji="1" lang="ja-JP" altLang="en-US" dirty="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N003</a:t>
                      </a:r>
                    </a:p>
                  </a:txBody>
                  <a:tcPr anchor="ctr"/>
                </a:tc>
                <a:extLst>
                  <a:ext uri="{0D108BD9-81ED-4DB2-BD59-A6C34878D82A}">
                    <a16:rowId xmlns:a16="http://schemas.microsoft.com/office/drawing/2014/main" val="3669120233"/>
                  </a:ext>
                </a:extLst>
              </a:tr>
              <a:tr h="741279">
                <a:tc>
                  <a:txBody>
                    <a:bodyPr/>
                    <a:lstStyle/>
                    <a:p>
                      <a:pPr algn="ctr"/>
                      <a:r>
                        <a:rPr kumimoji="1" lang="en-US" altLang="ja-JP" dirty="0">
                          <a:latin typeface="ＭＳ ゴシック" panose="020B0609070205080204" pitchFamily="49" charset="-128"/>
                          <a:ea typeface="ＭＳ ゴシック" panose="020B0609070205080204" pitchFamily="49" charset="-128"/>
                        </a:rPr>
                        <a:t>003</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データの削除</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システムは、生徒の卒業、退学時に登録された個人情報の削除を行う。</a:t>
                      </a:r>
                    </a:p>
                  </a:txBody>
                  <a:tcPr/>
                </a:tc>
                <a:tc>
                  <a:txBody>
                    <a:bodyPr/>
                    <a:lstStyle/>
                    <a:p>
                      <a:pPr algn="ctr"/>
                      <a:r>
                        <a:rPr kumimoji="1" lang="en-US" altLang="ja-JP" dirty="0">
                          <a:latin typeface="ＭＳ ゴシック" panose="020B0609070205080204" pitchFamily="49" charset="-128"/>
                          <a:ea typeface="ＭＳ ゴシック" panose="020B0609070205080204" pitchFamily="49" charset="-128"/>
                        </a:rPr>
                        <a:t>N001</a:t>
                      </a:r>
                      <a:r>
                        <a:rPr kumimoji="1" lang="ja-JP" altLang="en-US" dirty="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N003</a:t>
                      </a:r>
                      <a:endParaRPr kumimoji="1" lang="ja-JP" altLang="en-US"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3539166354"/>
                  </a:ext>
                </a:extLst>
              </a:tr>
              <a:tr h="622478">
                <a:tc>
                  <a:txBody>
                    <a:bodyPr/>
                    <a:lstStyle/>
                    <a:p>
                      <a:pPr algn="ctr"/>
                      <a:r>
                        <a:rPr kumimoji="1" lang="en-US" altLang="ja-JP" dirty="0">
                          <a:latin typeface="ＭＳ ゴシック" panose="020B0609070205080204" pitchFamily="49" charset="-128"/>
                          <a:ea typeface="ＭＳ ゴシック" panose="020B0609070205080204" pitchFamily="49" charset="-128"/>
                        </a:rPr>
                        <a:t>004</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データの更新</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システムは、生徒個人情報、及び再試験時の成績データの更新を必要に応じて行う。</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ctr"/>
                      <a:r>
                        <a:rPr kumimoji="1" lang="en-US" altLang="ja-JP" dirty="0">
                          <a:latin typeface="ＭＳ ゴシック" panose="020B0609070205080204" pitchFamily="49" charset="-128"/>
                          <a:ea typeface="ＭＳ ゴシック" panose="020B0609070205080204" pitchFamily="49" charset="-128"/>
                        </a:rPr>
                        <a:t>N001</a:t>
                      </a:r>
                      <a:r>
                        <a:rPr kumimoji="1" lang="ja-JP" altLang="en-US" dirty="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N002</a:t>
                      </a:r>
                      <a:endParaRPr kumimoji="1" lang="ja-JP" altLang="en-US"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1885612165"/>
                  </a:ext>
                </a:extLst>
              </a:tr>
              <a:tr h="874288">
                <a:tc>
                  <a:txBody>
                    <a:bodyPr/>
                    <a:lstStyle/>
                    <a:p>
                      <a:pPr algn="ctr"/>
                      <a:r>
                        <a:rPr kumimoji="1" lang="en-US" altLang="ja-JP" dirty="0">
                          <a:latin typeface="ＭＳ ゴシック" panose="020B0609070205080204" pitchFamily="49" charset="-128"/>
                          <a:ea typeface="ＭＳ ゴシック" panose="020B0609070205080204" pitchFamily="49" charset="-128"/>
                        </a:rPr>
                        <a:t>005</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出席状況の管理</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２週間に一回、出席率の更新のためのバッチ処理を行う。</a:t>
                      </a:r>
                      <a:endParaRPr kumimoji="1" lang="en-US" altLang="ja-JP" dirty="0">
                        <a:latin typeface="ＭＳ ゴシック" panose="020B0609070205080204" pitchFamily="49" charset="-128"/>
                        <a:ea typeface="ＭＳ ゴシック" panose="020B0609070205080204" pitchFamily="49" charset="-128"/>
                      </a:endParaRPr>
                    </a:p>
                    <a:p>
                      <a:pPr algn="l"/>
                      <a:r>
                        <a:rPr kumimoji="1" lang="ja-JP" altLang="en-US" dirty="0">
                          <a:latin typeface="ＭＳ ゴシック" panose="020B0609070205080204" pitchFamily="49" charset="-128"/>
                          <a:ea typeface="ＭＳ ゴシック" panose="020B0609070205080204" pitchFamily="49" charset="-128"/>
                        </a:rPr>
                        <a:t>警告対象者のリストアップを行う。</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ctr"/>
                      <a:r>
                        <a:rPr kumimoji="1" lang="en-US" altLang="ja-JP" dirty="0">
                          <a:latin typeface="ＭＳ ゴシック" panose="020B0609070205080204" pitchFamily="49" charset="-128"/>
                          <a:ea typeface="ＭＳ ゴシック" panose="020B0609070205080204" pitchFamily="49" charset="-128"/>
                        </a:rPr>
                        <a:t>N003</a:t>
                      </a:r>
                      <a:endParaRPr kumimoji="1" lang="ja-JP" altLang="en-US"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3207437225"/>
                  </a:ext>
                </a:extLst>
              </a:tr>
              <a:tr h="874288">
                <a:tc>
                  <a:txBody>
                    <a:bodyPr/>
                    <a:lstStyle/>
                    <a:p>
                      <a:pPr algn="ctr"/>
                      <a:r>
                        <a:rPr kumimoji="1" lang="en-US" altLang="ja-JP" dirty="0">
                          <a:latin typeface="ＭＳ ゴシック" panose="020B0609070205080204" pitchFamily="49" charset="-128"/>
                          <a:ea typeface="ＭＳ ゴシック" panose="020B0609070205080204" pitchFamily="49" charset="-128"/>
                        </a:rPr>
                        <a:t>006</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帳票データの出力</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システムは、データベースに問い合わせを行う命令文を作り、任意のデータの出力ができる</a:t>
                      </a:r>
                      <a:endParaRPr kumimoji="1" lang="en-US" altLang="ja-JP" dirty="0">
                        <a:latin typeface="ＭＳ ゴシック" panose="020B0609070205080204" pitchFamily="49" charset="-128"/>
                        <a:ea typeface="ＭＳ ゴシック" panose="020B0609070205080204" pitchFamily="49" charset="-128"/>
                      </a:endParaRPr>
                    </a:p>
                  </a:txBody>
                  <a:tcPr/>
                </a:tc>
                <a:tc>
                  <a:txBody>
                    <a:bodyPr/>
                    <a:lstStyle/>
                    <a:p>
                      <a:pPr algn="ctr"/>
                      <a:r>
                        <a:rPr kumimoji="1" lang="en-US" altLang="ja-JP" dirty="0">
                          <a:latin typeface="ＭＳ ゴシック" panose="020B0609070205080204" pitchFamily="49" charset="-128"/>
                          <a:ea typeface="ＭＳ ゴシック" panose="020B0609070205080204" pitchFamily="49" charset="-128"/>
                        </a:rPr>
                        <a:t>N004</a:t>
                      </a:r>
                      <a:endParaRPr kumimoji="1" lang="ja-JP" altLang="en-US" dirty="0">
                        <a:latin typeface="ＭＳ ゴシック" panose="020B0609070205080204" pitchFamily="49" charset="-128"/>
                        <a:ea typeface="ＭＳ ゴシック" panose="020B0609070205080204" pitchFamily="49" charset="-128"/>
                      </a:endParaRPr>
                    </a:p>
                  </a:txBody>
                  <a:tcPr anchor="ctr"/>
                </a:tc>
                <a:extLst>
                  <a:ext uri="{0D108BD9-81ED-4DB2-BD59-A6C34878D82A}">
                    <a16:rowId xmlns:a16="http://schemas.microsoft.com/office/drawing/2014/main" val="1901957002"/>
                  </a:ext>
                </a:extLst>
              </a:tr>
            </a:tbl>
          </a:graphicData>
        </a:graphic>
      </p:graphicFrame>
    </p:spTree>
    <p:extLst>
      <p:ext uri="{BB962C8B-B14F-4D97-AF65-F5344CB8AC3E}">
        <p14:creationId xmlns:p14="http://schemas.microsoft.com/office/powerpoint/2010/main" val="47357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9D399-FEC5-4D60-A874-19CB9459ED6B}"/>
              </a:ext>
            </a:extLst>
          </p:cNvPr>
          <p:cNvSpPr>
            <a:spLocks noGrp="1"/>
          </p:cNvSpPr>
          <p:nvPr>
            <p:ph type="title"/>
          </p:nvPr>
        </p:nvSpPr>
        <p:spPr>
          <a:xfrm>
            <a:off x="499654" y="368339"/>
            <a:ext cx="3317337" cy="663508"/>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機能要件</a:t>
            </a:r>
            <a:r>
              <a:rPr lang="en-US" altLang="ja-JP" dirty="0">
                <a:solidFill>
                  <a:srgbClr val="FFFF00"/>
                </a:solidFill>
                <a:latin typeface="ＭＳ ゴシック" panose="020B0609070205080204" pitchFamily="49" charset="-128"/>
                <a:ea typeface="ＭＳ ゴシック" panose="020B0609070205080204" pitchFamily="49" charset="-128"/>
              </a:rPr>
              <a:t>:</a:t>
            </a:r>
            <a:r>
              <a:rPr lang="ja-JP" altLang="en-US" dirty="0">
                <a:solidFill>
                  <a:srgbClr val="FFFF00"/>
                </a:solidFill>
                <a:latin typeface="ＭＳ ゴシック" panose="020B0609070205080204" pitchFamily="49" charset="-128"/>
                <a:ea typeface="ＭＳ ゴシック" panose="020B0609070205080204" pitchFamily="49" charset="-128"/>
              </a:rPr>
              <a:t>備考</a:t>
            </a:r>
            <a:endParaRPr kumimoji="1" lang="ja-JP" altLang="en-US" dirty="0"/>
          </a:p>
        </p:txBody>
      </p:sp>
      <p:sp>
        <p:nvSpPr>
          <p:cNvPr id="4" name="テキスト ボックス 3">
            <a:extLst>
              <a:ext uri="{FF2B5EF4-FFF2-40B4-BE49-F238E27FC236}">
                <a16:creationId xmlns:a16="http://schemas.microsoft.com/office/drawing/2014/main" id="{BAB819AA-F240-4592-A8FF-57EA21472EE5}"/>
              </a:ext>
            </a:extLst>
          </p:cNvPr>
          <p:cNvSpPr txBox="1"/>
          <p:nvPr/>
        </p:nvSpPr>
        <p:spPr>
          <a:xfrm>
            <a:off x="763397" y="1585519"/>
            <a:ext cx="6216243" cy="2308324"/>
          </a:xfrm>
          <a:prstGeom prst="rect">
            <a:avLst/>
          </a:prstGeom>
          <a:noFill/>
        </p:spPr>
        <p:txBody>
          <a:bodyPr wrap="square" rtlCol="0">
            <a:spAutoFit/>
          </a:bodyPr>
          <a:lstStyle/>
          <a:p>
            <a:pPr marL="285750" indent="-285750">
              <a:buFont typeface="Wingdings" panose="05000000000000000000" pitchFamily="2" charset="2"/>
              <a:buChar char="n"/>
            </a:pPr>
            <a:r>
              <a:rPr kumimoji="1" lang="ja-JP" altLang="en-US" dirty="0">
                <a:latin typeface="ＭＳ ゴシック" panose="020B0609070205080204" pitchFamily="49" charset="-128"/>
                <a:ea typeface="ＭＳ ゴシック" panose="020B0609070205080204" pitchFamily="49" charset="-128"/>
              </a:rPr>
              <a:t>管理ユーザには権限の付与は行わない</a:t>
            </a:r>
            <a:endParaRPr kumimoji="1" lang="en-US" altLang="ja-JP" dirty="0">
              <a:latin typeface="ＭＳ ゴシック" panose="020B0609070205080204" pitchFamily="49" charset="-128"/>
              <a:ea typeface="ＭＳ ゴシック" panose="020B0609070205080204" pitchFamily="49" charset="-128"/>
            </a:endParaRPr>
          </a:p>
          <a:p>
            <a:endParaRPr kumimoji="1" lang="en-US" altLang="ja-JP"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n"/>
            </a:pPr>
            <a:r>
              <a:rPr kumimoji="1" lang="ja-JP" altLang="en-US" dirty="0">
                <a:latin typeface="ＭＳ ゴシック" panose="020B0609070205080204" pitchFamily="49" charset="-128"/>
                <a:ea typeface="ＭＳ ゴシック" panose="020B0609070205080204" pitchFamily="49" charset="-128"/>
              </a:rPr>
              <a:t>項番</a:t>
            </a:r>
            <a:r>
              <a:rPr kumimoji="1" lang="en-US" altLang="ja-JP" dirty="0">
                <a:latin typeface="ＭＳ ゴシック" panose="020B0609070205080204" pitchFamily="49" charset="-128"/>
                <a:ea typeface="ＭＳ ゴシック" panose="020B0609070205080204" pitchFamily="49" charset="-128"/>
              </a:rPr>
              <a:t>006</a:t>
            </a:r>
            <a:r>
              <a:rPr kumimoji="1" lang="ja-JP" altLang="en-US" dirty="0">
                <a:latin typeface="ＭＳ ゴシック" panose="020B0609070205080204" pitchFamily="49" charset="-128"/>
                <a:ea typeface="ＭＳ ゴシック" panose="020B0609070205080204" pitchFamily="49" charset="-128"/>
              </a:rPr>
              <a:t>のみ、特定のユーザしか行わないので、対象ユーザログイン時以外は項目を表示しない。</a:t>
            </a:r>
            <a:endParaRPr kumimoji="1" lang="en-US" altLang="ja-JP"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n"/>
            </a:pPr>
            <a:endParaRPr kumimoji="1" lang="en-US" altLang="ja-JP" dirty="0">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n"/>
            </a:pPr>
            <a:r>
              <a:rPr kumimoji="1" lang="ja-JP" altLang="en-US" dirty="0">
                <a:latin typeface="ＭＳ ゴシック" panose="020B0609070205080204" pitchFamily="49" charset="-128"/>
                <a:ea typeface="ＭＳ ゴシック" panose="020B0609070205080204" pitchFamily="49" charset="-128"/>
              </a:rPr>
              <a:t>項番</a:t>
            </a:r>
            <a:r>
              <a:rPr kumimoji="1" lang="en-US" altLang="ja-JP" dirty="0">
                <a:latin typeface="ＭＳ ゴシック" panose="020B0609070205080204" pitchFamily="49" charset="-128"/>
                <a:ea typeface="ＭＳ ゴシック" panose="020B0609070205080204" pitchFamily="49" charset="-128"/>
              </a:rPr>
              <a:t>005</a:t>
            </a:r>
            <a:r>
              <a:rPr kumimoji="1" lang="ja-JP" altLang="en-US" dirty="0">
                <a:latin typeface="ＭＳ ゴシック" panose="020B0609070205080204" pitchFamily="49" charset="-128"/>
                <a:ea typeface="ＭＳ ゴシック" panose="020B0609070205080204" pitchFamily="49" charset="-128"/>
              </a:rPr>
              <a:t>のバッチ処理と、項番</a:t>
            </a:r>
            <a:r>
              <a:rPr kumimoji="1" lang="en-US" altLang="ja-JP" dirty="0">
                <a:latin typeface="ＭＳ ゴシック" panose="020B0609070205080204" pitchFamily="49" charset="-128"/>
                <a:ea typeface="ＭＳ ゴシック" panose="020B0609070205080204" pitchFamily="49" charset="-128"/>
              </a:rPr>
              <a:t>004</a:t>
            </a:r>
            <a:r>
              <a:rPr kumimoji="1" lang="ja-JP" altLang="en-US" dirty="0">
                <a:latin typeface="ＭＳ ゴシック" panose="020B0609070205080204" pitchFamily="49" charset="-128"/>
                <a:ea typeface="ＭＳ ゴシック" panose="020B0609070205080204" pitchFamily="49" charset="-128"/>
              </a:rPr>
              <a:t>に関しては、生徒個人情報の編集機能の実装は緊急ではない。</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開発着手時に今回のスコープに加えるか再検討を行う。</a:t>
            </a:r>
          </a:p>
        </p:txBody>
      </p:sp>
    </p:spTree>
    <p:extLst>
      <p:ext uri="{BB962C8B-B14F-4D97-AF65-F5344CB8AC3E}">
        <p14:creationId xmlns:p14="http://schemas.microsoft.com/office/powerpoint/2010/main" val="197471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E3DFD4-E4F8-4527-A1CA-E772A4227395}"/>
              </a:ext>
            </a:extLst>
          </p:cNvPr>
          <p:cNvSpPr>
            <a:spLocks noGrp="1"/>
          </p:cNvSpPr>
          <p:nvPr>
            <p:ph type="title"/>
          </p:nvPr>
        </p:nvSpPr>
        <p:spPr>
          <a:xfrm>
            <a:off x="279918" y="597587"/>
            <a:ext cx="2631580" cy="713064"/>
          </a:xfrm>
        </p:spPr>
        <p:txBody>
          <a:bodyPr>
            <a:normAutofit/>
          </a:bodyPr>
          <a:lstStyle/>
          <a:p>
            <a:r>
              <a:rPr lang="ja-JP" altLang="en-US" sz="3600" dirty="0">
                <a:solidFill>
                  <a:srgbClr val="FFFF00"/>
                </a:solidFill>
                <a:latin typeface="ＭＳ ゴシック" panose="020B0609070205080204" pitchFamily="49" charset="-128"/>
                <a:ea typeface="ＭＳ ゴシック" panose="020B0609070205080204" pitchFamily="49" charset="-128"/>
              </a:rPr>
              <a:t>非機能要件</a:t>
            </a:r>
            <a:endParaRPr kumimoji="1" lang="ja-JP" altLang="en-US" sz="3600" dirty="0">
              <a:solidFill>
                <a:srgbClr val="FFFF00"/>
              </a:solidFill>
              <a:latin typeface="ＭＳ ゴシック" panose="020B0609070205080204" pitchFamily="49" charset="-128"/>
              <a:ea typeface="ＭＳ ゴシック" panose="020B0609070205080204" pitchFamily="49" charset="-128"/>
            </a:endParaRPr>
          </a:p>
        </p:txBody>
      </p:sp>
      <p:graphicFrame>
        <p:nvGraphicFramePr>
          <p:cNvPr id="4" name="表 3">
            <a:extLst>
              <a:ext uri="{FF2B5EF4-FFF2-40B4-BE49-F238E27FC236}">
                <a16:creationId xmlns:a16="http://schemas.microsoft.com/office/drawing/2014/main" id="{0C2C303C-47B2-4A70-AFBC-E5C5F401AF2B}"/>
              </a:ext>
            </a:extLst>
          </p:cNvPr>
          <p:cNvGraphicFramePr>
            <a:graphicFrameLocks noGrp="1"/>
          </p:cNvGraphicFramePr>
          <p:nvPr>
            <p:extLst>
              <p:ext uri="{D42A27DB-BD31-4B8C-83A1-F6EECF244321}">
                <p14:modId xmlns:p14="http://schemas.microsoft.com/office/powerpoint/2010/main" val="500070027"/>
              </p:ext>
            </p:extLst>
          </p:nvPr>
        </p:nvGraphicFramePr>
        <p:xfrm>
          <a:off x="279918" y="1688080"/>
          <a:ext cx="11674394" cy="3728002"/>
        </p:xfrm>
        <a:graphic>
          <a:graphicData uri="http://schemas.openxmlformats.org/drawingml/2006/table">
            <a:tbl>
              <a:tblPr firstRow="1" bandRow="1">
                <a:tableStyleId>{5C22544A-7EE6-4342-B048-85BDC9FD1C3A}</a:tableStyleId>
              </a:tblPr>
              <a:tblGrid>
                <a:gridCol w="2187459">
                  <a:extLst>
                    <a:ext uri="{9D8B030D-6E8A-4147-A177-3AD203B41FA5}">
                      <a16:colId xmlns:a16="http://schemas.microsoft.com/office/drawing/2014/main" val="891773497"/>
                    </a:ext>
                  </a:extLst>
                </a:gridCol>
                <a:gridCol w="3189612">
                  <a:extLst>
                    <a:ext uri="{9D8B030D-6E8A-4147-A177-3AD203B41FA5}">
                      <a16:colId xmlns:a16="http://schemas.microsoft.com/office/drawing/2014/main" val="2653196191"/>
                    </a:ext>
                  </a:extLst>
                </a:gridCol>
                <a:gridCol w="6297323">
                  <a:extLst>
                    <a:ext uri="{9D8B030D-6E8A-4147-A177-3AD203B41FA5}">
                      <a16:colId xmlns:a16="http://schemas.microsoft.com/office/drawing/2014/main" val="599201925"/>
                    </a:ext>
                  </a:extLst>
                </a:gridCol>
              </a:tblGrid>
              <a:tr h="592849">
                <a:tc>
                  <a:txBody>
                    <a:bodyPr/>
                    <a:lstStyle/>
                    <a:p>
                      <a:pPr algn="ctr"/>
                      <a:r>
                        <a:rPr kumimoji="1" lang="ja-JP" altLang="en-US" sz="2400" dirty="0"/>
                        <a:t>管理番号</a:t>
                      </a:r>
                    </a:p>
                  </a:txBody>
                  <a:tcPr anchor="ctr"/>
                </a:tc>
                <a:tc>
                  <a:txBody>
                    <a:bodyPr/>
                    <a:lstStyle/>
                    <a:p>
                      <a:pPr algn="ctr"/>
                      <a:r>
                        <a:rPr kumimoji="1" lang="ja-JP" altLang="en-US" sz="2400" dirty="0"/>
                        <a:t>項目</a:t>
                      </a:r>
                      <a:endParaRPr kumimoji="1" lang="en-US" altLang="ja-JP" sz="2400" dirty="0"/>
                    </a:p>
                  </a:txBody>
                  <a:tcPr anchor="ctr"/>
                </a:tc>
                <a:tc>
                  <a:txBody>
                    <a:bodyPr/>
                    <a:lstStyle/>
                    <a:p>
                      <a:pPr algn="ctr"/>
                      <a:r>
                        <a:rPr kumimoji="1" lang="ja-JP" altLang="en-US" sz="2400" dirty="0"/>
                        <a:t>内容</a:t>
                      </a:r>
                    </a:p>
                  </a:txBody>
                  <a:tcPr anchor="ctr"/>
                </a:tc>
                <a:extLst>
                  <a:ext uri="{0D108BD9-81ED-4DB2-BD59-A6C34878D82A}">
                    <a16:rowId xmlns:a16="http://schemas.microsoft.com/office/drawing/2014/main" val="753043304"/>
                  </a:ext>
                </a:extLst>
              </a:tr>
              <a:tr h="829989">
                <a:tc>
                  <a:txBody>
                    <a:bodyPr/>
                    <a:lstStyle/>
                    <a:p>
                      <a:pPr algn="ctr"/>
                      <a:r>
                        <a:rPr kumimoji="1" lang="en-US" altLang="ja-JP" dirty="0">
                          <a:latin typeface="ＭＳ ゴシック" panose="020B0609070205080204" pitchFamily="49" charset="-128"/>
                          <a:ea typeface="ＭＳ ゴシック" panose="020B0609070205080204" pitchFamily="49" charset="-128"/>
                        </a:rPr>
                        <a:t>001</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可用性</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ＭＳ ゴシック" panose="020B0609070205080204" pitchFamily="49" charset="-128"/>
                          <a:ea typeface="ＭＳ ゴシック" panose="020B0609070205080204" pitchFamily="49" charset="-128"/>
                        </a:rPr>
                        <a:t>システムの継続稼働目標について定義する。別紙参照。</a:t>
                      </a:r>
                    </a:p>
                  </a:txBody>
                  <a:tcPr/>
                </a:tc>
                <a:extLst>
                  <a:ext uri="{0D108BD9-81ED-4DB2-BD59-A6C34878D82A}">
                    <a16:rowId xmlns:a16="http://schemas.microsoft.com/office/drawing/2014/main" val="445275954"/>
                  </a:ext>
                </a:extLst>
              </a:tr>
              <a:tr h="829989">
                <a:tc>
                  <a:txBody>
                    <a:bodyPr/>
                    <a:lstStyle/>
                    <a:p>
                      <a:pPr algn="ctr"/>
                      <a:r>
                        <a:rPr kumimoji="1" lang="en-US" altLang="ja-JP" dirty="0">
                          <a:latin typeface="ＭＳ ゴシック" panose="020B0609070205080204" pitchFamily="49" charset="-128"/>
                          <a:ea typeface="ＭＳ ゴシック" panose="020B0609070205080204" pitchFamily="49" charset="-128"/>
                        </a:rPr>
                        <a:t>002</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セキュリティ要件</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システムが有するセキュリティについて定義する。別紙参照。</a:t>
                      </a:r>
                      <a:endParaRPr kumimoji="1" lang="en-US" altLang="ja-JP"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074013719"/>
                  </a:ext>
                </a:extLst>
              </a:tr>
              <a:tr h="801841">
                <a:tc>
                  <a:txBody>
                    <a:bodyPr/>
                    <a:lstStyle/>
                    <a:p>
                      <a:pPr algn="ctr"/>
                      <a:r>
                        <a:rPr kumimoji="1" lang="en-US" altLang="ja-JP" dirty="0">
                          <a:latin typeface="ＭＳ ゴシック" panose="020B0609070205080204" pitchFamily="49" charset="-128"/>
                          <a:ea typeface="ＭＳ ゴシック" panose="020B0609070205080204" pitchFamily="49" charset="-128"/>
                        </a:rPr>
                        <a:t>003</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留意事項</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今回のシステム</a:t>
                      </a:r>
                      <a:r>
                        <a:rPr kumimoji="1" lang="en-US" altLang="ja-JP" dirty="0">
                          <a:latin typeface="ＭＳ ゴシック" panose="020B0609070205080204" pitchFamily="49" charset="-128"/>
                          <a:ea typeface="ＭＳ ゴシック" panose="020B0609070205080204" pitchFamily="49" charset="-128"/>
                        </a:rPr>
                        <a:t>web</a:t>
                      </a:r>
                      <a:r>
                        <a:rPr kumimoji="1" lang="ja-JP" altLang="en-US" dirty="0">
                          <a:latin typeface="ＭＳ ゴシック" panose="020B0609070205080204" pitchFamily="49" charset="-128"/>
                          <a:ea typeface="ＭＳ ゴシック" panose="020B0609070205080204" pitchFamily="49" charset="-128"/>
                        </a:rPr>
                        <a:t>システムの為動作するブラウザなどについては非機能要件にて定義。別紙参照</a:t>
                      </a:r>
                    </a:p>
                  </a:txBody>
                  <a:tcPr/>
                </a:tc>
                <a:extLst>
                  <a:ext uri="{0D108BD9-81ED-4DB2-BD59-A6C34878D82A}">
                    <a16:rowId xmlns:a16="http://schemas.microsoft.com/office/drawing/2014/main" val="432772293"/>
                  </a:ext>
                </a:extLst>
              </a:tr>
              <a:tr h="673334">
                <a:tc>
                  <a:txBody>
                    <a:bodyPr/>
                    <a:lstStyle/>
                    <a:p>
                      <a:pPr algn="ctr"/>
                      <a:r>
                        <a:rPr kumimoji="1" lang="en-US" altLang="ja-JP" dirty="0">
                          <a:latin typeface="ＭＳ ゴシック" panose="020B0609070205080204" pitchFamily="49" charset="-128"/>
                          <a:ea typeface="ＭＳ ゴシック" panose="020B0609070205080204" pitchFamily="49" charset="-128"/>
                        </a:rPr>
                        <a:t>004</a:t>
                      </a:r>
                      <a:endParaRPr kumimoji="1" lang="ja-JP" altLang="en-US" dirty="0">
                        <a:latin typeface="ＭＳ ゴシック" panose="020B0609070205080204" pitchFamily="49" charset="-128"/>
                        <a:ea typeface="ＭＳ ゴシック" panose="020B0609070205080204" pitchFamily="49" charset="-128"/>
                      </a:endParaRPr>
                    </a:p>
                  </a:txBody>
                  <a:tcPr anchor="ctr"/>
                </a:tc>
                <a:tc>
                  <a:txBody>
                    <a:bodyPr/>
                    <a:lstStyle/>
                    <a:p>
                      <a:pPr algn="ctr"/>
                      <a:r>
                        <a:rPr kumimoji="1" lang="ja-JP" altLang="en-US" dirty="0">
                          <a:latin typeface="ＭＳ ゴシック" panose="020B0609070205080204" pitchFamily="49" charset="-128"/>
                          <a:ea typeface="ＭＳ ゴシック" panose="020B0609070205080204" pitchFamily="49" charset="-128"/>
                        </a:rPr>
                        <a:t>アクセシビリティ</a:t>
                      </a:r>
                    </a:p>
                  </a:txBody>
                  <a:tcPr anchor="ctr"/>
                </a:tc>
                <a:tc>
                  <a:txBody>
                    <a:bodyPr/>
                    <a:lstStyle/>
                    <a:p>
                      <a:pPr algn="l"/>
                      <a:r>
                        <a:rPr kumimoji="1" lang="ja-JP" altLang="en-US" dirty="0">
                          <a:latin typeface="ＭＳ ゴシック" panose="020B0609070205080204" pitchFamily="49" charset="-128"/>
                          <a:ea typeface="ＭＳ ゴシック" panose="020B0609070205080204" pitchFamily="49" charset="-128"/>
                        </a:rPr>
                        <a:t>今回は、営利目的のものではないので定義しない</a:t>
                      </a:r>
                    </a:p>
                  </a:txBody>
                  <a:tcPr/>
                </a:tc>
                <a:extLst>
                  <a:ext uri="{0D108BD9-81ED-4DB2-BD59-A6C34878D82A}">
                    <a16:rowId xmlns:a16="http://schemas.microsoft.com/office/drawing/2014/main" val="4063609303"/>
                  </a:ext>
                </a:extLst>
              </a:tr>
            </a:tbl>
          </a:graphicData>
        </a:graphic>
      </p:graphicFrame>
    </p:spTree>
    <p:extLst>
      <p:ext uri="{BB962C8B-B14F-4D97-AF65-F5344CB8AC3E}">
        <p14:creationId xmlns:p14="http://schemas.microsoft.com/office/powerpoint/2010/main" val="217636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BDB9AE-DBD9-41D0-8747-E5003677C198}"/>
              </a:ext>
            </a:extLst>
          </p:cNvPr>
          <p:cNvSpPr>
            <a:spLocks noGrp="1"/>
          </p:cNvSpPr>
          <p:nvPr>
            <p:ph type="title"/>
          </p:nvPr>
        </p:nvSpPr>
        <p:spPr>
          <a:xfrm>
            <a:off x="373223" y="475861"/>
            <a:ext cx="4105471" cy="1184987"/>
          </a:xfrm>
        </p:spPr>
        <p:txBody>
          <a:bodyPr/>
          <a:lstStyle/>
          <a:p>
            <a:r>
              <a:rPr lang="ja-JP" altLang="en-US" dirty="0">
                <a:solidFill>
                  <a:srgbClr val="FFFF00"/>
                </a:solidFill>
              </a:rPr>
              <a:t>非機能要件</a:t>
            </a:r>
            <a:r>
              <a:rPr lang="en-US" altLang="ja-JP" dirty="0">
                <a:solidFill>
                  <a:srgbClr val="FFFF00"/>
                </a:solidFill>
              </a:rPr>
              <a:t>:</a:t>
            </a:r>
            <a:r>
              <a:rPr lang="ja-JP" altLang="en-US" dirty="0">
                <a:solidFill>
                  <a:srgbClr val="FFFF00"/>
                </a:solidFill>
              </a:rPr>
              <a:t>可用性</a:t>
            </a:r>
            <a:endParaRPr kumimoji="1" lang="ja-JP" altLang="en-US" dirty="0">
              <a:solidFill>
                <a:srgbClr val="FFFF00"/>
              </a:solidFill>
            </a:endParaRPr>
          </a:p>
        </p:txBody>
      </p:sp>
      <p:graphicFrame>
        <p:nvGraphicFramePr>
          <p:cNvPr id="4" name="コンテンツ プレースホルダー 3">
            <a:extLst>
              <a:ext uri="{FF2B5EF4-FFF2-40B4-BE49-F238E27FC236}">
                <a16:creationId xmlns:a16="http://schemas.microsoft.com/office/drawing/2014/main" id="{6113ABA3-44AC-411B-81AB-4144CA08695F}"/>
              </a:ext>
            </a:extLst>
          </p:cNvPr>
          <p:cNvGraphicFramePr>
            <a:graphicFrameLocks noGrp="1"/>
          </p:cNvGraphicFramePr>
          <p:nvPr>
            <p:ph idx="1"/>
            <p:extLst>
              <p:ext uri="{D42A27DB-BD31-4B8C-83A1-F6EECF244321}">
                <p14:modId xmlns:p14="http://schemas.microsoft.com/office/powerpoint/2010/main" val="2390916831"/>
              </p:ext>
            </p:extLst>
          </p:nvPr>
        </p:nvGraphicFramePr>
        <p:xfrm>
          <a:off x="373223" y="1924594"/>
          <a:ext cx="11308704" cy="3604520"/>
        </p:xfrm>
        <a:graphic>
          <a:graphicData uri="http://schemas.openxmlformats.org/drawingml/2006/table">
            <a:tbl>
              <a:tblPr firstRow="1" bandRow="1">
                <a:tableStyleId>{F5AB1C69-6EDB-4FF4-983F-18BD219EF322}</a:tableStyleId>
              </a:tblPr>
              <a:tblGrid>
                <a:gridCol w="2420311">
                  <a:extLst>
                    <a:ext uri="{9D8B030D-6E8A-4147-A177-3AD203B41FA5}">
                      <a16:colId xmlns:a16="http://schemas.microsoft.com/office/drawing/2014/main" val="3077946995"/>
                    </a:ext>
                  </a:extLst>
                </a:gridCol>
                <a:gridCol w="8888393">
                  <a:extLst>
                    <a:ext uri="{9D8B030D-6E8A-4147-A177-3AD203B41FA5}">
                      <a16:colId xmlns:a16="http://schemas.microsoft.com/office/drawing/2014/main" val="40253599"/>
                    </a:ext>
                  </a:extLst>
                </a:gridCol>
              </a:tblGrid>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管理番号</a:t>
                      </a:r>
                    </a:p>
                  </a:txBody>
                  <a:tcPr anchor="ctr"/>
                </a:tc>
                <a:tc>
                  <a:txBody>
                    <a:bodyPr/>
                    <a:lstStyle/>
                    <a:p>
                      <a:pPr algn="ctr"/>
                      <a:r>
                        <a:rPr kumimoji="1" lang="en-US" altLang="ja-JP" sz="2400" dirty="0">
                          <a:solidFill>
                            <a:schemeClr val="bg1"/>
                          </a:solidFill>
                          <a:latin typeface="ＭＳ ゴシック" panose="020B0609070205080204" pitchFamily="49" charset="-128"/>
                          <a:ea typeface="ＭＳ ゴシック" panose="020B0609070205080204" pitchFamily="49" charset="-128"/>
                        </a:rPr>
                        <a:t>001</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nchor="ctr">
                    <a:solidFill>
                      <a:schemeClr val="tx1">
                        <a:lumMod val="85000"/>
                      </a:schemeClr>
                    </a:solidFill>
                  </a:tcPr>
                </a:tc>
                <a:extLst>
                  <a:ext uri="{0D108BD9-81ED-4DB2-BD59-A6C34878D82A}">
                    <a16:rowId xmlns:a16="http://schemas.microsoft.com/office/drawing/2014/main" val="3158949022"/>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内容</a:t>
                      </a:r>
                    </a:p>
                  </a:txBody>
                  <a:tcPr anchor="ctr">
                    <a:solidFill>
                      <a:schemeClr val="accent3"/>
                    </a:solidFill>
                  </a:tcPr>
                </a:tc>
                <a:tc>
                  <a:txBody>
                    <a:bodyPr/>
                    <a:lstStyle/>
                    <a:p>
                      <a:pPr algn="l"/>
                      <a:r>
                        <a:rPr kumimoji="1" lang="ja-JP" altLang="en-US" sz="2000" dirty="0">
                          <a:solidFill>
                            <a:schemeClr val="bg1"/>
                          </a:solidFill>
                          <a:latin typeface="ＭＳ ゴシック" panose="020B0609070205080204" pitchFamily="49" charset="-128"/>
                          <a:ea typeface="ＭＳ ゴシック" panose="020B0609070205080204" pitchFamily="49" charset="-128"/>
                        </a:rPr>
                        <a:t>起動時の動作不良が起きる事がない事に留意する。</a:t>
                      </a:r>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lumMod val="85000"/>
                      </a:schemeClr>
                    </a:solidFill>
                  </a:tcPr>
                </a:tc>
                <a:extLst>
                  <a:ext uri="{0D108BD9-81ED-4DB2-BD59-A6C34878D82A}">
                    <a16:rowId xmlns:a16="http://schemas.microsoft.com/office/drawing/2014/main" val="3853320715"/>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理由</a:t>
                      </a:r>
                    </a:p>
                  </a:txBody>
                  <a:tcPr anchor="ctr">
                    <a:solidFill>
                      <a:schemeClr val="accent3"/>
                    </a:solidFill>
                  </a:tcPr>
                </a:tc>
                <a:tc>
                  <a:txBody>
                    <a:bodyPr/>
                    <a:lstStyle/>
                    <a:p>
                      <a:pPr algn="l"/>
                      <a:r>
                        <a:rPr kumimoji="1" lang="ja-JP" altLang="en-US" sz="2000" dirty="0">
                          <a:solidFill>
                            <a:schemeClr val="bg1"/>
                          </a:solidFill>
                          <a:latin typeface="ＭＳ ゴシック" panose="020B0609070205080204" pitchFamily="49" charset="-128"/>
                          <a:ea typeface="ＭＳ ゴシック" panose="020B0609070205080204" pitchFamily="49" charset="-128"/>
                        </a:rPr>
                        <a:t>本システムは業務用システムである為。</a:t>
                      </a:r>
                    </a:p>
                  </a:txBody>
                  <a:tcPr>
                    <a:solidFill>
                      <a:schemeClr val="tx1">
                        <a:lumMod val="85000"/>
                      </a:schemeClr>
                    </a:solidFill>
                  </a:tcPr>
                </a:tc>
                <a:extLst>
                  <a:ext uri="{0D108BD9-81ED-4DB2-BD59-A6C34878D82A}">
                    <a16:rowId xmlns:a16="http://schemas.microsoft.com/office/drawing/2014/main" val="2703946902"/>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補足</a:t>
                      </a:r>
                    </a:p>
                  </a:txBody>
                  <a:tcPr anchor="ctr">
                    <a:solidFill>
                      <a:schemeClr val="accent3"/>
                    </a:solidFill>
                  </a:tcPr>
                </a:tc>
                <a:tc>
                  <a:txBody>
                    <a:bodyPr/>
                    <a:lstStyle/>
                    <a:p>
                      <a:pPr algn="ctr"/>
                      <a:r>
                        <a:rPr kumimoji="1" lang="ja-JP" altLang="en-US" sz="2000" dirty="0">
                          <a:solidFill>
                            <a:schemeClr val="bg1"/>
                          </a:solidFill>
                          <a:latin typeface="ＭＳ ゴシック" panose="020B0609070205080204" pitchFamily="49" charset="-128"/>
                          <a:ea typeface="ＭＳ ゴシック" panose="020B0609070205080204" pitchFamily="49" charset="-128"/>
                        </a:rPr>
                        <a:t>使用時にログイン認証を行う。</a:t>
                      </a:r>
                      <a:r>
                        <a:rPr kumimoji="1" lang="en-US" altLang="ja-JP" sz="2000" dirty="0">
                          <a:solidFill>
                            <a:schemeClr val="bg1"/>
                          </a:solidFill>
                          <a:latin typeface="ＭＳ ゴシック" panose="020B0609070205080204" pitchFamily="49" charset="-128"/>
                          <a:ea typeface="ＭＳ ゴシック" panose="020B0609070205080204" pitchFamily="49" charset="-128"/>
                        </a:rPr>
                        <a:t>(</a:t>
                      </a:r>
                      <a:r>
                        <a:rPr kumimoji="1" lang="ja-JP" altLang="en-US" sz="2000" dirty="0">
                          <a:solidFill>
                            <a:schemeClr val="bg1"/>
                          </a:solidFill>
                          <a:latin typeface="ＭＳ ゴシック" panose="020B0609070205080204" pitchFamily="49" charset="-128"/>
                          <a:ea typeface="ＭＳ ゴシック" panose="020B0609070205080204" pitchFamily="49" charset="-128"/>
                        </a:rPr>
                        <a:t>機能要件参照</a:t>
                      </a:r>
                      <a:r>
                        <a:rPr kumimoji="1" lang="en-US" altLang="ja-JP" sz="2000" dirty="0">
                          <a:solidFill>
                            <a:schemeClr val="bg1"/>
                          </a:solidFill>
                          <a:latin typeface="ＭＳ ゴシック" panose="020B0609070205080204" pitchFamily="49" charset="-128"/>
                          <a:ea typeface="ＭＳ ゴシック" panose="020B0609070205080204" pitchFamily="49" charset="-128"/>
                        </a:rPr>
                        <a:t>)</a:t>
                      </a:r>
                      <a:endParaRPr kumimoji="1" lang="ja-JP" altLang="en-US" sz="2000" dirty="0">
                        <a:solidFill>
                          <a:schemeClr val="bg1"/>
                        </a:solidFill>
                        <a:latin typeface="ＭＳ ゴシック" panose="020B0609070205080204" pitchFamily="49" charset="-128"/>
                        <a:ea typeface="ＭＳ ゴシック" panose="020B0609070205080204" pitchFamily="49" charset="-128"/>
                      </a:endParaRPr>
                    </a:p>
                  </a:txBody>
                  <a:tcPr anchor="ctr">
                    <a:solidFill>
                      <a:schemeClr val="tx1">
                        <a:lumMod val="85000"/>
                      </a:schemeClr>
                    </a:solidFill>
                  </a:tcPr>
                </a:tc>
                <a:extLst>
                  <a:ext uri="{0D108BD9-81ED-4DB2-BD59-A6C34878D82A}">
                    <a16:rowId xmlns:a16="http://schemas.microsoft.com/office/drawing/2014/main" val="2029919434"/>
                  </a:ext>
                </a:extLst>
              </a:tr>
            </a:tbl>
          </a:graphicData>
        </a:graphic>
      </p:graphicFrame>
    </p:spTree>
    <p:extLst>
      <p:ext uri="{BB962C8B-B14F-4D97-AF65-F5344CB8AC3E}">
        <p14:creationId xmlns:p14="http://schemas.microsoft.com/office/powerpoint/2010/main" val="69379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6F4FCB-452C-4B07-A9B8-B25364DF33E8}"/>
              </a:ext>
            </a:extLst>
          </p:cNvPr>
          <p:cNvSpPr>
            <a:spLocks noGrp="1"/>
          </p:cNvSpPr>
          <p:nvPr>
            <p:ph type="title"/>
          </p:nvPr>
        </p:nvSpPr>
        <p:spPr>
          <a:xfrm>
            <a:off x="255004" y="491377"/>
            <a:ext cx="6052490" cy="971076"/>
          </a:xfrm>
        </p:spPr>
        <p:txBody>
          <a:bodyPr>
            <a:normAutofit fontScale="90000"/>
          </a:bodyPr>
          <a:lstStyle/>
          <a:p>
            <a:r>
              <a:rPr lang="ja-JP" altLang="en-US" dirty="0">
                <a:solidFill>
                  <a:srgbClr val="FFFF00"/>
                </a:solidFill>
              </a:rPr>
              <a:t>非機能要件</a:t>
            </a:r>
            <a:r>
              <a:rPr kumimoji="1" lang="ja-JP" altLang="en-US" dirty="0">
                <a:solidFill>
                  <a:srgbClr val="FFFF00"/>
                </a:solidFill>
              </a:rPr>
              <a:t>：セキュリティ要件</a:t>
            </a:r>
          </a:p>
        </p:txBody>
      </p:sp>
      <p:graphicFrame>
        <p:nvGraphicFramePr>
          <p:cNvPr id="3" name="表 2">
            <a:extLst>
              <a:ext uri="{FF2B5EF4-FFF2-40B4-BE49-F238E27FC236}">
                <a16:creationId xmlns:a16="http://schemas.microsoft.com/office/drawing/2014/main" id="{F680213D-D1E6-4AE4-9BA7-E8B50D136182}"/>
              </a:ext>
            </a:extLst>
          </p:cNvPr>
          <p:cNvGraphicFramePr>
            <a:graphicFrameLocks noGrp="1"/>
          </p:cNvGraphicFramePr>
          <p:nvPr>
            <p:extLst>
              <p:ext uri="{D42A27DB-BD31-4B8C-83A1-F6EECF244321}">
                <p14:modId xmlns:p14="http://schemas.microsoft.com/office/powerpoint/2010/main" val="3820255488"/>
              </p:ext>
            </p:extLst>
          </p:nvPr>
        </p:nvGraphicFramePr>
        <p:xfrm>
          <a:off x="354562" y="1684175"/>
          <a:ext cx="11187406" cy="3485741"/>
        </p:xfrm>
        <a:graphic>
          <a:graphicData uri="http://schemas.openxmlformats.org/drawingml/2006/table">
            <a:tbl>
              <a:tblPr firstRow="1" bandRow="1">
                <a:tableStyleId>{F5AB1C69-6EDB-4FF4-983F-18BD219EF322}</a:tableStyleId>
              </a:tblPr>
              <a:tblGrid>
                <a:gridCol w="2539640">
                  <a:extLst>
                    <a:ext uri="{9D8B030D-6E8A-4147-A177-3AD203B41FA5}">
                      <a16:colId xmlns:a16="http://schemas.microsoft.com/office/drawing/2014/main" val="365648176"/>
                    </a:ext>
                  </a:extLst>
                </a:gridCol>
                <a:gridCol w="8647766">
                  <a:extLst>
                    <a:ext uri="{9D8B030D-6E8A-4147-A177-3AD203B41FA5}">
                      <a16:colId xmlns:a16="http://schemas.microsoft.com/office/drawing/2014/main" val="3988343398"/>
                    </a:ext>
                  </a:extLst>
                </a:gridCol>
              </a:tblGrid>
              <a:tr h="657809">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管理番号</a:t>
                      </a:r>
                    </a:p>
                  </a:txBody>
                  <a:tcPr anchor="ctr"/>
                </a:tc>
                <a:tc>
                  <a:txBody>
                    <a:bodyPr/>
                    <a:lstStyle/>
                    <a:p>
                      <a:pPr algn="ctr"/>
                      <a:r>
                        <a:rPr kumimoji="1" lang="en-US" altLang="ja-JP" sz="2400" dirty="0">
                          <a:solidFill>
                            <a:schemeClr val="bg1"/>
                          </a:solidFill>
                          <a:latin typeface="ＭＳ ゴシック" panose="020B0609070205080204" pitchFamily="49" charset="-128"/>
                          <a:ea typeface="ＭＳ ゴシック" panose="020B0609070205080204" pitchFamily="49" charset="-128"/>
                        </a:rPr>
                        <a:t>002</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nchor="ctr">
                    <a:solidFill>
                      <a:schemeClr val="tx1">
                        <a:lumMod val="85000"/>
                      </a:schemeClr>
                    </a:solidFill>
                  </a:tcPr>
                </a:tc>
                <a:extLst>
                  <a:ext uri="{0D108BD9-81ED-4DB2-BD59-A6C34878D82A}">
                    <a16:rowId xmlns:a16="http://schemas.microsoft.com/office/drawing/2014/main" val="1506330189"/>
                  </a:ext>
                </a:extLst>
              </a:tr>
              <a:tr h="762732">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内容</a:t>
                      </a:r>
                    </a:p>
                  </a:txBody>
                  <a:tcPr anchor="ctr">
                    <a:solidFill>
                      <a:schemeClr val="accent3"/>
                    </a:solidFill>
                  </a:tcPr>
                </a:tc>
                <a:tc>
                  <a:txBody>
                    <a:bodyPr/>
                    <a:lstStyle/>
                    <a:p>
                      <a:pPr rtl="0" eaLnBrk="1" latinLnBrk="0" hangingPunct="1"/>
                      <a:endParaRPr kumimoji="1" lang="en-US" altLang="ja-JP" sz="1800" kern="1200" dirty="0">
                        <a:solidFill>
                          <a:schemeClr val="dk1"/>
                        </a:solidFill>
                        <a:effectLst/>
                        <a:latin typeface="+mn-lt"/>
                        <a:ea typeface="+mn-ea"/>
                        <a:cs typeface="+mn-cs"/>
                      </a:endParaRPr>
                    </a:p>
                    <a:p>
                      <a:pPr rtl="0" eaLnBrk="1" latinLnBrk="0" hangingPunct="1"/>
                      <a:r>
                        <a:rPr kumimoji="1" lang="en-US" altLang="ja-JP" sz="1800" kern="1200" dirty="0">
                          <a:solidFill>
                            <a:schemeClr val="dk1"/>
                          </a:solidFill>
                          <a:effectLst/>
                          <a:latin typeface="ＭＳ ゴシック" panose="020B0609070205080204" pitchFamily="49" charset="-128"/>
                          <a:ea typeface="ＭＳ ゴシック" panose="020B0609070205080204" pitchFamily="49" charset="-128"/>
                          <a:cs typeface="+mn-cs"/>
                        </a:rPr>
                        <a:t>Web</a:t>
                      </a:r>
                      <a:r>
                        <a:rPr kumimoji="1" lang="ja-JP" altLang="ja-JP" sz="1800" kern="1200" dirty="0">
                          <a:solidFill>
                            <a:schemeClr val="dk1"/>
                          </a:solidFill>
                          <a:effectLst/>
                          <a:latin typeface="ＭＳ ゴシック" panose="020B0609070205080204" pitchFamily="49" charset="-128"/>
                          <a:ea typeface="ＭＳ ゴシック" panose="020B0609070205080204" pitchFamily="49" charset="-128"/>
                          <a:cs typeface="+mn-cs"/>
                        </a:rPr>
                        <a:t>システムとしてのセキュリティー</a:t>
                      </a:r>
                      <a:endParaRPr lang="ja-JP" altLang="ja-JP" sz="2000" dirty="0">
                        <a:effectLst/>
                        <a:latin typeface="ＭＳ ゴシック" panose="020B0609070205080204" pitchFamily="49" charset="-128"/>
                        <a:ea typeface="ＭＳ ゴシック" panose="020B0609070205080204" pitchFamily="49" charset="-128"/>
                      </a:endParaRPr>
                    </a:p>
                    <a:p>
                      <a:pPr rtl="0" eaLnBrk="1" latinLnBrk="0" hangingPunct="1"/>
                      <a:r>
                        <a:rPr kumimoji="1" lang="en-US" altLang="ja-JP" sz="1800" kern="1200" dirty="0">
                          <a:solidFill>
                            <a:schemeClr val="dk1"/>
                          </a:solidFill>
                          <a:effectLst/>
                          <a:latin typeface="ＭＳ ゴシック" panose="020B0609070205080204" pitchFamily="49" charset="-128"/>
                          <a:ea typeface="ＭＳ ゴシック" panose="020B0609070205080204" pitchFamily="49" charset="-128"/>
                          <a:cs typeface="+mn-cs"/>
                        </a:rPr>
                        <a:t>- </a:t>
                      </a:r>
                      <a:r>
                        <a:rPr kumimoji="1" lang="ja-JP" altLang="ja-JP" sz="1800" kern="1200" dirty="0">
                          <a:solidFill>
                            <a:schemeClr val="dk1"/>
                          </a:solidFill>
                          <a:effectLst/>
                          <a:latin typeface="ＭＳ ゴシック" panose="020B0609070205080204" pitchFamily="49" charset="-128"/>
                          <a:ea typeface="ＭＳ ゴシック" panose="020B0609070205080204" pitchFamily="49" charset="-128"/>
                          <a:cs typeface="+mn-cs"/>
                        </a:rPr>
                        <a:t>基本的な</a:t>
                      </a:r>
                      <a:r>
                        <a:rPr kumimoji="1" lang="en-US" altLang="ja-JP" sz="1800" kern="1200" dirty="0">
                          <a:solidFill>
                            <a:schemeClr val="dk1"/>
                          </a:solidFill>
                          <a:effectLst/>
                          <a:latin typeface="ＭＳ ゴシック" panose="020B0609070205080204" pitchFamily="49" charset="-128"/>
                          <a:ea typeface="ＭＳ ゴシック" panose="020B0609070205080204" pitchFamily="49" charset="-128"/>
                          <a:cs typeface="+mn-cs"/>
                        </a:rPr>
                        <a:t>Web</a:t>
                      </a:r>
                      <a:r>
                        <a:rPr kumimoji="1" lang="ja-JP" altLang="ja-JP" sz="1800" kern="1200" dirty="0">
                          <a:solidFill>
                            <a:schemeClr val="dk1"/>
                          </a:solidFill>
                          <a:effectLst/>
                          <a:latin typeface="ＭＳ ゴシック" panose="020B0609070205080204" pitchFamily="49" charset="-128"/>
                          <a:ea typeface="ＭＳ ゴシック" panose="020B0609070205080204" pitchFamily="49" charset="-128"/>
                          <a:cs typeface="+mn-cs"/>
                        </a:rPr>
                        <a:t>システムへのセキュリティー対策を実施すること</a:t>
                      </a:r>
                      <a:endParaRPr lang="ja-JP" altLang="ja-JP" sz="2000" dirty="0">
                        <a:effectLst/>
                        <a:latin typeface="ＭＳ ゴシック" panose="020B0609070205080204" pitchFamily="49" charset="-128"/>
                        <a:ea typeface="ＭＳ ゴシック" panose="020B0609070205080204" pitchFamily="49" charset="-128"/>
                      </a:endParaRPr>
                    </a:p>
                    <a:p>
                      <a:pPr algn="l"/>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lumMod val="85000"/>
                      </a:schemeClr>
                    </a:solidFill>
                  </a:tcPr>
                </a:tc>
                <a:extLst>
                  <a:ext uri="{0D108BD9-81ED-4DB2-BD59-A6C34878D82A}">
                    <a16:rowId xmlns:a16="http://schemas.microsoft.com/office/drawing/2014/main" val="2114416971"/>
                  </a:ext>
                </a:extLst>
              </a:tr>
              <a:tr h="804366">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理由</a:t>
                      </a:r>
                    </a:p>
                  </a:txBody>
                  <a:tcPr anchor="ctr">
                    <a:solidFill>
                      <a:schemeClr val="accent3"/>
                    </a:solidFill>
                  </a:tcPr>
                </a:tc>
                <a:tc>
                  <a:txBody>
                    <a:bodyPr/>
                    <a:lstStyle/>
                    <a:p>
                      <a:pPr algn="l"/>
                      <a:r>
                        <a:rPr kumimoji="1" lang="en-US" altLang="ja-JP" sz="2000" dirty="0">
                          <a:solidFill>
                            <a:schemeClr val="bg1"/>
                          </a:solidFill>
                          <a:latin typeface="ＭＳ ゴシック" panose="020B0609070205080204" pitchFamily="49" charset="-128"/>
                          <a:ea typeface="ＭＳ ゴシック" panose="020B0609070205080204" pitchFamily="49" charset="-128"/>
                        </a:rPr>
                        <a:t>web</a:t>
                      </a:r>
                      <a:r>
                        <a:rPr kumimoji="1" lang="ja-JP" altLang="en-US" sz="2000" dirty="0">
                          <a:solidFill>
                            <a:schemeClr val="bg1"/>
                          </a:solidFill>
                          <a:latin typeface="ＭＳ ゴシック" panose="020B0609070205080204" pitchFamily="49" charset="-128"/>
                          <a:ea typeface="ＭＳ ゴシック" panose="020B0609070205080204" pitchFamily="49" charset="-128"/>
                        </a:rPr>
                        <a:t>システムとしての最低限度の品質を満たす為。</a:t>
                      </a:r>
                    </a:p>
                  </a:txBody>
                  <a:tcPr>
                    <a:solidFill>
                      <a:schemeClr val="tx1">
                        <a:lumMod val="85000"/>
                      </a:schemeClr>
                    </a:solidFill>
                  </a:tcPr>
                </a:tc>
                <a:extLst>
                  <a:ext uri="{0D108BD9-81ED-4DB2-BD59-A6C34878D82A}">
                    <a16:rowId xmlns:a16="http://schemas.microsoft.com/office/drawing/2014/main" val="925573740"/>
                  </a:ext>
                </a:extLst>
              </a:tr>
              <a:tr h="804366">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補足</a:t>
                      </a:r>
                    </a:p>
                  </a:txBody>
                  <a:tcPr anchor="ctr">
                    <a:solidFill>
                      <a:schemeClr val="accent3"/>
                    </a:solidFill>
                  </a:tcPr>
                </a:tc>
                <a:tc>
                  <a:txBody>
                    <a:bodyPr/>
                    <a:lstStyle/>
                    <a:p>
                      <a:pPr algn="ctr"/>
                      <a:r>
                        <a:rPr kumimoji="1" lang="ja-JP" altLang="en-US" sz="2000" dirty="0">
                          <a:solidFill>
                            <a:schemeClr val="bg1"/>
                          </a:solidFill>
                          <a:latin typeface="ＭＳ ゴシック" panose="020B0609070205080204" pitchFamily="49" charset="-128"/>
                          <a:ea typeface="ＭＳ ゴシック" panose="020B0609070205080204" pitchFamily="49" charset="-128"/>
                        </a:rPr>
                        <a:t>特になし。</a:t>
                      </a:r>
                    </a:p>
                  </a:txBody>
                  <a:tcPr anchor="ctr">
                    <a:solidFill>
                      <a:schemeClr val="tx1">
                        <a:lumMod val="85000"/>
                      </a:schemeClr>
                    </a:solidFill>
                  </a:tcPr>
                </a:tc>
                <a:extLst>
                  <a:ext uri="{0D108BD9-81ED-4DB2-BD59-A6C34878D82A}">
                    <a16:rowId xmlns:a16="http://schemas.microsoft.com/office/drawing/2014/main" val="3626913198"/>
                  </a:ext>
                </a:extLst>
              </a:tr>
            </a:tbl>
          </a:graphicData>
        </a:graphic>
      </p:graphicFrame>
    </p:spTree>
    <p:extLst>
      <p:ext uri="{BB962C8B-B14F-4D97-AF65-F5344CB8AC3E}">
        <p14:creationId xmlns:p14="http://schemas.microsoft.com/office/powerpoint/2010/main" val="317322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7F1367-4CF1-4F9E-B9D7-228472A45004}"/>
              </a:ext>
            </a:extLst>
          </p:cNvPr>
          <p:cNvSpPr>
            <a:spLocks noGrp="1"/>
          </p:cNvSpPr>
          <p:nvPr>
            <p:ph type="title"/>
          </p:nvPr>
        </p:nvSpPr>
        <p:spPr>
          <a:xfrm>
            <a:off x="171028" y="363201"/>
            <a:ext cx="6948229" cy="1092375"/>
          </a:xfrm>
        </p:spPr>
        <p:txBody>
          <a:bodyPr/>
          <a:lstStyle/>
          <a:p>
            <a:r>
              <a:rPr lang="ja-JP" altLang="en-US" dirty="0">
                <a:solidFill>
                  <a:srgbClr val="FFFF00"/>
                </a:solidFill>
                <a:latin typeface="ＭＳ ゴシック" panose="020B0609070205080204" pitchFamily="49" charset="-128"/>
                <a:ea typeface="ＭＳ ゴシック" panose="020B0609070205080204" pitchFamily="49" charset="-128"/>
              </a:rPr>
              <a:t>非機能要件：留意事項</a:t>
            </a:r>
            <a:endParaRPr kumimoji="1" lang="ja-JP" altLang="en-US" dirty="0">
              <a:latin typeface="ＭＳ ゴシック" panose="020B0609070205080204" pitchFamily="49" charset="-128"/>
              <a:ea typeface="ＭＳ ゴシック" panose="020B0609070205080204" pitchFamily="49" charset="-128"/>
            </a:endParaRPr>
          </a:p>
        </p:txBody>
      </p:sp>
      <p:graphicFrame>
        <p:nvGraphicFramePr>
          <p:cNvPr id="3" name="表 2">
            <a:extLst>
              <a:ext uri="{FF2B5EF4-FFF2-40B4-BE49-F238E27FC236}">
                <a16:creationId xmlns:a16="http://schemas.microsoft.com/office/drawing/2014/main" id="{DAE367B5-A535-4DB7-92F5-9BB12526597B}"/>
              </a:ext>
            </a:extLst>
          </p:cNvPr>
          <p:cNvGraphicFramePr>
            <a:graphicFrameLocks noGrp="1"/>
          </p:cNvGraphicFramePr>
          <p:nvPr>
            <p:extLst>
              <p:ext uri="{D42A27DB-BD31-4B8C-83A1-F6EECF244321}">
                <p14:modId xmlns:p14="http://schemas.microsoft.com/office/powerpoint/2010/main" val="2434737788"/>
              </p:ext>
            </p:extLst>
          </p:nvPr>
        </p:nvGraphicFramePr>
        <p:xfrm>
          <a:off x="298580" y="1954763"/>
          <a:ext cx="11346026" cy="3604520"/>
        </p:xfrm>
        <a:graphic>
          <a:graphicData uri="http://schemas.openxmlformats.org/drawingml/2006/table">
            <a:tbl>
              <a:tblPr firstRow="1" bandRow="1">
                <a:tableStyleId>{F5AB1C69-6EDB-4FF4-983F-18BD219EF322}</a:tableStyleId>
              </a:tblPr>
              <a:tblGrid>
                <a:gridCol w="2771791">
                  <a:extLst>
                    <a:ext uri="{9D8B030D-6E8A-4147-A177-3AD203B41FA5}">
                      <a16:colId xmlns:a16="http://schemas.microsoft.com/office/drawing/2014/main" val="2280694961"/>
                    </a:ext>
                  </a:extLst>
                </a:gridCol>
                <a:gridCol w="8574235">
                  <a:extLst>
                    <a:ext uri="{9D8B030D-6E8A-4147-A177-3AD203B41FA5}">
                      <a16:colId xmlns:a16="http://schemas.microsoft.com/office/drawing/2014/main" val="3567047593"/>
                    </a:ext>
                  </a:extLst>
                </a:gridCol>
              </a:tblGrid>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管理番号</a:t>
                      </a:r>
                    </a:p>
                  </a:txBody>
                  <a:tcPr anchor="ctr"/>
                </a:tc>
                <a:tc>
                  <a:txBody>
                    <a:bodyPr/>
                    <a:lstStyle/>
                    <a:p>
                      <a:pPr algn="ctr"/>
                      <a:r>
                        <a:rPr kumimoji="1" lang="en-US" altLang="ja-JP" sz="2400" dirty="0">
                          <a:solidFill>
                            <a:schemeClr val="bg1"/>
                          </a:solidFill>
                          <a:latin typeface="ＭＳ ゴシック" panose="020B0609070205080204" pitchFamily="49" charset="-128"/>
                          <a:ea typeface="ＭＳ ゴシック" panose="020B0609070205080204" pitchFamily="49" charset="-128"/>
                        </a:rPr>
                        <a:t>003</a:t>
                      </a:r>
                      <a:endParaRPr kumimoji="1" lang="ja-JP" altLang="en-US" sz="2400" dirty="0">
                        <a:solidFill>
                          <a:schemeClr val="bg1"/>
                        </a:solidFill>
                        <a:latin typeface="ＭＳ ゴシック" panose="020B0609070205080204" pitchFamily="49" charset="-128"/>
                        <a:ea typeface="ＭＳ ゴシック" panose="020B0609070205080204" pitchFamily="49" charset="-128"/>
                      </a:endParaRPr>
                    </a:p>
                  </a:txBody>
                  <a:tcPr anchor="ctr">
                    <a:solidFill>
                      <a:schemeClr val="tx1">
                        <a:lumMod val="85000"/>
                      </a:schemeClr>
                    </a:solidFill>
                  </a:tcPr>
                </a:tc>
                <a:extLst>
                  <a:ext uri="{0D108BD9-81ED-4DB2-BD59-A6C34878D82A}">
                    <a16:rowId xmlns:a16="http://schemas.microsoft.com/office/drawing/2014/main" val="529937220"/>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内容</a:t>
                      </a:r>
                    </a:p>
                  </a:txBody>
                  <a:tcPr anchor="ctr">
                    <a:solidFill>
                      <a:schemeClr val="accent3"/>
                    </a:solidFill>
                  </a:tcPr>
                </a:tc>
                <a:tc>
                  <a:txBody>
                    <a:bodyPr/>
                    <a:lstStyle/>
                    <a:p>
                      <a:pPr algn="l"/>
                      <a:r>
                        <a:rPr kumimoji="1" lang="ja-JP" altLang="en-US" sz="2000" dirty="0">
                          <a:solidFill>
                            <a:schemeClr val="bg1"/>
                          </a:solidFill>
                          <a:latin typeface="ＭＳ ゴシック" panose="020B0609070205080204" pitchFamily="49" charset="-128"/>
                          <a:ea typeface="ＭＳ ゴシック" panose="020B0609070205080204" pitchFamily="49" charset="-128"/>
                        </a:rPr>
                        <a:t>対応するブラウザは</a:t>
                      </a:r>
                      <a:r>
                        <a:rPr kumimoji="1" lang="en-US" altLang="ja-JP" sz="2000" dirty="0">
                          <a:solidFill>
                            <a:schemeClr val="bg1"/>
                          </a:solidFill>
                          <a:latin typeface="ＭＳ ゴシック" panose="020B0609070205080204" pitchFamily="49" charset="-128"/>
                          <a:ea typeface="ＭＳ ゴシック" panose="020B0609070205080204" pitchFamily="49" charset="-128"/>
                        </a:rPr>
                        <a:t>Chrome</a:t>
                      </a:r>
                      <a:r>
                        <a:rPr kumimoji="1" lang="ja-JP" altLang="en-US" sz="2000" dirty="0">
                          <a:solidFill>
                            <a:schemeClr val="bg1"/>
                          </a:solidFill>
                          <a:latin typeface="ＭＳ ゴシック" panose="020B0609070205080204" pitchFamily="49" charset="-128"/>
                          <a:ea typeface="ＭＳ ゴシック" panose="020B0609070205080204" pitchFamily="49" charset="-128"/>
                        </a:rPr>
                        <a:t>かつ</a:t>
                      </a:r>
                      <a:r>
                        <a:rPr kumimoji="1" lang="en-US" altLang="ja-JP" sz="2000" dirty="0">
                          <a:solidFill>
                            <a:schemeClr val="bg1"/>
                          </a:solidFill>
                          <a:latin typeface="ＭＳ ゴシック" panose="020B0609070205080204" pitchFamily="49" charset="-128"/>
                          <a:ea typeface="ＭＳ ゴシック" panose="020B0609070205080204" pitchFamily="49" charset="-128"/>
                        </a:rPr>
                        <a:t>Edge</a:t>
                      </a:r>
                      <a:r>
                        <a:rPr kumimoji="1" lang="ja-JP" altLang="en-US" sz="2000" dirty="0">
                          <a:solidFill>
                            <a:schemeClr val="bg1"/>
                          </a:solidFill>
                          <a:latin typeface="ＭＳ ゴシック" panose="020B0609070205080204" pitchFamily="49" charset="-128"/>
                          <a:ea typeface="ＭＳ ゴシック" panose="020B0609070205080204" pitchFamily="49" charset="-128"/>
                        </a:rPr>
                        <a:t>とする</a:t>
                      </a:r>
                      <a:endParaRPr kumimoji="1" lang="en-US" altLang="ja-JP" sz="2000" dirty="0">
                        <a:solidFill>
                          <a:schemeClr val="bg1"/>
                        </a:solidFill>
                        <a:latin typeface="ＭＳ ゴシック" panose="020B0609070205080204" pitchFamily="49" charset="-128"/>
                        <a:ea typeface="ＭＳ ゴシック" panose="020B0609070205080204" pitchFamily="49" charset="-128"/>
                      </a:endParaRPr>
                    </a:p>
                  </a:txBody>
                  <a:tcPr>
                    <a:solidFill>
                      <a:schemeClr val="tx1">
                        <a:lumMod val="85000"/>
                      </a:schemeClr>
                    </a:solidFill>
                  </a:tcPr>
                </a:tc>
                <a:extLst>
                  <a:ext uri="{0D108BD9-81ED-4DB2-BD59-A6C34878D82A}">
                    <a16:rowId xmlns:a16="http://schemas.microsoft.com/office/drawing/2014/main" val="1881324329"/>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理由</a:t>
                      </a:r>
                    </a:p>
                  </a:txBody>
                  <a:tcPr anchor="ctr">
                    <a:solidFill>
                      <a:schemeClr val="accent3"/>
                    </a:solidFill>
                  </a:tcPr>
                </a:tc>
                <a:tc>
                  <a:txBody>
                    <a:bodyPr/>
                    <a:lstStyle/>
                    <a:p>
                      <a:pPr algn="l"/>
                      <a:r>
                        <a:rPr kumimoji="1" lang="ja-JP" altLang="en-US" sz="2000" dirty="0">
                          <a:solidFill>
                            <a:schemeClr val="bg1"/>
                          </a:solidFill>
                          <a:latin typeface="ＭＳ ゴシック" panose="020B0609070205080204" pitchFamily="49" charset="-128"/>
                          <a:ea typeface="ＭＳ ゴシック" panose="020B0609070205080204" pitchFamily="49" charset="-128"/>
                        </a:rPr>
                        <a:t>システム動作する</a:t>
                      </a:r>
                      <a:r>
                        <a:rPr kumimoji="1" lang="en-US" altLang="ja-JP" sz="2000" dirty="0">
                          <a:solidFill>
                            <a:schemeClr val="bg1"/>
                          </a:solidFill>
                          <a:latin typeface="ＭＳ ゴシック" panose="020B0609070205080204" pitchFamily="49" charset="-128"/>
                          <a:ea typeface="ＭＳ ゴシック" panose="020B0609070205080204" pitchFamily="49" charset="-128"/>
                        </a:rPr>
                        <a:t>PC</a:t>
                      </a:r>
                      <a:r>
                        <a:rPr kumimoji="1" lang="ja-JP" altLang="en-US" sz="2000" dirty="0">
                          <a:solidFill>
                            <a:schemeClr val="bg1"/>
                          </a:solidFill>
                          <a:latin typeface="ＭＳ ゴシック" panose="020B0609070205080204" pitchFamily="49" charset="-128"/>
                          <a:ea typeface="ＭＳ ゴシック" panose="020B0609070205080204" pitchFamily="49" charset="-128"/>
                        </a:rPr>
                        <a:t>が</a:t>
                      </a:r>
                      <a:r>
                        <a:rPr kumimoji="1" lang="en-US" altLang="ja-JP" sz="2000" dirty="0">
                          <a:solidFill>
                            <a:schemeClr val="bg1"/>
                          </a:solidFill>
                          <a:latin typeface="ＭＳ ゴシック" panose="020B0609070205080204" pitchFamily="49" charset="-128"/>
                          <a:ea typeface="ＭＳ ゴシック" panose="020B0609070205080204" pitchFamily="49" charset="-128"/>
                        </a:rPr>
                        <a:t>Chrome</a:t>
                      </a:r>
                      <a:r>
                        <a:rPr kumimoji="1" lang="ja-JP" altLang="en-US" sz="2000" dirty="0">
                          <a:solidFill>
                            <a:schemeClr val="bg1"/>
                          </a:solidFill>
                          <a:latin typeface="ＭＳ ゴシック" panose="020B0609070205080204" pitchFamily="49" charset="-128"/>
                          <a:ea typeface="ＭＳ ゴシック" panose="020B0609070205080204" pitchFamily="49" charset="-128"/>
                        </a:rPr>
                        <a:t>または</a:t>
                      </a:r>
                      <a:r>
                        <a:rPr kumimoji="1" lang="en-US" altLang="ja-JP" sz="2000" dirty="0">
                          <a:solidFill>
                            <a:schemeClr val="bg1"/>
                          </a:solidFill>
                          <a:latin typeface="ＭＳ ゴシック" panose="020B0609070205080204" pitchFamily="49" charset="-128"/>
                          <a:ea typeface="ＭＳ ゴシック" panose="020B0609070205080204" pitchFamily="49" charset="-128"/>
                        </a:rPr>
                        <a:t>Edge</a:t>
                      </a:r>
                      <a:r>
                        <a:rPr kumimoji="1" lang="ja-JP" altLang="en-US" sz="2000" dirty="0">
                          <a:solidFill>
                            <a:schemeClr val="bg1"/>
                          </a:solidFill>
                          <a:latin typeface="ＭＳ ゴシック" panose="020B0609070205080204" pitchFamily="49" charset="-128"/>
                          <a:ea typeface="ＭＳ ゴシック" panose="020B0609070205080204" pitchFamily="49" charset="-128"/>
                        </a:rPr>
                        <a:t>を使用している為。</a:t>
                      </a:r>
                    </a:p>
                  </a:txBody>
                  <a:tcPr>
                    <a:solidFill>
                      <a:schemeClr val="tx1">
                        <a:lumMod val="85000"/>
                      </a:schemeClr>
                    </a:solidFill>
                  </a:tcPr>
                </a:tc>
                <a:extLst>
                  <a:ext uri="{0D108BD9-81ED-4DB2-BD59-A6C34878D82A}">
                    <a16:rowId xmlns:a16="http://schemas.microsoft.com/office/drawing/2014/main" val="3998859691"/>
                  </a:ext>
                </a:extLst>
              </a:tr>
              <a:tr h="901130">
                <a:tc>
                  <a:txBody>
                    <a:bodyPr/>
                    <a:lstStyle/>
                    <a:p>
                      <a:pPr algn="ctr"/>
                      <a:r>
                        <a:rPr kumimoji="1" lang="ja-JP" altLang="en-US" sz="2400" dirty="0">
                          <a:solidFill>
                            <a:schemeClr val="tx1"/>
                          </a:solidFill>
                          <a:latin typeface="ＭＳ ゴシック" panose="020B0609070205080204" pitchFamily="49" charset="-128"/>
                          <a:ea typeface="ＭＳ ゴシック" panose="020B0609070205080204" pitchFamily="49" charset="-128"/>
                        </a:rPr>
                        <a:t>補足</a:t>
                      </a:r>
                    </a:p>
                  </a:txBody>
                  <a:tcPr anchor="ctr">
                    <a:solidFill>
                      <a:schemeClr val="accent3"/>
                    </a:solidFill>
                  </a:tcPr>
                </a:tc>
                <a:tc>
                  <a:txBody>
                    <a:bodyPr/>
                    <a:lstStyle/>
                    <a:p>
                      <a:pPr algn="ctr"/>
                      <a:r>
                        <a:rPr kumimoji="1" lang="ja-JP" altLang="en-US" sz="2000" dirty="0">
                          <a:solidFill>
                            <a:schemeClr val="bg1"/>
                          </a:solidFill>
                          <a:latin typeface="ＭＳ ゴシック" panose="020B0609070205080204" pitchFamily="49" charset="-128"/>
                          <a:ea typeface="ＭＳ ゴシック" panose="020B0609070205080204" pitchFamily="49" charset="-128"/>
                        </a:rPr>
                        <a:t>特になし。</a:t>
                      </a:r>
                    </a:p>
                  </a:txBody>
                  <a:tcPr anchor="ctr">
                    <a:solidFill>
                      <a:schemeClr val="tx1">
                        <a:lumMod val="85000"/>
                      </a:schemeClr>
                    </a:solidFill>
                  </a:tcPr>
                </a:tc>
                <a:extLst>
                  <a:ext uri="{0D108BD9-81ED-4DB2-BD59-A6C34878D82A}">
                    <a16:rowId xmlns:a16="http://schemas.microsoft.com/office/drawing/2014/main" val="2287429638"/>
                  </a:ext>
                </a:extLst>
              </a:tr>
            </a:tbl>
          </a:graphicData>
        </a:graphic>
      </p:graphicFrame>
    </p:spTree>
    <p:extLst>
      <p:ext uri="{BB962C8B-B14F-4D97-AF65-F5344CB8AC3E}">
        <p14:creationId xmlns:p14="http://schemas.microsoft.com/office/powerpoint/2010/main" val="1284969015"/>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425</TotalTime>
  <Words>803</Words>
  <Application>Microsoft Office PowerPoint</Application>
  <PresentationFormat>ワイド画面</PresentationFormat>
  <Paragraphs>159</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ゴシック</vt:lpstr>
      <vt:lpstr>メイリオ</vt:lpstr>
      <vt:lpstr>Century Gothic</vt:lpstr>
      <vt:lpstr>Wingdings</vt:lpstr>
      <vt:lpstr>Wingdings 3</vt:lpstr>
      <vt:lpstr>スライス</vt:lpstr>
      <vt:lpstr>要件定義書</vt:lpstr>
      <vt:lpstr> 要件項目</vt:lpstr>
      <vt:lpstr>業務要件</vt:lpstr>
      <vt:lpstr>機能要件</vt:lpstr>
      <vt:lpstr>機能要件:備考</vt:lpstr>
      <vt:lpstr>非機能要件</vt:lpstr>
      <vt:lpstr>非機能要件:可用性</vt:lpstr>
      <vt:lpstr>非機能要件：セキュリティ要件</vt:lpstr>
      <vt:lpstr>非機能要件：留意事項</vt:lpstr>
      <vt:lpstr>技術要件</vt:lpstr>
      <vt:lpstr>技術要件:使用言語・フレームワーク</vt:lpstr>
      <vt:lpstr>技術要件:開発環境</vt:lpstr>
      <vt:lpstr>プロジェクトスケジュール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要件定義書</dc:title>
  <dc:creator>cl05</dc:creator>
  <cp:lastModifiedBy>津隈　颯一郎</cp:lastModifiedBy>
  <cp:revision>53</cp:revision>
  <dcterms:created xsi:type="dcterms:W3CDTF">2024-08-27T01:15:34Z</dcterms:created>
  <dcterms:modified xsi:type="dcterms:W3CDTF">2024-09-11T06:56:56Z</dcterms:modified>
</cp:coreProperties>
</file>