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76" r:id="rId4"/>
    <p:sldId id="275" r:id="rId5"/>
    <p:sldId id="277" r:id="rId6"/>
    <p:sldId id="278" r:id="rId7"/>
    <p:sldId id="27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EC1"/>
    <a:srgbClr val="D49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3"/>
    <p:restoredTop sz="92817"/>
  </p:normalViewPr>
  <p:slideViewPr>
    <p:cSldViewPr snapToGrid="0" snapToObjects="1">
      <p:cViewPr varScale="1">
        <p:scale>
          <a:sx n="110" d="100"/>
          <a:sy n="110"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8645D-7094-454A-9272-DBF2E8D56680}" type="datetimeFigureOut">
              <a:rPr kumimoji="1" lang="ja-JP" altLang="en-US" smtClean="0"/>
              <a:t>2022/10/11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ACA35-4236-754B-83C3-BD6D1D3ABF4D}" type="slidenum">
              <a:rPr kumimoji="1" lang="ja-JP" altLang="en-US" smtClean="0"/>
              <a:t>‹#›</a:t>
            </a:fld>
            <a:endParaRPr kumimoji="1" lang="ja-JP" altLang="en-US"/>
          </a:p>
        </p:txBody>
      </p:sp>
    </p:spTree>
    <p:extLst>
      <p:ext uri="{BB962C8B-B14F-4D97-AF65-F5344CB8AC3E}">
        <p14:creationId xmlns:p14="http://schemas.microsoft.com/office/powerpoint/2010/main" val="5811279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基本設計で外部設計などを記述する場合もありますが、我々は基本、共通部分を書きます</a:t>
            </a:r>
            <a:br>
              <a:rPr kumimoji="1" lang="en-US" altLang="ja-JP" dirty="0"/>
            </a:br>
            <a:r>
              <a:rPr kumimoji="1" lang="ja-JP" altLang="en-US"/>
              <a:t>（基本設計が長くなるのを防ぐため。詳細設計はいずれにしても長くなりがちなので）</a:t>
            </a:r>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3</a:t>
            </a:fld>
            <a:endParaRPr kumimoji="1" lang="ja-JP" altLang="en-US"/>
          </a:p>
        </p:txBody>
      </p:sp>
    </p:spTree>
    <p:extLst>
      <p:ext uri="{BB962C8B-B14F-4D97-AF65-F5344CB8AC3E}">
        <p14:creationId xmlns:p14="http://schemas.microsoft.com/office/powerpoint/2010/main" val="24840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784B-4C97-A842-A51F-E9FC1FC001DD}"/>
              </a:ext>
            </a:extLst>
          </p:cNvPr>
          <p:cNvSpPr>
            <a:spLocks noGrp="1"/>
          </p:cNvSpPr>
          <p:nvPr>
            <p:ph type="ctrTitle"/>
          </p:nvPr>
        </p:nvSpPr>
        <p:spPr>
          <a:xfrm>
            <a:off x="838200" y="2058886"/>
            <a:ext cx="10515598" cy="742857"/>
          </a:xfrm>
        </p:spPr>
        <p:txBody>
          <a:bodyPr anchor="ctr">
            <a:normAutofit/>
          </a:bodyPr>
          <a:lstStyle>
            <a:lvl1pPr algn="ctr">
              <a:defRPr sz="44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15453-7AA7-5F45-B574-393DFC7D296C}"/>
              </a:ext>
            </a:extLst>
          </p:cNvPr>
          <p:cNvSpPr>
            <a:spLocks noGrp="1"/>
          </p:cNvSpPr>
          <p:nvPr>
            <p:ph type="subTitle" idx="1" hasCustomPrompt="1"/>
          </p:nvPr>
        </p:nvSpPr>
        <p:spPr>
          <a:xfrm>
            <a:off x="1523999" y="3965714"/>
            <a:ext cx="9144000" cy="1655762"/>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bluecode</a:t>
            </a:r>
            <a:r>
              <a:rPr kumimoji="1" lang="ja-JP" altLang="en-US"/>
              <a:t>株式会社</a:t>
            </a:r>
          </a:p>
        </p:txBody>
      </p:sp>
      <p:sp>
        <p:nvSpPr>
          <p:cNvPr id="4" name="日付プレースホルダー 3">
            <a:extLst>
              <a:ext uri="{FF2B5EF4-FFF2-40B4-BE49-F238E27FC236}">
                <a16:creationId xmlns:a16="http://schemas.microsoft.com/office/drawing/2014/main" id="{2AA1454B-EB1E-9D45-9C70-2971D0A16E5E}"/>
              </a:ext>
            </a:extLst>
          </p:cNvPr>
          <p:cNvSpPr>
            <a:spLocks noGrp="1"/>
          </p:cNvSpPr>
          <p:nvPr>
            <p:ph type="dt" sz="half" idx="10"/>
          </p:nvPr>
        </p:nvSpPr>
        <p:spPr/>
        <p:txBody>
          <a:bodyPr/>
          <a:lstStyle/>
          <a:p>
            <a:fld id="{EC28EDEB-BADD-A949-A37D-344F76CBFC94}"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F4F008BB-8554-FD4C-8E8E-A632CAB57AA8}"/>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C8F4D7D2-2426-464B-8D7B-87C4EBB67D2E}"/>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83A8AF0-EEB5-6C4E-9263-64DC090B51F5}"/>
              </a:ext>
            </a:extLst>
          </p:cNvPr>
          <p:cNvSpPr/>
          <p:nvPr userDrawn="1"/>
        </p:nvSpPr>
        <p:spPr>
          <a:xfrm>
            <a:off x="838200" y="2801743"/>
            <a:ext cx="10515599" cy="70666"/>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011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D6B60-CAA6-0441-AA00-C83FCB7220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DCDB4-EA27-B649-814F-729E086D7E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CCE19-FFFA-C742-83EC-FD6C94D80C0D}"/>
              </a:ext>
            </a:extLst>
          </p:cNvPr>
          <p:cNvSpPr>
            <a:spLocks noGrp="1"/>
          </p:cNvSpPr>
          <p:nvPr>
            <p:ph type="dt" sz="half" idx="10"/>
          </p:nvPr>
        </p:nvSpPr>
        <p:spPr/>
        <p:txBody>
          <a:bodyPr/>
          <a:lstStyle/>
          <a:p>
            <a:fld id="{6553D067-023C-7441-9D68-F6D230C546B7}"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70470F16-91CC-9F43-A813-F44F22B1DF2A}"/>
              </a:ext>
            </a:extLst>
          </p:cNvPr>
          <p:cNvSpPr>
            <a:spLocks noGrp="1"/>
          </p:cNvSpPr>
          <p:nvPr>
            <p:ph type="ftr" sz="quarter" idx="11"/>
          </p:nvPr>
        </p:nvSpPr>
        <p:spPr/>
        <p:txBody>
          <a:bodyPr/>
          <a:lstStyle/>
          <a:p>
            <a:r>
              <a:rPr lang="en" altLang="ja-JP" dirty="0"/>
              <a:t>bluecode inc.</a:t>
            </a:r>
            <a:endParaRPr lang="ja-JP" altLang="en-US"/>
          </a:p>
        </p:txBody>
      </p:sp>
      <p:sp>
        <p:nvSpPr>
          <p:cNvPr id="6" name="スライド番号プレースホルダー 5">
            <a:extLst>
              <a:ext uri="{FF2B5EF4-FFF2-40B4-BE49-F238E27FC236}">
                <a16:creationId xmlns:a16="http://schemas.microsoft.com/office/drawing/2014/main" id="{19C244F3-F0F9-CE49-A15C-3F6C9984F66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97339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0425CA-DF6C-D049-B0F7-38A0F0B4C2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A9F20D-5F3B-B944-97E2-CA110EBB79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151E1-0B93-B04F-A400-0FC7CC807CE2}"/>
              </a:ext>
            </a:extLst>
          </p:cNvPr>
          <p:cNvSpPr>
            <a:spLocks noGrp="1"/>
          </p:cNvSpPr>
          <p:nvPr>
            <p:ph type="dt" sz="half" idx="10"/>
          </p:nvPr>
        </p:nvSpPr>
        <p:spPr/>
        <p:txBody>
          <a:bodyPr/>
          <a:lstStyle/>
          <a:p>
            <a:fld id="{F94B4445-EA75-9B46-9B2E-BE02F9884A6B}"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427C1B08-8F72-B14B-A771-8F8163197DF8}"/>
              </a:ext>
            </a:extLst>
          </p:cNvPr>
          <p:cNvSpPr>
            <a:spLocks noGrp="1"/>
          </p:cNvSpPr>
          <p:nvPr>
            <p:ph type="ftr" sz="quarter" idx="11"/>
          </p:nvPr>
        </p:nvSpPr>
        <p:spPr/>
        <p:txBody>
          <a:bodyPr/>
          <a:lstStyle/>
          <a:p>
            <a:r>
              <a:rPr lang="en" altLang="ja-JP" dirty="0"/>
              <a:t>bluecode inc.</a:t>
            </a:r>
            <a:endParaRPr lang="ja-JP" altLang="en-US"/>
          </a:p>
        </p:txBody>
      </p:sp>
      <p:sp>
        <p:nvSpPr>
          <p:cNvPr id="6" name="スライド番号プレースホルダー 5">
            <a:extLst>
              <a:ext uri="{FF2B5EF4-FFF2-40B4-BE49-F238E27FC236}">
                <a16:creationId xmlns:a16="http://schemas.microsoft.com/office/drawing/2014/main" id="{40321529-C59F-694B-9D57-F8261B227171}"/>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90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013073-5F8E-204D-96F7-C4CC28FAAFFE}"/>
              </a:ext>
            </a:extLst>
          </p:cNvPr>
          <p:cNvSpPr/>
          <p:nvPr userDrawn="1"/>
        </p:nvSpPr>
        <p:spPr>
          <a:xfrm>
            <a:off x="11251096" y="6341111"/>
            <a:ext cx="543339" cy="51688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1">
            <a:extLst>
              <a:ext uri="{FF2B5EF4-FFF2-40B4-BE49-F238E27FC236}">
                <a16:creationId xmlns:a16="http://schemas.microsoft.com/office/drawing/2014/main" id="{7AB3C7C5-E79F-0B47-B08A-7D62EFE45441}"/>
              </a:ext>
            </a:extLst>
          </p:cNvPr>
          <p:cNvSpPr>
            <a:spLocks noGrp="1"/>
          </p:cNvSpPr>
          <p:nvPr>
            <p:ph type="title"/>
          </p:nvPr>
        </p:nvSpPr>
        <p:spPr>
          <a:xfrm>
            <a:off x="397565" y="196162"/>
            <a:ext cx="11396870" cy="504451"/>
          </a:xfrm>
        </p:spPr>
        <p:txBody>
          <a:bodyPr>
            <a:normAutofit/>
          </a:bodyPr>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0AC78C-3506-E648-9747-5B4816F31F41}"/>
              </a:ext>
            </a:extLst>
          </p:cNvPr>
          <p:cNvSpPr>
            <a:spLocks noGrp="1"/>
          </p:cNvSpPr>
          <p:nvPr>
            <p:ph idx="1"/>
          </p:nvPr>
        </p:nvSpPr>
        <p:spPr>
          <a:xfrm>
            <a:off x="397565" y="805967"/>
            <a:ext cx="11396870" cy="55351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ADF0C-14D2-6E4C-B739-5125B307E219}"/>
              </a:ext>
            </a:extLst>
          </p:cNvPr>
          <p:cNvSpPr>
            <a:spLocks noGrp="1"/>
          </p:cNvSpPr>
          <p:nvPr>
            <p:ph type="dt" sz="half" idx="10"/>
          </p:nvPr>
        </p:nvSpPr>
        <p:spPr>
          <a:xfrm>
            <a:off x="397565" y="6386830"/>
            <a:ext cx="2743200" cy="365125"/>
          </a:xfrm>
        </p:spPr>
        <p:txBody>
          <a:bodyPr/>
          <a:lstStyle/>
          <a:p>
            <a:fld id="{952987D4-63BE-1D49-9FA4-4DF8DCD0E85B}"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BA69470A-1FD3-D947-9EA7-396A4272CEDE}"/>
              </a:ext>
            </a:extLst>
          </p:cNvPr>
          <p:cNvSpPr>
            <a:spLocks noGrp="1"/>
          </p:cNvSpPr>
          <p:nvPr>
            <p:ph type="ftr" sz="quarter" idx="11"/>
          </p:nvPr>
        </p:nvSpPr>
        <p:spPr>
          <a:xfrm>
            <a:off x="4038600" y="6386830"/>
            <a:ext cx="4114800" cy="365125"/>
          </a:xfrm>
        </p:spPr>
        <p:txBody>
          <a:bodyPr/>
          <a:lstStyle/>
          <a:p>
            <a:r>
              <a:rPr lang="en" altLang="ja-JP" dirty="0"/>
              <a:t>bluecode inc.</a:t>
            </a:r>
            <a:endParaRPr lang="ja-JP" altLang="en-US"/>
          </a:p>
        </p:txBody>
      </p:sp>
      <p:sp>
        <p:nvSpPr>
          <p:cNvPr id="6" name="スライド番号プレースホルダー 5">
            <a:extLst>
              <a:ext uri="{FF2B5EF4-FFF2-40B4-BE49-F238E27FC236}">
                <a16:creationId xmlns:a16="http://schemas.microsoft.com/office/drawing/2014/main" id="{99ABDFF7-C130-2548-ABCB-FFFDE44B9158}"/>
              </a:ext>
            </a:extLst>
          </p:cNvPr>
          <p:cNvSpPr>
            <a:spLocks noGrp="1"/>
          </p:cNvSpPr>
          <p:nvPr>
            <p:ph type="sldNum" sz="quarter" idx="12"/>
          </p:nvPr>
        </p:nvSpPr>
        <p:spPr>
          <a:xfrm>
            <a:off x="11251095" y="6386830"/>
            <a:ext cx="543339" cy="365125"/>
          </a:xfrm>
        </p:spPr>
        <p:txBody>
          <a:bodyPr/>
          <a:lstStyle>
            <a:lvl1pPr algn="ctr">
              <a:defRPr>
                <a:solidFill>
                  <a:schemeClr val="bg1"/>
                </a:solidFill>
              </a:defRPr>
            </a:lvl1pPr>
          </a:lstStyle>
          <a:p>
            <a:fld id="{462052E6-07CA-9B46-B866-FDE18BF74505}"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8115502-DA04-EF4E-9533-E4783D4FEFBF}"/>
              </a:ext>
            </a:extLst>
          </p:cNvPr>
          <p:cNvSpPr/>
          <p:nvPr userDrawn="1"/>
        </p:nvSpPr>
        <p:spPr>
          <a:xfrm>
            <a:off x="397565" y="730430"/>
            <a:ext cx="879125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C247F8A-64A6-7D4B-8FB2-0950C7E15D07}"/>
              </a:ext>
            </a:extLst>
          </p:cNvPr>
          <p:cNvSpPr/>
          <p:nvPr userDrawn="1"/>
        </p:nvSpPr>
        <p:spPr>
          <a:xfrm>
            <a:off x="9188824" y="730430"/>
            <a:ext cx="2605611" cy="4571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55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19087-08F3-C447-AF65-1A7E05C4D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7E87D-56A3-5D4F-B594-9B44380F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BBB792-812D-EA44-9493-60708746D16D}"/>
              </a:ext>
            </a:extLst>
          </p:cNvPr>
          <p:cNvSpPr>
            <a:spLocks noGrp="1"/>
          </p:cNvSpPr>
          <p:nvPr>
            <p:ph type="dt" sz="half" idx="10"/>
          </p:nvPr>
        </p:nvSpPr>
        <p:spPr/>
        <p:txBody>
          <a:bodyPr/>
          <a:lstStyle/>
          <a:p>
            <a:fld id="{B2544A8E-76F0-BD45-8F86-1DA220873064}"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87E6F7FF-4793-5848-9A91-1307043856C9}"/>
              </a:ext>
            </a:extLst>
          </p:cNvPr>
          <p:cNvSpPr>
            <a:spLocks noGrp="1"/>
          </p:cNvSpPr>
          <p:nvPr>
            <p:ph type="ftr" sz="quarter" idx="11"/>
          </p:nvPr>
        </p:nvSpPr>
        <p:spPr/>
        <p:txBody>
          <a:bodyPr/>
          <a:lstStyle/>
          <a:p>
            <a:r>
              <a:rPr lang="en" altLang="ja-JP" dirty="0"/>
              <a:t>bluecode inc.</a:t>
            </a:r>
            <a:endParaRPr lang="ja-JP" altLang="en-US"/>
          </a:p>
        </p:txBody>
      </p:sp>
      <p:sp>
        <p:nvSpPr>
          <p:cNvPr id="6" name="スライド番号プレースホルダー 5">
            <a:extLst>
              <a:ext uri="{FF2B5EF4-FFF2-40B4-BE49-F238E27FC236}">
                <a16:creationId xmlns:a16="http://schemas.microsoft.com/office/drawing/2014/main" id="{A72FE743-148A-224C-A2C7-0C9DD51532E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176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5667-C887-B240-B575-6971DE7DB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6D6C50-7432-E745-9CBA-2B16315D84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A81660-9CBB-7C45-A9D0-2BAD015773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D922FD-1E82-274B-9770-F2F791F09FC9}"/>
              </a:ext>
            </a:extLst>
          </p:cNvPr>
          <p:cNvSpPr>
            <a:spLocks noGrp="1"/>
          </p:cNvSpPr>
          <p:nvPr>
            <p:ph type="dt" sz="half" idx="10"/>
          </p:nvPr>
        </p:nvSpPr>
        <p:spPr/>
        <p:txBody>
          <a:bodyPr/>
          <a:lstStyle/>
          <a:p>
            <a:fld id="{DEADBC7F-D19A-0343-968E-7A0CB7326BD0}" type="datetime1">
              <a:rPr kumimoji="1" lang="ja-JP" altLang="en-US" smtClean="0"/>
              <a:t>2022/10/11</a:t>
            </a:fld>
            <a:endParaRPr kumimoji="1" lang="ja-JP" altLang="en-US"/>
          </a:p>
        </p:txBody>
      </p:sp>
      <p:sp>
        <p:nvSpPr>
          <p:cNvPr id="6" name="フッター プレースホルダー 5">
            <a:extLst>
              <a:ext uri="{FF2B5EF4-FFF2-40B4-BE49-F238E27FC236}">
                <a16:creationId xmlns:a16="http://schemas.microsoft.com/office/drawing/2014/main" id="{6998DE4C-E2C7-2E4E-879E-53FEC10E043C}"/>
              </a:ext>
            </a:extLst>
          </p:cNvPr>
          <p:cNvSpPr>
            <a:spLocks noGrp="1"/>
          </p:cNvSpPr>
          <p:nvPr>
            <p:ph type="ftr" sz="quarter" idx="11"/>
          </p:nvPr>
        </p:nvSpPr>
        <p:spPr/>
        <p:txBody>
          <a:bodyPr/>
          <a:lstStyle/>
          <a:p>
            <a:r>
              <a:rPr lang="en" altLang="ja-JP" dirty="0"/>
              <a:t>bluecode inc.</a:t>
            </a:r>
            <a:endParaRPr lang="ja-JP" altLang="en-US"/>
          </a:p>
        </p:txBody>
      </p:sp>
      <p:sp>
        <p:nvSpPr>
          <p:cNvPr id="7" name="スライド番号プレースホルダー 6">
            <a:extLst>
              <a:ext uri="{FF2B5EF4-FFF2-40B4-BE49-F238E27FC236}">
                <a16:creationId xmlns:a16="http://schemas.microsoft.com/office/drawing/2014/main" id="{7FE505ED-F819-AE49-AD59-A41CBBF4E694}"/>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69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80C66-7488-B84E-94E2-292E150FE4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997CB-62D1-184D-B2A8-B22C75DA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935119-6F35-0640-B700-1F021EF409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3400A3-25D2-524A-8F89-F2F536E3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6E982-011E-6B44-BF07-1EB62A2EB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AAE6FA-8763-7547-B17B-37F7660B2D12}"/>
              </a:ext>
            </a:extLst>
          </p:cNvPr>
          <p:cNvSpPr>
            <a:spLocks noGrp="1"/>
          </p:cNvSpPr>
          <p:nvPr>
            <p:ph type="dt" sz="half" idx="10"/>
          </p:nvPr>
        </p:nvSpPr>
        <p:spPr/>
        <p:txBody>
          <a:bodyPr/>
          <a:lstStyle/>
          <a:p>
            <a:fld id="{938E50F6-BF54-3B43-9E7F-30C13CAE09A7}" type="datetime1">
              <a:rPr kumimoji="1" lang="ja-JP" altLang="en-US" smtClean="0"/>
              <a:t>2022/10/11</a:t>
            </a:fld>
            <a:endParaRPr kumimoji="1" lang="ja-JP" altLang="en-US"/>
          </a:p>
        </p:txBody>
      </p:sp>
      <p:sp>
        <p:nvSpPr>
          <p:cNvPr id="8" name="フッター プレースホルダー 7">
            <a:extLst>
              <a:ext uri="{FF2B5EF4-FFF2-40B4-BE49-F238E27FC236}">
                <a16:creationId xmlns:a16="http://schemas.microsoft.com/office/drawing/2014/main" id="{2DED77A2-42F9-3B4E-9257-74AA9E6A818B}"/>
              </a:ext>
            </a:extLst>
          </p:cNvPr>
          <p:cNvSpPr>
            <a:spLocks noGrp="1"/>
          </p:cNvSpPr>
          <p:nvPr>
            <p:ph type="ftr" sz="quarter" idx="11"/>
          </p:nvPr>
        </p:nvSpPr>
        <p:spPr/>
        <p:txBody>
          <a:bodyPr/>
          <a:lstStyle/>
          <a:p>
            <a:r>
              <a:rPr lang="en" altLang="ja-JP" dirty="0"/>
              <a:t>bluecode inc.</a:t>
            </a:r>
            <a:endParaRPr lang="ja-JP" altLang="en-US"/>
          </a:p>
        </p:txBody>
      </p:sp>
      <p:sp>
        <p:nvSpPr>
          <p:cNvPr id="9" name="スライド番号プレースホルダー 8">
            <a:extLst>
              <a:ext uri="{FF2B5EF4-FFF2-40B4-BE49-F238E27FC236}">
                <a16:creationId xmlns:a16="http://schemas.microsoft.com/office/drawing/2014/main" id="{088A29A9-8A2A-A14B-B5D5-FC1C4B4EA6E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4676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ECC5F-C96A-BE4C-8B42-13ECD65E9E4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CC02A-68D5-5D4A-9344-6688F38F03BF}"/>
              </a:ext>
            </a:extLst>
          </p:cNvPr>
          <p:cNvSpPr>
            <a:spLocks noGrp="1"/>
          </p:cNvSpPr>
          <p:nvPr>
            <p:ph type="dt" sz="half" idx="10"/>
          </p:nvPr>
        </p:nvSpPr>
        <p:spPr/>
        <p:txBody>
          <a:bodyPr/>
          <a:lstStyle/>
          <a:p>
            <a:fld id="{9166D2AC-C96B-C441-A7EE-EFB2ABD252C0}" type="datetime1">
              <a:rPr kumimoji="1" lang="ja-JP" altLang="en-US" smtClean="0"/>
              <a:t>2022/10/11</a:t>
            </a:fld>
            <a:endParaRPr kumimoji="1" lang="ja-JP" altLang="en-US"/>
          </a:p>
        </p:txBody>
      </p:sp>
      <p:sp>
        <p:nvSpPr>
          <p:cNvPr id="4" name="フッター プレースホルダー 3">
            <a:extLst>
              <a:ext uri="{FF2B5EF4-FFF2-40B4-BE49-F238E27FC236}">
                <a16:creationId xmlns:a16="http://schemas.microsoft.com/office/drawing/2014/main" id="{A7F7F00A-CFCB-304E-A691-44227BF102FB}"/>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324064E1-CAB3-B442-A9FD-64C972B3489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6560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EFA031-9A6A-7C47-89B9-30C071247370}"/>
              </a:ext>
            </a:extLst>
          </p:cNvPr>
          <p:cNvSpPr>
            <a:spLocks noGrp="1"/>
          </p:cNvSpPr>
          <p:nvPr>
            <p:ph type="dt" sz="half" idx="10"/>
          </p:nvPr>
        </p:nvSpPr>
        <p:spPr/>
        <p:txBody>
          <a:bodyPr/>
          <a:lstStyle/>
          <a:p>
            <a:fld id="{A883AB25-9BC2-5A46-A04D-5327E4F35EB2}" type="datetime1">
              <a:rPr kumimoji="1" lang="ja-JP" altLang="en-US" smtClean="0"/>
              <a:t>2022/10/11</a:t>
            </a:fld>
            <a:endParaRPr kumimoji="1" lang="ja-JP" altLang="en-US"/>
          </a:p>
        </p:txBody>
      </p:sp>
      <p:sp>
        <p:nvSpPr>
          <p:cNvPr id="3" name="フッター プレースホルダー 2">
            <a:extLst>
              <a:ext uri="{FF2B5EF4-FFF2-40B4-BE49-F238E27FC236}">
                <a16:creationId xmlns:a16="http://schemas.microsoft.com/office/drawing/2014/main" id="{B7AF362C-477C-2D47-B721-62A372494144}"/>
              </a:ext>
            </a:extLst>
          </p:cNvPr>
          <p:cNvSpPr>
            <a:spLocks noGrp="1"/>
          </p:cNvSpPr>
          <p:nvPr>
            <p:ph type="ftr" sz="quarter" idx="11"/>
          </p:nvPr>
        </p:nvSpPr>
        <p:spPr/>
        <p:txBody>
          <a:bodyPr/>
          <a:lstStyle/>
          <a:p>
            <a:r>
              <a:rPr lang="en" altLang="ja-JP" dirty="0"/>
              <a:t>bluecode inc.</a:t>
            </a:r>
            <a:endParaRPr lang="ja-JP" altLang="en-US"/>
          </a:p>
        </p:txBody>
      </p:sp>
      <p:sp>
        <p:nvSpPr>
          <p:cNvPr id="4" name="スライド番号プレースホルダー 3">
            <a:extLst>
              <a:ext uri="{FF2B5EF4-FFF2-40B4-BE49-F238E27FC236}">
                <a16:creationId xmlns:a16="http://schemas.microsoft.com/office/drawing/2014/main" id="{914FD4AA-B12A-5344-B12C-93482E29E72F}"/>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0397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EB18-F44C-5B47-BA81-5869FB3283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CB805-EE3A-9941-9B12-95CCFD562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B04B39-E005-1B44-90D2-C8B52370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2BAB93-9DB0-544D-917A-0263F093AC41}"/>
              </a:ext>
            </a:extLst>
          </p:cNvPr>
          <p:cNvSpPr>
            <a:spLocks noGrp="1"/>
          </p:cNvSpPr>
          <p:nvPr>
            <p:ph type="dt" sz="half" idx="10"/>
          </p:nvPr>
        </p:nvSpPr>
        <p:spPr/>
        <p:txBody>
          <a:bodyPr/>
          <a:lstStyle/>
          <a:p>
            <a:fld id="{B874B335-064C-984F-9B19-9EDC8B133EDF}" type="datetime1">
              <a:rPr kumimoji="1" lang="ja-JP" altLang="en-US" smtClean="0"/>
              <a:t>2022/10/11</a:t>
            </a:fld>
            <a:endParaRPr kumimoji="1" lang="ja-JP" altLang="en-US"/>
          </a:p>
        </p:txBody>
      </p:sp>
      <p:sp>
        <p:nvSpPr>
          <p:cNvPr id="6" name="フッター プレースホルダー 5">
            <a:extLst>
              <a:ext uri="{FF2B5EF4-FFF2-40B4-BE49-F238E27FC236}">
                <a16:creationId xmlns:a16="http://schemas.microsoft.com/office/drawing/2014/main" id="{39A7E16A-ADBE-DF4B-8757-481FB11F8605}"/>
              </a:ext>
            </a:extLst>
          </p:cNvPr>
          <p:cNvSpPr>
            <a:spLocks noGrp="1"/>
          </p:cNvSpPr>
          <p:nvPr>
            <p:ph type="ftr" sz="quarter" idx="11"/>
          </p:nvPr>
        </p:nvSpPr>
        <p:spPr/>
        <p:txBody>
          <a:bodyPr/>
          <a:lstStyle/>
          <a:p>
            <a:r>
              <a:rPr lang="en" altLang="ja-JP" dirty="0"/>
              <a:t>bluecode inc.</a:t>
            </a:r>
            <a:endParaRPr lang="ja-JP" altLang="en-US"/>
          </a:p>
        </p:txBody>
      </p:sp>
      <p:sp>
        <p:nvSpPr>
          <p:cNvPr id="7" name="スライド番号プレースホルダー 6">
            <a:extLst>
              <a:ext uri="{FF2B5EF4-FFF2-40B4-BE49-F238E27FC236}">
                <a16:creationId xmlns:a16="http://schemas.microsoft.com/office/drawing/2014/main" id="{5EBC8098-6B75-C149-B698-69687C0354D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82925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F09B-6036-574D-BBB2-3DA730C002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66FB75-A475-0F48-9537-782EFFA5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566E14-4C3A-2149-90F6-097235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010DD-1114-9D41-8D65-EE010249631F}"/>
              </a:ext>
            </a:extLst>
          </p:cNvPr>
          <p:cNvSpPr>
            <a:spLocks noGrp="1"/>
          </p:cNvSpPr>
          <p:nvPr>
            <p:ph type="dt" sz="half" idx="10"/>
          </p:nvPr>
        </p:nvSpPr>
        <p:spPr/>
        <p:txBody>
          <a:bodyPr/>
          <a:lstStyle/>
          <a:p>
            <a:fld id="{954BFCF7-E666-6144-BAA7-34E70595AF75}" type="datetime1">
              <a:rPr kumimoji="1" lang="ja-JP" altLang="en-US" smtClean="0"/>
              <a:t>2022/10/11</a:t>
            </a:fld>
            <a:endParaRPr kumimoji="1" lang="ja-JP" altLang="en-US"/>
          </a:p>
        </p:txBody>
      </p:sp>
      <p:sp>
        <p:nvSpPr>
          <p:cNvPr id="6" name="フッター プレースホルダー 5">
            <a:extLst>
              <a:ext uri="{FF2B5EF4-FFF2-40B4-BE49-F238E27FC236}">
                <a16:creationId xmlns:a16="http://schemas.microsoft.com/office/drawing/2014/main" id="{16DC0700-471A-4849-B5B4-22D6B36AE084}"/>
              </a:ext>
            </a:extLst>
          </p:cNvPr>
          <p:cNvSpPr>
            <a:spLocks noGrp="1"/>
          </p:cNvSpPr>
          <p:nvPr>
            <p:ph type="ftr" sz="quarter" idx="11"/>
          </p:nvPr>
        </p:nvSpPr>
        <p:spPr/>
        <p:txBody>
          <a:bodyPr/>
          <a:lstStyle/>
          <a:p>
            <a:r>
              <a:rPr lang="en" altLang="ja-JP" dirty="0"/>
              <a:t>bluecode inc.</a:t>
            </a:r>
            <a:endParaRPr lang="ja-JP" altLang="en-US"/>
          </a:p>
        </p:txBody>
      </p:sp>
      <p:sp>
        <p:nvSpPr>
          <p:cNvPr id="7" name="スライド番号プレースホルダー 6">
            <a:extLst>
              <a:ext uri="{FF2B5EF4-FFF2-40B4-BE49-F238E27FC236}">
                <a16:creationId xmlns:a16="http://schemas.microsoft.com/office/drawing/2014/main" id="{365320C6-F1F1-D44B-857C-744C071C4FB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448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84990A-6A82-7D4A-8249-EE4F9950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DA022-1E64-0644-8828-CEA2F8873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40296C-8207-2143-9130-743BF6F0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1EC3668C-4672-9D42-BA67-D988628B8251}" type="datetime1">
              <a:rPr lang="ja-JP" altLang="en-US" smtClean="0"/>
              <a:pPr/>
              <a:t>2022/10/11</a:t>
            </a:fld>
            <a:endParaRPr lang="ja-JP" altLang="en-US"/>
          </a:p>
        </p:txBody>
      </p:sp>
      <p:sp>
        <p:nvSpPr>
          <p:cNvPr id="5" name="フッター プレースホルダー 4">
            <a:extLst>
              <a:ext uri="{FF2B5EF4-FFF2-40B4-BE49-F238E27FC236}">
                <a16:creationId xmlns:a16="http://schemas.microsoft.com/office/drawing/2014/main" id="{A257BC24-807F-7445-A274-97D5C63B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DB8B9EAC-1314-584C-89D0-2F281209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2052E6-07CA-9B46-B866-FDE18BF74505}" type="slidenum">
              <a:rPr lang="ja-JP" altLang="en-US" smtClean="0"/>
              <a:pPr/>
              <a:t>‹#›</a:t>
            </a:fld>
            <a:endParaRPr lang="ja-JP" altLang="en-US"/>
          </a:p>
        </p:txBody>
      </p:sp>
    </p:spTree>
    <p:extLst>
      <p:ext uri="{BB962C8B-B14F-4D97-AF65-F5344CB8AC3E}">
        <p14:creationId xmlns:p14="http://schemas.microsoft.com/office/powerpoint/2010/main" val="343020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544320"/>
            <a:ext cx="10515598" cy="1257423"/>
          </a:xfrm>
        </p:spPr>
        <p:txBody>
          <a:bodyPr>
            <a:normAutofit/>
          </a:bodyPr>
          <a:lstStyle/>
          <a:p>
            <a:pPr>
              <a:lnSpc>
                <a:spcPct val="100000"/>
              </a:lnSpc>
            </a:pPr>
            <a:r>
              <a:rPr lang="ja-JP" altLang="en-US" sz="2800"/>
              <a:t>問合せ受付</a:t>
            </a:r>
            <a:r>
              <a:rPr lang="en-US" altLang="ja-JP" sz="2800"/>
              <a:t>Web</a:t>
            </a:r>
            <a:br>
              <a:rPr lang="en-US" altLang="ja-JP" sz="2800" dirty="0"/>
            </a:br>
            <a:r>
              <a:rPr lang="ja-JP" altLang="en-US" sz="4000"/>
              <a:t>基本設計書</a:t>
            </a:r>
            <a:endParaRPr kumimoji="1" lang="ja-JP" altLang="en-US" sz="360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r>
              <a:rPr kumimoji="1" lang="en-US" altLang="ja-JP" dirty="0"/>
              <a:t>2021</a:t>
            </a:r>
            <a:r>
              <a:rPr kumimoji="1" lang="ja-JP" altLang="en-US"/>
              <a:t>年</a:t>
            </a:r>
            <a:r>
              <a:rPr lang="en-US" altLang="ja-JP" dirty="0"/>
              <a:t>9</a:t>
            </a:r>
            <a:r>
              <a:rPr kumimoji="1" lang="ja-JP" altLang="en-US"/>
              <a:t>月</a:t>
            </a:r>
            <a:r>
              <a:rPr kumimoji="1" lang="en-US" altLang="ja-JP" dirty="0"/>
              <a:t>11</a:t>
            </a:r>
            <a:r>
              <a:rPr kumimoji="1" lang="ja-JP" altLang="en-US"/>
              <a:t>日版</a:t>
            </a:r>
            <a:endParaRPr kumimoji="1" lang="en-US" altLang="ja-JP" dirty="0"/>
          </a:p>
          <a:p>
            <a:r>
              <a:rPr kumimoji="1" lang="en-US" altLang="ja-JP" dirty="0"/>
              <a:t>bluecode</a:t>
            </a:r>
            <a:r>
              <a:rPr kumimoji="1" lang="ja-JP" altLang="en-US"/>
              <a:t>株式会社</a:t>
            </a:r>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1</a:t>
            </a:fld>
            <a:endParaRPr kumimoji="1" lang="ja-JP" altLang="en-US"/>
          </a:p>
        </p:txBody>
      </p:sp>
      <p:pic>
        <p:nvPicPr>
          <p:cNvPr id="7" name="図 6">
            <a:extLst>
              <a:ext uri="{FF2B5EF4-FFF2-40B4-BE49-F238E27FC236}">
                <a16:creationId xmlns:a16="http://schemas.microsoft.com/office/drawing/2014/main" id="{39F6FDFF-CB74-9741-BA6F-60886C4E1627}"/>
              </a:ext>
            </a:extLst>
          </p:cNvPr>
          <p:cNvPicPr>
            <a:picLocks noChangeAspect="1"/>
          </p:cNvPicPr>
          <p:nvPr/>
        </p:nvPicPr>
        <p:blipFill>
          <a:blip r:embed="rId2"/>
          <a:stretch>
            <a:fillRect/>
          </a:stretch>
        </p:blipFill>
        <p:spPr>
          <a:xfrm>
            <a:off x="819150" y="541832"/>
            <a:ext cx="1409700" cy="418504"/>
          </a:xfrm>
          <a:prstGeom prst="rect">
            <a:avLst/>
          </a:prstGeom>
        </p:spPr>
      </p:pic>
      <p:sp>
        <p:nvSpPr>
          <p:cNvPr id="6" name="フッター プレースホルダー 3">
            <a:extLst>
              <a:ext uri="{FF2B5EF4-FFF2-40B4-BE49-F238E27FC236}">
                <a16:creationId xmlns:a16="http://schemas.microsoft.com/office/drawing/2014/main" id="{B70C44C0-60B7-8D72-67C8-8EE70811BEC3}"/>
              </a:ext>
            </a:extLst>
          </p:cNvPr>
          <p:cNvSpPr>
            <a:spLocks noGrp="1"/>
          </p:cNvSpPr>
          <p:nvPr>
            <p:ph type="ftr" sz="quarter" idx="11"/>
          </p:nvPr>
        </p:nvSpPr>
        <p:spPr>
          <a:xfrm>
            <a:off x="4038600" y="6386830"/>
            <a:ext cx="4114800" cy="365125"/>
          </a:xfrm>
        </p:spPr>
        <p:txBody>
          <a:bodyPr/>
          <a:lstStyle/>
          <a:p>
            <a:r>
              <a:rPr lang="en" altLang="ja-JP" dirty="0"/>
              <a:t>bluecode inc.</a:t>
            </a:r>
            <a:endParaRPr lang="ja-JP" altLang="en-US"/>
          </a:p>
        </p:txBody>
      </p:sp>
    </p:spTree>
    <p:extLst>
      <p:ext uri="{BB962C8B-B14F-4D97-AF65-F5344CB8AC3E}">
        <p14:creationId xmlns:p14="http://schemas.microsoft.com/office/powerpoint/2010/main" val="38778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D7DD-A7F5-E145-99FC-E6D32A41BEFF}"/>
              </a:ext>
            </a:extLst>
          </p:cNvPr>
          <p:cNvSpPr>
            <a:spLocks noGrp="1"/>
          </p:cNvSpPr>
          <p:nvPr>
            <p:ph type="title"/>
          </p:nvPr>
        </p:nvSpPr>
        <p:spPr/>
        <p:txBody>
          <a:bodyPr>
            <a:normAutofit fontScale="90000"/>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9AE0E797-C1FC-4E49-8C48-D1B9DDC12259}"/>
              </a:ext>
            </a:extLst>
          </p:cNvPr>
          <p:cNvSpPr>
            <a:spLocks noGrp="1"/>
          </p:cNvSpPr>
          <p:nvPr>
            <p:ph idx="1"/>
          </p:nvPr>
        </p:nvSpPr>
        <p:spPr/>
        <p:txBody>
          <a:bodyPr>
            <a:normAutofit/>
          </a:bodyPr>
          <a:lstStyle/>
          <a:p>
            <a:pPr>
              <a:lnSpc>
                <a:spcPct val="120000"/>
              </a:lnSpc>
            </a:pPr>
            <a:r>
              <a:rPr kumimoji="1" lang="ja-JP" altLang="en-US"/>
              <a:t>基本設計の位置づけ</a:t>
            </a:r>
            <a:endParaRPr kumimoji="1" lang="en-US" altLang="ja-JP" dirty="0"/>
          </a:p>
          <a:p>
            <a:pPr>
              <a:lnSpc>
                <a:spcPct val="120000"/>
              </a:lnSpc>
            </a:pPr>
            <a:r>
              <a:rPr kumimoji="1" lang="ja-JP" altLang="en-US"/>
              <a:t>システムの構成要素と名称</a:t>
            </a:r>
            <a:endParaRPr kumimoji="1" lang="en-US" altLang="ja-JP" dirty="0"/>
          </a:p>
          <a:p>
            <a:pPr>
              <a:lnSpc>
                <a:spcPct val="120000"/>
              </a:lnSpc>
            </a:pPr>
            <a:r>
              <a:rPr kumimoji="1" lang="ja-JP" altLang="en-US"/>
              <a:t>方式設計</a:t>
            </a:r>
            <a:endParaRPr kumimoji="1" lang="en-US" altLang="ja-JP" dirty="0"/>
          </a:p>
          <a:p>
            <a:pPr>
              <a:lnSpc>
                <a:spcPct val="120000"/>
              </a:lnSpc>
            </a:pPr>
            <a:r>
              <a:rPr lang="en-US" altLang="ja-JP" dirty="0"/>
              <a:t>Web</a:t>
            </a:r>
            <a:r>
              <a:rPr lang="ja-JP" altLang="en-US"/>
              <a:t>サイト構成</a:t>
            </a:r>
            <a:endParaRPr kumimoji="1" lang="ja-JP" altLang="en-US"/>
          </a:p>
        </p:txBody>
      </p:sp>
      <p:sp>
        <p:nvSpPr>
          <p:cNvPr id="5" name="スライド番号プレースホルダー 4">
            <a:extLst>
              <a:ext uri="{FF2B5EF4-FFF2-40B4-BE49-F238E27FC236}">
                <a16:creationId xmlns:a16="http://schemas.microsoft.com/office/drawing/2014/main" id="{445D0F1A-A5A9-8441-BFC8-4DEDE66E7190}"/>
              </a:ext>
            </a:extLst>
          </p:cNvPr>
          <p:cNvSpPr>
            <a:spLocks noGrp="1"/>
          </p:cNvSpPr>
          <p:nvPr>
            <p:ph type="sldNum" sz="quarter" idx="12"/>
          </p:nvPr>
        </p:nvSpPr>
        <p:spPr/>
        <p:txBody>
          <a:bodyPr/>
          <a:lstStyle/>
          <a:p>
            <a:fld id="{462052E6-07CA-9B46-B866-FDE18BF74505}" type="slidenum">
              <a:rPr lang="ja-JP" altLang="en-US" smtClean="0"/>
              <a:pPr/>
              <a:t>2</a:t>
            </a:fld>
            <a:endParaRPr lang="ja-JP" altLang="en-US"/>
          </a:p>
        </p:txBody>
      </p:sp>
      <p:sp>
        <p:nvSpPr>
          <p:cNvPr id="6" name="フッター プレースホルダー 3">
            <a:extLst>
              <a:ext uri="{FF2B5EF4-FFF2-40B4-BE49-F238E27FC236}">
                <a16:creationId xmlns:a16="http://schemas.microsoft.com/office/drawing/2014/main" id="{E41B3B98-D361-D387-7B16-201365D9F699}"/>
              </a:ext>
            </a:extLst>
          </p:cNvPr>
          <p:cNvSpPr>
            <a:spLocks noGrp="1"/>
          </p:cNvSpPr>
          <p:nvPr>
            <p:ph type="ftr" sz="quarter" idx="11"/>
          </p:nvPr>
        </p:nvSpPr>
        <p:spPr>
          <a:xfrm>
            <a:off x="4038600" y="6386830"/>
            <a:ext cx="4114800" cy="365125"/>
          </a:xfrm>
        </p:spPr>
        <p:txBody>
          <a:bodyPr/>
          <a:lstStyle/>
          <a:p>
            <a:r>
              <a:rPr lang="en" altLang="ja-JP" dirty="0"/>
              <a:t>bluecode inc.</a:t>
            </a:r>
            <a:endParaRPr lang="ja-JP" altLang="en-US"/>
          </a:p>
        </p:txBody>
      </p:sp>
    </p:spTree>
    <p:extLst>
      <p:ext uri="{BB962C8B-B14F-4D97-AF65-F5344CB8AC3E}">
        <p14:creationId xmlns:p14="http://schemas.microsoft.com/office/powerpoint/2010/main" val="27018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59FC1-CC97-38C6-5988-AB6A68BAAC52}"/>
              </a:ext>
            </a:extLst>
          </p:cNvPr>
          <p:cNvSpPr>
            <a:spLocks noGrp="1"/>
          </p:cNvSpPr>
          <p:nvPr>
            <p:ph type="title"/>
          </p:nvPr>
        </p:nvSpPr>
        <p:spPr/>
        <p:txBody>
          <a:bodyPr>
            <a:normAutofit fontScale="90000"/>
          </a:bodyPr>
          <a:lstStyle/>
          <a:p>
            <a:r>
              <a:rPr kumimoji="1" lang="ja-JP" altLang="en-US"/>
              <a:t>基本設計の位置づけ</a:t>
            </a:r>
          </a:p>
        </p:txBody>
      </p:sp>
      <p:sp>
        <p:nvSpPr>
          <p:cNvPr id="3" name="コンテンツ プレースホルダー 2">
            <a:extLst>
              <a:ext uri="{FF2B5EF4-FFF2-40B4-BE49-F238E27FC236}">
                <a16:creationId xmlns:a16="http://schemas.microsoft.com/office/drawing/2014/main" id="{70B2DD9D-C644-928C-EAA9-002592976F9B}"/>
              </a:ext>
            </a:extLst>
          </p:cNvPr>
          <p:cNvSpPr>
            <a:spLocks noGrp="1"/>
          </p:cNvSpPr>
          <p:nvPr>
            <p:ph idx="1"/>
          </p:nvPr>
        </p:nvSpPr>
        <p:spPr/>
        <p:txBody>
          <a:bodyPr/>
          <a:lstStyle/>
          <a:p>
            <a:r>
              <a:rPr kumimoji="1" lang="ja-JP" altLang="en-US"/>
              <a:t>システムの基本・共通となる要素や重要な要素について記述します</a:t>
            </a:r>
            <a:endParaRPr kumimoji="1" lang="en-US" altLang="ja-JP" dirty="0"/>
          </a:p>
          <a:p>
            <a:r>
              <a:rPr lang="ja-JP" altLang="en-US"/>
              <a:t>各要素に依存する内容は詳細設計にて記述します</a:t>
            </a:r>
            <a:endParaRPr kumimoji="1" lang="ja-JP" altLang="en-US"/>
          </a:p>
        </p:txBody>
      </p:sp>
      <p:sp>
        <p:nvSpPr>
          <p:cNvPr id="4" name="フッター プレースホルダー 3">
            <a:extLst>
              <a:ext uri="{FF2B5EF4-FFF2-40B4-BE49-F238E27FC236}">
                <a16:creationId xmlns:a16="http://schemas.microsoft.com/office/drawing/2014/main" id="{299CFE1C-3507-8CED-1B54-42A5C1EA4362}"/>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FDCB5B6B-6717-6BFB-3BC0-CAC107CD5250}"/>
              </a:ext>
            </a:extLst>
          </p:cNvPr>
          <p:cNvSpPr>
            <a:spLocks noGrp="1"/>
          </p:cNvSpPr>
          <p:nvPr>
            <p:ph type="sldNum" sz="quarter" idx="12"/>
          </p:nvPr>
        </p:nvSpPr>
        <p:spPr/>
        <p:txBody>
          <a:bodyPr/>
          <a:lstStyle/>
          <a:p>
            <a:fld id="{462052E6-07CA-9B46-B866-FDE18BF74505}" type="slidenum">
              <a:rPr lang="ja-JP" altLang="en-US" smtClean="0"/>
              <a:pPr/>
              <a:t>3</a:t>
            </a:fld>
            <a:endParaRPr lang="ja-JP" altLang="en-US"/>
          </a:p>
        </p:txBody>
      </p:sp>
    </p:spTree>
    <p:extLst>
      <p:ext uri="{BB962C8B-B14F-4D97-AF65-F5344CB8AC3E}">
        <p14:creationId xmlns:p14="http://schemas.microsoft.com/office/powerpoint/2010/main" val="408428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B69AA-55CE-A5F0-9DDD-AB23A955C03D}"/>
              </a:ext>
            </a:extLst>
          </p:cNvPr>
          <p:cNvSpPr>
            <a:spLocks noGrp="1"/>
          </p:cNvSpPr>
          <p:nvPr>
            <p:ph type="title"/>
          </p:nvPr>
        </p:nvSpPr>
        <p:spPr/>
        <p:txBody>
          <a:bodyPr>
            <a:normAutofit fontScale="90000"/>
          </a:bodyPr>
          <a:lstStyle/>
          <a:p>
            <a:r>
              <a:rPr kumimoji="1" lang="ja-JP" altLang="en-US"/>
              <a:t>システムの構成要素と名称</a:t>
            </a:r>
          </a:p>
        </p:txBody>
      </p:sp>
      <p:sp>
        <p:nvSpPr>
          <p:cNvPr id="4" name="フッター プレースホルダー 3">
            <a:extLst>
              <a:ext uri="{FF2B5EF4-FFF2-40B4-BE49-F238E27FC236}">
                <a16:creationId xmlns:a16="http://schemas.microsoft.com/office/drawing/2014/main" id="{CCABAC7E-7594-F8A0-7462-0D456580E207}"/>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F34A8BBA-BDF3-60D7-F9D0-43B64C7E8A43}"/>
              </a:ext>
            </a:extLst>
          </p:cNvPr>
          <p:cNvSpPr>
            <a:spLocks noGrp="1"/>
          </p:cNvSpPr>
          <p:nvPr>
            <p:ph type="sldNum" sz="quarter" idx="12"/>
          </p:nvPr>
        </p:nvSpPr>
        <p:spPr/>
        <p:txBody>
          <a:bodyPr/>
          <a:lstStyle/>
          <a:p>
            <a:fld id="{462052E6-07CA-9B46-B866-FDE18BF74505}" type="slidenum">
              <a:rPr lang="ja-JP" altLang="en-US" smtClean="0"/>
              <a:pPr/>
              <a:t>4</a:t>
            </a:fld>
            <a:endParaRPr lang="ja-JP" altLang="en-US"/>
          </a:p>
        </p:txBody>
      </p:sp>
      <p:sp>
        <p:nvSpPr>
          <p:cNvPr id="6" name="正方形/長方形 5">
            <a:extLst>
              <a:ext uri="{FF2B5EF4-FFF2-40B4-BE49-F238E27FC236}">
                <a16:creationId xmlns:a16="http://schemas.microsoft.com/office/drawing/2014/main" id="{916D45A7-82E8-70D9-8E6E-DB389967FA7C}"/>
              </a:ext>
            </a:extLst>
          </p:cNvPr>
          <p:cNvSpPr/>
          <p:nvPr/>
        </p:nvSpPr>
        <p:spPr>
          <a:xfrm>
            <a:off x="1108251" y="2820816"/>
            <a:ext cx="1828800" cy="1390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TOP</a:t>
            </a:r>
            <a:r>
              <a:rPr kumimoji="1" lang="ja-JP" altLang="en-US" sz="1200">
                <a:latin typeface="Meiryo UI" panose="020B0604030504040204" pitchFamily="34" charset="-128"/>
                <a:ea typeface="Meiryo UI" panose="020B0604030504040204" pitchFamily="34" charset="-128"/>
              </a:rPr>
              <a:t>ページ</a:t>
            </a:r>
          </a:p>
        </p:txBody>
      </p:sp>
      <p:sp>
        <p:nvSpPr>
          <p:cNvPr id="7" name="正方形/長方形 6">
            <a:extLst>
              <a:ext uri="{FF2B5EF4-FFF2-40B4-BE49-F238E27FC236}">
                <a16:creationId xmlns:a16="http://schemas.microsoft.com/office/drawing/2014/main" id="{27AAFA07-A185-7767-9BB7-29C9BEFB8306}"/>
              </a:ext>
            </a:extLst>
          </p:cNvPr>
          <p:cNvSpPr/>
          <p:nvPr/>
        </p:nvSpPr>
        <p:spPr>
          <a:xfrm>
            <a:off x="3338986" y="2820816"/>
            <a:ext cx="1828800" cy="1390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CONTACT</a:t>
            </a:r>
            <a:r>
              <a:rPr kumimoji="1" lang="ja-JP" altLang="en-US" sz="1200">
                <a:latin typeface="Meiryo UI" panose="020B0604030504040204" pitchFamily="34" charset="-128"/>
                <a:ea typeface="Meiryo UI" panose="020B0604030504040204" pitchFamily="34" charset="-128"/>
              </a:rPr>
              <a:t>ページ</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（問合せページ）</a:t>
            </a:r>
            <a:endParaRPr kumimoji="1" lang="ja-JP" altLang="en-US" sz="120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66C5942C-C488-4BD2-F4C8-54B1857D8D9D}"/>
              </a:ext>
            </a:extLst>
          </p:cNvPr>
          <p:cNvSpPr/>
          <p:nvPr/>
        </p:nvSpPr>
        <p:spPr>
          <a:xfrm>
            <a:off x="6277289" y="2820816"/>
            <a:ext cx="1828800" cy="1390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受付</a:t>
            </a:r>
            <a:r>
              <a:rPr kumimoji="1"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AE2227E-7458-2A16-F687-24822C8EE8FC}"/>
              </a:ext>
            </a:extLst>
          </p:cNvPr>
          <p:cNvSpPr/>
          <p:nvPr/>
        </p:nvSpPr>
        <p:spPr>
          <a:xfrm>
            <a:off x="8473693" y="2820816"/>
            <a:ext cx="1842195" cy="1390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問合せ管理</a:t>
            </a:r>
            <a:r>
              <a:rPr lang="ja-JP" altLang="en-US" sz="1200">
                <a:latin typeface="Meiryo UI" panose="020B0604030504040204" pitchFamily="34" charset="-128"/>
                <a:ea typeface="Meiryo UI" panose="020B0604030504040204" pitchFamily="34" charset="-128"/>
              </a:rPr>
              <a:t>シート</a:t>
            </a:r>
            <a:endParaRPr kumimoji="1" lang="en-US" altLang="ja-JP" sz="1200" dirty="0">
              <a:latin typeface="Meiryo UI" panose="020B0604030504040204" pitchFamily="34" charset="-128"/>
              <a:ea typeface="Meiryo UI" panose="020B0604030504040204" pitchFamily="34" charset="-128"/>
            </a:endParaRPr>
          </a:p>
        </p:txBody>
      </p:sp>
      <p:cxnSp>
        <p:nvCxnSpPr>
          <p:cNvPr id="11" name="直線矢印コネクタ 10">
            <a:extLst>
              <a:ext uri="{FF2B5EF4-FFF2-40B4-BE49-F238E27FC236}">
                <a16:creationId xmlns:a16="http://schemas.microsoft.com/office/drawing/2014/main" id="{3A12D302-54A3-5542-C2D1-8F1225099101}"/>
              </a:ext>
            </a:extLst>
          </p:cNvPr>
          <p:cNvCxnSpPr>
            <a:cxnSpLocks/>
            <a:stCxn id="6" idx="3"/>
            <a:endCxn id="7" idx="1"/>
          </p:cNvCxnSpPr>
          <p:nvPr/>
        </p:nvCxnSpPr>
        <p:spPr>
          <a:xfrm>
            <a:off x="2937051" y="3515908"/>
            <a:ext cx="401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FE8FB75-B2A2-3EED-2D1C-FF586CD2D5D6}"/>
              </a:ext>
            </a:extLst>
          </p:cNvPr>
          <p:cNvCxnSpPr>
            <a:cxnSpLocks/>
            <a:stCxn id="7" idx="3"/>
            <a:endCxn id="8" idx="1"/>
          </p:cNvCxnSpPr>
          <p:nvPr/>
        </p:nvCxnSpPr>
        <p:spPr>
          <a:xfrm>
            <a:off x="5167786" y="3515908"/>
            <a:ext cx="110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2AD7A0D-BD4A-7733-1FCC-0F756D60400E}"/>
              </a:ext>
            </a:extLst>
          </p:cNvPr>
          <p:cNvCxnSpPr>
            <a:cxnSpLocks/>
            <a:stCxn id="8" idx="3"/>
            <a:endCxn id="9" idx="1"/>
          </p:cNvCxnSpPr>
          <p:nvPr/>
        </p:nvCxnSpPr>
        <p:spPr>
          <a:xfrm>
            <a:off x="8106089" y="3515908"/>
            <a:ext cx="3676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71FA4212-3C95-A182-F3E8-0FD47CC012F2}"/>
              </a:ext>
            </a:extLst>
          </p:cNvPr>
          <p:cNvSpPr/>
          <p:nvPr/>
        </p:nvSpPr>
        <p:spPr>
          <a:xfrm>
            <a:off x="1108251" y="4410232"/>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名称</a:t>
            </a:r>
          </a:p>
        </p:txBody>
      </p:sp>
      <p:sp>
        <p:nvSpPr>
          <p:cNvPr id="18" name="正方形/長方形 17">
            <a:extLst>
              <a:ext uri="{FF2B5EF4-FFF2-40B4-BE49-F238E27FC236}">
                <a16:creationId xmlns:a16="http://schemas.microsoft.com/office/drawing/2014/main" id="{31863DA0-F037-7127-666C-E218D7A041CB}"/>
              </a:ext>
            </a:extLst>
          </p:cNvPr>
          <p:cNvSpPr/>
          <p:nvPr/>
        </p:nvSpPr>
        <p:spPr>
          <a:xfrm>
            <a:off x="1108251" y="4775319"/>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ファイル名</a:t>
            </a:r>
          </a:p>
        </p:txBody>
      </p:sp>
      <p:sp>
        <p:nvSpPr>
          <p:cNvPr id="20" name="正方形/長方形 19">
            <a:extLst>
              <a:ext uri="{FF2B5EF4-FFF2-40B4-BE49-F238E27FC236}">
                <a16:creationId xmlns:a16="http://schemas.microsoft.com/office/drawing/2014/main" id="{1D0B1EAA-64D9-2BA7-37AB-0CAE0605DEB3}"/>
              </a:ext>
            </a:extLst>
          </p:cNvPr>
          <p:cNvSpPr/>
          <p:nvPr/>
        </p:nvSpPr>
        <p:spPr>
          <a:xfrm>
            <a:off x="1781489" y="4410232"/>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900" dirty="0">
                <a:latin typeface="Meiryo UI" panose="020B0604030504040204" pitchFamily="34" charset="-128"/>
                <a:ea typeface="Meiryo UI" panose="020B0604030504040204" pitchFamily="34" charset="-128"/>
              </a:rPr>
              <a:t>TOP</a:t>
            </a:r>
            <a:r>
              <a:rPr kumimoji="1" lang="ja-JP" altLang="en-US" sz="900">
                <a:latin typeface="Meiryo UI" panose="020B0604030504040204" pitchFamily="34" charset="-128"/>
                <a:ea typeface="Meiryo UI" panose="020B0604030504040204" pitchFamily="34" charset="-128"/>
              </a:rPr>
              <a:t>ページ</a:t>
            </a:r>
          </a:p>
        </p:txBody>
      </p:sp>
      <p:sp>
        <p:nvSpPr>
          <p:cNvPr id="21" name="正方形/長方形 20">
            <a:extLst>
              <a:ext uri="{FF2B5EF4-FFF2-40B4-BE49-F238E27FC236}">
                <a16:creationId xmlns:a16="http://schemas.microsoft.com/office/drawing/2014/main" id="{5E407708-1F29-14F4-8B81-837D59050D60}"/>
              </a:ext>
            </a:extLst>
          </p:cNvPr>
          <p:cNvSpPr/>
          <p:nvPr/>
        </p:nvSpPr>
        <p:spPr>
          <a:xfrm>
            <a:off x="1781489" y="4775319"/>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900" dirty="0" err="1">
                <a:latin typeface="Meiryo UI" panose="020B0604030504040204" pitchFamily="34" charset="-128"/>
                <a:ea typeface="Meiryo UI" panose="020B0604030504040204" pitchFamily="34" charset="-128"/>
              </a:rPr>
              <a:t>index.html</a:t>
            </a:r>
            <a:endParaRPr kumimoji="1" lang="ja-JP" altLang="en-US" sz="900">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7B31C9FD-D00A-EEF9-CC87-4430F558F2DC}"/>
              </a:ext>
            </a:extLst>
          </p:cNvPr>
          <p:cNvSpPr/>
          <p:nvPr/>
        </p:nvSpPr>
        <p:spPr>
          <a:xfrm>
            <a:off x="3338986" y="4410232"/>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名称</a:t>
            </a:r>
          </a:p>
        </p:txBody>
      </p:sp>
      <p:sp>
        <p:nvSpPr>
          <p:cNvPr id="24" name="正方形/長方形 23">
            <a:extLst>
              <a:ext uri="{FF2B5EF4-FFF2-40B4-BE49-F238E27FC236}">
                <a16:creationId xmlns:a16="http://schemas.microsoft.com/office/drawing/2014/main" id="{0CDF5083-D2DB-2C39-4EEA-8BC32C24C11E}"/>
              </a:ext>
            </a:extLst>
          </p:cNvPr>
          <p:cNvSpPr/>
          <p:nvPr/>
        </p:nvSpPr>
        <p:spPr>
          <a:xfrm>
            <a:off x="3338986" y="4775319"/>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ファイル名</a:t>
            </a:r>
          </a:p>
        </p:txBody>
      </p:sp>
      <p:sp>
        <p:nvSpPr>
          <p:cNvPr id="26" name="正方形/長方形 25">
            <a:extLst>
              <a:ext uri="{FF2B5EF4-FFF2-40B4-BE49-F238E27FC236}">
                <a16:creationId xmlns:a16="http://schemas.microsoft.com/office/drawing/2014/main" id="{A43C07C9-6993-730B-AD84-D18CC9CE3620}"/>
              </a:ext>
            </a:extLst>
          </p:cNvPr>
          <p:cNvSpPr/>
          <p:nvPr/>
        </p:nvSpPr>
        <p:spPr>
          <a:xfrm>
            <a:off x="4012224" y="4410232"/>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900" dirty="0">
                <a:latin typeface="Meiryo UI" panose="020B0604030504040204" pitchFamily="34" charset="-128"/>
                <a:ea typeface="Meiryo UI" panose="020B0604030504040204" pitchFamily="34" charset="-128"/>
              </a:rPr>
              <a:t>CONTACT</a:t>
            </a:r>
            <a:r>
              <a:rPr kumimoji="1" lang="ja-JP" altLang="en-US" sz="900">
                <a:latin typeface="Meiryo UI" panose="020B0604030504040204" pitchFamily="34" charset="-128"/>
                <a:ea typeface="Meiryo UI" panose="020B0604030504040204" pitchFamily="34" charset="-128"/>
              </a:rPr>
              <a:t>ページ</a:t>
            </a:r>
          </a:p>
        </p:txBody>
      </p:sp>
      <p:sp>
        <p:nvSpPr>
          <p:cNvPr id="27" name="正方形/長方形 26">
            <a:extLst>
              <a:ext uri="{FF2B5EF4-FFF2-40B4-BE49-F238E27FC236}">
                <a16:creationId xmlns:a16="http://schemas.microsoft.com/office/drawing/2014/main" id="{298761FB-5915-A0E7-C0E6-848995C5D6C9}"/>
              </a:ext>
            </a:extLst>
          </p:cNvPr>
          <p:cNvSpPr/>
          <p:nvPr/>
        </p:nvSpPr>
        <p:spPr>
          <a:xfrm>
            <a:off x="4012224" y="4775319"/>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900" dirty="0" err="1">
                <a:latin typeface="Meiryo UI" panose="020B0604030504040204" pitchFamily="34" charset="-128"/>
                <a:ea typeface="Meiryo UI" panose="020B0604030504040204" pitchFamily="34" charset="-128"/>
              </a:rPr>
              <a:t>contact.html</a:t>
            </a:r>
            <a:endParaRPr kumimoji="1" lang="ja-JP" altLang="en-US" sz="90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E94FC07E-5134-85F3-D446-E216E3B9ECD1}"/>
              </a:ext>
            </a:extLst>
          </p:cNvPr>
          <p:cNvSpPr/>
          <p:nvPr/>
        </p:nvSpPr>
        <p:spPr>
          <a:xfrm>
            <a:off x="6277289" y="4410232"/>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名称</a:t>
            </a:r>
          </a:p>
        </p:txBody>
      </p:sp>
      <p:sp>
        <p:nvSpPr>
          <p:cNvPr id="30" name="正方形/長方形 29">
            <a:extLst>
              <a:ext uri="{FF2B5EF4-FFF2-40B4-BE49-F238E27FC236}">
                <a16:creationId xmlns:a16="http://schemas.microsoft.com/office/drawing/2014/main" id="{5D44EE44-80AF-A48D-88C4-D94F317E1A63}"/>
              </a:ext>
            </a:extLst>
          </p:cNvPr>
          <p:cNvSpPr/>
          <p:nvPr/>
        </p:nvSpPr>
        <p:spPr>
          <a:xfrm>
            <a:off x="6277289" y="4775319"/>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ファイル名</a:t>
            </a:r>
          </a:p>
        </p:txBody>
      </p:sp>
      <p:sp>
        <p:nvSpPr>
          <p:cNvPr id="32" name="正方形/長方形 31">
            <a:extLst>
              <a:ext uri="{FF2B5EF4-FFF2-40B4-BE49-F238E27FC236}">
                <a16:creationId xmlns:a16="http://schemas.microsoft.com/office/drawing/2014/main" id="{BE564016-3CCB-9312-9ACE-6D33AA6E0786}"/>
              </a:ext>
            </a:extLst>
          </p:cNvPr>
          <p:cNvSpPr/>
          <p:nvPr/>
        </p:nvSpPr>
        <p:spPr>
          <a:xfrm>
            <a:off x="6950527" y="4410232"/>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900">
                <a:latin typeface="Meiryo UI" panose="020B0604030504040204" pitchFamily="34" charset="-128"/>
                <a:ea typeface="Meiryo UI" panose="020B0604030504040204" pitchFamily="34" charset="-128"/>
              </a:rPr>
              <a:t>受付</a:t>
            </a:r>
            <a:r>
              <a:rPr lang="en-US" altLang="ja-JP" sz="900" dirty="0">
                <a:latin typeface="Meiryo UI" panose="020B0604030504040204" pitchFamily="34" charset="-128"/>
                <a:ea typeface="Meiryo UI" panose="020B0604030504040204" pitchFamily="34" charset="-128"/>
              </a:rPr>
              <a:t>API</a:t>
            </a:r>
            <a:endParaRPr kumimoji="1" lang="ja-JP" altLang="en-US" sz="9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EEC84BED-DB83-6AE6-4BF1-2969DA6A798D}"/>
              </a:ext>
            </a:extLst>
          </p:cNvPr>
          <p:cNvSpPr/>
          <p:nvPr/>
        </p:nvSpPr>
        <p:spPr>
          <a:xfrm>
            <a:off x="6950527" y="4775319"/>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900">
                <a:latin typeface="Meiryo UI" panose="020B0604030504040204" pitchFamily="34" charset="-128"/>
                <a:ea typeface="Meiryo UI" panose="020B0604030504040204" pitchFamily="34" charset="-128"/>
              </a:rPr>
              <a:t>受付</a:t>
            </a:r>
            <a:r>
              <a:rPr kumimoji="1" lang="en-US" altLang="ja-JP" sz="900" dirty="0" err="1">
                <a:latin typeface="Meiryo UI" panose="020B0604030504040204" pitchFamily="34" charset="-128"/>
                <a:ea typeface="Meiryo UI" panose="020B0604030504040204" pitchFamily="34" charset="-128"/>
              </a:rPr>
              <a:t>API.gs</a:t>
            </a:r>
            <a:endParaRPr kumimoji="1" lang="ja-JP" altLang="en-US" sz="900">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558720EA-432A-E61F-843C-92E6498A1710}"/>
              </a:ext>
            </a:extLst>
          </p:cNvPr>
          <p:cNvSpPr/>
          <p:nvPr/>
        </p:nvSpPr>
        <p:spPr>
          <a:xfrm>
            <a:off x="8487089" y="4410232"/>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名称</a:t>
            </a:r>
          </a:p>
        </p:txBody>
      </p:sp>
      <p:sp>
        <p:nvSpPr>
          <p:cNvPr id="36" name="正方形/長方形 35">
            <a:extLst>
              <a:ext uri="{FF2B5EF4-FFF2-40B4-BE49-F238E27FC236}">
                <a16:creationId xmlns:a16="http://schemas.microsoft.com/office/drawing/2014/main" id="{E3855795-60ED-2E6C-CC9A-C7EBA45C9C43}"/>
              </a:ext>
            </a:extLst>
          </p:cNvPr>
          <p:cNvSpPr/>
          <p:nvPr/>
        </p:nvSpPr>
        <p:spPr>
          <a:xfrm>
            <a:off x="8487089" y="4775319"/>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ファイル名</a:t>
            </a:r>
          </a:p>
        </p:txBody>
      </p:sp>
      <p:sp>
        <p:nvSpPr>
          <p:cNvPr id="38" name="正方形/長方形 37">
            <a:extLst>
              <a:ext uri="{FF2B5EF4-FFF2-40B4-BE49-F238E27FC236}">
                <a16:creationId xmlns:a16="http://schemas.microsoft.com/office/drawing/2014/main" id="{A7C0C5DA-743E-3449-93BE-6DC1E3FD94A4}"/>
              </a:ext>
            </a:extLst>
          </p:cNvPr>
          <p:cNvSpPr/>
          <p:nvPr/>
        </p:nvSpPr>
        <p:spPr>
          <a:xfrm>
            <a:off x="9160327" y="4410232"/>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900">
                <a:latin typeface="Meiryo UI" panose="020B0604030504040204" pitchFamily="34" charset="-128"/>
                <a:ea typeface="Meiryo UI" panose="020B0604030504040204" pitchFamily="34" charset="-128"/>
              </a:rPr>
              <a:t>問合せ管理シート</a:t>
            </a:r>
          </a:p>
        </p:txBody>
      </p:sp>
      <p:sp>
        <p:nvSpPr>
          <p:cNvPr id="39" name="正方形/長方形 38">
            <a:extLst>
              <a:ext uri="{FF2B5EF4-FFF2-40B4-BE49-F238E27FC236}">
                <a16:creationId xmlns:a16="http://schemas.microsoft.com/office/drawing/2014/main" id="{3E4FA1A2-E4B1-4609-4281-07F5818862D3}"/>
              </a:ext>
            </a:extLst>
          </p:cNvPr>
          <p:cNvSpPr/>
          <p:nvPr/>
        </p:nvSpPr>
        <p:spPr>
          <a:xfrm>
            <a:off x="9160327" y="4775319"/>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900">
                <a:latin typeface="Meiryo UI" panose="020B0604030504040204" pitchFamily="34" charset="-128"/>
                <a:ea typeface="Meiryo UI" panose="020B0604030504040204" pitchFamily="34" charset="-128"/>
              </a:rPr>
              <a:t>問合せ管理シート</a:t>
            </a:r>
          </a:p>
        </p:txBody>
      </p:sp>
      <p:sp>
        <p:nvSpPr>
          <p:cNvPr id="41" name="正方形/長方形 40">
            <a:extLst>
              <a:ext uri="{FF2B5EF4-FFF2-40B4-BE49-F238E27FC236}">
                <a16:creationId xmlns:a16="http://schemas.microsoft.com/office/drawing/2014/main" id="{E37B0C06-89F7-CF3A-016A-E261A2F93D6F}"/>
              </a:ext>
            </a:extLst>
          </p:cNvPr>
          <p:cNvSpPr/>
          <p:nvPr/>
        </p:nvSpPr>
        <p:spPr>
          <a:xfrm>
            <a:off x="1108251" y="5140406"/>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形式</a:t>
            </a:r>
          </a:p>
        </p:txBody>
      </p:sp>
      <p:sp>
        <p:nvSpPr>
          <p:cNvPr id="42" name="正方形/長方形 41">
            <a:extLst>
              <a:ext uri="{FF2B5EF4-FFF2-40B4-BE49-F238E27FC236}">
                <a16:creationId xmlns:a16="http://schemas.microsoft.com/office/drawing/2014/main" id="{71B43DBC-3FE3-9E06-D440-E5D02B8220CC}"/>
              </a:ext>
            </a:extLst>
          </p:cNvPr>
          <p:cNvSpPr/>
          <p:nvPr/>
        </p:nvSpPr>
        <p:spPr>
          <a:xfrm>
            <a:off x="1781489" y="5140406"/>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900" dirty="0">
                <a:latin typeface="Meiryo UI" panose="020B0604030504040204" pitchFamily="34" charset="-128"/>
                <a:ea typeface="Meiryo UI" panose="020B0604030504040204" pitchFamily="34" charset="-128"/>
              </a:rPr>
              <a:t>HTML</a:t>
            </a:r>
            <a:endParaRPr kumimoji="1" lang="ja-JP" altLang="en-US" sz="90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40DCB89C-0A22-8EDB-4359-946A6158EA8F}"/>
              </a:ext>
            </a:extLst>
          </p:cNvPr>
          <p:cNvSpPr/>
          <p:nvPr/>
        </p:nvSpPr>
        <p:spPr>
          <a:xfrm>
            <a:off x="3338986" y="5140406"/>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900">
                <a:latin typeface="Meiryo UI" panose="020B0604030504040204" pitchFamily="34" charset="-128"/>
                <a:ea typeface="Meiryo UI" panose="020B0604030504040204" pitchFamily="34" charset="-128"/>
              </a:rPr>
              <a:t>形式</a:t>
            </a:r>
            <a:endParaRPr kumimoji="1" lang="ja-JP" altLang="en-US" sz="90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ECD921C3-123C-8CCC-D088-F88C75CD666A}"/>
              </a:ext>
            </a:extLst>
          </p:cNvPr>
          <p:cNvSpPr/>
          <p:nvPr/>
        </p:nvSpPr>
        <p:spPr>
          <a:xfrm>
            <a:off x="4012224" y="5140406"/>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900" dirty="0">
                <a:latin typeface="Meiryo UI" panose="020B0604030504040204" pitchFamily="34" charset="-128"/>
                <a:ea typeface="Meiryo UI" panose="020B0604030504040204" pitchFamily="34" charset="-128"/>
              </a:rPr>
              <a:t>HTML</a:t>
            </a:r>
            <a:endParaRPr kumimoji="1" lang="ja-JP" altLang="en-US" sz="90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1AD28B7C-629E-6D30-25E3-0C6BA59FCDF8}"/>
              </a:ext>
            </a:extLst>
          </p:cNvPr>
          <p:cNvSpPr/>
          <p:nvPr/>
        </p:nvSpPr>
        <p:spPr>
          <a:xfrm>
            <a:off x="6277289" y="5140406"/>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900">
                <a:latin typeface="Meiryo UI" panose="020B0604030504040204" pitchFamily="34" charset="-128"/>
                <a:ea typeface="Meiryo UI" panose="020B0604030504040204" pitchFamily="34" charset="-128"/>
              </a:rPr>
              <a:t>形式</a:t>
            </a:r>
            <a:endParaRPr kumimoji="1" lang="ja-JP" altLang="en-US" sz="90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54684163-B690-2839-BD50-E74DF63EEA30}"/>
              </a:ext>
            </a:extLst>
          </p:cNvPr>
          <p:cNvSpPr/>
          <p:nvPr/>
        </p:nvSpPr>
        <p:spPr>
          <a:xfrm>
            <a:off x="6950527" y="5140406"/>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800" dirty="0">
                <a:latin typeface="Meiryo UI" panose="020B0604030504040204" pitchFamily="34" charset="-128"/>
                <a:ea typeface="Meiryo UI" panose="020B0604030504040204" pitchFamily="34" charset="-128"/>
              </a:rPr>
              <a:t>Google Apps Script</a:t>
            </a:r>
            <a:endParaRPr kumimoji="1" lang="ja-JP" altLang="en-US" sz="80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F23A3C66-77F9-894E-4D98-87A2CDB9569F}"/>
              </a:ext>
            </a:extLst>
          </p:cNvPr>
          <p:cNvSpPr/>
          <p:nvPr/>
        </p:nvSpPr>
        <p:spPr>
          <a:xfrm>
            <a:off x="8487089" y="5140406"/>
            <a:ext cx="673238" cy="36508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900">
                <a:latin typeface="Meiryo UI" panose="020B0604030504040204" pitchFamily="34" charset="-128"/>
                <a:ea typeface="Meiryo UI" panose="020B0604030504040204" pitchFamily="34" charset="-128"/>
              </a:rPr>
              <a:t>形式</a:t>
            </a:r>
            <a:endParaRPr kumimoji="1" lang="ja-JP" altLang="en-US" sz="90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84F6D2C3-6FD9-8F45-E6D5-42B1992C2861}"/>
              </a:ext>
            </a:extLst>
          </p:cNvPr>
          <p:cNvSpPr/>
          <p:nvPr/>
        </p:nvSpPr>
        <p:spPr>
          <a:xfrm>
            <a:off x="9160327" y="5140406"/>
            <a:ext cx="1155562" cy="365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800" dirty="0">
                <a:latin typeface="Meiryo UI" panose="020B0604030504040204" pitchFamily="34" charset="-128"/>
                <a:ea typeface="Meiryo UI" panose="020B0604030504040204" pitchFamily="34" charset="-128"/>
              </a:rPr>
              <a:t>Google</a:t>
            </a:r>
            <a:r>
              <a:rPr kumimoji="1" lang="ja-JP" altLang="en-US" sz="800">
                <a:latin typeface="Meiryo UI" panose="020B0604030504040204" pitchFamily="34" charset="-128"/>
                <a:ea typeface="Meiryo UI" panose="020B0604030504040204" pitchFamily="34" charset="-128"/>
              </a:rPr>
              <a:t>スプレッドシート</a:t>
            </a:r>
          </a:p>
        </p:txBody>
      </p:sp>
      <p:sp>
        <p:nvSpPr>
          <p:cNvPr id="56" name="正方形/長方形 55">
            <a:extLst>
              <a:ext uri="{FF2B5EF4-FFF2-40B4-BE49-F238E27FC236}">
                <a16:creationId xmlns:a16="http://schemas.microsoft.com/office/drawing/2014/main" id="{2F307FCF-40BB-695E-2D79-A0D25DC0A201}"/>
              </a:ext>
            </a:extLst>
          </p:cNvPr>
          <p:cNvSpPr/>
          <p:nvPr/>
        </p:nvSpPr>
        <p:spPr>
          <a:xfrm>
            <a:off x="1108250" y="2242059"/>
            <a:ext cx="4059535" cy="3885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フロントエンド要素</a:t>
            </a:r>
          </a:p>
        </p:txBody>
      </p:sp>
      <p:sp>
        <p:nvSpPr>
          <p:cNvPr id="57" name="正方形/長方形 56">
            <a:extLst>
              <a:ext uri="{FF2B5EF4-FFF2-40B4-BE49-F238E27FC236}">
                <a16:creationId xmlns:a16="http://schemas.microsoft.com/office/drawing/2014/main" id="{327A0F40-BF67-1B42-242F-0F70FC8292BA}"/>
              </a:ext>
            </a:extLst>
          </p:cNvPr>
          <p:cNvSpPr/>
          <p:nvPr/>
        </p:nvSpPr>
        <p:spPr>
          <a:xfrm>
            <a:off x="6277289" y="2242059"/>
            <a:ext cx="4038599" cy="3885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バックエンド要素</a:t>
            </a:r>
          </a:p>
        </p:txBody>
      </p:sp>
      <p:sp>
        <p:nvSpPr>
          <p:cNvPr id="58" name="テキスト ボックス 57">
            <a:extLst>
              <a:ext uri="{FF2B5EF4-FFF2-40B4-BE49-F238E27FC236}">
                <a16:creationId xmlns:a16="http://schemas.microsoft.com/office/drawing/2014/main" id="{388BBD4B-5F79-FCC9-83B4-6D9CEE572DD5}"/>
              </a:ext>
            </a:extLst>
          </p:cNvPr>
          <p:cNvSpPr txBox="1"/>
          <p:nvPr/>
        </p:nvSpPr>
        <p:spPr>
          <a:xfrm>
            <a:off x="5270330" y="3134181"/>
            <a:ext cx="904415" cy="276999"/>
          </a:xfrm>
          <a:prstGeom prst="rect">
            <a:avLst/>
          </a:prstGeom>
          <a:noFill/>
        </p:spPr>
        <p:txBody>
          <a:bodyPr wrap="none" rtlCol="0">
            <a:spAutoFit/>
          </a:bodyPr>
          <a:lstStyle/>
          <a:p>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間通信</a:t>
            </a:r>
          </a:p>
        </p:txBody>
      </p:sp>
      <p:sp>
        <p:nvSpPr>
          <p:cNvPr id="59" name="コンテンツ プレースホルダー 2">
            <a:extLst>
              <a:ext uri="{FF2B5EF4-FFF2-40B4-BE49-F238E27FC236}">
                <a16:creationId xmlns:a16="http://schemas.microsoft.com/office/drawing/2014/main" id="{5C16D78A-BAC2-7049-0D8F-4BF0A3594176}"/>
              </a:ext>
            </a:extLst>
          </p:cNvPr>
          <p:cNvSpPr>
            <a:spLocks noGrp="1"/>
          </p:cNvSpPr>
          <p:nvPr>
            <p:ph idx="1"/>
          </p:nvPr>
        </p:nvSpPr>
        <p:spPr>
          <a:xfrm>
            <a:off x="397565" y="805968"/>
            <a:ext cx="11396870" cy="433462"/>
          </a:xfrm>
        </p:spPr>
        <p:txBody>
          <a:bodyPr>
            <a:normAutofit/>
          </a:bodyPr>
          <a:lstStyle/>
          <a:p>
            <a:pPr>
              <a:lnSpc>
                <a:spcPct val="120000"/>
              </a:lnSpc>
            </a:pPr>
            <a:r>
              <a:rPr kumimoji="1" lang="ja-JP" altLang="en-US" sz="2000"/>
              <a:t>本システムは以下の構成要素から成り立ち、それぞれの名称・属性を以下の通りとする</a:t>
            </a:r>
          </a:p>
        </p:txBody>
      </p:sp>
      <p:sp>
        <p:nvSpPr>
          <p:cNvPr id="60" name="正方形/長方形 59">
            <a:extLst>
              <a:ext uri="{FF2B5EF4-FFF2-40B4-BE49-F238E27FC236}">
                <a16:creationId xmlns:a16="http://schemas.microsoft.com/office/drawing/2014/main" id="{6DC9D217-C5B0-9F1F-0E84-17EC03D8DBF1}"/>
              </a:ext>
            </a:extLst>
          </p:cNvPr>
          <p:cNvSpPr/>
          <p:nvPr/>
        </p:nvSpPr>
        <p:spPr>
          <a:xfrm>
            <a:off x="1108251" y="5505494"/>
            <a:ext cx="673238" cy="52097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備考</a:t>
            </a:r>
          </a:p>
        </p:txBody>
      </p:sp>
      <p:sp>
        <p:nvSpPr>
          <p:cNvPr id="61" name="正方形/長方形 60">
            <a:extLst>
              <a:ext uri="{FF2B5EF4-FFF2-40B4-BE49-F238E27FC236}">
                <a16:creationId xmlns:a16="http://schemas.microsoft.com/office/drawing/2014/main" id="{AE1722E8-0111-EFBC-E901-4077047D0406}"/>
              </a:ext>
            </a:extLst>
          </p:cNvPr>
          <p:cNvSpPr/>
          <p:nvPr/>
        </p:nvSpPr>
        <p:spPr>
          <a:xfrm>
            <a:off x="1781489" y="5505494"/>
            <a:ext cx="1155562" cy="5209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900">
                <a:latin typeface="Meiryo UI" panose="020B0604030504040204" pitchFamily="34" charset="-128"/>
                <a:ea typeface="Meiryo UI" panose="020B0604030504040204" pitchFamily="34" charset="-128"/>
              </a:rPr>
              <a:t>レスポンシブ対応</a:t>
            </a:r>
            <a:endParaRPr kumimoji="1" lang="en-US" altLang="ja-JP" sz="900" dirty="0">
              <a:latin typeface="Meiryo UI" panose="020B0604030504040204" pitchFamily="34" charset="-128"/>
              <a:ea typeface="Meiryo UI" panose="020B0604030504040204" pitchFamily="34" charset="-128"/>
            </a:endParaRPr>
          </a:p>
          <a:p>
            <a:r>
              <a:rPr lang="ja-JP" altLang="en-US" sz="900">
                <a:latin typeface="Meiryo UI" panose="020B0604030504040204" pitchFamily="34" charset="-128"/>
                <a:ea typeface="Meiryo UI" panose="020B0604030504040204" pitchFamily="34" charset="-128"/>
              </a:rPr>
              <a:t>仕様は詳細設計にて</a:t>
            </a:r>
          </a:p>
        </p:txBody>
      </p:sp>
      <p:sp>
        <p:nvSpPr>
          <p:cNvPr id="62" name="正方形/長方形 61">
            <a:extLst>
              <a:ext uri="{FF2B5EF4-FFF2-40B4-BE49-F238E27FC236}">
                <a16:creationId xmlns:a16="http://schemas.microsoft.com/office/drawing/2014/main" id="{CE2FF52D-CE5D-B7C4-4BFE-8D7F40553C65}"/>
              </a:ext>
            </a:extLst>
          </p:cNvPr>
          <p:cNvSpPr/>
          <p:nvPr/>
        </p:nvSpPr>
        <p:spPr>
          <a:xfrm>
            <a:off x="3338986" y="5505494"/>
            <a:ext cx="673238" cy="52097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備考</a:t>
            </a:r>
          </a:p>
        </p:txBody>
      </p:sp>
      <p:sp>
        <p:nvSpPr>
          <p:cNvPr id="63" name="正方形/長方形 62">
            <a:extLst>
              <a:ext uri="{FF2B5EF4-FFF2-40B4-BE49-F238E27FC236}">
                <a16:creationId xmlns:a16="http://schemas.microsoft.com/office/drawing/2014/main" id="{4F2F7510-262B-2E1C-5517-758A7F64E4BA}"/>
              </a:ext>
            </a:extLst>
          </p:cNvPr>
          <p:cNvSpPr/>
          <p:nvPr/>
        </p:nvSpPr>
        <p:spPr>
          <a:xfrm>
            <a:off x="4012224" y="5505494"/>
            <a:ext cx="1155562" cy="5209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900">
                <a:latin typeface="Meiryo UI" panose="020B0604030504040204" pitchFamily="34" charset="-128"/>
                <a:ea typeface="Meiryo UI" panose="020B0604030504040204" pitchFamily="34" charset="-128"/>
              </a:rPr>
              <a:t>レスポンシブ対応</a:t>
            </a:r>
            <a:endParaRPr lang="en-US" altLang="ja-JP" sz="900" dirty="0">
              <a:latin typeface="Meiryo UI" panose="020B0604030504040204" pitchFamily="34" charset="-128"/>
              <a:ea typeface="Meiryo UI" panose="020B0604030504040204" pitchFamily="34" charset="-128"/>
            </a:endParaRPr>
          </a:p>
          <a:p>
            <a:r>
              <a:rPr lang="ja-JP" altLang="en-US" sz="900">
                <a:latin typeface="Meiryo UI" panose="020B0604030504040204" pitchFamily="34" charset="-128"/>
                <a:ea typeface="Meiryo UI" panose="020B0604030504040204" pitchFamily="34" charset="-128"/>
              </a:rPr>
              <a:t>仕様は詳細設計にて</a:t>
            </a:r>
          </a:p>
        </p:txBody>
      </p:sp>
      <p:sp>
        <p:nvSpPr>
          <p:cNvPr id="64" name="正方形/長方形 63">
            <a:extLst>
              <a:ext uri="{FF2B5EF4-FFF2-40B4-BE49-F238E27FC236}">
                <a16:creationId xmlns:a16="http://schemas.microsoft.com/office/drawing/2014/main" id="{854F3D0C-532F-E599-C312-75B5B8FDB0D4}"/>
              </a:ext>
            </a:extLst>
          </p:cNvPr>
          <p:cNvSpPr/>
          <p:nvPr/>
        </p:nvSpPr>
        <p:spPr>
          <a:xfrm>
            <a:off x="6277289" y="5505494"/>
            <a:ext cx="673238" cy="52097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備考</a:t>
            </a:r>
          </a:p>
        </p:txBody>
      </p:sp>
      <p:sp>
        <p:nvSpPr>
          <p:cNvPr id="65" name="正方形/長方形 64">
            <a:extLst>
              <a:ext uri="{FF2B5EF4-FFF2-40B4-BE49-F238E27FC236}">
                <a16:creationId xmlns:a16="http://schemas.microsoft.com/office/drawing/2014/main" id="{276676B9-AC7D-8622-4AAE-D094288697C8}"/>
              </a:ext>
            </a:extLst>
          </p:cNvPr>
          <p:cNvSpPr/>
          <p:nvPr/>
        </p:nvSpPr>
        <p:spPr>
          <a:xfrm>
            <a:off x="6950527" y="5505494"/>
            <a:ext cx="1155562" cy="5209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800">
                <a:latin typeface="Meiryo UI" panose="020B0604030504040204" pitchFamily="34" charset="-128"/>
                <a:ea typeface="Meiryo UI" panose="020B0604030504040204" pitchFamily="34" charset="-128"/>
              </a:rPr>
              <a:t>サーバレス運用</a:t>
            </a:r>
            <a:endParaRPr kumimoji="1" lang="en-US" altLang="ja-JP" sz="800" dirty="0">
              <a:latin typeface="Meiryo UI" panose="020B0604030504040204" pitchFamily="34" charset="-128"/>
              <a:ea typeface="Meiryo UI" panose="020B0604030504040204" pitchFamily="34" charset="-128"/>
            </a:endParaRPr>
          </a:p>
          <a:p>
            <a:r>
              <a:rPr kumimoji="1" lang="ja-JP" altLang="en-US" sz="800">
                <a:latin typeface="Meiryo UI" panose="020B0604030504040204" pitchFamily="34" charset="-128"/>
                <a:ea typeface="Meiryo UI" panose="020B0604030504040204" pitchFamily="34" charset="-128"/>
              </a:rPr>
              <a:t>仕様は詳細設計にて</a:t>
            </a:r>
          </a:p>
        </p:txBody>
      </p:sp>
      <p:sp>
        <p:nvSpPr>
          <p:cNvPr id="66" name="正方形/長方形 65">
            <a:extLst>
              <a:ext uri="{FF2B5EF4-FFF2-40B4-BE49-F238E27FC236}">
                <a16:creationId xmlns:a16="http://schemas.microsoft.com/office/drawing/2014/main" id="{C6B518A5-3F3C-5D29-492B-A302E86E7004}"/>
              </a:ext>
            </a:extLst>
          </p:cNvPr>
          <p:cNvSpPr/>
          <p:nvPr/>
        </p:nvSpPr>
        <p:spPr>
          <a:xfrm>
            <a:off x="8487089" y="5505494"/>
            <a:ext cx="673238" cy="52097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ファイル名</a:t>
            </a:r>
          </a:p>
        </p:txBody>
      </p:sp>
      <p:sp>
        <p:nvSpPr>
          <p:cNvPr id="67" name="正方形/長方形 66">
            <a:extLst>
              <a:ext uri="{FF2B5EF4-FFF2-40B4-BE49-F238E27FC236}">
                <a16:creationId xmlns:a16="http://schemas.microsoft.com/office/drawing/2014/main" id="{1904070F-897C-61AB-FDBB-56C656A32D9D}"/>
              </a:ext>
            </a:extLst>
          </p:cNvPr>
          <p:cNvSpPr/>
          <p:nvPr/>
        </p:nvSpPr>
        <p:spPr>
          <a:xfrm>
            <a:off x="9160327" y="5505494"/>
            <a:ext cx="1155562" cy="5209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800" dirty="0">
                <a:latin typeface="Meiryo UI" panose="020B0604030504040204" pitchFamily="34" charset="-128"/>
                <a:ea typeface="Meiryo UI" panose="020B0604030504040204" pitchFamily="34" charset="-128"/>
              </a:rPr>
              <a:t>DB</a:t>
            </a:r>
            <a:r>
              <a:rPr lang="ja-JP" altLang="en-US" sz="800">
                <a:latin typeface="Meiryo UI" panose="020B0604030504040204" pitchFamily="34" charset="-128"/>
                <a:ea typeface="Meiryo UI" panose="020B0604030504040204" pitchFamily="34" charset="-128"/>
              </a:rPr>
              <a:t>としてスプレッドシートを利用。</a:t>
            </a:r>
            <a:endParaRPr lang="en-US" altLang="ja-JP" sz="800" dirty="0">
              <a:latin typeface="Meiryo UI" panose="020B0604030504040204" pitchFamily="34" charset="-128"/>
              <a:ea typeface="Meiryo UI" panose="020B0604030504040204" pitchFamily="34" charset="-128"/>
            </a:endParaRPr>
          </a:p>
          <a:p>
            <a:r>
              <a:rPr lang="ja-JP" altLang="en-US" sz="800">
                <a:latin typeface="Meiryo UI" panose="020B0604030504040204" pitchFamily="34" charset="-128"/>
                <a:ea typeface="Meiryo UI" panose="020B0604030504040204" pitchFamily="34" charset="-128"/>
              </a:rPr>
              <a:t>仕様は詳細設計にて</a:t>
            </a:r>
          </a:p>
        </p:txBody>
      </p:sp>
      <p:sp>
        <p:nvSpPr>
          <p:cNvPr id="3" name="正方形/長方形 2">
            <a:extLst>
              <a:ext uri="{FF2B5EF4-FFF2-40B4-BE49-F238E27FC236}">
                <a16:creationId xmlns:a16="http://schemas.microsoft.com/office/drawing/2014/main" id="{762FA204-9013-AB21-04B6-E1E938FBAD3B}"/>
              </a:ext>
            </a:extLst>
          </p:cNvPr>
          <p:cNvSpPr/>
          <p:nvPr/>
        </p:nvSpPr>
        <p:spPr>
          <a:xfrm>
            <a:off x="1108250" y="1369356"/>
            <a:ext cx="9207638" cy="3885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システム全体</a:t>
            </a:r>
          </a:p>
        </p:txBody>
      </p:sp>
      <p:sp>
        <p:nvSpPr>
          <p:cNvPr id="19" name="正方形/長方形 18">
            <a:extLst>
              <a:ext uri="{FF2B5EF4-FFF2-40B4-BE49-F238E27FC236}">
                <a16:creationId xmlns:a16="http://schemas.microsoft.com/office/drawing/2014/main" id="{532D2CD1-DA34-4B96-2B69-B5A5671D3101}"/>
              </a:ext>
            </a:extLst>
          </p:cNvPr>
          <p:cNvSpPr/>
          <p:nvPr/>
        </p:nvSpPr>
        <p:spPr>
          <a:xfrm>
            <a:off x="1108249" y="1756170"/>
            <a:ext cx="9207638" cy="2769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名称：</a:t>
            </a:r>
            <a:r>
              <a:rPr kumimoji="1" lang="ja-JP" altLang="en-US" sz="1200">
                <a:latin typeface="Meiryo UI" panose="020B0604030504040204" pitchFamily="34" charset="-128"/>
                <a:ea typeface="Meiryo UI" panose="020B0604030504040204" pitchFamily="34" charset="-128"/>
              </a:rPr>
              <a:t>問合せ受付</a:t>
            </a:r>
            <a:r>
              <a:rPr kumimoji="1" lang="en-US" altLang="ja-JP" sz="1200" dirty="0">
                <a:latin typeface="Meiryo UI" panose="020B0604030504040204" pitchFamily="34" charset="-128"/>
                <a:ea typeface="Meiryo UI" panose="020B0604030504040204" pitchFamily="34" charset="-128"/>
              </a:rPr>
              <a:t>Web</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1258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A7A1A-4DA4-B5B9-431F-F7592CABF7B9}"/>
              </a:ext>
            </a:extLst>
          </p:cNvPr>
          <p:cNvSpPr>
            <a:spLocks noGrp="1"/>
          </p:cNvSpPr>
          <p:nvPr>
            <p:ph type="title"/>
          </p:nvPr>
        </p:nvSpPr>
        <p:spPr/>
        <p:txBody>
          <a:bodyPr>
            <a:normAutofit fontScale="90000"/>
          </a:bodyPr>
          <a:lstStyle/>
          <a:p>
            <a:r>
              <a:rPr kumimoji="1" lang="ja-JP" altLang="en-US"/>
              <a:t>方式設計</a:t>
            </a:r>
          </a:p>
        </p:txBody>
      </p:sp>
      <p:sp>
        <p:nvSpPr>
          <p:cNvPr id="4" name="フッター プレースホルダー 3">
            <a:extLst>
              <a:ext uri="{FF2B5EF4-FFF2-40B4-BE49-F238E27FC236}">
                <a16:creationId xmlns:a16="http://schemas.microsoft.com/office/drawing/2014/main" id="{5A7A4063-361E-5871-E3ED-9E7D4BEB11E6}"/>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39984206-C3FD-A66F-40E5-BD5F288C3BFC}"/>
              </a:ext>
            </a:extLst>
          </p:cNvPr>
          <p:cNvSpPr>
            <a:spLocks noGrp="1"/>
          </p:cNvSpPr>
          <p:nvPr>
            <p:ph type="sldNum" sz="quarter" idx="12"/>
          </p:nvPr>
        </p:nvSpPr>
        <p:spPr/>
        <p:txBody>
          <a:bodyPr/>
          <a:lstStyle/>
          <a:p>
            <a:fld id="{462052E6-07CA-9B46-B866-FDE18BF74505}" type="slidenum">
              <a:rPr lang="ja-JP" altLang="en-US" smtClean="0"/>
              <a:pPr/>
              <a:t>5</a:t>
            </a:fld>
            <a:endParaRPr lang="ja-JP" altLang="en-US"/>
          </a:p>
        </p:txBody>
      </p:sp>
      <p:sp>
        <p:nvSpPr>
          <p:cNvPr id="6" name="正方形/長方形 5">
            <a:extLst>
              <a:ext uri="{FF2B5EF4-FFF2-40B4-BE49-F238E27FC236}">
                <a16:creationId xmlns:a16="http://schemas.microsoft.com/office/drawing/2014/main" id="{2CCDA2B3-54A2-7C65-C5C7-1AEE5653F5DF}"/>
              </a:ext>
            </a:extLst>
          </p:cNvPr>
          <p:cNvSpPr/>
          <p:nvPr/>
        </p:nvSpPr>
        <p:spPr>
          <a:xfrm>
            <a:off x="633049" y="1817057"/>
            <a:ext cx="1386670" cy="1192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フロントエンド要素</a:t>
            </a:r>
            <a:endParaRPr kumimoji="1" lang="ja-JP" altLang="en-US" sz="12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F252EA25-B9D8-2B64-9F32-81E9E9D9DD8D}"/>
              </a:ext>
            </a:extLst>
          </p:cNvPr>
          <p:cNvSpPr/>
          <p:nvPr/>
        </p:nvSpPr>
        <p:spPr>
          <a:xfrm>
            <a:off x="2019719" y="1817057"/>
            <a:ext cx="1386670" cy="597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TOP</a:t>
            </a:r>
            <a:r>
              <a:rPr kumimoji="1" lang="ja-JP" altLang="en-US" sz="1200">
                <a:latin typeface="Meiryo UI" panose="020B0604030504040204" pitchFamily="34" charset="-128"/>
                <a:ea typeface="Meiryo UI" panose="020B0604030504040204" pitchFamily="34" charset="-128"/>
              </a:rPr>
              <a:t>ページ</a:t>
            </a:r>
            <a:endParaRPr kumimoji="1" lang="ja-JP" altLang="en-US" sz="120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3A5CE108-BD09-6E00-9816-92A7CAD53A12}"/>
              </a:ext>
            </a:extLst>
          </p:cNvPr>
          <p:cNvSpPr/>
          <p:nvPr/>
        </p:nvSpPr>
        <p:spPr>
          <a:xfrm>
            <a:off x="2019719" y="2412455"/>
            <a:ext cx="1386670" cy="597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CONTACT</a:t>
            </a:r>
            <a:r>
              <a:rPr kumimoji="1" lang="ja-JP" altLang="en-US" sz="1200">
                <a:latin typeface="Meiryo UI" panose="020B0604030504040204" pitchFamily="34" charset="-128"/>
                <a:ea typeface="Meiryo UI" panose="020B0604030504040204" pitchFamily="34" charset="-128"/>
              </a:rPr>
              <a:t>ページ</a:t>
            </a:r>
            <a:endParaRPr kumimoji="1" lang="ja-JP" altLang="en-US" sz="12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23BB56D1-95FE-CAF6-DDC0-B50735A071BD}"/>
              </a:ext>
            </a:extLst>
          </p:cNvPr>
          <p:cNvSpPr/>
          <p:nvPr/>
        </p:nvSpPr>
        <p:spPr>
          <a:xfrm>
            <a:off x="633049" y="3011089"/>
            <a:ext cx="1386670" cy="1358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バックエンド</a:t>
            </a:r>
            <a:r>
              <a:rPr kumimoji="1" lang="ja-JP" altLang="en-US" sz="1200">
                <a:latin typeface="Meiryo UI" panose="020B0604030504040204" pitchFamily="34" charset="-128"/>
                <a:ea typeface="Meiryo UI" panose="020B0604030504040204" pitchFamily="34" charset="-128"/>
              </a:rPr>
              <a:t>要素</a:t>
            </a:r>
            <a:endParaRPr kumimoji="1" lang="ja-JP" altLang="en-US" sz="1200"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0F16B47A-FFD4-DBB1-C475-C2B9CFFBAFE6}"/>
              </a:ext>
            </a:extLst>
          </p:cNvPr>
          <p:cNvSpPr/>
          <p:nvPr/>
        </p:nvSpPr>
        <p:spPr>
          <a:xfrm>
            <a:off x="2019719" y="3011088"/>
            <a:ext cx="1386670" cy="7629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受付</a:t>
            </a:r>
            <a:r>
              <a:rPr lang="en-US" altLang="ja-JP" sz="1200" dirty="0">
                <a:latin typeface="Meiryo UI" panose="020B0604030504040204" pitchFamily="34" charset="-128"/>
                <a:ea typeface="Meiryo UI" panose="020B0604030504040204" pitchFamily="34" charset="-128"/>
              </a:rPr>
              <a:t>API</a:t>
            </a:r>
            <a:endParaRPr kumimoji="1" lang="ja-JP" altLang="en-US" sz="1200" dirty="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A6C0A21E-1F1D-93BA-BCEF-60194611E61C}"/>
              </a:ext>
            </a:extLst>
          </p:cNvPr>
          <p:cNvSpPr/>
          <p:nvPr/>
        </p:nvSpPr>
        <p:spPr>
          <a:xfrm>
            <a:off x="2019719" y="3774005"/>
            <a:ext cx="1386670" cy="5956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問合せ管理シート</a:t>
            </a:r>
            <a:endParaRPr kumimoji="1" lang="ja-JP" altLang="en-US" sz="120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B0AE29D4-E711-92E5-47DE-65EB1D9B367A}"/>
              </a:ext>
            </a:extLst>
          </p:cNvPr>
          <p:cNvSpPr/>
          <p:nvPr/>
        </p:nvSpPr>
        <p:spPr>
          <a:xfrm>
            <a:off x="3406389" y="1817057"/>
            <a:ext cx="6531431" cy="1192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■共通</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・最新の</a:t>
            </a:r>
            <a:r>
              <a:rPr lang="en-US" altLang="ja-JP" sz="1200" dirty="0">
                <a:latin typeface="Meiryo UI" panose="020B0604030504040204" pitchFamily="34" charset="-128"/>
                <a:ea typeface="Meiryo UI" panose="020B0604030504040204" pitchFamily="34" charset="-128"/>
              </a:rPr>
              <a:t>HTML, CSS, JavaScript</a:t>
            </a:r>
            <a:r>
              <a:rPr lang="ja-JP" altLang="en-US" sz="1200">
                <a:latin typeface="Meiryo UI" panose="020B0604030504040204" pitchFamily="34" charset="-128"/>
                <a:ea typeface="Meiryo UI" panose="020B0604030504040204" pitchFamily="34" charset="-128"/>
              </a:rPr>
              <a:t>にてマークアップ・実装する</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CSS, JavaScript</a:t>
            </a:r>
            <a:r>
              <a:rPr lang="ja-JP" altLang="en-US" sz="1200">
                <a:latin typeface="Meiryo UI" panose="020B0604030504040204" pitchFamily="34" charset="-128"/>
                <a:ea typeface="Meiryo UI" panose="020B0604030504040204" pitchFamily="34" charset="-128"/>
              </a:rPr>
              <a:t>についてはフレームワークや拡張プラグイン等は利用せず、素の状態で利用すること</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SPA</a:t>
            </a:r>
            <a:r>
              <a:rPr lang="ja-JP" altLang="en-US" sz="1200">
                <a:latin typeface="Meiryo UI" panose="020B0604030504040204" pitchFamily="34" charset="-128"/>
                <a:ea typeface="Meiryo UI" panose="020B0604030504040204" pitchFamily="34" charset="-128"/>
              </a:rPr>
              <a:t>ではなく</a:t>
            </a:r>
            <a:r>
              <a:rPr lang="en-US" altLang="ja-JP" sz="1200" dirty="0">
                <a:latin typeface="Meiryo UI" panose="020B0604030504040204" pitchFamily="34" charset="-128"/>
                <a:ea typeface="Meiryo UI" panose="020B0604030504040204" pitchFamily="34" charset="-128"/>
              </a:rPr>
              <a:t>MPA</a:t>
            </a:r>
            <a:r>
              <a:rPr lang="ja-JP" altLang="en-US" sz="1200">
                <a:latin typeface="Meiryo UI" panose="020B0604030504040204" pitchFamily="34" charset="-128"/>
                <a:ea typeface="Meiryo UI" panose="020B0604030504040204" pitchFamily="34" charset="-128"/>
              </a:rPr>
              <a:t>として実装。</a:t>
            </a:r>
            <a:r>
              <a:rPr lang="en-US" altLang="ja-JP" sz="1200" dirty="0">
                <a:latin typeface="Meiryo UI" panose="020B0604030504040204" pitchFamily="34" charset="-128"/>
                <a:ea typeface="Meiryo UI" panose="020B0604030504040204" pitchFamily="34" charset="-128"/>
              </a:rPr>
              <a:t>SSR</a:t>
            </a:r>
            <a:r>
              <a:rPr lang="ja-JP" altLang="en-US" sz="1200">
                <a:latin typeface="Meiryo UI" panose="020B0604030504040204" pitchFamily="34" charset="-128"/>
                <a:ea typeface="Meiryo UI" panose="020B0604030504040204" pitchFamily="34" charset="-128"/>
              </a:rPr>
              <a:t>は利用せず</a:t>
            </a:r>
            <a:r>
              <a:rPr lang="en-US" altLang="ja-JP" sz="1200" dirty="0">
                <a:latin typeface="Meiryo UI" panose="020B0604030504040204" pitchFamily="34" charset="-128"/>
                <a:ea typeface="Meiryo UI" panose="020B0604030504040204" pitchFamily="34" charset="-128"/>
              </a:rPr>
              <a:t>API</a:t>
            </a:r>
            <a:r>
              <a:rPr lang="ja-JP" altLang="en-US" sz="1200">
                <a:latin typeface="Meiryo UI" panose="020B0604030504040204" pitchFamily="34" charset="-128"/>
                <a:ea typeface="Meiryo UI" panose="020B0604030504040204" pitchFamily="34" charset="-128"/>
              </a:rPr>
              <a:t>と連携し</a:t>
            </a:r>
            <a:r>
              <a:rPr lang="en-US" altLang="ja-JP" sz="1200" dirty="0">
                <a:latin typeface="Meiryo UI" panose="020B0604030504040204" pitchFamily="34" charset="-128"/>
                <a:ea typeface="Meiryo UI" panose="020B0604030504040204" pitchFamily="34" charset="-128"/>
              </a:rPr>
              <a:t>CSR</a:t>
            </a:r>
            <a:r>
              <a:rPr lang="ja-JP" altLang="en-US" sz="1200">
                <a:latin typeface="Meiryo UI" panose="020B0604030504040204" pitchFamily="34" charset="-128"/>
                <a:ea typeface="Meiryo UI" panose="020B0604030504040204" pitchFamily="34" charset="-128"/>
              </a:rPr>
              <a:t>でページを表示</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・スマホ対応はメディアクエリを利用したレスポンシブレイアウトにて（シングルソース）対応</a:t>
            </a:r>
            <a:endParaRPr lang="en-US" altLang="ja-JP"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B339DD72-6458-0D41-DDB6-DA4C340FC448}"/>
              </a:ext>
            </a:extLst>
          </p:cNvPr>
          <p:cNvSpPr/>
          <p:nvPr/>
        </p:nvSpPr>
        <p:spPr>
          <a:xfrm>
            <a:off x="3406389" y="3011088"/>
            <a:ext cx="6531431" cy="765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Google Apps Script</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GAS</a:t>
            </a:r>
            <a:r>
              <a:rPr kumimoji="1" lang="ja-JP" altLang="en-US" sz="1200">
                <a:latin typeface="Meiryo UI" panose="020B0604030504040204" pitchFamily="34" charset="-128"/>
                <a:ea typeface="Meiryo UI" panose="020B0604030504040204" pitchFamily="34" charset="-128"/>
              </a:rPr>
              <a:t>）を利用して実装</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問合せ管理シート（</a:t>
            </a:r>
            <a:r>
              <a:rPr lang="en-US" altLang="ja-JP" sz="1200" dirty="0">
                <a:latin typeface="Meiryo UI" panose="020B0604030504040204" pitchFamily="34" charset="-128"/>
                <a:ea typeface="Meiryo UI" panose="020B0604030504040204" pitchFamily="34" charset="-128"/>
              </a:rPr>
              <a:t>Google</a:t>
            </a:r>
            <a:r>
              <a:rPr lang="ja-JP" altLang="en-US" sz="1200">
                <a:latin typeface="Meiryo UI" panose="020B0604030504040204" pitchFamily="34" charset="-128"/>
                <a:ea typeface="Meiryo UI" panose="020B0604030504040204" pitchFamily="34" charset="-128"/>
              </a:rPr>
              <a:t>スプレッドシート）の拡張機能として実装</a:t>
            </a:r>
            <a:endParaRPr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 API</a:t>
            </a:r>
            <a:r>
              <a:rPr kumimoji="1" lang="ja-JP" altLang="en-US" sz="1200">
                <a:latin typeface="Meiryo UI" panose="020B0604030504040204" pitchFamily="34" charset="-128"/>
                <a:ea typeface="Meiryo UI" panose="020B0604030504040204" pitchFamily="34" charset="-128"/>
              </a:rPr>
              <a:t>へのリクエストは</a:t>
            </a:r>
            <a:r>
              <a:rPr kumimoji="1" lang="en-US" altLang="ja-JP" sz="1200" dirty="0">
                <a:latin typeface="Meiryo UI" panose="020B0604030504040204" pitchFamily="34" charset="-128"/>
                <a:ea typeface="Meiryo UI" panose="020B0604030504040204" pitchFamily="34" charset="-128"/>
              </a:rPr>
              <a:t>POST, </a:t>
            </a:r>
            <a:r>
              <a:rPr kumimoji="1" lang="ja-JP" altLang="en-US" sz="1200">
                <a:latin typeface="Meiryo UI" panose="020B0604030504040204" pitchFamily="34" charset="-128"/>
                <a:ea typeface="Meiryo UI" panose="020B0604030504040204" pitchFamily="34" charset="-128"/>
              </a:rPr>
              <a:t>レスポンスは</a:t>
            </a:r>
            <a:r>
              <a:rPr kumimoji="1" lang="en-US" altLang="ja-JP" sz="1200" dirty="0">
                <a:latin typeface="Meiryo UI" panose="020B0604030504040204" pitchFamily="34" charset="-128"/>
                <a:ea typeface="Meiryo UI" panose="020B0604030504040204" pitchFamily="34" charset="-128"/>
              </a:rPr>
              <a:t>JSON</a:t>
            </a:r>
            <a:r>
              <a:rPr kumimoji="1" lang="ja-JP" altLang="en-US" sz="1200">
                <a:latin typeface="Meiryo UI" panose="020B0604030504040204" pitchFamily="34" charset="-128"/>
                <a:ea typeface="Meiryo UI" panose="020B0604030504040204" pitchFamily="34" charset="-128"/>
              </a:rPr>
              <a:t>形式</a:t>
            </a:r>
            <a:endParaRPr kumimoji="1" lang="ja-JP" altLang="en-US" sz="12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D65FC153-E0D5-B133-CD78-C0C455927A19}"/>
              </a:ext>
            </a:extLst>
          </p:cNvPr>
          <p:cNvSpPr/>
          <p:nvPr/>
        </p:nvSpPr>
        <p:spPr>
          <a:xfrm>
            <a:off x="3406389" y="3774005"/>
            <a:ext cx="6531431" cy="5956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Google </a:t>
            </a:r>
            <a:r>
              <a:rPr kumimoji="1" lang="ja-JP" altLang="en-US" sz="1200">
                <a:latin typeface="Meiryo UI" panose="020B0604030504040204" pitchFamily="34" charset="-128"/>
                <a:ea typeface="Meiryo UI" panose="020B0604030504040204" pitchFamily="34" charset="-128"/>
              </a:rPr>
              <a:t>スプレッドシートを利用</a:t>
            </a:r>
            <a:endParaRPr kumimoji="1" lang="ja-JP" altLang="en-US" sz="1200"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786B0C59-7E9C-9933-CA7E-FDFB42AB8257}"/>
              </a:ext>
            </a:extLst>
          </p:cNvPr>
          <p:cNvSpPr/>
          <p:nvPr/>
        </p:nvSpPr>
        <p:spPr>
          <a:xfrm>
            <a:off x="9937819" y="1817057"/>
            <a:ext cx="1621131" cy="25525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ホスティング環境は</a:t>
            </a:r>
            <a:r>
              <a:rPr kumimoji="1" lang="en-US" altLang="ja-JP" sz="1200" dirty="0">
                <a:latin typeface="Meiryo UI" panose="020B0604030504040204" pitchFamily="34" charset="-128"/>
                <a:ea typeface="Meiryo UI" panose="020B0604030504040204" pitchFamily="34" charset="-128"/>
              </a:rPr>
              <a:t>Google Drive (</a:t>
            </a:r>
            <a:r>
              <a:rPr kumimoji="1" lang="en-US" altLang="ja-JP" sz="1200" dirty="0" err="1">
                <a:latin typeface="Meiryo UI" panose="020B0604030504040204" pitchFamily="34" charset="-128"/>
                <a:ea typeface="Meiryo UI" panose="020B0604030504040204" pitchFamily="34" charset="-128"/>
              </a:rPr>
              <a:t>DriveToWeb</a:t>
            </a:r>
            <a:r>
              <a:rPr kumimoji="1" lang="en-US" altLang="ja-JP" sz="1200" dirty="0">
                <a:latin typeface="Meiryo UI" panose="020B0604030504040204" pitchFamily="34" charset="-128"/>
                <a:ea typeface="Meiryo UI" panose="020B0604030504040204" pitchFamily="34" charset="-128"/>
              </a:rPr>
              <a:t>) </a:t>
            </a:r>
            <a:r>
              <a:rPr kumimoji="1" lang="ja-JP" altLang="en-US" sz="1200">
                <a:latin typeface="Meiryo UI" panose="020B0604030504040204" pitchFamily="34" charset="-128"/>
                <a:ea typeface="Meiryo UI" panose="020B0604030504040204" pitchFamily="34" charset="-128"/>
              </a:rPr>
              <a:t>を利用予定</a:t>
            </a:r>
            <a:endParaRPr kumimoji="1" lang="en-US" altLang="ja-JP" sz="1200" dirty="0">
              <a:latin typeface="Meiryo UI" panose="020B0604030504040204" pitchFamily="34" charset="-128"/>
              <a:ea typeface="Meiryo UI" panose="020B0604030504040204" pitchFamily="34" charset="-128"/>
            </a:endParaRPr>
          </a:p>
          <a:p>
            <a:endParaRPr lang="en-US" altLang="ja-JP" sz="1200" dirty="0">
              <a:latin typeface="Meiryo UI" panose="020B0604030504040204" pitchFamily="34" charset="-128"/>
              <a:ea typeface="Meiryo UI" panose="020B0604030504040204" pitchFamily="34" charset="-128"/>
            </a:endParaRPr>
          </a:p>
          <a:p>
            <a:r>
              <a:rPr kumimoji="1" lang="ja-JP" altLang="en-US" sz="1200">
                <a:highlight>
                  <a:srgbClr val="FFFF00"/>
                </a:highlight>
                <a:latin typeface="Meiryo UI" panose="020B0604030504040204" pitchFamily="34" charset="-128"/>
                <a:ea typeface="Meiryo UI" panose="020B0604030504040204" pitchFamily="34" charset="-128"/>
              </a:rPr>
              <a:t>開発、本番運用に利用するアカウントについては詳細設計に記述</a:t>
            </a:r>
            <a:endParaRPr kumimoji="1" lang="ja-JP" altLang="en-US" sz="1200" dirty="0">
              <a:highlight>
                <a:srgbClr val="FFFF00"/>
              </a:highlight>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3C28A165-89DD-8E99-BD3E-A2DBA20433D7}"/>
              </a:ext>
            </a:extLst>
          </p:cNvPr>
          <p:cNvSpPr/>
          <p:nvPr/>
        </p:nvSpPr>
        <p:spPr>
          <a:xfrm>
            <a:off x="633048" y="1344785"/>
            <a:ext cx="2773339" cy="47757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要素</a:t>
            </a:r>
            <a:endParaRPr kumimoji="1" lang="ja-JP" altLang="en-US" sz="1200" dirty="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940E3D9E-F4F5-FC83-74A4-21B4F4DBC83A}"/>
              </a:ext>
            </a:extLst>
          </p:cNvPr>
          <p:cNvSpPr/>
          <p:nvPr/>
        </p:nvSpPr>
        <p:spPr>
          <a:xfrm>
            <a:off x="3406387" y="1344785"/>
            <a:ext cx="6531431" cy="47757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方式・利用技術</a:t>
            </a:r>
            <a:endParaRPr kumimoji="1" lang="ja-JP" altLang="en-US" sz="120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CB488A0C-73CF-C7B4-F614-8C42D588D10B}"/>
              </a:ext>
            </a:extLst>
          </p:cNvPr>
          <p:cNvSpPr/>
          <p:nvPr/>
        </p:nvSpPr>
        <p:spPr>
          <a:xfrm>
            <a:off x="9937819" y="1344785"/>
            <a:ext cx="1621131" cy="47757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endParaRPr kumimoji="1" lang="ja-JP" altLang="en-US" sz="1200" dirty="0">
              <a:latin typeface="Meiryo UI" panose="020B0604030504040204" pitchFamily="34" charset="-128"/>
              <a:ea typeface="Meiryo UI" panose="020B0604030504040204" pitchFamily="34" charset="-128"/>
            </a:endParaRPr>
          </a:p>
        </p:txBody>
      </p:sp>
      <p:sp>
        <p:nvSpPr>
          <p:cNvPr id="26" name="コンテンツ プレースホルダー 2">
            <a:extLst>
              <a:ext uri="{FF2B5EF4-FFF2-40B4-BE49-F238E27FC236}">
                <a16:creationId xmlns:a16="http://schemas.microsoft.com/office/drawing/2014/main" id="{AAF78A4D-B76D-ADAE-1A45-DD85559EE56A}"/>
              </a:ext>
            </a:extLst>
          </p:cNvPr>
          <p:cNvSpPr>
            <a:spLocks noGrp="1"/>
          </p:cNvSpPr>
          <p:nvPr>
            <p:ph idx="1"/>
          </p:nvPr>
        </p:nvSpPr>
        <p:spPr>
          <a:xfrm>
            <a:off x="397565" y="805968"/>
            <a:ext cx="11396870" cy="433462"/>
          </a:xfrm>
        </p:spPr>
        <p:txBody>
          <a:bodyPr>
            <a:normAutofit/>
          </a:bodyPr>
          <a:lstStyle/>
          <a:p>
            <a:pPr>
              <a:lnSpc>
                <a:spcPct val="120000"/>
              </a:lnSpc>
            </a:pPr>
            <a:r>
              <a:rPr kumimoji="1" lang="ja-JP" altLang="en-US" sz="2000"/>
              <a:t>本システムで利用する方式は下記とする</a:t>
            </a:r>
          </a:p>
        </p:txBody>
      </p:sp>
      <p:sp>
        <p:nvSpPr>
          <p:cNvPr id="3" name="正方形/長方形 2">
            <a:extLst>
              <a:ext uri="{FF2B5EF4-FFF2-40B4-BE49-F238E27FC236}">
                <a16:creationId xmlns:a16="http://schemas.microsoft.com/office/drawing/2014/main" id="{CBF9BB2A-0BC5-4125-B9DC-324E07937026}"/>
              </a:ext>
            </a:extLst>
          </p:cNvPr>
          <p:cNvSpPr/>
          <p:nvPr/>
        </p:nvSpPr>
        <p:spPr>
          <a:xfrm>
            <a:off x="633048" y="5132539"/>
            <a:ext cx="2773339" cy="76524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開発環境</a:t>
            </a:r>
            <a:endParaRPr kumimoji="1" lang="ja-JP" altLang="en-US" sz="12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F1AF6966-98E9-83DD-630D-CD4D4804F101}"/>
              </a:ext>
            </a:extLst>
          </p:cNvPr>
          <p:cNvSpPr/>
          <p:nvPr/>
        </p:nvSpPr>
        <p:spPr>
          <a:xfrm>
            <a:off x="3406389" y="5132539"/>
            <a:ext cx="6531431" cy="76524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・開発環境については特に指定はしない</a:t>
            </a:r>
            <a:endParaRPr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 </a:t>
            </a:r>
            <a:r>
              <a:rPr kumimoji="1" lang="ja-JP" altLang="en-US" sz="1200">
                <a:latin typeface="Meiryo UI" panose="020B0604030504040204" pitchFamily="34" charset="-128"/>
                <a:ea typeface="Meiryo UI" panose="020B0604030504040204" pitchFamily="34" charset="-128"/>
              </a:rPr>
              <a:t>推奨環境は</a:t>
            </a:r>
            <a:r>
              <a:rPr lang="en-US" altLang="ja-JP" sz="1200" dirty="0">
                <a:latin typeface="Meiryo UI" panose="020B0604030504040204" pitchFamily="34" charset="-128"/>
                <a:ea typeface="Meiryo UI" panose="020B0604030504040204" pitchFamily="34" charset="-128"/>
              </a:rPr>
              <a:t>OS: macOS 12.x</a:t>
            </a:r>
            <a:r>
              <a:rPr lang="ja-JP" altLang="en-US" sz="1200">
                <a:latin typeface="Meiryo UI" panose="020B0604030504040204" pitchFamily="34" charset="-128"/>
                <a:ea typeface="Meiryo UI" panose="020B0604030504040204" pitchFamily="34" charset="-128"/>
              </a:rPr>
              <a:t>以上、エディタ</a:t>
            </a:r>
            <a:r>
              <a:rPr lang="en-US" altLang="ja-JP" sz="1200" dirty="0">
                <a:latin typeface="Meiryo UI" panose="020B0604030504040204" pitchFamily="34" charset="-128"/>
                <a:ea typeface="Meiryo UI" panose="020B0604030504040204" pitchFamily="34" charset="-128"/>
              </a:rPr>
              <a:t> Microsoft Visual Studio Code (</a:t>
            </a:r>
            <a:r>
              <a:rPr lang="en-US" altLang="ja-JP" sz="1200" dirty="0" err="1">
                <a:latin typeface="Meiryo UI" panose="020B0604030504040204" pitchFamily="34" charset="-128"/>
                <a:ea typeface="Meiryo UI" panose="020B0604030504040204" pitchFamily="34" charset="-128"/>
              </a:rPr>
              <a:t>VSCode</a:t>
            </a:r>
            <a:r>
              <a:rPr lang="en-US" altLang="ja-JP" sz="1200" dirty="0">
                <a:latin typeface="Meiryo UI" panose="020B0604030504040204" pitchFamily="34" charset="-128"/>
                <a:ea typeface="Meiryo UI" panose="020B0604030504040204" pitchFamily="34" charset="-128"/>
              </a:rPr>
              <a:t>)</a:t>
            </a:r>
          </a:p>
          <a:p>
            <a:r>
              <a:rPr kumimoji="1" lang="ja-JP" altLang="en-US" sz="1200">
                <a:latin typeface="Meiryo UI" panose="020B0604030504040204" pitchFamily="34" charset="-128"/>
                <a:ea typeface="Meiryo UI" panose="020B0604030504040204" pitchFamily="34" charset="-128"/>
              </a:rPr>
              <a:t>・ソースコード管理は完成後は当社</a:t>
            </a:r>
            <a:r>
              <a:rPr lang="en-US" altLang="ja-JP" sz="1200" dirty="0" err="1">
                <a:latin typeface="Meiryo UI" panose="020B0604030504040204" pitchFamily="34" charset="-128"/>
                <a:ea typeface="Meiryo UI" panose="020B0604030504040204" pitchFamily="34" charset="-128"/>
              </a:rPr>
              <a:t>Github</a:t>
            </a:r>
            <a:r>
              <a:rPr lang="ja-JP" altLang="en-US" sz="1200">
                <a:latin typeface="Meiryo UI" panose="020B0604030504040204" pitchFamily="34" charset="-128"/>
                <a:ea typeface="Meiryo UI" panose="020B0604030504040204" pitchFamily="34" charset="-128"/>
              </a:rPr>
              <a:t>上で管理。それまでは開発者に委ねる</a:t>
            </a:r>
            <a:endParaRPr kumimoji="1" lang="ja-JP" altLang="en-US" sz="1200" dirty="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614E85B6-727C-ADC6-6090-7810BF8BD6E1}"/>
              </a:ext>
            </a:extLst>
          </p:cNvPr>
          <p:cNvSpPr/>
          <p:nvPr/>
        </p:nvSpPr>
        <p:spPr>
          <a:xfrm>
            <a:off x="9937819" y="5132539"/>
            <a:ext cx="1621131" cy="76524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ツール類は可能な限り無償、</a:t>
            </a:r>
            <a:r>
              <a:rPr kumimoji="1" lang="en-US" altLang="ja-JP" sz="1200" dirty="0">
                <a:latin typeface="Meiryo UI" panose="020B0604030504040204" pitchFamily="34" charset="-128"/>
                <a:ea typeface="Meiryo UI" panose="020B0604030504040204" pitchFamily="34" charset="-128"/>
              </a:rPr>
              <a:t>OS</a:t>
            </a:r>
            <a:r>
              <a:rPr kumimoji="1" lang="ja-JP" altLang="en-US" sz="1200">
                <a:latin typeface="Meiryo UI" panose="020B0604030504040204" pitchFamily="34" charset="-128"/>
                <a:ea typeface="Meiryo UI" panose="020B0604030504040204" pitchFamily="34" charset="-128"/>
              </a:rPr>
              <a:t>非依存なものを利用する</a:t>
            </a:r>
            <a:endParaRPr kumimoji="1" lang="ja-JP" altLang="en-US"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364EE46-F157-C3CF-A0FB-E7AD065AD6E5}"/>
              </a:ext>
            </a:extLst>
          </p:cNvPr>
          <p:cNvSpPr/>
          <p:nvPr/>
        </p:nvSpPr>
        <p:spPr>
          <a:xfrm>
            <a:off x="633048" y="4366079"/>
            <a:ext cx="2773339" cy="76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ホスティング環境</a:t>
            </a:r>
            <a:endParaRPr kumimoji="1"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F17565DE-BFF5-C294-51B9-148F8BF6D615}"/>
              </a:ext>
            </a:extLst>
          </p:cNvPr>
          <p:cNvSpPr/>
          <p:nvPr/>
        </p:nvSpPr>
        <p:spPr>
          <a:xfrm>
            <a:off x="3406389" y="4366079"/>
            <a:ext cx="6531431" cy="765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コンテンツ：</a:t>
            </a:r>
            <a:r>
              <a:rPr lang="en-US" altLang="ja-JP" sz="1200" dirty="0">
                <a:latin typeface="Meiryo UI" panose="020B0604030504040204" pitchFamily="34" charset="-128"/>
                <a:ea typeface="Meiryo UI" panose="020B0604030504040204" pitchFamily="34" charset="-128"/>
              </a:rPr>
              <a:t>Google</a:t>
            </a:r>
            <a:r>
              <a:rPr lang="ja-JP" altLang="en-US" sz="1200">
                <a:latin typeface="Meiryo UI" panose="020B0604030504040204" pitchFamily="34" charset="-128"/>
                <a:ea typeface="Meiryo UI" panose="020B0604030504040204" pitchFamily="34" charset="-128"/>
              </a:rPr>
              <a:t>ドライブ上に展開・公開する（</a:t>
            </a:r>
            <a:r>
              <a:rPr lang="en-US" altLang="ja-JP" sz="1200" dirty="0" err="1">
                <a:latin typeface="Meiryo UI" panose="020B0604030504040204" pitchFamily="34" charset="-128"/>
                <a:ea typeface="Meiryo UI" panose="020B0604030504040204" pitchFamily="34" charset="-128"/>
              </a:rPr>
              <a:t>DirveToWeb</a:t>
            </a:r>
            <a:r>
              <a:rPr lang="ja-JP" altLang="en-US" sz="1200">
                <a:latin typeface="Meiryo UI" panose="020B0604030504040204" pitchFamily="34" charset="-128"/>
                <a:ea typeface="Meiryo UI" panose="020B0604030504040204" pitchFamily="34" charset="-128"/>
              </a:rPr>
              <a:t>を利用）</a:t>
            </a:r>
            <a:endParaRPr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GAS</a:t>
            </a:r>
            <a:r>
              <a:rPr kumimoji="1" lang="ja-JP" altLang="en-US" sz="1200">
                <a:latin typeface="Meiryo UI" panose="020B0604030504040204" pitchFamily="34" charset="-128"/>
                <a:ea typeface="Meiryo UI" panose="020B0604030504040204" pitchFamily="34" charset="-128"/>
              </a:rPr>
              <a:t>を</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として公開（</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サイトとして任意アクセスを許可）</a:t>
            </a:r>
            <a:endParaRPr kumimoji="1" lang="ja-JP" altLang="en-US" sz="1200" dirty="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633A7E89-037F-218A-28E7-6BDA98D47F2F}"/>
              </a:ext>
            </a:extLst>
          </p:cNvPr>
          <p:cNvSpPr/>
          <p:nvPr/>
        </p:nvSpPr>
        <p:spPr>
          <a:xfrm>
            <a:off x="9937819" y="4366079"/>
            <a:ext cx="1621131" cy="765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highlight>
                  <a:srgbClr val="FFFF00"/>
                </a:highlight>
                <a:latin typeface="Meiryo UI" panose="020B0604030504040204" pitchFamily="34" charset="-128"/>
                <a:ea typeface="Meiryo UI" panose="020B0604030504040204" pitchFamily="34" charset="-128"/>
              </a:rPr>
              <a:t>開発、本番運用に利用するアカウントについては詳細設計に記述</a:t>
            </a:r>
            <a:endParaRPr kumimoji="1" lang="ja-JP" altLang="en-US" sz="1200" dirty="0">
              <a:highlight>
                <a:srgbClr val="FFFF00"/>
              </a:highlight>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2173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881E2-8EC6-40AE-6EE9-5620A95FFFE6}"/>
              </a:ext>
            </a:extLst>
          </p:cNvPr>
          <p:cNvSpPr>
            <a:spLocks noGrp="1"/>
          </p:cNvSpPr>
          <p:nvPr>
            <p:ph type="title"/>
          </p:nvPr>
        </p:nvSpPr>
        <p:spPr/>
        <p:txBody>
          <a:bodyPr>
            <a:normAutofit fontScale="90000"/>
          </a:bodyPr>
          <a:lstStyle/>
          <a:p>
            <a:r>
              <a:rPr kumimoji="1" lang="en-US" altLang="ja-JP" dirty="0"/>
              <a:t>Web</a:t>
            </a:r>
            <a:r>
              <a:rPr kumimoji="1" lang="ja-JP" altLang="en-US"/>
              <a:t>サイト構成</a:t>
            </a:r>
          </a:p>
        </p:txBody>
      </p:sp>
      <p:sp>
        <p:nvSpPr>
          <p:cNvPr id="4" name="フッター プレースホルダー 3">
            <a:extLst>
              <a:ext uri="{FF2B5EF4-FFF2-40B4-BE49-F238E27FC236}">
                <a16:creationId xmlns:a16="http://schemas.microsoft.com/office/drawing/2014/main" id="{D9424203-BA06-1B5F-D34A-9BBE79DE4CF3}"/>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9FFA981C-EAEB-A509-6854-07D1284FEDB3}"/>
              </a:ext>
            </a:extLst>
          </p:cNvPr>
          <p:cNvSpPr>
            <a:spLocks noGrp="1"/>
          </p:cNvSpPr>
          <p:nvPr>
            <p:ph type="sldNum" sz="quarter" idx="12"/>
          </p:nvPr>
        </p:nvSpPr>
        <p:spPr/>
        <p:txBody>
          <a:bodyPr/>
          <a:lstStyle/>
          <a:p>
            <a:fld id="{462052E6-07CA-9B46-B866-FDE18BF74505}" type="slidenum">
              <a:rPr lang="ja-JP" altLang="en-US" smtClean="0"/>
              <a:pPr/>
              <a:t>6</a:t>
            </a:fld>
            <a:endParaRPr lang="ja-JP" altLang="en-US"/>
          </a:p>
        </p:txBody>
      </p:sp>
      <p:sp>
        <p:nvSpPr>
          <p:cNvPr id="6" name="コンテンツ プレースホルダー 2">
            <a:extLst>
              <a:ext uri="{FF2B5EF4-FFF2-40B4-BE49-F238E27FC236}">
                <a16:creationId xmlns:a16="http://schemas.microsoft.com/office/drawing/2014/main" id="{D5C96B4B-A561-CA9B-7020-0A3EA72B20BD}"/>
              </a:ext>
            </a:extLst>
          </p:cNvPr>
          <p:cNvSpPr>
            <a:spLocks noGrp="1"/>
          </p:cNvSpPr>
          <p:nvPr>
            <p:ph idx="1"/>
          </p:nvPr>
        </p:nvSpPr>
        <p:spPr>
          <a:xfrm>
            <a:off x="397565" y="805968"/>
            <a:ext cx="11396870" cy="433462"/>
          </a:xfrm>
        </p:spPr>
        <p:txBody>
          <a:bodyPr>
            <a:normAutofit/>
          </a:bodyPr>
          <a:lstStyle/>
          <a:p>
            <a:pPr>
              <a:lnSpc>
                <a:spcPct val="120000"/>
              </a:lnSpc>
            </a:pPr>
            <a:r>
              <a:rPr kumimoji="1" lang="en-US" altLang="ja-JP" sz="2000" dirty="0"/>
              <a:t>Web</a:t>
            </a:r>
            <a:r>
              <a:rPr kumimoji="1" lang="ja-JP" altLang="en-US" sz="2000"/>
              <a:t>サイトとしての各構成を以下の通りとする</a:t>
            </a:r>
          </a:p>
        </p:txBody>
      </p:sp>
      <p:sp>
        <p:nvSpPr>
          <p:cNvPr id="14" name="正方形/長方形 13">
            <a:extLst>
              <a:ext uri="{FF2B5EF4-FFF2-40B4-BE49-F238E27FC236}">
                <a16:creationId xmlns:a16="http://schemas.microsoft.com/office/drawing/2014/main" id="{18BD0AEC-C77D-59DA-00A1-5C747448EC1D}"/>
              </a:ext>
            </a:extLst>
          </p:cNvPr>
          <p:cNvSpPr/>
          <p:nvPr/>
        </p:nvSpPr>
        <p:spPr>
          <a:xfrm>
            <a:off x="532566" y="4790393"/>
            <a:ext cx="1386670" cy="11884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バックエンド</a:t>
            </a:r>
            <a:r>
              <a:rPr kumimoji="1" lang="ja-JP" altLang="en-US" sz="1200">
                <a:latin typeface="Meiryo UI" panose="020B0604030504040204" pitchFamily="34" charset="-128"/>
                <a:ea typeface="Meiryo UI" panose="020B0604030504040204" pitchFamily="34" charset="-128"/>
              </a:rPr>
              <a:t>要素</a:t>
            </a:r>
            <a:endParaRPr kumimoji="1" lang="ja-JP" altLang="en-US" sz="120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E716F2FC-FCC8-4EE9-6C4C-339DE4B8CC5D}"/>
              </a:ext>
            </a:extLst>
          </p:cNvPr>
          <p:cNvSpPr/>
          <p:nvPr/>
        </p:nvSpPr>
        <p:spPr>
          <a:xfrm>
            <a:off x="1919236" y="4790393"/>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受付</a:t>
            </a:r>
            <a:r>
              <a:rPr lang="en-US" altLang="ja-JP" sz="1200" dirty="0">
                <a:latin typeface="Meiryo UI" panose="020B0604030504040204" pitchFamily="34" charset="-128"/>
                <a:ea typeface="Meiryo UI" panose="020B0604030504040204" pitchFamily="34" charset="-128"/>
              </a:rPr>
              <a:t>API</a:t>
            </a:r>
            <a:endParaRPr kumimoji="1"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A57FAADA-6A01-C4C5-6EA5-892954E528BB}"/>
              </a:ext>
            </a:extLst>
          </p:cNvPr>
          <p:cNvSpPr/>
          <p:nvPr/>
        </p:nvSpPr>
        <p:spPr>
          <a:xfrm>
            <a:off x="1919236" y="5384629"/>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問合せ管理シート</a:t>
            </a:r>
            <a:endParaRPr kumimoji="1" lang="ja-JP" altLang="en-US" sz="12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D3FA1A6-E582-65F5-1D77-5536C450D9D7}"/>
              </a:ext>
            </a:extLst>
          </p:cNvPr>
          <p:cNvSpPr/>
          <p:nvPr/>
        </p:nvSpPr>
        <p:spPr>
          <a:xfrm>
            <a:off x="3305907" y="4790393"/>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Meiryo UI" panose="020B0604030504040204" pitchFamily="34" charset="-128"/>
                <a:ea typeface="Meiryo UI" panose="020B0604030504040204" pitchFamily="34" charset="-128"/>
              </a:rPr>
              <a:t>URL</a:t>
            </a:r>
            <a:r>
              <a:rPr lang="ja-JP" altLang="en-US" sz="1200">
                <a:latin typeface="Meiryo UI" panose="020B0604030504040204" pitchFamily="34" charset="-128"/>
                <a:ea typeface="Meiryo UI" panose="020B0604030504040204" pitchFamily="34" charset="-128"/>
              </a:rPr>
              <a:t>はデプロイ時に動的生成される</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原則非公開（但し、</a:t>
            </a:r>
            <a:r>
              <a:rPr lang="en-US" altLang="ja-JP" sz="1200" dirty="0">
                <a:latin typeface="Meiryo UI" panose="020B0604030504040204" pitchFamily="34" charset="-128"/>
                <a:ea typeface="Meiryo UI" panose="020B0604030504040204" pitchFamily="34" charset="-128"/>
              </a:rPr>
              <a:t>JS</a:t>
            </a:r>
            <a:r>
              <a:rPr lang="ja-JP" altLang="en-US" sz="1200">
                <a:latin typeface="Meiryo UI" panose="020B0604030504040204" pitchFamily="34" charset="-128"/>
                <a:ea typeface="Meiryo UI" panose="020B0604030504040204" pitchFamily="34" charset="-128"/>
              </a:rPr>
              <a:t>コードの中を見ればわかる）</a:t>
            </a:r>
            <a:endParaRPr kumimoji="1" lang="ja-JP" altLang="en-US" sz="1200"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5F154939-4590-02D7-02EA-D51C4AF53C1E}"/>
              </a:ext>
            </a:extLst>
          </p:cNvPr>
          <p:cNvSpPr/>
          <p:nvPr/>
        </p:nvSpPr>
        <p:spPr>
          <a:xfrm>
            <a:off x="3305907" y="5384629"/>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外部からは非公開</a:t>
            </a:r>
            <a:endParaRPr kumimoji="1" lang="ja-JP" altLang="en-US" sz="120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543A473C-F3AD-E467-ACB8-0D936C8C1CA9}"/>
              </a:ext>
            </a:extLst>
          </p:cNvPr>
          <p:cNvSpPr/>
          <p:nvPr/>
        </p:nvSpPr>
        <p:spPr>
          <a:xfrm>
            <a:off x="532565" y="1344785"/>
            <a:ext cx="2773339" cy="47757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要素</a:t>
            </a:r>
            <a:endParaRPr kumimoji="1" lang="ja-JP" altLang="en-US" sz="1200" dirty="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983427AE-C8C7-1FDC-2F18-745730FDFDB0}"/>
              </a:ext>
            </a:extLst>
          </p:cNvPr>
          <p:cNvSpPr/>
          <p:nvPr/>
        </p:nvSpPr>
        <p:spPr>
          <a:xfrm>
            <a:off x="3305905" y="1344785"/>
            <a:ext cx="4360986" cy="47757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URL</a:t>
            </a:r>
            <a:r>
              <a:rPr lang="ja-JP" altLang="en-US" sz="1200">
                <a:latin typeface="Meiryo UI" panose="020B0604030504040204" pitchFamily="34" charset="-128"/>
                <a:ea typeface="Meiryo UI" panose="020B0604030504040204" pitchFamily="34" charset="-128"/>
              </a:rPr>
              <a:t>や構成</a:t>
            </a:r>
            <a:endParaRPr kumimoji="1" lang="ja-JP" altLang="en-US" sz="1200" dirty="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D841102C-B0EF-6604-5173-99BDF5413B81}"/>
              </a:ext>
            </a:extLst>
          </p:cNvPr>
          <p:cNvSpPr/>
          <p:nvPr/>
        </p:nvSpPr>
        <p:spPr>
          <a:xfrm>
            <a:off x="532566" y="3601921"/>
            <a:ext cx="1386670" cy="11884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フロントエンド</a:t>
            </a:r>
            <a:r>
              <a:rPr kumimoji="1" lang="ja-JP" altLang="en-US" sz="1200">
                <a:latin typeface="Meiryo UI" panose="020B0604030504040204" pitchFamily="34" charset="-128"/>
                <a:ea typeface="Meiryo UI" panose="020B0604030504040204" pitchFamily="34" charset="-128"/>
              </a:rPr>
              <a:t>要素</a:t>
            </a:r>
            <a:endParaRPr kumimoji="1" lang="ja-JP" altLang="en-US" sz="120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942243D8-C7FB-EA05-957F-95BDEE51B048}"/>
              </a:ext>
            </a:extLst>
          </p:cNvPr>
          <p:cNvSpPr/>
          <p:nvPr/>
        </p:nvSpPr>
        <p:spPr>
          <a:xfrm>
            <a:off x="1919236" y="3601921"/>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TOP</a:t>
            </a:r>
            <a:r>
              <a:rPr lang="ja-JP" altLang="en-US" sz="1200">
                <a:latin typeface="Meiryo UI" panose="020B0604030504040204" pitchFamily="34" charset="-128"/>
                <a:ea typeface="Meiryo UI" panose="020B0604030504040204" pitchFamily="34" charset="-128"/>
              </a:rPr>
              <a:t>ページ</a:t>
            </a:r>
            <a:endParaRPr kumimoji="1" lang="ja-JP" altLang="en-US" sz="1200"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F8A185C2-EC01-D1A6-EB1B-834972056C0F}"/>
              </a:ext>
            </a:extLst>
          </p:cNvPr>
          <p:cNvSpPr/>
          <p:nvPr/>
        </p:nvSpPr>
        <p:spPr>
          <a:xfrm>
            <a:off x="1919236" y="4196157"/>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CONTACT</a:t>
            </a:r>
            <a:r>
              <a:rPr kumimoji="1" lang="ja-JP" altLang="en-US" sz="1200">
                <a:latin typeface="Meiryo UI" panose="020B0604030504040204" pitchFamily="34" charset="-128"/>
                <a:ea typeface="Meiryo UI" panose="020B0604030504040204" pitchFamily="34" charset="-128"/>
              </a:rPr>
              <a:t>ページ</a:t>
            </a:r>
            <a:endParaRPr kumimoji="1" lang="ja-JP" altLang="en-US" sz="1200" dirty="0">
              <a:latin typeface="Meiryo UI" panose="020B0604030504040204" pitchFamily="34" charset="-128"/>
              <a:ea typeface="Meiryo UI" panose="020B0604030504040204" pitchFamily="34" charset="-128"/>
            </a:endParaRPr>
          </a:p>
        </p:txBody>
      </p:sp>
      <p:sp>
        <p:nvSpPr>
          <p:cNvPr id="27" name="正方形/長方形 26">
            <a:extLst>
              <a:ext uri="{FF2B5EF4-FFF2-40B4-BE49-F238E27FC236}">
                <a16:creationId xmlns:a16="http://schemas.microsoft.com/office/drawing/2014/main" id="{3F6915EE-DB3A-D05C-7534-B14BD8716747}"/>
              </a:ext>
            </a:extLst>
          </p:cNvPr>
          <p:cNvSpPr/>
          <p:nvPr/>
        </p:nvSpPr>
        <p:spPr>
          <a:xfrm>
            <a:off x="3305907" y="3601921"/>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32B0FB90-7B02-292F-34A8-F98DF16AB952}"/>
              </a:ext>
            </a:extLst>
          </p:cNvPr>
          <p:cNvSpPr/>
          <p:nvPr/>
        </p:nvSpPr>
        <p:spPr>
          <a:xfrm>
            <a:off x="3305907" y="4196157"/>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a:t>
            </a:r>
            <a:r>
              <a:rPr kumimoji="1" lang="en-US" altLang="ja-JP" sz="1200" dirty="0" err="1">
                <a:latin typeface="Meiryo UI" panose="020B0604030504040204" pitchFamily="34" charset="-128"/>
                <a:ea typeface="Meiryo UI" panose="020B0604030504040204" pitchFamily="34" charset="-128"/>
              </a:rPr>
              <a:t>contact.html</a:t>
            </a:r>
            <a:endParaRPr kumimoji="1" lang="ja-JP" altLang="en-US" sz="1200" dirty="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1BA46EE3-3603-11B9-4DB0-E704436707BA}"/>
              </a:ext>
            </a:extLst>
          </p:cNvPr>
          <p:cNvSpPr/>
          <p:nvPr/>
        </p:nvSpPr>
        <p:spPr>
          <a:xfrm>
            <a:off x="532566" y="1821313"/>
            <a:ext cx="1386670" cy="17816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サイト全体</a:t>
            </a:r>
            <a:endParaRPr kumimoji="1" lang="ja-JP" altLang="en-US" sz="1200" dirty="0">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1FB26AAE-172A-9561-C74C-C17BD6781471}"/>
              </a:ext>
            </a:extLst>
          </p:cNvPr>
          <p:cNvSpPr/>
          <p:nvPr/>
        </p:nvSpPr>
        <p:spPr>
          <a:xfrm>
            <a:off x="1919236" y="1821313"/>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Root</a:t>
            </a:r>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URL</a:t>
            </a:r>
            <a:endParaRPr kumimoji="1" lang="ja-JP" altLang="en-US" sz="120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26267A68-23AE-6B2A-DBD9-7575AEF6FDC3}"/>
              </a:ext>
            </a:extLst>
          </p:cNvPr>
          <p:cNvSpPr/>
          <p:nvPr/>
        </p:nvSpPr>
        <p:spPr>
          <a:xfrm>
            <a:off x="1919236" y="2415549"/>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SSL/TLS</a:t>
            </a:r>
            <a:endParaRPr kumimoji="1" lang="ja-JP" altLang="en-US" sz="1200"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940D5E44-DA35-1EE1-5702-D13407337FC1}"/>
              </a:ext>
            </a:extLst>
          </p:cNvPr>
          <p:cNvSpPr/>
          <p:nvPr/>
        </p:nvSpPr>
        <p:spPr>
          <a:xfrm>
            <a:off x="3305907" y="1821313"/>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Google</a:t>
            </a:r>
            <a:r>
              <a:rPr kumimoji="1" lang="ja-JP" altLang="en-US" sz="1200">
                <a:latin typeface="Meiryo UI" panose="020B0604030504040204" pitchFamily="34" charset="-128"/>
                <a:ea typeface="Meiryo UI" panose="020B0604030504040204" pitchFamily="34" charset="-128"/>
              </a:rPr>
              <a:t>の公開サイトにより動的に自動生成</a:t>
            </a:r>
            <a:endParaRPr kumimoji="1" lang="ja-JP" altLang="en-US" sz="120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6B73AE17-64B1-1EA3-2209-25FCF2EA13FC}"/>
              </a:ext>
            </a:extLst>
          </p:cNvPr>
          <p:cNvSpPr/>
          <p:nvPr/>
        </p:nvSpPr>
        <p:spPr>
          <a:xfrm>
            <a:off x="3305907" y="2415549"/>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（独自ドメインではないため）共有の</a:t>
            </a:r>
            <a:r>
              <a:rPr lang="en-US" altLang="ja-JP" sz="1200" dirty="0">
                <a:latin typeface="Meiryo UI" panose="020B0604030504040204" pitchFamily="34" charset="-128"/>
                <a:ea typeface="Meiryo UI" panose="020B0604030504040204" pitchFamily="34" charset="-128"/>
              </a:rPr>
              <a:t>SSL/TLS</a:t>
            </a:r>
            <a:r>
              <a:rPr lang="ja-JP" altLang="en-US" sz="1200">
                <a:latin typeface="Meiryo UI" panose="020B0604030504040204" pitchFamily="34" charset="-128"/>
                <a:ea typeface="Meiryo UI" panose="020B0604030504040204" pitchFamily="34" charset="-128"/>
              </a:rPr>
              <a:t>を利用</a:t>
            </a:r>
            <a:endParaRPr lang="en-US" altLang="ja-JP" sz="12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B3B637AE-E5D9-3C51-473C-6BE3149B6E8F}"/>
              </a:ext>
            </a:extLst>
          </p:cNvPr>
          <p:cNvSpPr/>
          <p:nvPr/>
        </p:nvSpPr>
        <p:spPr>
          <a:xfrm>
            <a:off x="7666893" y="4790393"/>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デプロイ毎に</a:t>
            </a:r>
            <a:r>
              <a:rPr lang="en-US" altLang="ja-JP" sz="1200" dirty="0">
                <a:latin typeface="Meiryo UI" panose="020B0604030504040204" pitchFamily="34" charset="-128"/>
                <a:ea typeface="Meiryo UI" panose="020B0604030504040204" pitchFamily="34" charset="-128"/>
              </a:rPr>
              <a:t>URL</a:t>
            </a:r>
            <a:r>
              <a:rPr lang="ja-JP" altLang="en-US" sz="1200">
                <a:latin typeface="Meiryo UI" panose="020B0604030504040204" pitchFamily="34" charset="-128"/>
                <a:ea typeface="Meiryo UI" panose="020B0604030504040204" pitchFamily="34" charset="-128"/>
              </a:rPr>
              <a:t>が変更となる</a:t>
            </a:r>
            <a:endParaRPr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標準で</a:t>
            </a:r>
            <a:r>
              <a:rPr kumimoji="1" lang="en-US" altLang="ja-JP" sz="1200" dirty="0">
                <a:latin typeface="Meiryo UI" panose="020B0604030504040204" pitchFamily="34" charset="-128"/>
                <a:ea typeface="Meiryo UI" panose="020B0604030504040204" pitchFamily="34" charset="-128"/>
              </a:rPr>
              <a:t>SSL/TLS</a:t>
            </a:r>
            <a:r>
              <a:rPr kumimoji="1" lang="ja-JP" altLang="en-US" sz="1200">
                <a:latin typeface="Meiryo UI" panose="020B0604030504040204" pitchFamily="34" charset="-128"/>
                <a:ea typeface="Meiryo UI" panose="020B0604030504040204" pitchFamily="34" charset="-128"/>
              </a:rPr>
              <a:t>による通信が行われる</a:t>
            </a:r>
            <a:endParaRPr kumimoji="1" lang="ja-JP" altLang="en-US" sz="1200" dirty="0">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1BC3DFEE-585D-2621-832B-C01BBB697320}"/>
              </a:ext>
            </a:extLst>
          </p:cNvPr>
          <p:cNvSpPr/>
          <p:nvPr/>
        </p:nvSpPr>
        <p:spPr>
          <a:xfrm>
            <a:off x="7666893" y="5384629"/>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非公開になっていることをリリース前に必ず確認</a:t>
            </a:r>
            <a:endParaRPr kumimoji="1" lang="en-US" altLang="ja-JP" sz="1200" dirty="0">
              <a:latin typeface="Meiryo UI" panose="020B0604030504040204" pitchFamily="34" charset="-128"/>
              <a:ea typeface="Meiryo UI" panose="020B0604030504040204" pitchFamily="34" charset="-128"/>
            </a:endParaRPr>
          </a:p>
          <a:p>
            <a:r>
              <a:rPr lang="en-US" altLang="ja-JP" sz="1200" dirty="0">
                <a:latin typeface="Meiryo UI" panose="020B0604030504040204" pitchFamily="34" charset="-128"/>
                <a:ea typeface="Meiryo UI" panose="020B0604030504040204" pitchFamily="34" charset="-128"/>
              </a:rPr>
              <a:t>Google</a:t>
            </a:r>
            <a:r>
              <a:rPr lang="ja-JP" altLang="en-US" sz="1200">
                <a:latin typeface="Meiryo UI" panose="020B0604030504040204" pitchFamily="34" charset="-128"/>
                <a:ea typeface="Meiryo UI" panose="020B0604030504040204" pitchFamily="34" charset="-128"/>
              </a:rPr>
              <a:t>アカウントからアクセス</a:t>
            </a:r>
            <a:endParaRPr kumimoji="1" lang="ja-JP" altLang="en-US" sz="1200" dirty="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A7052528-B16E-9E84-26EA-A5B5E17181AA}"/>
              </a:ext>
            </a:extLst>
          </p:cNvPr>
          <p:cNvSpPr/>
          <p:nvPr/>
        </p:nvSpPr>
        <p:spPr>
          <a:xfrm>
            <a:off x="7666891" y="1344785"/>
            <a:ext cx="3989196" cy="47757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endParaRPr kumimoji="1" lang="ja-JP" altLang="en-US" sz="1200" dirty="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1206533C-EC32-A2AA-51EB-35AB78C7C1BF}"/>
              </a:ext>
            </a:extLst>
          </p:cNvPr>
          <p:cNvSpPr/>
          <p:nvPr/>
        </p:nvSpPr>
        <p:spPr>
          <a:xfrm>
            <a:off x="7666893" y="3601921"/>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a:t>
            </a:r>
            <a:r>
              <a:rPr kumimoji="1" lang="en-US" altLang="ja-JP" sz="1200" dirty="0" err="1">
                <a:latin typeface="Meiryo UI" panose="020B0604030504040204" pitchFamily="34" charset="-128"/>
                <a:ea typeface="Meiryo UI" panose="020B0604030504040204" pitchFamily="34" charset="-128"/>
              </a:rPr>
              <a:t>index.html</a:t>
            </a:r>
            <a:r>
              <a:rPr kumimoji="1" lang="ja-JP" altLang="en-US" sz="1200">
                <a:latin typeface="Meiryo UI" panose="020B0604030504040204" pitchFamily="34" charset="-128"/>
                <a:ea typeface="Meiryo UI" panose="020B0604030504040204" pitchFamily="34" charset="-128"/>
              </a:rPr>
              <a:t>でもアクセス可</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レスポンシブ対応</a:t>
            </a:r>
            <a:endParaRPr kumimoji="1" lang="ja-JP" altLang="en-US" sz="1200" dirty="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ED050DF8-36E4-7816-F381-F4E56543AB32}"/>
              </a:ext>
            </a:extLst>
          </p:cNvPr>
          <p:cNvSpPr/>
          <p:nvPr/>
        </p:nvSpPr>
        <p:spPr>
          <a:xfrm>
            <a:off x="7666893" y="4196157"/>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レスポンシブ対応</a:t>
            </a:r>
            <a:endParaRPr lang="ja-JP" altLang="en-US" sz="1200" dirty="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07D2E5A9-1A1F-B344-3AD5-DAFAEFCC2109}"/>
              </a:ext>
            </a:extLst>
          </p:cNvPr>
          <p:cNvSpPr/>
          <p:nvPr/>
        </p:nvSpPr>
        <p:spPr>
          <a:xfrm>
            <a:off x="7666893" y="1821313"/>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Meiryo UI" panose="020B0604030504040204" pitchFamily="34" charset="-128"/>
                <a:ea typeface="Meiryo UI" panose="020B0604030504040204" pitchFamily="34" charset="-128"/>
              </a:rPr>
              <a:t>DNS</a:t>
            </a:r>
            <a:r>
              <a:rPr lang="ja-JP" altLang="en-US" sz="1200">
                <a:latin typeface="Meiryo UI" panose="020B0604030504040204" pitchFamily="34" charset="-128"/>
                <a:ea typeface="Meiryo UI" panose="020B0604030504040204" pitchFamily="34" charset="-128"/>
              </a:rPr>
              <a:t>にて</a:t>
            </a:r>
            <a:r>
              <a:rPr lang="en-US" altLang="ja-JP" sz="1200" dirty="0">
                <a:latin typeface="Meiryo UI" panose="020B0604030504040204" pitchFamily="34" charset="-128"/>
                <a:ea typeface="Meiryo UI" panose="020B0604030504040204" pitchFamily="34" charset="-128"/>
              </a:rPr>
              <a:t>CNAME</a:t>
            </a:r>
            <a:r>
              <a:rPr lang="ja-JP" altLang="en-US" sz="1200">
                <a:latin typeface="Meiryo UI" panose="020B0604030504040204" pitchFamily="34" charset="-128"/>
                <a:ea typeface="Meiryo UI" panose="020B0604030504040204" pitchFamily="34" charset="-128"/>
              </a:rPr>
              <a:t>設定することで独自ドメイン化も可能</a:t>
            </a:r>
            <a:endParaRPr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（今回</a:t>
            </a:r>
            <a:r>
              <a:rPr lang="ja-JP" altLang="en-US" sz="1200">
                <a:latin typeface="Meiryo UI" panose="020B0604030504040204" pitchFamily="34" charset="-128"/>
                <a:ea typeface="Meiryo UI" panose="020B0604030504040204" pitchFamily="34" charset="-128"/>
              </a:rPr>
              <a:t>は行わない）</a:t>
            </a:r>
            <a:endParaRPr kumimoji="1" lang="ja-JP" altLang="en-US" sz="1200" dirty="0">
              <a:latin typeface="Meiryo UI" panose="020B0604030504040204" pitchFamily="34" charset="-128"/>
              <a:ea typeface="Meiryo UI" panose="020B0604030504040204" pitchFamily="34" charset="-128"/>
            </a:endParaRPr>
          </a:p>
        </p:txBody>
      </p:sp>
      <p:sp>
        <p:nvSpPr>
          <p:cNvPr id="40" name="正方形/長方形 39">
            <a:extLst>
              <a:ext uri="{FF2B5EF4-FFF2-40B4-BE49-F238E27FC236}">
                <a16:creationId xmlns:a16="http://schemas.microsoft.com/office/drawing/2014/main" id="{01FEC6B3-F722-7A80-CC3E-DA579C493293}"/>
              </a:ext>
            </a:extLst>
          </p:cNvPr>
          <p:cNvSpPr/>
          <p:nvPr/>
        </p:nvSpPr>
        <p:spPr>
          <a:xfrm>
            <a:off x="7666893" y="2415549"/>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Meiryo UI" panose="020B0604030504040204" pitchFamily="34" charset="-128"/>
                <a:ea typeface="Meiryo UI" panose="020B0604030504040204" pitchFamily="34" charset="-128"/>
              </a:rPr>
              <a:t>EV, OV, </a:t>
            </a:r>
            <a:r>
              <a:rPr lang="ja-JP" altLang="en-US" sz="1200">
                <a:latin typeface="Meiryo UI" panose="020B0604030504040204" pitchFamily="34" charset="-128"/>
                <a:ea typeface="Meiryo UI" panose="020B0604030504040204" pitchFamily="34" charset="-128"/>
              </a:rPr>
              <a:t>ドメイン認証等は利用せず暗号化のみ対応</a:t>
            </a:r>
            <a:endParaRPr kumimoji="1" lang="ja-JP" altLang="en-US" sz="1200" dirty="0">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2C83B561-9FFB-1CBA-8858-09D670DC8F89}"/>
              </a:ext>
            </a:extLst>
          </p:cNvPr>
          <p:cNvSpPr/>
          <p:nvPr/>
        </p:nvSpPr>
        <p:spPr>
          <a:xfrm>
            <a:off x="1919236" y="3008735"/>
            <a:ext cx="1386670"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スマホ対応</a:t>
            </a:r>
            <a:endParaRPr kumimoji="1" lang="ja-JP" altLang="en-US" sz="12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1B4BEB-6E81-816D-2F94-A4DA9D4A2F2B}"/>
              </a:ext>
            </a:extLst>
          </p:cNvPr>
          <p:cNvSpPr/>
          <p:nvPr/>
        </p:nvSpPr>
        <p:spPr>
          <a:xfrm>
            <a:off x="3305907" y="3008735"/>
            <a:ext cx="436098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メディアクエリで対応。ブレークポイントは</a:t>
            </a:r>
            <a:r>
              <a:rPr lang="en-US" altLang="ja-JP" sz="1200" dirty="0">
                <a:latin typeface="Meiryo UI" panose="020B0604030504040204" pitchFamily="34" charset="-128"/>
                <a:ea typeface="Meiryo UI" panose="020B0604030504040204" pitchFamily="34" charset="-128"/>
              </a:rPr>
              <a:t>640px 1</a:t>
            </a:r>
            <a:r>
              <a:rPr lang="ja-JP" altLang="en-US" sz="1200">
                <a:latin typeface="Meiryo UI" panose="020B0604030504040204" pitchFamily="34" charset="-128"/>
                <a:ea typeface="Meiryo UI" panose="020B0604030504040204" pitchFamily="34" charset="-128"/>
              </a:rPr>
              <a:t>箇所とする</a:t>
            </a:r>
            <a:endParaRPr lang="en-US" altLang="ja-JP" sz="1200" dirty="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F7FC43C0-F96A-01A5-134A-6D51A41C5942}"/>
              </a:ext>
            </a:extLst>
          </p:cNvPr>
          <p:cNvSpPr/>
          <p:nvPr/>
        </p:nvSpPr>
        <p:spPr>
          <a:xfrm>
            <a:off x="7666893" y="3008735"/>
            <a:ext cx="3989196" cy="594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 altLang="ja-JP" sz="1200" dirty="0">
                <a:latin typeface="Meiryo UI" panose="020B0604030504040204" pitchFamily="34" charset="-128"/>
                <a:ea typeface="Meiryo UI" panose="020B0604030504040204" pitchFamily="34" charset="-128"/>
              </a:rPr>
              <a:t>@media screen and (max-width: 640px) {</a:t>
            </a:r>
            <a:r>
              <a:rPr lang="en-US" altLang="ja-JP" sz="1200" dirty="0">
                <a:latin typeface="Meiryo UI" panose="020B0604030504040204" pitchFamily="34" charset="-128"/>
                <a:ea typeface="Meiryo UI" panose="020B0604030504040204" pitchFamily="34" charset="-128"/>
              </a:rPr>
              <a:t>}</a:t>
            </a:r>
            <a:endParaRPr lang="en" altLang="ja-JP"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1099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397286"/>
            <a:ext cx="10515598" cy="1404458"/>
          </a:xfrm>
        </p:spPr>
        <p:txBody>
          <a:bodyPr>
            <a:normAutofit/>
          </a:bodyPr>
          <a:lstStyle/>
          <a:p>
            <a:r>
              <a:rPr lang="ja-JP" altLang="en-US" sz="3600"/>
              <a:t>参考資料</a:t>
            </a:r>
            <a:endParaRPr kumimoji="1" lang="ja-JP" altLang="en-US" sz="360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7</a:t>
            </a:fld>
            <a:endParaRPr kumimoji="1" lang="ja-JP" altLang="en-US"/>
          </a:p>
        </p:txBody>
      </p:sp>
      <p:pic>
        <p:nvPicPr>
          <p:cNvPr id="7" name="図 6">
            <a:extLst>
              <a:ext uri="{FF2B5EF4-FFF2-40B4-BE49-F238E27FC236}">
                <a16:creationId xmlns:a16="http://schemas.microsoft.com/office/drawing/2014/main" id="{39F6FDFF-CB74-9741-BA6F-60886C4E1627}"/>
              </a:ext>
            </a:extLst>
          </p:cNvPr>
          <p:cNvPicPr>
            <a:picLocks noChangeAspect="1"/>
          </p:cNvPicPr>
          <p:nvPr/>
        </p:nvPicPr>
        <p:blipFill>
          <a:blip r:embed="rId2"/>
          <a:stretch>
            <a:fillRect/>
          </a:stretch>
        </p:blipFill>
        <p:spPr>
          <a:xfrm>
            <a:off x="819150" y="541832"/>
            <a:ext cx="1409700" cy="418504"/>
          </a:xfrm>
          <a:prstGeom prst="rect">
            <a:avLst/>
          </a:prstGeom>
        </p:spPr>
      </p:pic>
      <p:sp>
        <p:nvSpPr>
          <p:cNvPr id="6" name="フッター プレースホルダー 3">
            <a:extLst>
              <a:ext uri="{FF2B5EF4-FFF2-40B4-BE49-F238E27FC236}">
                <a16:creationId xmlns:a16="http://schemas.microsoft.com/office/drawing/2014/main" id="{62115B03-E005-DDC5-83EB-BA1FA227FF08}"/>
              </a:ext>
            </a:extLst>
          </p:cNvPr>
          <p:cNvSpPr>
            <a:spLocks noGrp="1"/>
          </p:cNvSpPr>
          <p:nvPr>
            <p:ph type="ftr" sz="quarter" idx="11"/>
          </p:nvPr>
        </p:nvSpPr>
        <p:spPr>
          <a:xfrm>
            <a:off x="4038600" y="6386830"/>
            <a:ext cx="4114800" cy="365125"/>
          </a:xfrm>
        </p:spPr>
        <p:txBody>
          <a:bodyPr/>
          <a:lstStyle/>
          <a:p>
            <a:r>
              <a:rPr lang="en" altLang="ja-JP" dirty="0"/>
              <a:t>bluecode inc.</a:t>
            </a:r>
            <a:endParaRPr lang="ja-JP" altLang="en-US"/>
          </a:p>
        </p:txBody>
      </p:sp>
    </p:spTree>
    <p:extLst>
      <p:ext uri="{BB962C8B-B14F-4D97-AF65-F5344CB8AC3E}">
        <p14:creationId xmlns:p14="http://schemas.microsoft.com/office/powerpoint/2010/main" val="19004183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400" dirty="0" smtClean="0">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0_bluecode_2021テンプレpptx.pptx" id="{4AC11F32-13B2-F346-8483-75E65E631398}" vid="{B64C0586-CBAE-2E46-A836-FB0DA1B7282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1847</TotalTime>
  <Words>755</Words>
  <Application>Microsoft Macintosh PowerPoint</Application>
  <PresentationFormat>ワイド画面</PresentationFormat>
  <Paragraphs>142</Paragraphs>
  <Slides>7</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Meiryo UI</vt:lpstr>
      <vt:lpstr>游ゴシック</vt:lpstr>
      <vt:lpstr>Arial</vt:lpstr>
      <vt:lpstr>Office テーマ</vt:lpstr>
      <vt:lpstr>問合せ受付Web 基本設計書</vt:lpstr>
      <vt:lpstr>目次</vt:lpstr>
      <vt:lpstr>基本設計の位置づけ</vt:lpstr>
      <vt:lpstr>システムの構成要素と名称</vt:lpstr>
      <vt:lpstr>方式設計</vt:lpstr>
      <vt:lpstr>Webサイト構成</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ウェブサイト基本設計書</dc:title>
  <dc:creator>小澤 慧利子</dc:creator>
  <cp:lastModifiedBy>bourgeon80@gmail.com</cp:lastModifiedBy>
  <cp:revision>127</cp:revision>
  <dcterms:created xsi:type="dcterms:W3CDTF">2022-06-24T06:59:00Z</dcterms:created>
  <dcterms:modified xsi:type="dcterms:W3CDTF">2022-10-11T04:41:55Z</dcterms:modified>
</cp:coreProperties>
</file>