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72" r:id="rId4"/>
    <p:sldId id="273" r:id="rId5"/>
    <p:sldId id="274" r:id="rId6"/>
    <p:sldId id="275" r:id="rId7"/>
    <p:sldId id="276" r:id="rId8"/>
    <p:sldId id="277" r:id="rId9"/>
    <p:sldId id="284" r:id="rId10"/>
    <p:sldId id="285" r:id="rId11"/>
    <p:sldId id="286" r:id="rId12"/>
    <p:sldId id="287" r:id="rId13"/>
    <p:sldId id="288" r:id="rId14"/>
    <p:sldId id="270" r:id="rId15"/>
    <p:sldId id="293" r:id="rId16"/>
    <p:sldId id="265"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EC1"/>
    <a:srgbClr val="D495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p:restoredTop sz="87483"/>
  </p:normalViewPr>
  <p:slideViewPr>
    <p:cSldViewPr snapToGrid="0" snapToObjects="1">
      <p:cViewPr varScale="1">
        <p:scale>
          <a:sx n="111" d="100"/>
          <a:sy n="111" d="100"/>
        </p:scale>
        <p:origin x="1184" y="200"/>
      </p:cViewPr>
      <p:guideLst>
        <p:guide orient="horz" pos="2160"/>
        <p:guide pos="3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8645D-7094-454A-9272-DBF2E8D56680}" type="datetimeFigureOut">
              <a:rPr kumimoji="1" lang="ja-JP" altLang="en-US" smtClean="0"/>
              <a:t>2022/10/13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ACA35-4236-754B-83C3-BD6D1D3ABF4D}" type="slidenum">
              <a:rPr kumimoji="1" lang="ja-JP" altLang="en-US" smtClean="0"/>
              <a:t>‹#›</a:t>
            </a:fld>
            <a:endParaRPr kumimoji="1" lang="ja-JP" altLang="en-US"/>
          </a:p>
        </p:txBody>
      </p:sp>
    </p:spTree>
    <p:extLst>
      <p:ext uri="{BB962C8B-B14F-4D97-AF65-F5344CB8AC3E}">
        <p14:creationId xmlns:p14="http://schemas.microsoft.com/office/powerpoint/2010/main" val="5811279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各業務要件毎に說明、フロー図などを作ることもある。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4</a:t>
            </a:fld>
            <a:endParaRPr kumimoji="1" lang="ja-JP" altLang="en-US"/>
          </a:p>
        </p:txBody>
      </p:sp>
    </p:spTree>
    <p:extLst>
      <p:ext uri="{BB962C8B-B14F-4D97-AF65-F5344CB8AC3E}">
        <p14:creationId xmlns:p14="http://schemas.microsoft.com/office/powerpoint/2010/main" val="294974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ここでは一覧にしているが、</a:t>
            </a:r>
            <a:r>
              <a:rPr kumimoji="1" lang="en-US" altLang="ja-JP" dirty="0"/>
              <a:t>UI</a:t>
            </a:r>
            <a:r>
              <a:rPr kumimoji="1" lang="ja-JP" altLang="en-US"/>
              <a:t>や帳票など、目に見えるものを「外部機能要件」、</a:t>
            </a:r>
            <a:r>
              <a:rPr kumimoji="1" lang="en-US" altLang="ja-JP" dirty="0"/>
              <a:t>API</a:t>
            </a:r>
            <a:r>
              <a:rPr kumimoji="1" lang="ja-JP" altLang="en-US"/>
              <a:t>やバッチなど、目に見えないものを「内部機能要件」として定義するのが一般的。</a:t>
            </a:r>
            <a:br>
              <a:rPr kumimoji="1" lang="en-US" altLang="ja-JP" dirty="0"/>
            </a:br>
            <a:r>
              <a:rPr kumimoji="1" lang="ja-JP" altLang="en-US"/>
              <a:t>各機能毎に說明資料、フロー図などをつくることもある。</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6</a:t>
            </a:fld>
            <a:endParaRPr kumimoji="1" lang="ja-JP" altLang="en-US"/>
          </a:p>
        </p:txBody>
      </p:sp>
    </p:spTree>
    <p:extLst>
      <p:ext uri="{BB962C8B-B14F-4D97-AF65-F5344CB8AC3E}">
        <p14:creationId xmlns:p14="http://schemas.microsoft.com/office/powerpoint/2010/main" val="416616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FURPS+,RASIS,</a:t>
            </a:r>
            <a:r>
              <a:rPr kumimoji="1" lang="ja-JP" altLang="en-US" sz="1200" b="0" i="0" kern="1200">
                <a:solidFill>
                  <a:schemeClr val="tx1"/>
                </a:solidFill>
                <a:effectLst/>
                <a:latin typeface="+mn-lt"/>
                <a:ea typeface="+mn-ea"/>
                <a:cs typeface="+mn-cs"/>
              </a:rPr>
              <a:t> </a:t>
            </a:r>
            <a:r>
              <a:rPr kumimoji="1" lang="en" altLang="ja-JP" sz="1200" b="0" i="0" kern="1200" dirty="0">
                <a:solidFill>
                  <a:schemeClr val="tx1"/>
                </a:solidFill>
                <a:effectLst/>
                <a:latin typeface="+mn-lt"/>
                <a:ea typeface="+mn-ea"/>
                <a:cs typeface="+mn-cs"/>
              </a:rPr>
              <a:t>JIS X25010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2013(ISO/IEC 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2011) </a:t>
            </a:r>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8</a:t>
            </a:fld>
            <a:endParaRPr kumimoji="1" lang="ja-JP" altLang="en-US"/>
          </a:p>
        </p:txBody>
      </p:sp>
    </p:spTree>
    <p:extLst>
      <p:ext uri="{BB962C8B-B14F-4D97-AF65-F5344CB8AC3E}">
        <p14:creationId xmlns:p14="http://schemas.microsoft.com/office/powerpoint/2010/main" val="173444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9</a:t>
            </a:fld>
            <a:endParaRPr kumimoji="1" lang="ja-JP" altLang="en-US"/>
          </a:p>
        </p:txBody>
      </p:sp>
    </p:spTree>
    <p:extLst>
      <p:ext uri="{BB962C8B-B14F-4D97-AF65-F5344CB8AC3E}">
        <p14:creationId xmlns:p14="http://schemas.microsoft.com/office/powerpoint/2010/main" val="427048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10</a:t>
            </a:fld>
            <a:endParaRPr kumimoji="1" lang="ja-JP" altLang="en-US"/>
          </a:p>
        </p:txBody>
      </p:sp>
    </p:spTree>
    <p:extLst>
      <p:ext uri="{BB962C8B-B14F-4D97-AF65-F5344CB8AC3E}">
        <p14:creationId xmlns:p14="http://schemas.microsoft.com/office/powerpoint/2010/main" val="74597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www.ipa.go.jp</a:t>
            </a:r>
            <a:r>
              <a:rPr kumimoji="1" lang="en" altLang="ja-JP" dirty="0"/>
              <a:t>/security/vuln/</a:t>
            </a:r>
            <a:r>
              <a:rPr kumimoji="1" lang="en" altLang="ja-JP" dirty="0" err="1"/>
              <a:t>websecurity.html</a:t>
            </a:r>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11</a:t>
            </a:fld>
            <a:endParaRPr kumimoji="1" lang="ja-JP" altLang="en-US"/>
          </a:p>
        </p:txBody>
      </p:sp>
    </p:spTree>
    <p:extLst>
      <p:ext uri="{BB962C8B-B14F-4D97-AF65-F5344CB8AC3E}">
        <p14:creationId xmlns:p14="http://schemas.microsoft.com/office/powerpoint/2010/main" val="240398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FURPS+</a:t>
            </a:r>
            <a:r>
              <a:rPr kumimoji="1" lang="ja-JP" altLang="en-US" sz="1200" b="0" i="0" kern="1200">
                <a:solidFill>
                  <a:schemeClr val="tx1"/>
                </a:solidFill>
                <a:effectLst/>
                <a:latin typeface="+mn-lt"/>
                <a:ea typeface="+mn-ea"/>
                <a:cs typeface="+mn-cs"/>
              </a:rPr>
              <a:t>や</a:t>
            </a:r>
            <a:r>
              <a:rPr kumimoji="1" lang="en" altLang="ja-JP" sz="1200" b="0" i="0" kern="1200" dirty="0">
                <a:solidFill>
                  <a:schemeClr val="tx1"/>
                </a:solidFill>
                <a:effectLst/>
                <a:latin typeface="+mn-lt"/>
                <a:ea typeface="+mn-ea"/>
                <a:cs typeface="+mn-cs"/>
              </a:rPr>
              <a:t>JIS X25010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2013(ISO/IEC 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2011) RASIS</a:t>
            </a:r>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12</a:t>
            </a:fld>
            <a:endParaRPr kumimoji="1" lang="ja-JP" altLang="en-US"/>
          </a:p>
        </p:txBody>
      </p:sp>
    </p:spTree>
    <p:extLst>
      <p:ext uri="{BB962C8B-B14F-4D97-AF65-F5344CB8AC3E}">
        <p14:creationId xmlns:p14="http://schemas.microsoft.com/office/powerpoint/2010/main" val="118138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FURPS+</a:t>
            </a:r>
            <a:r>
              <a:rPr kumimoji="1" lang="ja-JP" altLang="en-US" sz="1200" b="0" i="0" kern="1200">
                <a:solidFill>
                  <a:schemeClr val="tx1"/>
                </a:solidFill>
                <a:effectLst/>
                <a:latin typeface="+mn-lt"/>
                <a:ea typeface="+mn-ea"/>
                <a:cs typeface="+mn-cs"/>
              </a:rPr>
              <a:t>や</a:t>
            </a:r>
            <a:r>
              <a:rPr kumimoji="1" lang="en" altLang="ja-JP" sz="1200" b="0" i="0" kern="1200" dirty="0">
                <a:solidFill>
                  <a:schemeClr val="tx1"/>
                </a:solidFill>
                <a:effectLst/>
                <a:latin typeface="+mn-lt"/>
                <a:ea typeface="+mn-ea"/>
                <a:cs typeface="+mn-cs"/>
              </a:rPr>
              <a:t>JIS X25010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2013(ISO/IEC 25010</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2011) RASIS</a:t>
            </a:r>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13</a:t>
            </a:fld>
            <a:endParaRPr kumimoji="1" lang="ja-JP" altLang="en-US"/>
          </a:p>
        </p:txBody>
      </p:sp>
    </p:spTree>
    <p:extLst>
      <p:ext uri="{BB962C8B-B14F-4D97-AF65-F5344CB8AC3E}">
        <p14:creationId xmlns:p14="http://schemas.microsoft.com/office/powerpoint/2010/main" val="894989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16</a:t>
            </a:fld>
            <a:endParaRPr kumimoji="1" lang="ja-JP" altLang="en-US"/>
          </a:p>
        </p:txBody>
      </p:sp>
    </p:spTree>
    <p:extLst>
      <p:ext uri="{BB962C8B-B14F-4D97-AF65-F5344CB8AC3E}">
        <p14:creationId xmlns:p14="http://schemas.microsoft.com/office/powerpoint/2010/main" val="93971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784B-4C97-A842-A51F-E9FC1FC001DD}"/>
              </a:ext>
            </a:extLst>
          </p:cNvPr>
          <p:cNvSpPr>
            <a:spLocks noGrp="1"/>
          </p:cNvSpPr>
          <p:nvPr>
            <p:ph type="ctrTitle"/>
          </p:nvPr>
        </p:nvSpPr>
        <p:spPr>
          <a:xfrm>
            <a:off x="838200" y="2058886"/>
            <a:ext cx="10515598" cy="742857"/>
          </a:xfrm>
        </p:spPr>
        <p:txBody>
          <a:bodyPr anchor="ctr">
            <a:normAutofit/>
          </a:bodyPr>
          <a:lstStyle>
            <a:lvl1pPr algn="ctr">
              <a:defRPr sz="44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B15453-7AA7-5F45-B574-393DFC7D296C}"/>
              </a:ext>
            </a:extLst>
          </p:cNvPr>
          <p:cNvSpPr>
            <a:spLocks noGrp="1"/>
          </p:cNvSpPr>
          <p:nvPr>
            <p:ph type="subTitle" idx="1" hasCustomPrompt="1"/>
          </p:nvPr>
        </p:nvSpPr>
        <p:spPr>
          <a:xfrm>
            <a:off x="1523999" y="3965714"/>
            <a:ext cx="9144000" cy="1655762"/>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bluecode</a:t>
            </a:r>
            <a:r>
              <a:rPr kumimoji="1" lang="ja-JP" altLang="en-US"/>
              <a:t>株式会社</a:t>
            </a:r>
          </a:p>
        </p:txBody>
      </p:sp>
      <p:sp>
        <p:nvSpPr>
          <p:cNvPr id="4" name="日付プレースホルダー 3">
            <a:extLst>
              <a:ext uri="{FF2B5EF4-FFF2-40B4-BE49-F238E27FC236}">
                <a16:creationId xmlns:a16="http://schemas.microsoft.com/office/drawing/2014/main" id="{2AA1454B-EB1E-9D45-9C70-2971D0A16E5E}"/>
              </a:ext>
            </a:extLst>
          </p:cNvPr>
          <p:cNvSpPr>
            <a:spLocks noGrp="1"/>
          </p:cNvSpPr>
          <p:nvPr>
            <p:ph type="dt" sz="half" idx="10"/>
          </p:nvPr>
        </p:nvSpPr>
        <p:spPr>
          <a:xfrm>
            <a:off x="838200" y="6386830"/>
            <a:ext cx="2743200" cy="365125"/>
          </a:xfrm>
        </p:spPr>
        <p:txBody>
          <a:bodyPr/>
          <a:lstStyle/>
          <a:p>
            <a:fld id="{EC28EDEB-BADD-A949-A37D-344F76CBFC94}" type="datetime1">
              <a:rPr kumimoji="1" lang="ja-JP" altLang="en-US" smtClean="0"/>
              <a:t>2022/10/13</a:t>
            </a:fld>
            <a:endParaRPr kumimoji="1" lang="ja-JP" altLang="en-US"/>
          </a:p>
        </p:txBody>
      </p:sp>
      <p:sp>
        <p:nvSpPr>
          <p:cNvPr id="6" name="スライド番号プレースホルダー 5">
            <a:extLst>
              <a:ext uri="{FF2B5EF4-FFF2-40B4-BE49-F238E27FC236}">
                <a16:creationId xmlns:a16="http://schemas.microsoft.com/office/drawing/2014/main" id="{C8F4D7D2-2426-464B-8D7B-87C4EBB67D2E}"/>
              </a:ext>
            </a:extLst>
          </p:cNvPr>
          <p:cNvSpPr>
            <a:spLocks noGrp="1"/>
          </p:cNvSpPr>
          <p:nvPr>
            <p:ph type="sldNum" sz="quarter" idx="12"/>
          </p:nvPr>
        </p:nvSpPr>
        <p:spPr>
          <a:xfrm>
            <a:off x="8610600" y="6386830"/>
            <a:ext cx="2743200" cy="365125"/>
          </a:xfrm>
        </p:spPr>
        <p:txBody>
          <a:bodyPr/>
          <a:lstStyle/>
          <a:p>
            <a:fld id="{462052E6-07CA-9B46-B866-FDE18BF74505}"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683A8AF0-EEB5-6C4E-9263-64DC090B51F5}"/>
              </a:ext>
            </a:extLst>
          </p:cNvPr>
          <p:cNvSpPr/>
          <p:nvPr userDrawn="1"/>
        </p:nvSpPr>
        <p:spPr>
          <a:xfrm>
            <a:off x="838200" y="2801743"/>
            <a:ext cx="10515599" cy="70666"/>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ッター プレースホルダー 4">
            <a:extLst>
              <a:ext uri="{FF2B5EF4-FFF2-40B4-BE49-F238E27FC236}">
                <a16:creationId xmlns:a16="http://schemas.microsoft.com/office/drawing/2014/main" id="{3BF2BF30-7FDD-818C-A939-51A3D7AC2B74}"/>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Tree>
    <p:extLst>
      <p:ext uri="{BB962C8B-B14F-4D97-AF65-F5344CB8AC3E}">
        <p14:creationId xmlns:p14="http://schemas.microsoft.com/office/powerpoint/2010/main" val="336011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D6B60-CAA6-0441-AA00-C83FCB7220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DCDB4-EA27-B649-814F-729E086D7E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CCE19-FFFA-C742-83EC-FD6C94D80C0D}"/>
              </a:ext>
            </a:extLst>
          </p:cNvPr>
          <p:cNvSpPr>
            <a:spLocks noGrp="1"/>
          </p:cNvSpPr>
          <p:nvPr>
            <p:ph type="dt" sz="half" idx="10"/>
          </p:nvPr>
        </p:nvSpPr>
        <p:spPr/>
        <p:txBody>
          <a:bodyPr/>
          <a:lstStyle/>
          <a:p>
            <a:fld id="{6553D067-023C-7441-9D68-F6D230C546B7}" type="datetime1">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70470F16-91CC-9F43-A813-F44F22B1DF2A}"/>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19C244F3-F0F9-CE49-A15C-3F6C9984F66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97339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0425CA-DF6C-D049-B0F7-38A0F0B4C2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A9F20D-5F3B-B944-97E2-CA110EBB79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6151E1-0B93-B04F-A400-0FC7CC807CE2}"/>
              </a:ext>
            </a:extLst>
          </p:cNvPr>
          <p:cNvSpPr>
            <a:spLocks noGrp="1"/>
          </p:cNvSpPr>
          <p:nvPr>
            <p:ph type="dt" sz="half" idx="10"/>
          </p:nvPr>
        </p:nvSpPr>
        <p:spPr/>
        <p:txBody>
          <a:bodyPr/>
          <a:lstStyle/>
          <a:p>
            <a:fld id="{F94B4445-EA75-9B46-9B2E-BE02F9884A6B}" type="datetime1">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427C1B08-8F72-B14B-A771-8F8163197DF8}"/>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40321529-C59F-694B-9D57-F8261B227171}"/>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90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D013073-5F8E-204D-96F7-C4CC28FAAFFE}"/>
              </a:ext>
            </a:extLst>
          </p:cNvPr>
          <p:cNvSpPr/>
          <p:nvPr userDrawn="1"/>
        </p:nvSpPr>
        <p:spPr>
          <a:xfrm>
            <a:off x="11251096" y="6341111"/>
            <a:ext cx="543339" cy="51688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1">
            <a:extLst>
              <a:ext uri="{FF2B5EF4-FFF2-40B4-BE49-F238E27FC236}">
                <a16:creationId xmlns:a16="http://schemas.microsoft.com/office/drawing/2014/main" id="{7AB3C7C5-E79F-0B47-B08A-7D62EFE45441}"/>
              </a:ext>
            </a:extLst>
          </p:cNvPr>
          <p:cNvSpPr>
            <a:spLocks noGrp="1"/>
          </p:cNvSpPr>
          <p:nvPr>
            <p:ph type="title"/>
          </p:nvPr>
        </p:nvSpPr>
        <p:spPr>
          <a:xfrm>
            <a:off x="397565" y="196162"/>
            <a:ext cx="11396870" cy="504451"/>
          </a:xfrm>
        </p:spPr>
        <p:txBody>
          <a:bodyPr>
            <a:normAutofit/>
          </a:bodyPr>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0AC78C-3506-E648-9747-5B4816F31F41}"/>
              </a:ext>
            </a:extLst>
          </p:cNvPr>
          <p:cNvSpPr>
            <a:spLocks noGrp="1"/>
          </p:cNvSpPr>
          <p:nvPr>
            <p:ph idx="1"/>
          </p:nvPr>
        </p:nvSpPr>
        <p:spPr>
          <a:xfrm>
            <a:off x="397565" y="805967"/>
            <a:ext cx="11396870" cy="55351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3ADF0C-14D2-6E4C-B739-5125B307E219}"/>
              </a:ext>
            </a:extLst>
          </p:cNvPr>
          <p:cNvSpPr>
            <a:spLocks noGrp="1"/>
          </p:cNvSpPr>
          <p:nvPr>
            <p:ph type="dt" sz="half" idx="10"/>
          </p:nvPr>
        </p:nvSpPr>
        <p:spPr>
          <a:xfrm>
            <a:off x="397565" y="6386830"/>
            <a:ext cx="2743200" cy="365125"/>
          </a:xfrm>
        </p:spPr>
        <p:txBody>
          <a:bodyPr/>
          <a:lstStyle/>
          <a:p>
            <a:fld id="{952987D4-63BE-1D49-9FA4-4DF8DCD0E85B}" type="datetime1">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BA69470A-1FD3-D947-9EA7-396A4272CEDE}"/>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99ABDFF7-C130-2548-ABCB-FFFDE44B9158}"/>
              </a:ext>
            </a:extLst>
          </p:cNvPr>
          <p:cNvSpPr>
            <a:spLocks noGrp="1"/>
          </p:cNvSpPr>
          <p:nvPr>
            <p:ph type="sldNum" sz="quarter" idx="12"/>
          </p:nvPr>
        </p:nvSpPr>
        <p:spPr>
          <a:xfrm>
            <a:off x="11251095" y="6386830"/>
            <a:ext cx="543339" cy="365125"/>
          </a:xfrm>
        </p:spPr>
        <p:txBody>
          <a:bodyPr/>
          <a:lstStyle>
            <a:lvl1pPr algn="ctr">
              <a:defRPr>
                <a:solidFill>
                  <a:schemeClr val="bg1"/>
                </a:solidFill>
              </a:defRPr>
            </a:lvl1pPr>
          </a:lstStyle>
          <a:p>
            <a:fld id="{462052E6-07CA-9B46-B866-FDE18BF74505}"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8115502-DA04-EF4E-9533-E4783D4FEFBF}"/>
              </a:ext>
            </a:extLst>
          </p:cNvPr>
          <p:cNvSpPr/>
          <p:nvPr userDrawn="1"/>
        </p:nvSpPr>
        <p:spPr>
          <a:xfrm>
            <a:off x="397565" y="730430"/>
            <a:ext cx="879125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C247F8A-64A6-7D4B-8FB2-0950C7E15D07}"/>
              </a:ext>
            </a:extLst>
          </p:cNvPr>
          <p:cNvSpPr/>
          <p:nvPr userDrawn="1"/>
        </p:nvSpPr>
        <p:spPr>
          <a:xfrm>
            <a:off x="9188824" y="730430"/>
            <a:ext cx="2605611" cy="4571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55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19087-08F3-C447-AF65-1A7E05C4DA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7E87D-56A3-5D4F-B594-9B44380F7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BBB792-812D-EA44-9493-60708746D16D}"/>
              </a:ext>
            </a:extLst>
          </p:cNvPr>
          <p:cNvSpPr>
            <a:spLocks noGrp="1"/>
          </p:cNvSpPr>
          <p:nvPr>
            <p:ph type="dt" sz="half" idx="10"/>
          </p:nvPr>
        </p:nvSpPr>
        <p:spPr/>
        <p:txBody>
          <a:bodyPr/>
          <a:lstStyle/>
          <a:p>
            <a:fld id="{B2544A8E-76F0-BD45-8F86-1DA220873064}" type="datetime1">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87E6F7FF-4793-5848-9A91-1307043856C9}"/>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A72FE743-148A-224C-A2C7-0C9DD51532E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1760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65667-C887-B240-B575-6971DE7DB0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6D6C50-7432-E745-9CBA-2B16315D84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A81660-9CBB-7C45-A9D0-2BAD015773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D922FD-1E82-274B-9770-F2F791F09FC9}"/>
              </a:ext>
            </a:extLst>
          </p:cNvPr>
          <p:cNvSpPr>
            <a:spLocks noGrp="1"/>
          </p:cNvSpPr>
          <p:nvPr>
            <p:ph type="dt" sz="half" idx="10"/>
          </p:nvPr>
        </p:nvSpPr>
        <p:spPr/>
        <p:txBody>
          <a:bodyPr/>
          <a:lstStyle/>
          <a:p>
            <a:fld id="{DEADBC7F-D19A-0343-968E-7A0CB7326BD0}" type="datetime1">
              <a:rPr kumimoji="1" lang="ja-JP" altLang="en-US" smtClean="0"/>
              <a:t>2022/10/13</a:t>
            </a:fld>
            <a:endParaRPr kumimoji="1" lang="ja-JP" altLang="en-US"/>
          </a:p>
        </p:txBody>
      </p:sp>
      <p:sp>
        <p:nvSpPr>
          <p:cNvPr id="6" name="フッター プレースホルダー 5">
            <a:extLst>
              <a:ext uri="{FF2B5EF4-FFF2-40B4-BE49-F238E27FC236}">
                <a16:creationId xmlns:a16="http://schemas.microsoft.com/office/drawing/2014/main" id="{6998DE4C-E2C7-2E4E-879E-53FEC10E043C}"/>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7FE505ED-F819-AE49-AD59-A41CBBF4E694}"/>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698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80C66-7488-B84E-94E2-292E150FE4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997CB-62D1-184D-B2A8-B22C75DA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935119-6F35-0640-B700-1F021EF409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3400A3-25D2-524A-8F89-F2F536E39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6E982-011E-6B44-BF07-1EB62A2EBB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AAE6FA-8763-7547-B17B-37F7660B2D12}"/>
              </a:ext>
            </a:extLst>
          </p:cNvPr>
          <p:cNvSpPr>
            <a:spLocks noGrp="1"/>
          </p:cNvSpPr>
          <p:nvPr>
            <p:ph type="dt" sz="half" idx="10"/>
          </p:nvPr>
        </p:nvSpPr>
        <p:spPr/>
        <p:txBody>
          <a:bodyPr/>
          <a:lstStyle/>
          <a:p>
            <a:fld id="{938E50F6-BF54-3B43-9E7F-30C13CAE09A7}" type="datetime1">
              <a:rPr kumimoji="1" lang="ja-JP" altLang="en-US" smtClean="0"/>
              <a:t>2022/10/13</a:t>
            </a:fld>
            <a:endParaRPr kumimoji="1" lang="ja-JP" altLang="en-US"/>
          </a:p>
        </p:txBody>
      </p:sp>
      <p:sp>
        <p:nvSpPr>
          <p:cNvPr id="8" name="フッター プレースホルダー 7">
            <a:extLst>
              <a:ext uri="{FF2B5EF4-FFF2-40B4-BE49-F238E27FC236}">
                <a16:creationId xmlns:a16="http://schemas.microsoft.com/office/drawing/2014/main" id="{2DED77A2-42F9-3B4E-9257-74AA9E6A818B}"/>
              </a:ext>
            </a:extLst>
          </p:cNvPr>
          <p:cNvSpPr>
            <a:spLocks noGrp="1"/>
          </p:cNvSpPr>
          <p:nvPr>
            <p:ph type="ftr" sz="quarter" idx="11"/>
          </p:nvPr>
        </p:nvSpPr>
        <p:spPr/>
        <p:txBody>
          <a:bodyPr/>
          <a:lstStyle/>
          <a:p>
            <a:r>
              <a:rPr lang="en-US" altLang="ja-JP" dirty="0"/>
              <a:t>bluecode inc.</a:t>
            </a:r>
            <a:endParaRPr lang="ja-JP" altLang="en-US"/>
          </a:p>
        </p:txBody>
      </p:sp>
      <p:sp>
        <p:nvSpPr>
          <p:cNvPr id="9" name="スライド番号プレースホルダー 8">
            <a:extLst>
              <a:ext uri="{FF2B5EF4-FFF2-40B4-BE49-F238E27FC236}">
                <a16:creationId xmlns:a16="http://schemas.microsoft.com/office/drawing/2014/main" id="{088A29A9-8A2A-A14B-B5D5-FC1C4B4EA6E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4676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ECC5F-C96A-BE4C-8B42-13ECD65E9E4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CC02A-68D5-5D4A-9344-6688F38F03BF}"/>
              </a:ext>
            </a:extLst>
          </p:cNvPr>
          <p:cNvSpPr>
            <a:spLocks noGrp="1"/>
          </p:cNvSpPr>
          <p:nvPr>
            <p:ph type="dt" sz="half" idx="10"/>
          </p:nvPr>
        </p:nvSpPr>
        <p:spPr/>
        <p:txBody>
          <a:bodyPr/>
          <a:lstStyle/>
          <a:p>
            <a:fld id="{9166D2AC-C96B-C441-A7EE-EFB2ABD252C0}" type="datetime1">
              <a:rPr kumimoji="1" lang="ja-JP" altLang="en-US" smtClean="0"/>
              <a:t>2022/10/13</a:t>
            </a:fld>
            <a:endParaRPr kumimoji="1" lang="ja-JP" altLang="en-US"/>
          </a:p>
        </p:txBody>
      </p:sp>
      <p:sp>
        <p:nvSpPr>
          <p:cNvPr id="4" name="フッター プレースホルダー 3">
            <a:extLst>
              <a:ext uri="{FF2B5EF4-FFF2-40B4-BE49-F238E27FC236}">
                <a16:creationId xmlns:a16="http://schemas.microsoft.com/office/drawing/2014/main" id="{A7F7F00A-CFCB-304E-A691-44227BF102FB}"/>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324064E1-CAB3-B442-A9FD-64C972B3489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65600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EFA031-9A6A-7C47-89B9-30C071247370}"/>
              </a:ext>
            </a:extLst>
          </p:cNvPr>
          <p:cNvSpPr>
            <a:spLocks noGrp="1"/>
          </p:cNvSpPr>
          <p:nvPr>
            <p:ph type="dt" sz="half" idx="10"/>
          </p:nvPr>
        </p:nvSpPr>
        <p:spPr/>
        <p:txBody>
          <a:bodyPr/>
          <a:lstStyle/>
          <a:p>
            <a:fld id="{A883AB25-9BC2-5A46-A04D-5327E4F35EB2}" type="datetime1">
              <a:rPr kumimoji="1" lang="ja-JP" altLang="en-US" smtClean="0"/>
              <a:t>2022/10/13</a:t>
            </a:fld>
            <a:endParaRPr kumimoji="1" lang="ja-JP" altLang="en-US"/>
          </a:p>
        </p:txBody>
      </p:sp>
      <p:sp>
        <p:nvSpPr>
          <p:cNvPr id="3" name="フッター プレースホルダー 2">
            <a:extLst>
              <a:ext uri="{FF2B5EF4-FFF2-40B4-BE49-F238E27FC236}">
                <a16:creationId xmlns:a16="http://schemas.microsoft.com/office/drawing/2014/main" id="{B7AF362C-477C-2D47-B721-62A372494144}"/>
              </a:ext>
            </a:extLst>
          </p:cNvPr>
          <p:cNvSpPr>
            <a:spLocks noGrp="1"/>
          </p:cNvSpPr>
          <p:nvPr>
            <p:ph type="ftr" sz="quarter" idx="11"/>
          </p:nvPr>
        </p:nvSpPr>
        <p:spPr/>
        <p:txBody>
          <a:bodyPr/>
          <a:lstStyle/>
          <a:p>
            <a:r>
              <a:rPr lang="en-US" altLang="ja-JP" dirty="0"/>
              <a:t>bluecode inc.</a:t>
            </a:r>
            <a:endParaRPr lang="ja-JP" altLang="en-US"/>
          </a:p>
        </p:txBody>
      </p:sp>
      <p:sp>
        <p:nvSpPr>
          <p:cNvPr id="4" name="スライド番号プレースホルダー 3">
            <a:extLst>
              <a:ext uri="{FF2B5EF4-FFF2-40B4-BE49-F238E27FC236}">
                <a16:creationId xmlns:a16="http://schemas.microsoft.com/office/drawing/2014/main" id="{914FD4AA-B12A-5344-B12C-93482E29E72F}"/>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0397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8EB18-F44C-5B47-BA81-5869FB3283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6CB805-EE3A-9941-9B12-95CCFD562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B04B39-E005-1B44-90D2-C8B52370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2BAB93-9DB0-544D-917A-0263F093AC41}"/>
              </a:ext>
            </a:extLst>
          </p:cNvPr>
          <p:cNvSpPr>
            <a:spLocks noGrp="1"/>
          </p:cNvSpPr>
          <p:nvPr>
            <p:ph type="dt" sz="half" idx="10"/>
          </p:nvPr>
        </p:nvSpPr>
        <p:spPr/>
        <p:txBody>
          <a:bodyPr/>
          <a:lstStyle/>
          <a:p>
            <a:fld id="{B874B335-064C-984F-9B19-9EDC8B133EDF}" type="datetime1">
              <a:rPr kumimoji="1" lang="ja-JP" altLang="en-US" smtClean="0"/>
              <a:t>2022/10/13</a:t>
            </a:fld>
            <a:endParaRPr kumimoji="1" lang="ja-JP" altLang="en-US"/>
          </a:p>
        </p:txBody>
      </p:sp>
      <p:sp>
        <p:nvSpPr>
          <p:cNvPr id="6" name="フッター プレースホルダー 5">
            <a:extLst>
              <a:ext uri="{FF2B5EF4-FFF2-40B4-BE49-F238E27FC236}">
                <a16:creationId xmlns:a16="http://schemas.microsoft.com/office/drawing/2014/main" id="{39A7E16A-ADBE-DF4B-8757-481FB11F8605}"/>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5EBC8098-6B75-C149-B698-69687C0354D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82925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F09B-6036-574D-BBB2-3DA730C002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66FB75-A475-0F48-9537-782EFFA5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C566E14-4C3A-2149-90F6-09723516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E010DD-1114-9D41-8D65-EE010249631F}"/>
              </a:ext>
            </a:extLst>
          </p:cNvPr>
          <p:cNvSpPr>
            <a:spLocks noGrp="1"/>
          </p:cNvSpPr>
          <p:nvPr>
            <p:ph type="dt" sz="half" idx="10"/>
          </p:nvPr>
        </p:nvSpPr>
        <p:spPr/>
        <p:txBody>
          <a:bodyPr/>
          <a:lstStyle/>
          <a:p>
            <a:fld id="{954BFCF7-E666-6144-BAA7-34E70595AF75}" type="datetime1">
              <a:rPr kumimoji="1" lang="ja-JP" altLang="en-US" smtClean="0"/>
              <a:t>2022/10/13</a:t>
            </a:fld>
            <a:endParaRPr kumimoji="1" lang="ja-JP" altLang="en-US"/>
          </a:p>
        </p:txBody>
      </p:sp>
      <p:sp>
        <p:nvSpPr>
          <p:cNvPr id="6" name="フッター プレースホルダー 5">
            <a:extLst>
              <a:ext uri="{FF2B5EF4-FFF2-40B4-BE49-F238E27FC236}">
                <a16:creationId xmlns:a16="http://schemas.microsoft.com/office/drawing/2014/main" id="{16DC0700-471A-4849-B5B4-22D6B36AE084}"/>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365320C6-F1F1-D44B-857C-744C071C4FB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448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84990A-6A82-7D4A-8249-EE4F99502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8DA022-1E64-0644-8828-CEA2F8873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40296C-8207-2143-9130-743BF6F06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1EC3668C-4672-9D42-BA67-D988628B8251}" type="datetime1">
              <a:rPr lang="ja-JP" altLang="en-US" smtClean="0"/>
              <a:pPr/>
              <a:t>2022/10/13</a:t>
            </a:fld>
            <a:endParaRPr lang="ja-JP" altLang="en-US"/>
          </a:p>
        </p:txBody>
      </p:sp>
      <p:sp>
        <p:nvSpPr>
          <p:cNvPr id="5" name="フッター プレースホルダー 4">
            <a:extLst>
              <a:ext uri="{FF2B5EF4-FFF2-40B4-BE49-F238E27FC236}">
                <a16:creationId xmlns:a16="http://schemas.microsoft.com/office/drawing/2014/main" id="{A257BC24-807F-7445-A274-97D5C63B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DB8B9EAC-1314-584C-89D0-2F281209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462052E6-07CA-9B46-B866-FDE18BF74505}" type="slidenum">
              <a:rPr lang="ja-JP" altLang="en-US" smtClean="0"/>
              <a:pPr/>
              <a:t>‹#›</a:t>
            </a:fld>
            <a:endParaRPr lang="ja-JP" altLang="en-US"/>
          </a:p>
        </p:txBody>
      </p:sp>
    </p:spTree>
    <p:extLst>
      <p:ext uri="{BB962C8B-B14F-4D97-AF65-F5344CB8AC3E}">
        <p14:creationId xmlns:p14="http://schemas.microsoft.com/office/powerpoint/2010/main" val="343020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ED40B-1B23-6948-89B3-220CD171B003}"/>
              </a:ext>
            </a:extLst>
          </p:cNvPr>
          <p:cNvSpPr>
            <a:spLocks noGrp="1"/>
          </p:cNvSpPr>
          <p:nvPr>
            <p:ph type="ctrTitle"/>
          </p:nvPr>
        </p:nvSpPr>
        <p:spPr>
          <a:xfrm>
            <a:off x="838200" y="1622324"/>
            <a:ext cx="10515598" cy="1179420"/>
          </a:xfrm>
        </p:spPr>
        <p:txBody>
          <a:bodyPr>
            <a:normAutofit fontScale="90000"/>
          </a:bodyPr>
          <a:lstStyle/>
          <a:p>
            <a:pPr>
              <a:lnSpc>
                <a:spcPct val="100000"/>
              </a:lnSpc>
            </a:pPr>
            <a:r>
              <a:rPr lang="ja-JP" altLang="en-US" sz="3100"/>
              <a:t>問合せ受付</a:t>
            </a:r>
            <a:r>
              <a:rPr lang="en-US" altLang="ja-JP" sz="3100" dirty="0"/>
              <a:t>Web</a:t>
            </a:r>
            <a:br>
              <a:rPr lang="en-US" altLang="ja-JP" sz="3100" dirty="0"/>
            </a:br>
            <a:r>
              <a:rPr lang="ja-JP" altLang="en-US"/>
              <a:t>要件定義書</a:t>
            </a:r>
            <a:endParaRPr kumimoji="1" lang="ja-JP" altLang="en-US" sz="3600"/>
          </a:p>
        </p:txBody>
      </p:sp>
      <p:sp>
        <p:nvSpPr>
          <p:cNvPr id="3" name="字幕 2">
            <a:extLst>
              <a:ext uri="{FF2B5EF4-FFF2-40B4-BE49-F238E27FC236}">
                <a16:creationId xmlns:a16="http://schemas.microsoft.com/office/drawing/2014/main" id="{1AE313A0-35E2-4F4C-BEDF-EC600745265F}"/>
              </a:ext>
            </a:extLst>
          </p:cNvPr>
          <p:cNvSpPr>
            <a:spLocks noGrp="1"/>
          </p:cNvSpPr>
          <p:nvPr>
            <p:ph type="subTitle" idx="1"/>
          </p:nvPr>
        </p:nvSpPr>
        <p:spPr/>
        <p:txBody>
          <a:bodyPr/>
          <a:lstStyle/>
          <a:p>
            <a:r>
              <a:rPr kumimoji="1" lang="en-US" altLang="ja-JP" dirty="0"/>
              <a:t>2021</a:t>
            </a:r>
            <a:r>
              <a:rPr kumimoji="1" lang="ja-JP" altLang="en-US"/>
              <a:t>年</a:t>
            </a:r>
            <a:r>
              <a:rPr lang="en-US" altLang="ja-JP" dirty="0"/>
              <a:t>9</a:t>
            </a:r>
            <a:r>
              <a:rPr kumimoji="1" lang="ja-JP" altLang="en-US"/>
              <a:t>月</a:t>
            </a:r>
            <a:r>
              <a:rPr kumimoji="1" lang="en-US" altLang="ja-JP" dirty="0"/>
              <a:t>23</a:t>
            </a:r>
            <a:r>
              <a:rPr kumimoji="1" lang="ja-JP" altLang="en-US"/>
              <a:t>日版</a:t>
            </a:r>
            <a:endParaRPr kumimoji="1" lang="en-US" altLang="ja-JP" dirty="0"/>
          </a:p>
          <a:p>
            <a:r>
              <a:rPr kumimoji="1" lang="en-US" altLang="ja-JP" dirty="0"/>
              <a:t>bluecode</a:t>
            </a:r>
            <a:r>
              <a:rPr kumimoji="1" lang="ja-JP" altLang="en-US"/>
              <a:t>株式会社</a:t>
            </a:r>
          </a:p>
        </p:txBody>
      </p:sp>
      <p:sp>
        <p:nvSpPr>
          <p:cNvPr id="5" name="スライド番号プレースホルダー 4">
            <a:extLst>
              <a:ext uri="{FF2B5EF4-FFF2-40B4-BE49-F238E27FC236}">
                <a16:creationId xmlns:a16="http://schemas.microsoft.com/office/drawing/2014/main" id="{6B3D9C38-E1BA-D14B-B9C5-31A6CE1F9907}"/>
              </a:ext>
            </a:extLst>
          </p:cNvPr>
          <p:cNvSpPr>
            <a:spLocks noGrp="1"/>
          </p:cNvSpPr>
          <p:nvPr>
            <p:ph type="sldNum" sz="quarter" idx="12"/>
          </p:nvPr>
        </p:nvSpPr>
        <p:spPr/>
        <p:txBody>
          <a:bodyPr/>
          <a:lstStyle/>
          <a:p>
            <a:fld id="{462052E6-07CA-9B46-B866-FDE18BF74505}" type="slidenum">
              <a:rPr kumimoji="1" lang="ja-JP" altLang="en-US" smtClean="0"/>
              <a:t>1</a:t>
            </a:fld>
            <a:endParaRPr kumimoji="1" lang="ja-JP" altLang="en-US"/>
          </a:p>
        </p:txBody>
      </p:sp>
      <p:pic>
        <p:nvPicPr>
          <p:cNvPr id="7" name="図 6">
            <a:extLst>
              <a:ext uri="{FF2B5EF4-FFF2-40B4-BE49-F238E27FC236}">
                <a16:creationId xmlns:a16="http://schemas.microsoft.com/office/drawing/2014/main" id="{39F6FDFF-CB74-9741-BA6F-60886C4E1627}"/>
              </a:ext>
            </a:extLst>
          </p:cNvPr>
          <p:cNvPicPr>
            <a:picLocks noChangeAspect="1"/>
          </p:cNvPicPr>
          <p:nvPr/>
        </p:nvPicPr>
        <p:blipFill>
          <a:blip r:embed="rId2"/>
          <a:stretch>
            <a:fillRect/>
          </a:stretch>
        </p:blipFill>
        <p:spPr>
          <a:xfrm>
            <a:off x="819150" y="541832"/>
            <a:ext cx="1409700" cy="418504"/>
          </a:xfrm>
          <a:prstGeom prst="rect">
            <a:avLst/>
          </a:prstGeom>
        </p:spPr>
      </p:pic>
      <p:sp>
        <p:nvSpPr>
          <p:cNvPr id="6" name="フッター プレースホルダー 3">
            <a:extLst>
              <a:ext uri="{FF2B5EF4-FFF2-40B4-BE49-F238E27FC236}">
                <a16:creationId xmlns:a16="http://schemas.microsoft.com/office/drawing/2014/main" id="{5FBFB5DD-EB3C-50C1-A08D-9CD0C1A77BCD}"/>
              </a:ext>
            </a:extLst>
          </p:cNvPr>
          <p:cNvSpPr>
            <a:spLocks noGrp="1"/>
          </p:cNvSpPr>
          <p:nvPr>
            <p:ph type="ftr" sz="quarter" idx="11"/>
          </p:nvPr>
        </p:nvSpPr>
        <p:spPr>
          <a:xfrm>
            <a:off x="4038600" y="6386830"/>
            <a:ext cx="4114800" cy="365125"/>
          </a:xfrm>
        </p:spPr>
        <p:txBody>
          <a:bodyPr/>
          <a:lstStyle/>
          <a:p>
            <a:r>
              <a:rPr lang="en" altLang="ja-JP" dirty="0"/>
              <a:t>bluecode inc.</a:t>
            </a:r>
            <a:endParaRPr lang="ja-JP" altLang="en-US"/>
          </a:p>
        </p:txBody>
      </p:sp>
    </p:spTree>
    <p:extLst>
      <p:ext uri="{BB962C8B-B14F-4D97-AF65-F5344CB8AC3E}">
        <p14:creationId xmlns:p14="http://schemas.microsoft.com/office/powerpoint/2010/main" val="387780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非機能要件：性能</a:t>
            </a:r>
          </a:p>
        </p:txBody>
      </p:sp>
      <p:sp>
        <p:nvSpPr>
          <p:cNvPr id="4" name="フッター プレースホルダー 3">
            <a:extLst>
              <a:ext uri="{FF2B5EF4-FFF2-40B4-BE49-F238E27FC236}">
                <a16:creationId xmlns:a16="http://schemas.microsoft.com/office/drawing/2014/main" id="{75F3D536-D715-5485-D7EA-B448949FA2B1}"/>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10</a:t>
            </a:fld>
            <a:endParaRPr lang="ja-JP" altLang="en-US"/>
          </a:p>
        </p:txBody>
      </p:sp>
      <p:sp>
        <p:nvSpPr>
          <p:cNvPr id="8" name="コンテンツ プレースホルダー 2">
            <a:extLst>
              <a:ext uri="{FF2B5EF4-FFF2-40B4-BE49-F238E27FC236}">
                <a16:creationId xmlns:a16="http://schemas.microsoft.com/office/drawing/2014/main" id="{1DCA6FDA-B579-C732-2013-ECA76866E160}"/>
              </a:ext>
            </a:extLst>
          </p:cNvPr>
          <p:cNvSpPr txBox="1">
            <a:spLocks/>
          </p:cNvSpPr>
          <p:nvPr/>
        </p:nvSpPr>
        <p:spPr>
          <a:xfrm>
            <a:off x="397565" y="805967"/>
            <a:ext cx="11396870" cy="504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sz="2000"/>
              <a:t>性能に対する要件を下記のように定義する</a:t>
            </a:r>
          </a:p>
        </p:txBody>
      </p:sp>
      <p:sp>
        <p:nvSpPr>
          <p:cNvPr id="9" name="正方形/長方形 8">
            <a:extLst>
              <a:ext uri="{FF2B5EF4-FFF2-40B4-BE49-F238E27FC236}">
                <a16:creationId xmlns:a16="http://schemas.microsoft.com/office/drawing/2014/main" id="{03E6E5C1-24DF-473C-37DE-1DBFC4522185}"/>
              </a:ext>
            </a:extLst>
          </p:cNvPr>
          <p:cNvSpPr/>
          <p:nvPr/>
        </p:nvSpPr>
        <p:spPr>
          <a:xfrm>
            <a:off x="491613" y="1908042"/>
            <a:ext cx="2143431" cy="116443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基本要件</a:t>
            </a:r>
            <a:endParaRPr kumimoji="1" lang="ja-JP" altLang="en-US" sz="14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04C07F2B-8DE9-2DA3-AD11-FDCF8F750519}"/>
              </a:ext>
            </a:extLst>
          </p:cNvPr>
          <p:cNvSpPr/>
          <p:nvPr/>
        </p:nvSpPr>
        <p:spPr>
          <a:xfrm>
            <a:off x="2635044" y="1908042"/>
            <a:ext cx="9065343" cy="11644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・アクセス数要件</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静的ページは</a:t>
            </a:r>
            <a:r>
              <a:rPr lang="en-US" altLang="ja-JP" sz="1400" dirty="0">
                <a:latin typeface="Meiryo UI" panose="020B0604030504040204" pitchFamily="34" charset="-128"/>
                <a:ea typeface="Meiryo UI" panose="020B0604030504040204" pitchFamily="34" charset="-128"/>
              </a:rPr>
              <a:t>10PV/10</a:t>
            </a:r>
            <a:r>
              <a:rPr lang="ja-JP" altLang="en-US" sz="1400">
                <a:latin typeface="Meiryo UI" panose="020B0604030504040204" pitchFamily="34" charset="-128"/>
                <a:ea typeface="Meiryo UI" panose="020B0604030504040204" pitchFamily="34" charset="-128"/>
              </a:rPr>
              <a:t>秒程度のアクセスに対して、平均</a:t>
            </a:r>
            <a:r>
              <a:rPr lang="en-US" altLang="ja-JP" sz="1400" dirty="0">
                <a:latin typeface="Meiryo UI" panose="020B0604030504040204" pitchFamily="34" charset="-128"/>
                <a:ea typeface="Meiryo UI" panose="020B0604030504040204" pitchFamily="34" charset="-128"/>
              </a:rPr>
              <a:t>1</a:t>
            </a:r>
            <a:r>
              <a:rPr lang="ja-JP" altLang="en-US" sz="1400">
                <a:latin typeface="Meiryo UI" panose="020B0604030504040204" pitchFamily="34" charset="-128"/>
                <a:ea typeface="Meiryo UI" panose="020B0604030504040204" pitchFamily="34" charset="-128"/>
              </a:rPr>
              <a:t>秒以内で表示できること</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動的（書込み）ページは</a:t>
            </a:r>
            <a:r>
              <a:rPr lang="en-US" altLang="ja-JP" sz="1400" dirty="0">
                <a:latin typeface="Meiryo UI" panose="020B0604030504040204" pitchFamily="34" charset="-128"/>
                <a:ea typeface="Meiryo UI" panose="020B0604030504040204" pitchFamily="34" charset="-128"/>
              </a:rPr>
              <a:t>10PV/10</a:t>
            </a:r>
            <a:r>
              <a:rPr lang="ja-JP" altLang="en-US" sz="1400">
                <a:latin typeface="Meiryo UI" panose="020B0604030504040204" pitchFamily="34" charset="-128"/>
                <a:ea typeface="Meiryo UI" panose="020B0604030504040204" pitchFamily="34" charset="-128"/>
              </a:rPr>
              <a:t>秒程度のアクセスに対して、平均</a:t>
            </a:r>
            <a:r>
              <a:rPr lang="en-US" altLang="ja-JP" sz="1400" dirty="0">
                <a:latin typeface="Meiryo UI" panose="020B0604030504040204" pitchFamily="34" charset="-128"/>
                <a:ea typeface="Meiryo UI" panose="020B0604030504040204" pitchFamily="34" charset="-128"/>
              </a:rPr>
              <a:t>2</a:t>
            </a:r>
            <a:r>
              <a:rPr lang="ja-JP" altLang="en-US" sz="1400">
                <a:latin typeface="Meiryo UI" panose="020B0604030504040204" pitchFamily="34" charset="-128"/>
                <a:ea typeface="Meiryo UI" panose="020B0604030504040204" pitchFamily="34" charset="-128"/>
              </a:rPr>
              <a:t>秒以内で表示（書込み）できること（</a:t>
            </a:r>
            <a:r>
              <a:rPr lang="en-US" altLang="ja-JP" sz="1400" dirty="0">
                <a:latin typeface="Meiryo UI" panose="020B0604030504040204" pitchFamily="34" charset="-128"/>
                <a:ea typeface="Meiryo UI" panose="020B0604030504040204" pitchFamily="34" charset="-128"/>
              </a:rPr>
              <a:t>0.5TPS</a:t>
            </a:r>
            <a:r>
              <a:rPr lang="ja-JP" altLang="en-US" sz="1400">
                <a:latin typeface="Meiryo UI" panose="020B0604030504040204" pitchFamily="34" charset="-128"/>
                <a:ea typeface="Meiryo UI" panose="020B0604030504040204" pitchFamily="34" charset="-128"/>
              </a:rPr>
              <a:t>）</a:t>
            </a:r>
            <a:endParaRPr lang="en-US" altLang="ja-JP" sz="140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534C6EE8-BFBB-8AC7-717B-211FA1498D0E}"/>
              </a:ext>
            </a:extLst>
          </p:cNvPr>
          <p:cNvSpPr/>
          <p:nvPr/>
        </p:nvSpPr>
        <p:spPr>
          <a:xfrm>
            <a:off x="491613" y="4010772"/>
            <a:ext cx="2143431" cy="2187956"/>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補足</a:t>
            </a:r>
            <a:endParaRPr kumimoji="1" lang="ja-JP" altLang="en-US" sz="140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918262C8-80C8-F080-77D4-44FFD121C323}"/>
              </a:ext>
            </a:extLst>
          </p:cNvPr>
          <p:cNvSpPr/>
          <p:nvPr/>
        </p:nvSpPr>
        <p:spPr>
          <a:xfrm>
            <a:off x="2635044" y="4010772"/>
            <a:ext cx="9065343" cy="21879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・拡張性について</a:t>
            </a:r>
            <a:endParaRPr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　</a:t>
            </a:r>
            <a:r>
              <a:rPr kumimoji="1" lang="en-US" altLang="ja-JP" sz="1400" dirty="0">
                <a:latin typeface="Meiryo UI" panose="020B0604030504040204" pitchFamily="34" charset="-128"/>
                <a:ea typeface="Meiryo UI" panose="020B0604030504040204" pitchFamily="34" charset="-128"/>
              </a:rPr>
              <a:t>- </a:t>
            </a:r>
            <a:r>
              <a:rPr kumimoji="1" lang="ja-JP" altLang="en-US" sz="1400">
                <a:latin typeface="Meiryo UI" panose="020B0604030504040204" pitchFamily="34" charset="-128"/>
                <a:ea typeface="Meiryo UI" panose="020B0604030504040204" pitchFamily="34" charset="-128"/>
              </a:rPr>
              <a:t>本開発においては拡張性は検討対象外とする</a:t>
            </a:r>
            <a:r>
              <a:rPr lang="ja-JP" altLang="en-US" sz="1400">
                <a:latin typeface="Meiryo UI" panose="020B0604030504040204" pitchFamily="34" charset="-128"/>
                <a:ea typeface="Meiryo UI" panose="020B0604030504040204" pitchFamily="34" charset="-128"/>
              </a:rPr>
              <a:t>が、</a:t>
            </a:r>
            <a:r>
              <a:rPr lang="ja-JP" altLang="en-US" sz="1400">
                <a:highlight>
                  <a:srgbClr val="FFFF00"/>
                </a:highlight>
                <a:latin typeface="Meiryo UI" panose="020B0604030504040204" pitchFamily="34" charset="-128"/>
                <a:ea typeface="Meiryo UI" panose="020B0604030504040204" pitchFamily="34" charset="-128"/>
              </a:rPr>
              <a:t>性能増強が必要な際の拡張方法は方式設計にて明確にしておくこと</a:t>
            </a:r>
            <a:endParaRPr lang="en-US" altLang="ja-JP" sz="1400" dirty="0">
              <a:highlight>
                <a:srgbClr val="FFFF00"/>
              </a:highlight>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静的ページ</a:t>
            </a:r>
            <a:r>
              <a:rPr lang="en-US" altLang="ja-JP" sz="1400" dirty="0">
                <a:latin typeface="Meiryo UI" panose="020B0604030504040204" pitchFamily="34" charset="-128"/>
                <a:ea typeface="Meiryo UI" panose="020B0604030504040204" pitchFamily="34" charset="-128"/>
              </a:rPr>
              <a:t> 1000PV/</a:t>
            </a:r>
            <a:r>
              <a:rPr lang="ja-JP" altLang="en-US" sz="1400">
                <a:latin typeface="Meiryo UI" panose="020B0604030504040204" pitchFamily="34" charset="-128"/>
                <a:ea typeface="Meiryo UI" panose="020B0604030504040204" pitchFamily="34" charset="-128"/>
              </a:rPr>
              <a:t>秒、動的ページ</a:t>
            </a:r>
            <a:r>
              <a:rPr lang="en-US" altLang="ja-JP" sz="1400" dirty="0">
                <a:latin typeface="Meiryo UI" panose="020B0604030504040204" pitchFamily="34" charset="-128"/>
                <a:ea typeface="Meiryo UI" panose="020B0604030504040204" pitchFamily="34" charset="-128"/>
              </a:rPr>
              <a:t> 100TPS</a:t>
            </a:r>
            <a:r>
              <a:rPr lang="ja-JP" altLang="en-US" sz="1400">
                <a:latin typeface="Meiryo UI" panose="020B0604030504040204" pitchFamily="34" charset="-128"/>
                <a:ea typeface="Meiryo UI" panose="020B0604030504040204" pitchFamily="34" charset="-128"/>
              </a:rPr>
              <a:t>程度を想定）</a:t>
            </a:r>
            <a:endParaRPr kumimoji="1" lang="en-US" altLang="ja-JP" sz="140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250926AA-AC30-DFE5-C99D-522DCAA92CFA}"/>
              </a:ext>
            </a:extLst>
          </p:cNvPr>
          <p:cNvSpPr/>
          <p:nvPr/>
        </p:nvSpPr>
        <p:spPr>
          <a:xfrm>
            <a:off x="491613" y="3072479"/>
            <a:ext cx="2143431" cy="938293"/>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理由</a:t>
            </a:r>
            <a:endParaRPr kumimoji="1" lang="ja-JP" altLang="en-US" sz="14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DC6D8270-2265-E47E-4462-B937BFCDE53A}"/>
              </a:ext>
            </a:extLst>
          </p:cNvPr>
          <p:cNvSpPr/>
          <p:nvPr/>
        </p:nvSpPr>
        <p:spPr>
          <a:xfrm>
            <a:off x="2635044" y="3072479"/>
            <a:ext cx="9065343" cy="9382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・利用者の利便性を向上し、離脱を防止するため</a:t>
            </a:r>
            <a:endParaRPr kumimoji="1" lang="ja-JP" altLang="en-US" sz="14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EB25D8A4-FDF9-80B2-4660-BE6FF0EFACC0}"/>
              </a:ext>
            </a:extLst>
          </p:cNvPr>
          <p:cNvSpPr/>
          <p:nvPr/>
        </p:nvSpPr>
        <p:spPr>
          <a:xfrm>
            <a:off x="491613" y="1367270"/>
            <a:ext cx="2143431" cy="54077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管理番号</a:t>
            </a:r>
            <a:endParaRPr kumimoji="1" lang="ja-JP" altLang="en-US" sz="14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C74BC6C-1195-57E5-F771-392B744647D0}"/>
              </a:ext>
            </a:extLst>
          </p:cNvPr>
          <p:cNvSpPr/>
          <p:nvPr/>
        </p:nvSpPr>
        <p:spPr>
          <a:xfrm>
            <a:off x="2635044" y="1367270"/>
            <a:ext cx="9065343" cy="5407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a:latin typeface="Meiryo UI" panose="020B0604030504040204" pitchFamily="34" charset="-128"/>
                <a:ea typeface="Meiryo UI" panose="020B0604030504040204" pitchFamily="34" charset="-128"/>
              </a:rPr>
              <a:t>NR-02</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81656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非機能要件：セキュリティー</a:t>
            </a:r>
          </a:p>
        </p:txBody>
      </p:sp>
      <p:sp>
        <p:nvSpPr>
          <p:cNvPr id="4" name="フッター プレースホルダー 3">
            <a:extLst>
              <a:ext uri="{FF2B5EF4-FFF2-40B4-BE49-F238E27FC236}">
                <a16:creationId xmlns:a16="http://schemas.microsoft.com/office/drawing/2014/main" id="{75F3D536-D715-5485-D7EA-B448949FA2B1}"/>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11</a:t>
            </a:fld>
            <a:endParaRPr lang="ja-JP" altLang="en-US"/>
          </a:p>
        </p:txBody>
      </p:sp>
      <p:sp>
        <p:nvSpPr>
          <p:cNvPr id="8" name="コンテンツ プレースホルダー 2">
            <a:extLst>
              <a:ext uri="{FF2B5EF4-FFF2-40B4-BE49-F238E27FC236}">
                <a16:creationId xmlns:a16="http://schemas.microsoft.com/office/drawing/2014/main" id="{1DCA6FDA-B579-C732-2013-ECA76866E160}"/>
              </a:ext>
            </a:extLst>
          </p:cNvPr>
          <p:cNvSpPr txBox="1">
            <a:spLocks/>
          </p:cNvSpPr>
          <p:nvPr/>
        </p:nvSpPr>
        <p:spPr>
          <a:xfrm>
            <a:off x="397565" y="805967"/>
            <a:ext cx="11396870" cy="504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sz="2000"/>
              <a:t>セキュリティーに対する要件を下記のように定義する</a:t>
            </a:r>
          </a:p>
        </p:txBody>
      </p:sp>
      <p:sp>
        <p:nvSpPr>
          <p:cNvPr id="9" name="正方形/長方形 8">
            <a:extLst>
              <a:ext uri="{FF2B5EF4-FFF2-40B4-BE49-F238E27FC236}">
                <a16:creationId xmlns:a16="http://schemas.microsoft.com/office/drawing/2014/main" id="{03E6E5C1-24DF-473C-37DE-1DBFC4522185}"/>
              </a:ext>
            </a:extLst>
          </p:cNvPr>
          <p:cNvSpPr/>
          <p:nvPr/>
        </p:nvSpPr>
        <p:spPr>
          <a:xfrm>
            <a:off x="491613" y="1908042"/>
            <a:ext cx="2143431" cy="1637175"/>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基本要件</a:t>
            </a:r>
            <a:endParaRPr kumimoji="1" lang="ja-JP" altLang="en-US" sz="14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04C07F2B-8DE9-2DA3-AD11-FDCF8F750519}"/>
              </a:ext>
            </a:extLst>
          </p:cNvPr>
          <p:cNvSpPr/>
          <p:nvPr/>
        </p:nvSpPr>
        <p:spPr>
          <a:xfrm>
            <a:off x="2635044" y="1908042"/>
            <a:ext cx="9065343" cy="16371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a:t>
            </a:r>
            <a:r>
              <a:rPr lang="en-US" altLang="ja-JP" sz="1400" dirty="0">
                <a:latin typeface="Meiryo UI" panose="020B0604030504040204" pitchFamily="34" charset="-128"/>
                <a:ea typeface="Meiryo UI" panose="020B0604030504040204" pitchFamily="34" charset="-128"/>
              </a:rPr>
              <a:t>Web</a:t>
            </a:r>
            <a:r>
              <a:rPr lang="ja-JP" altLang="en-US" sz="1400">
                <a:latin typeface="Meiryo UI" panose="020B0604030504040204" pitchFamily="34" charset="-128"/>
                <a:ea typeface="Meiryo UI" panose="020B0604030504040204" pitchFamily="34" charset="-128"/>
              </a:rPr>
              <a:t>システムとしてのセキュリティー</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基本的な</a:t>
            </a:r>
            <a:r>
              <a:rPr lang="en-US" altLang="ja-JP" sz="1400" dirty="0">
                <a:latin typeface="Meiryo UI" panose="020B0604030504040204" pitchFamily="34" charset="-128"/>
                <a:ea typeface="Meiryo UI" panose="020B0604030504040204" pitchFamily="34" charset="-128"/>
              </a:rPr>
              <a:t>Web</a:t>
            </a:r>
            <a:r>
              <a:rPr lang="ja-JP" altLang="en-US" sz="1400">
                <a:latin typeface="Meiryo UI" panose="020B0604030504040204" pitchFamily="34" charset="-128"/>
                <a:ea typeface="Meiryo UI" panose="020B0604030504040204" pitchFamily="34" charset="-128"/>
              </a:rPr>
              <a:t>システムへのセキュリティー対策を実施すること</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IPA</a:t>
            </a:r>
            <a:r>
              <a:rPr lang="ja-JP" altLang="en-US" sz="1400">
                <a:latin typeface="Meiryo UI" panose="020B0604030504040204" pitchFamily="34" charset="-128"/>
                <a:ea typeface="Meiryo UI" panose="020B0604030504040204" pitchFamily="34" charset="-128"/>
              </a:rPr>
              <a:t>「</a:t>
            </a:r>
            <a:r>
              <a:rPr lang="ja-JP" altLang="en-US" sz="1400">
                <a:highlight>
                  <a:srgbClr val="00FFFF"/>
                </a:highlight>
                <a:latin typeface="Meiryo UI" panose="020B0604030504040204" pitchFamily="34" charset="-128"/>
                <a:ea typeface="Meiryo UI" panose="020B0604030504040204" pitchFamily="34" charset="-128"/>
              </a:rPr>
              <a:t>安全なウェブサイトの作り方</a:t>
            </a:r>
            <a:r>
              <a:rPr lang="en-US" altLang="ja-JP" sz="1400" dirty="0">
                <a:highlight>
                  <a:srgbClr val="00FFFF"/>
                </a:highlight>
                <a:latin typeface="Meiryo UI" panose="020B0604030504040204" pitchFamily="34" charset="-128"/>
                <a:ea typeface="Meiryo UI" panose="020B0604030504040204" pitchFamily="34" charset="-128"/>
              </a:rPr>
              <a:t> </a:t>
            </a:r>
            <a:r>
              <a:rPr lang="ja-JP" altLang="en-US" sz="1400">
                <a:highlight>
                  <a:srgbClr val="00FFFF"/>
                </a:highlight>
                <a:latin typeface="Meiryo UI" panose="020B0604030504040204" pitchFamily="34" charset="-128"/>
                <a:ea typeface="Meiryo UI" panose="020B0604030504040204" pitchFamily="34" charset="-128"/>
              </a:rPr>
              <a:t>改定第</a:t>
            </a:r>
            <a:r>
              <a:rPr lang="en-US" altLang="ja-JP" sz="1400" dirty="0">
                <a:highlight>
                  <a:srgbClr val="00FFFF"/>
                </a:highlight>
                <a:latin typeface="Meiryo UI" panose="020B0604030504040204" pitchFamily="34" charset="-128"/>
                <a:ea typeface="Meiryo UI" panose="020B0604030504040204" pitchFamily="34" charset="-128"/>
              </a:rPr>
              <a:t>7</a:t>
            </a:r>
            <a:r>
              <a:rPr lang="ja-JP" altLang="en-US" sz="1400">
                <a:highlight>
                  <a:srgbClr val="00FFFF"/>
                </a:highlight>
                <a:latin typeface="Meiryo UI" panose="020B0604030504040204" pitchFamily="34" charset="-128"/>
                <a:ea typeface="Meiryo UI" panose="020B0604030504040204" pitchFamily="34" charset="-128"/>
              </a:rPr>
              <a:t>版」チェックリスト</a:t>
            </a:r>
            <a:r>
              <a:rPr lang="ja-JP" altLang="en-US" sz="1400">
                <a:latin typeface="Meiryo UI" panose="020B0604030504040204" pitchFamily="34" charset="-128"/>
                <a:ea typeface="Meiryo UI" panose="020B0604030504040204" pitchFamily="34" charset="-128"/>
              </a:rPr>
              <a:t>にて未対策が無いこと</a:t>
            </a:r>
            <a:endParaRPr lang="en-US" altLang="ja-JP" sz="1400" dirty="0">
              <a:latin typeface="Meiryo UI" panose="020B0604030504040204" pitchFamily="34" charset="-128"/>
              <a:ea typeface="Meiryo UI" panose="020B0604030504040204" pitchFamily="34" charset="-128"/>
            </a:endParaRPr>
          </a:p>
          <a:p>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・クラウド環境を含めたセキュリティー</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クラウドを利用するアカウントには</a:t>
            </a:r>
            <a:r>
              <a:rPr lang="en-US" altLang="ja-JP" sz="1400" dirty="0">
                <a:latin typeface="Meiryo UI" panose="020B0604030504040204" pitchFamily="34" charset="-128"/>
                <a:ea typeface="Meiryo UI" panose="020B0604030504040204" pitchFamily="34" charset="-128"/>
              </a:rPr>
              <a:t>MFA</a:t>
            </a:r>
            <a:r>
              <a:rPr lang="ja-JP" altLang="en-US" sz="1400">
                <a:latin typeface="Meiryo UI" panose="020B0604030504040204" pitchFamily="34" charset="-128"/>
                <a:ea typeface="Meiryo UI" panose="020B0604030504040204" pitchFamily="34" charset="-128"/>
              </a:rPr>
              <a:t>を提供する</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ファイル管理サービスを利用する場合は、全公開設定になっていないことを明示的に確認する</a:t>
            </a:r>
            <a:endParaRPr lang="en-US" altLang="ja-JP" sz="140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534C6EE8-BFBB-8AC7-717B-211FA1498D0E}"/>
              </a:ext>
            </a:extLst>
          </p:cNvPr>
          <p:cNvSpPr/>
          <p:nvPr/>
        </p:nvSpPr>
        <p:spPr>
          <a:xfrm>
            <a:off x="491613" y="4483510"/>
            <a:ext cx="2143431" cy="17152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補足</a:t>
            </a:r>
            <a:endParaRPr kumimoji="1" lang="ja-JP" altLang="en-US" sz="140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918262C8-80C8-F080-77D4-44FFD121C323}"/>
              </a:ext>
            </a:extLst>
          </p:cNvPr>
          <p:cNvSpPr/>
          <p:nvPr/>
        </p:nvSpPr>
        <p:spPr>
          <a:xfrm>
            <a:off x="2635044" y="4483510"/>
            <a:ext cx="9065343" cy="17152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・セキュリティーチェックについて</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Web</a:t>
            </a:r>
            <a:r>
              <a:rPr lang="ja-JP" altLang="en-US" sz="1400">
                <a:latin typeface="Meiryo UI" panose="020B0604030504040204" pitchFamily="34" charset="-128"/>
                <a:ea typeface="Meiryo UI" panose="020B0604030504040204" pitchFamily="34" charset="-128"/>
              </a:rPr>
              <a:t>システム</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・セキュリティー診断ツール（</a:t>
            </a:r>
            <a:r>
              <a:rPr lang="en-US" altLang="ja-JP" sz="1400" dirty="0">
                <a:latin typeface="Meiryo UI" panose="020B0604030504040204" pitchFamily="34" charset="-128"/>
                <a:ea typeface="Meiryo UI" panose="020B0604030504040204" pitchFamily="34" charset="-128"/>
              </a:rPr>
              <a:t>OWASP-ZAP</a:t>
            </a:r>
            <a:r>
              <a:rPr lang="ja-JP" altLang="en-US" sz="1400">
                <a:latin typeface="Meiryo UI" panose="020B0604030504040204" pitchFamily="34" charset="-128"/>
                <a:ea typeface="Meiryo UI" panose="020B0604030504040204" pitchFamily="34" charset="-128"/>
              </a:rPr>
              <a:t>）で「</a:t>
            </a:r>
            <a:r>
              <a:rPr lang="en-US" altLang="ja-JP" sz="1400" dirty="0">
                <a:latin typeface="Meiryo UI" panose="020B0604030504040204" pitchFamily="34" charset="-128"/>
                <a:ea typeface="Meiryo UI" panose="020B0604030504040204" pitchFamily="34" charset="-128"/>
              </a:rPr>
              <a:t>High</a:t>
            </a:r>
            <a:r>
              <a:rPr lang="ja-JP" altLang="en-US" sz="1400">
                <a:latin typeface="Meiryo UI" panose="020B0604030504040204" pitchFamily="34" charset="-128"/>
                <a:ea typeface="Meiryo UI" panose="020B0604030504040204" pitchFamily="34" charset="-128"/>
              </a:rPr>
              <a:t>」のエラーが無いことをリリース判定基準とする</a:t>
            </a:r>
            <a:endParaRPr lang="en-US" altLang="ja-JP" sz="1400" dirty="0">
              <a:latin typeface="Meiryo UI" panose="020B0604030504040204" pitchFamily="34" charset="-128"/>
              <a:ea typeface="Meiryo UI" panose="020B0604030504040204" pitchFamily="34" charset="-128"/>
            </a:endParaRPr>
          </a:p>
          <a:p>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クラウド環境</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・リリース前に「</a:t>
            </a:r>
            <a:r>
              <a:rPr lang="ja-JP" altLang="en-US" sz="1400">
                <a:highlight>
                  <a:srgbClr val="00FF00"/>
                </a:highlight>
                <a:latin typeface="Meiryo UI" panose="020B0604030504040204" pitchFamily="34" charset="-128"/>
                <a:ea typeface="Meiryo UI" panose="020B0604030504040204" pitchFamily="34" charset="-128"/>
              </a:rPr>
              <a:t>社内セキュリティー担当者の監査</a:t>
            </a:r>
            <a:r>
              <a:rPr lang="ja-JP" altLang="en-US" sz="1400">
                <a:latin typeface="Meiryo UI" panose="020B0604030504040204" pitchFamily="34" charset="-128"/>
                <a:ea typeface="Meiryo UI" panose="020B0604030504040204" pitchFamily="34" charset="-128"/>
              </a:rPr>
              <a:t>」をクリアすることをリリース判定基準とする</a:t>
            </a:r>
            <a:endParaRPr lang="en-US" altLang="ja-JP" sz="140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250926AA-AC30-DFE5-C99D-522DCAA92CFA}"/>
              </a:ext>
            </a:extLst>
          </p:cNvPr>
          <p:cNvSpPr/>
          <p:nvPr/>
        </p:nvSpPr>
        <p:spPr>
          <a:xfrm>
            <a:off x="491613" y="3545217"/>
            <a:ext cx="2143431" cy="938293"/>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理由</a:t>
            </a:r>
            <a:endParaRPr kumimoji="1" lang="ja-JP" altLang="en-US" sz="14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DC6D8270-2265-E47E-4462-B937BFCDE53A}"/>
              </a:ext>
            </a:extLst>
          </p:cNvPr>
          <p:cNvSpPr/>
          <p:nvPr/>
        </p:nvSpPr>
        <p:spPr>
          <a:xfrm>
            <a:off x="2635044" y="3545217"/>
            <a:ext cx="9065343" cy="9382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・自社はもちろんお客様の問合せ情報を安全に受け取り、管理するため</a:t>
            </a:r>
            <a:endParaRPr kumimoji="1" lang="ja-JP" altLang="en-US" sz="14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EB25D8A4-FDF9-80B2-4660-BE6FF0EFACC0}"/>
              </a:ext>
            </a:extLst>
          </p:cNvPr>
          <p:cNvSpPr/>
          <p:nvPr/>
        </p:nvSpPr>
        <p:spPr>
          <a:xfrm>
            <a:off x="491613" y="1367270"/>
            <a:ext cx="2143431" cy="54077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管理番号</a:t>
            </a:r>
            <a:endParaRPr kumimoji="1" lang="ja-JP" altLang="en-US" sz="14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C74BC6C-1195-57E5-F771-392B744647D0}"/>
              </a:ext>
            </a:extLst>
          </p:cNvPr>
          <p:cNvSpPr/>
          <p:nvPr/>
        </p:nvSpPr>
        <p:spPr>
          <a:xfrm>
            <a:off x="2635044" y="1367270"/>
            <a:ext cx="9065343" cy="5407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a:latin typeface="Meiryo UI" panose="020B0604030504040204" pitchFamily="34" charset="-128"/>
                <a:ea typeface="Meiryo UI" panose="020B0604030504040204" pitchFamily="34" charset="-128"/>
              </a:rPr>
              <a:t>NR-03</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5992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非機能要件：移行性</a:t>
            </a:r>
          </a:p>
        </p:txBody>
      </p:sp>
      <p:sp>
        <p:nvSpPr>
          <p:cNvPr id="4" name="フッター プレースホルダー 3">
            <a:extLst>
              <a:ext uri="{FF2B5EF4-FFF2-40B4-BE49-F238E27FC236}">
                <a16:creationId xmlns:a16="http://schemas.microsoft.com/office/drawing/2014/main" id="{75F3D536-D715-5485-D7EA-B448949FA2B1}"/>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12</a:t>
            </a:fld>
            <a:endParaRPr lang="ja-JP" altLang="en-US"/>
          </a:p>
        </p:txBody>
      </p:sp>
      <p:sp>
        <p:nvSpPr>
          <p:cNvPr id="8" name="コンテンツ プレースホルダー 2">
            <a:extLst>
              <a:ext uri="{FF2B5EF4-FFF2-40B4-BE49-F238E27FC236}">
                <a16:creationId xmlns:a16="http://schemas.microsoft.com/office/drawing/2014/main" id="{1DCA6FDA-B579-C732-2013-ECA76866E160}"/>
              </a:ext>
            </a:extLst>
          </p:cNvPr>
          <p:cNvSpPr txBox="1">
            <a:spLocks/>
          </p:cNvSpPr>
          <p:nvPr/>
        </p:nvSpPr>
        <p:spPr>
          <a:xfrm>
            <a:off x="397565" y="805967"/>
            <a:ext cx="11396870" cy="504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sz="2000"/>
              <a:t>移行性に対する要件を下記のように定義する</a:t>
            </a:r>
          </a:p>
        </p:txBody>
      </p:sp>
      <p:sp>
        <p:nvSpPr>
          <p:cNvPr id="9" name="正方形/長方形 8">
            <a:extLst>
              <a:ext uri="{FF2B5EF4-FFF2-40B4-BE49-F238E27FC236}">
                <a16:creationId xmlns:a16="http://schemas.microsoft.com/office/drawing/2014/main" id="{03E6E5C1-24DF-473C-37DE-1DBFC4522185}"/>
              </a:ext>
            </a:extLst>
          </p:cNvPr>
          <p:cNvSpPr/>
          <p:nvPr/>
        </p:nvSpPr>
        <p:spPr>
          <a:xfrm>
            <a:off x="491613" y="1908042"/>
            <a:ext cx="2143431" cy="358268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基本要件</a:t>
            </a:r>
            <a:endParaRPr kumimoji="1" lang="ja-JP" altLang="en-US" sz="14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04C07F2B-8DE9-2DA3-AD11-FDCF8F750519}"/>
              </a:ext>
            </a:extLst>
          </p:cNvPr>
          <p:cNvSpPr/>
          <p:nvPr/>
        </p:nvSpPr>
        <p:spPr>
          <a:xfrm>
            <a:off x="2635044" y="1908042"/>
            <a:ext cx="9065343" cy="35826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■業務移行（電話から</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へ）</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・問合せ受付業務の</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化に伴い、電話での受付業務は廃止</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・リリース日（</a:t>
            </a:r>
            <a:r>
              <a:rPr lang="en-US" altLang="ja-JP" sz="1200" dirty="0">
                <a:latin typeface="Meiryo UI" panose="020B0604030504040204" pitchFamily="34" charset="-128"/>
                <a:ea typeface="Meiryo UI" panose="020B0604030504040204" pitchFamily="34" charset="-128"/>
              </a:rPr>
              <a:t>3</a:t>
            </a:r>
            <a:r>
              <a:rPr lang="ja-JP" altLang="en-US" sz="1200">
                <a:latin typeface="Meiryo UI" panose="020B0604030504040204" pitchFamily="34" charset="-128"/>
                <a:ea typeface="Meiryo UI" panose="020B0604030504040204" pitchFamily="34" charset="-128"/>
              </a:rPr>
              <a:t>月</a:t>
            </a:r>
            <a:r>
              <a:rPr lang="en-US" altLang="ja-JP" sz="1200" dirty="0">
                <a:latin typeface="Meiryo UI" panose="020B0604030504040204" pitchFamily="34" charset="-128"/>
                <a:ea typeface="Meiryo UI" panose="020B0604030504040204" pitchFamily="34" charset="-128"/>
              </a:rPr>
              <a:t>1</a:t>
            </a:r>
            <a:r>
              <a:rPr lang="ja-JP" altLang="en-US" sz="1200">
                <a:latin typeface="Meiryo UI" panose="020B0604030504040204" pitchFamily="34" charset="-128"/>
                <a:ea typeface="Meiryo UI" panose="020B0604030504040204" pitchFamily="34" charset="-128"/>
              </a:rPr>
              <a:t>日）</a:t>
            </a:r>
            <a:r>
              <a:rPr lang="en-US" altLang="ja-JP" sz="1200" dirty="0">
                <a:latin typeface="Meiryo UI" panose="020B0604030504040204" pitchFamily="34" charset="-128"/>
                <a:ea typeface="Meiryo UI" panose="020B0604030504040204" pitchFamily="34" charset="-128"/>
              </a:rPr>
              <a:t>9</a:t>
            </a:r>
            <a:r>
              <a:rPr lang="ja-JP" altLang="en-US" sz="1200">
                <a:latin typeface="Meiryo UI" panose="020B0604030504040204" pitchFamily="34" charset="-128"/>
                <a:ea typeface="Meiryo UI" panose="020B0604030504040204" pitchFamily="34" charset="-128"/>
              </a:rPr>
              <a:t>時より、従来の問合せ電話には受付業務が</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に移行した旨の自動音声を流す</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・リリース日（</a:t>
            </a:r>
            <a:r>
              <a:rPr lang="en-US" altLang="ja-JP" sz="1200" dirty="0">
                <a:latin typeface="Meiryo UI" panose="020B0604030504040204" pitchFamily="34" charset="-128"/>
                <a:ea typeface="Meiryo UI" panose="020B0604030504040204" pitchFamily="34" charset="-128"/>
              </a:rPr>
              <a:t>3</a:t>
            </a:r>
            <a:r>
              <a:rPr lang="ja-JP" altLang="en-US" sz="1200">
                <a:latin typeface="Meiryo UI" panose="020B0604030504040204" pitchFamily="34" charset="-128"/>
                <a:ea typeface="Meiryo UI" panose="020B0604030504040204" pitchFamily="34" charset="-128"/>
              </a:rPr>
              <a:t>月</a:t>
            </a:r>
            <a:r>
              <a:rPr lang="en-US" altLang="ja-JP" sz="1200" dirty="0">
                <a:latin typeface="Meiryo UI" panose="020B0604030504040204" pitchFamily="34" charset="-128"/>
                <a:ea typeface="Meiryo UI" panose="020B0604030504040204" pitchFamily="34" charset="-128"/>
              </a:rPr>
              <a:t>1</a:t>
            </a:r>
            <a:r>
              <a:rPr lang="ja-JP" altLang="en-US" sz="1200">
                <a:latin typeface="Meiryo UI" panose="020B0604030504040204" pitchFamily="34" charset="-128"/>
                <a:ea typeface="Meiryo UI" panose="020B0604030504040204" pitchFamily="34" charset="-128"/>
              </a:rPr>
              <a:t>日）</a:t>
            </a:r>
            <a:r>
              <a:rPr lang="en-US" altLang="ja-JP" sz="1200" dirty="0">
                <a:latin typeface="Meiryo UI" panose="020B0604030504040204" pitchFamily="34" charset="-128"/>
                <a:ea typeface="Meiryo UI" panose="020B0604030504040204" pitchFamily="34" charset="-128"/>
              </a:rPr>
              <a:t>9</a:t>
            </a:r>
            <a:r>
              <a:rPr lang="ja-JP" altLang="en-US" sz="1200">
                <a:latin typeface="Meiryo UI" panose="020B0604030504040204" pitchFamily="34" charset="-128"/>
                <a:ea typeface="Meiryo UI" panose="020B0604030504040204" pitchFamily="34" charset="-128"/>
              </a:rPr>
              <a:t>時より、新業務マニュアルに従い、問合せ管理表のスプレッドシートの確認を開始</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 </a:t>
            </a:r>
            <a:r>
              <a:rPr lang="ja-JP" altLang="en-US" sz="1200">
                <a:highlight>
                  <a:srgbClr val="FFFF00"/>
                </a:highlight>
                <a:latin typeface="Meiryo UI" panose="020B0604030504040204" pitchFamily="34" charset="-128"/>
                <a:ea typeface="Meiryo UI" panose="020B0604030504040204" pitchFamily="34" charset="-128"/>
              </a:rPr>
              <a:t>運用の詳細については「運用計画」、「運用マニュアル」にて定義</a:t>
            </a:r>
            <a:endParaRPr lang="en-US" altLang="ja-JP" sz="1200" dirty="0">
              <a:highlight>
                <a:srgbClr val="FFFF00"/>
              </a:highlight>
              <a:latin typeface="Meiryo UI" panose="020B0604030504040204" pitchFamily="34" charset="-128"/>
              <a:ea typeface="Meiryo UI" panose="020B0604030504040204" pitchFamily="34" charset="-128"/>
            </a:endParaRPr>
          </a:p>
          <a:p>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■システム移行（旧</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から新</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へ、および、更新時）</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・リリース時</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リリース日（</a:t>
            </a:r>
            <a:r>
              <a:rPr lang="en-US" altLang="ja-JP" sz="1200" dirty="0">
                <a:latin typeface="Meiryo UI" panose="020B0604030504040204" pitchFamily="34" charset="-128"/>
                <a:ea typeface="Meiryo UI" panose="020B0604030504040204" pitchFamily="34" charset="-128"/>
              </a:rPr>
              <a:t>3</a:t>
            </a:r>
            <a:r>
              <a:rPr lang="ja-JP" altLang="en-US" sz="1200">
                <a:latin typeface="Meiryo UI" panose="020B0604030504040204" pitchFamily="34" charset="-128"/>
                <a:ea typeface="Meiryo UI" panose="020B0604030504040204" pitchFamily="34" charset="-128"/>
              </a:rPr>
              <a:t>月</a:t>
            </a:r>
            <a:r>
              <a:rPr lang="en-US" altLang="ja-JP" sz="1200" dirty="0">
                <a:latin typeface="Meiryo UI" panose="020B0604030504040204" pitchFamily="34" charset="-128"/>
                <a:ea typeface="Meiryo UI" panose="020B0604030504040204" pitchFamily="34" charset="-128"/>
              </a:rPr>
              <a:t>1</a:t>
            </a:r>
            <a:r>
              <a:rPr lang="ja-JP" altLang="en-US" sz="1200">
                <a:latin typeface="Meiryo UI" panose="020B0604030504040204" pitchFamily="34" charset="-128"/>
                <a:ea typeface="Meiryo UI" panose="020B0604030504040204" pitchFamily="34" charset="-128"/>
              </a:rPr>
              <a:t>日）</a:t>
            </a:r>
            <a:r>
              <a:rPr lang="en-US" altLang="ja-JP" sz="1200" dirty="0">
                <a:latin typeface="Meiryo UI" panose="020B0604030504040204" pitchFamily="34" charset="-128"/>
                <a:ea typeface="Meiryo UI" panose="020B0604030504040204" pitchFamily="34" charset="-128"/>
              </a:rPr>
              <a:t>8</a:t>
            </a:r>
            <a:r>
              <a:rPr lang="ja-JP" altLang="en-US" sz="1200">
                <a:latin typeface="Meiryo UI" panose="020B0604030504040204" pitchFamily="34" charset="-128"/>
                <a:ea typeface="Meiryo UI" panose="020B0604030504040204" pitchFamily="34" charset="-128"/>
              </a:rPr>
              <a:t>時に新</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を公開</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リリース日（</a:t>
            </a:r>
            <a:r>
              <a:rPr lang="en-US" altLang="ja-JP" sz="1200" dirty="0">
                <a:latin typeface="Meiryo UI" panose="020B0604030504040204" pitchFamily="34" charset="-128"/>
                <a:ea typeface="Meiryo UI" panose="020B0604030504040204" pitchFamily="34" charset="-128"/>
              </a:rPr>
              <a:t>3</a:t>
            </a:r>
            <a:r>
              <a:rPr lang="ja-JP" altLang="en-US" sz="1200">
                <a:latin typeface="Meiryo UI" panose="020B0604030504040204" pitchFamily="34" charset="-128"/>
                <a:ea typeface="Meiryo UI" panose="020B0604030504040204" pitchFamily="34" charset="-128"/>
              </a:rPr>
              <a:t>月</a:t>
            </a:r>
            <a:r>
              <a:rPr lang="en-US" altLang="ja-JP" sz="1200" dirty="0">
                <a:latin typeface="Meiryo UI" panose="020B0604030504040204" pitchFamily="34" charset="-128"/>
                <a:ea typeface="Meiryo UI" panose="020B0604030504040204" pitchFamily="34" charset="-128"/>
              </a:rPr>
              <a:t>1</a:t>
            </a:r>
            <a:r>
              <a:rPr lang="ja-JP" altLang="en-US" sz="1200">
                <a:latin typeface="Meiryo UI" panose="020B0604030504040204" pitchFamily="34" charset="-128"/>
                <a:ea typeface="Meiryo UI" panose="020B0604030504040204" pitchFamily="34" charset="-128"/>
              </a:rPr>
              <a:t>日）</a:t>
            </a:r>
            <a:r>
              <a:rPr lang="en-US" altLang="ja-JP" sz="1200" dirty="0">
                <a:latin typeface="Meiryo UI" panose="020B0604030504040204" pitchFamily="34" charset="-128"/>
                <a:ea typeface="Meiryo UI" panose="020B0604030504040204" pitchFamily="34" charset="-128"/>
              </a:rPr>
              <a:t>9</a:t>
            </a:r>
            <a:r>
              <a:rPr lang="ja-JP" altLang="en-US" sz="1200">
                <a:latin typeface="Meiryo UI" panose="020B0604030504040204" pitchFamily="34" charset="-128"/>
                <a:ea typeface="Meiryo UI" panose="020B0604030504040204" pitchFamily="34" charset="-128"/>
              </a:rPr>
              <a:t>時に現在の</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の公開を停止（新サイトへのリダイレクトを設置）</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a:t>
            </a:r>
            <a:r>
              <a:rPr lang="ja-JP" altLang="en-US" sz="1200">
                <a:latin typeface="Meiryo UI" panose="020B0604030504040204" pitchFamily="34" charset="-128"/>
                <a:ea typeface="Meiryo UI" panose="020B0604030504040204" pitchFamily="34" charset="-128"/>
              </a:rPr>
              <a:t>リリース前のリリース判定会議にてリリース判定基準を満たしていることが前提となる</a:t>
            </a:r>
            <a:endParaRPr lang="en-US" altLang="ja-JP" sz="1200" dirty="0">
              <a:latin typeface="Meiryo UI" panose="020B0604030504040204" pitchFamily="34" charset="-128"/>
              <a:ea typeface="Meiryo UI" panose="020B0604030504040204" pitchFamily="34" charset="-128"/>
            </a:endParaRPr>
          </a:p>
          <a:p>
            <a:endParaRPr lang="en-US" altLang="ja-JP" sz="1200" dirty="0">
              <a:latin typeface="Meiryo UI" panose="020B0604030504040204" pitchFamily="34" charset="-128"/>
              <a:ea typeface="Meiryo UI" panose="020B0604030504040204" pitchFamily="34" charset="-128"/>
            </a:endParaRPr>
          </a:p>
          <a:p>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サイト更新</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ステージング環境は用意せず、ローカルで動作確認後、本番環境へ反映させるものとする</a:t>
            </a:r>
            <a:r>
              <a:rPr lang="ja-JP" altLang="en-US" sz="1100">
                <a:highlight>
                  <a:srgbClr val="FFFF00"/>
                </a:highlight>
                <a:latin typeface="Meiryo UI" panose="020B0604030504040204" pitchFamily="34" charset="-128"/>
                <a:ea typeface="Meiryo UI" panose="020B0604030504040204" pitchFamily="34" charset="-128"/>
              </a:rPr>
              <a:t>（詳細は運用マニュアルで定義）</a:t>
            </a:r>
            <a:endParaRPr lang="en-US" altLang="ja-JP" sz="1100" dirty="0">
              <a:highlight>
                <a:srgbClr val="FFFF00"/>
              </a:highlight>
              <a:latin typeface="Meiryo UI" panose="020B0604030504040204" pitchFamily="34" charset="-128"/>
              <a:ea typeface="Meiryo UI" panose="020B0604030504040204" pitchFamily="34" charset="-128"/>
            </a:endParaRPr>
          </a:p>
          <a:p>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■データ</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・移行すべきデータは存在しない（リリース前に本番環境にテストデータが保存されてないか確認。テストデータがあれば削除）</a:t>
            </a:r>
            <a:endParaRPr lang="en-US" altLang="ja-JP" sz="120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534C6EE8-BFBB-8AC7-717B-211FA1498D0E}"/>
              </a:ext>
            </a:extLst>
          </p:cNvPr>
          <p:cNvSpPr/>
          <p:nvPr/>
        </p:nvSpPr>
        <p:spPr>
          <a:xfrm>
            <a:off x="491613" y="5490730"/>
            <a:ext cx="2143431" cy="70799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補足</a:t>
            </a:r>
            <a:endParaRPr kumimoji="1" lang="ja-JP" altLang="en-US" sz="140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918262C8-80C8-F080-77D4-44FFD121C323}"/>
              </a:ext>
            </a:extLst>
          </p:cNvPr>
          <p:cNvSpPr/>
          <p:nvPr/>
        </p:nvSpPr>
        <p:spPr>
          <a:xfrm>
            <a:off x="2635044" y="5490730"/>
            <a:ext cx="9065343" cy="7079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・現</a:t>
            </a:r>
            <a:r>
              <a:rPr lang="en-US" altLang="ja-JP" sz="1400" dirty="0">
                <a:latin typeface="Meiryo UI" panose="020B0604030504040204" pitchFamily="34" charset="-128"/>
                <a:ea typeface="Meiryo UI" panose="020B0604030504040204" pitchFamily="34" charset="-128"/>
              </a:rPr>
              <a:t>Web</a:t>
            </a:r>
            <a:r>
              <a:rPr lang="ja-JP" altLang="en-US" sz="1400">
                <a:latin typeface="Meiryo UI" panose="020B0604030504040204" pitchFamily="34" charset="-128"/>
                <a:ea typeface="Meiryo UI" panose="020B0604030504040204" pitchFamily="34" charset="-128"/>
              </a:rPr>
              <a:t>サイトには新</a:t>
            </a:r>
            <a:r>
              <a:rPr lang="en-US" altLang="ja-JP" sz="1400" dirty="0">
                <a:latin typeface="Meiryo UI" panose="020B0604030504040204" pitchFamily="34" charset="-128"/>
                <a:ea typeface="Meiryo UI" panose="020B0604030504040204" pitchFamily="34" charset="-128"/>
              </a:rPr>
              <a:t>Web</a:t>
            </a:r>
            <a:r>
              <a:rPr lang="ja-JP" altLang="en-US" sz="1400">
                <a:latin typeface="Meiryo UI" panose="020B0604030504040204" pitchFamily="34" charset="-128"/>
                <a:ea typeface="Meiryo UI" panose="020B0604030504040204" pitchFamily="34" charset="-128"/>
              </a:rPr>
              <a:t>サイト公開の</a:t>
            </a:r>
            <a:r>
              <a:rPr lang="en-US" altLang="ja-JP" sz="1400" dirty="0">
                <a:latin typeface="Meiryo UI" panose="020B0604030504040204" pitchFamily="34" charset="-128"/>
                <a:ea typeface="Meiryo UI" panose="020B0604030504040204" pitchFamily="34" charset="-128"/>
              </a:rPr>
              <a:t>1</a:t>
            </a:r>
            <a:r>
              <a:rPr lang="ja-JP" altLang="en-US" sz="1400">
                <a:latin typeface="Meiryo UI" panose="020B0604030504040204" pitchFamily="34" charset="-128"/>
                <a:ea typeface="Meiryo UI" panose="020B0604030504040204" pitchFamily="34" charset="-128"/>
              </a:rPr>
              <a:t>ヶ月前（</a:t>
            </a:r>
            <a:r>
              <a:rPr lang="en-US" altLang="ja-JP" sz="1400" dirty="0">
                <a:latin typeface="Meiryo UI" panose="020B0604030504040204" pitchFamily="34" charset="-128"/>
                <a:ea typeface="Meiryo UI" panose="020B0604030504040204" pitchFamily="34" charset="-128"/>
              </a:rPr>
              <a:t>2</a:t>
            </a:r>
            <a:r>
              <a:rPr lang="ja-JP" altLang="en-US" sz="1400">
                <a:latin typeface="Meiryo UI" panose="020B0604030504040204" pitchFamily="34" charset="-128"/>
                <a:ea typeface="Meiryo UI" panose="020B0604030504040204" pitchFamily="34" charset="-128"/>
              </a:rPr>
              <a:t>月</a:t>
            </a:r>
            <a:r>
              <a:rPr lang="en-US" altLang="ja-JP" sz="1400" dirty="0">
                <a:latin typeface="Meiryo UI" panose="020B0604030504040204" pitchFamily="34" charset="-128"/>
                <a:ea typeface="Meiryo UI" panose="020B0604030504040204" pitchFamily="34" charset="-128"/>
              </a:rPr>
              <a:t>1</a:t>
            </a:r>
            <a:r>
              <a:rPr lang="ja-JP" altLang="en-US" sz="1400">
                <a:latin typeface="Meiryo UI" panose="020B0604030504040204" pitchFamily="34" charset="-128"/>
                <a:ea typeface="Meiryo UI" panose="020B0604030504040204" pitchFamily="34" charset="-128"/>
              </a:rPr>
              <a:t>日）より、電話受付の廃止、新</a:t>
            </a:r>
            <a:r>
              <a:rPr lang="en-US" altLang="ja-JP" sz="1400" dirty="0">
                <a:latin typeface="Meiryo UI" panose="020B0604030504040204" pitchFamily="34" charset="-128"/>
                <a:ea typeface="Meiryo UI" panose="020B0604030504040204" pitchFamily="34" charset="-128"/>
              </a:rPr>
              <a:t>Web</a:t>
            </a:r>
            <a:r>
              <a:rPr lang="ja-JP" altLang="en-US" sz="1400">
                <a:latin typeface="Meiryo UI" panose="020B0604030504040204" pitchFamily="34" charset="-128"/>
                <a:ea typeface="Meiryo UI" panose="020B0604030504040204" pitchFamily="34" charset="-128"/>
              </a:rPr>
              <a:t>への移行の告知を行う</a:t>
            </a:r>
            <a:endParaRPr lang="en-US" altLang="ja-JP" sz="14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EB25D8A4-FDF9-80B2-4660-BE6FF0EFACC0}"/>
              </a:ext>
            </a:extLst>
          </p:cNvPr>
          <p:cNvSpPr/>
          <p:nvPr/>
        </p:nvSpPr>
        <p:spPr>
          <a:xfrm>
            <a:off x="491613" y="1367270"/>
            <a:ext cx="2143431" cy="54077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管理番号</a:t>
            </a:r>
            <a:endParaRPr kumimoji="1" lang="ja-JP" altLang="en-US" sz="14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C74BC6C-1195-57E5-F771-392B744647D0}"/>
              </a:ext>
            </a:extLst>
          </p:cNvPr>
          <p:cNvSpPr/>
          <p:nvPr/>
        </p:nvSpPr>
        <p:spPr>
          <a:xfrm>
            <a:off x="2635044" y="1367270"/>
            <a:ext cx="9065343" cy="5407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a:latin typeface="Meiryo UI" panose="020B0604030504040204" pitchFamily="34" charset="-128"/>
                <a:ea typeface="Meiryo UI" panose="020B0604030504040204" pitchFamily="34" charset="-128"/>
              </a:rPr>
              <a:t>NR-04</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413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a:t>
            </a:r>
            <a:r>
              <a:rPr lang="ja-JP" altLang="en-US"/>
              <a:t>プロジェクト上の留意事項</a:t>
            </a:r>
            <a:endParaRPr kumimoji="1" lang="ja-JP" altLang="en-US"/>
          </a:p>
        </p:txBody>
      </p:sp>
      <p:sp>
        <p:nvSpPr>
          <p:cNvPr id="4" name="フッター プレースホルダー 3">
            <a:extLst>
              <a:ext uri="{FF2B5EF4-FFF2-40B4-BE49-F238E27FC236}">
                <a16:creationId xmlns:a16="http://schemas.microsoft.com/office/drawing/2014/main" id="{75F3D536-D715-5485-D7EA-B448949FA2B1}"/>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13</a:t>
            </a:fld>
            <a:endParaRPr lang="ja-JP" altLang="en-US"/>
          </a:p>
        </p:txBody>
      </p:sp>
      <p:sp>
        <p:nvSpPr>
          <p:cNvPr id="8" name="コンテンツ プレースホルダー 2">
            <a:extLst>
              <a:ext uri="{FF2B5EF4-FFF2-40B4-BE49-F238E27FC236}">
                <a16:creationId xmlns:a16="http://schemas.microsoft.com/office/drawing/2014/main" id="{1DCA6FDA-B579-C732-2013-ECA76866E160}"/>
              </a:ext>
            </a:extLst>
          </p:cNvPr>
          <p:cNvSpPr txBox="1">
            <a:spLocks/>
          </p:cNvSpPr>
          <p:nvPr/>
        </p:nvSpPr>
        <p:spPr>
          <a:xfrm>
            <a:off x="397565" y="805967"/>
            <a:ext cx="11396870" cy="504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sz="2000"/>
              <a:t>プロジェクト上の留意事項として下記のように定義する</a:t>
            </a:r>
          </a:p>
        </p:txBody>
      </p:sp>
      <p:sp>
        <p:nvSpPr>
          <p:cNvPr id="9" name="正方形/長方形 8">
            <a:extLst>
              <a:ext uri="{FF2B5EF4-FFF2-40B4-BE49-F238E27FC236}">
                <a16:creationId xmlns:a16="http://schemas.microsoft.com/office/drawing/2014/main" id="{03E6E5C1-24DF-473C-37DE-1DBFC4522185}"/>
              </a:ext>
            </a:extLst>
          </p:cNvPr>
          <p:cNvSpPr/>
          <p:nvPr/>
        </p:nvSpPr>
        <p:spPr>
          <a:xfrm>
            <a:off x="491613" y="1908042"/>
            <a:ext cx="2143431" cy="311624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基本要件</a:t>
            </a:r>
            <a:endParaRPr kumimoji="1" lang="ja-JP" altLang="en-US" sz="14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04C07F2B-8DE9-2DA3-AD11-FDCF8F750519}"/>
              </a:ext>
            </a:extLst>
          </p:cNvPr>
          <p:cNvSpPr/>
          <p:nvPr/>
        </p:nvSpPr>
        <p:spPr>
          <a:xfrm>
            <a:off x="2635044" y="1908042"/>
            <a:ext cx="9065343" cy="31162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■対応ブラウザ</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PC</a:t>
            </a:r>
            <a:r>
              <a:rPr lang="ja-JP" altLang="en-US" sz="1400">
                <a:latin typeface="Meiryo UI" panose="020B0604030504040204" pitchFamily="34" charset="-128"/>
                <a:ea typeface="Meiryo UI" panose="020B0604030504040204" pitchFamily="34" charset="-128"/>
              </a:rPr>
              <a:t>：</a:t>
            </a:r>
            <a:r>
              <a:rPr lang="en-US" altLang="ja-JP" sz="1400" dirty="0">
                <a:latin typeface="Meiryo UI" panose="020B0604030504040204" pitchFamily="34" charset="-128"/>
                <a:ea typeface="Meiryo UI" panose="020B0604030504040204" pitchFamily="34" charset="-128"/>
              </a:rPr>
              <a:t>Google Chrome</a:t>
            </a:r>
            <a:r>
              <a:rPr lang="ja-JP" altLang="en-US" sz="1400">
                <a:latin typeface="Meiryo UI" panose="020B0604030504040204" pitchFamily="34" charset="-128"/>
                <a:ea typeface="Meiryo UI" panose="020B0604030504040204" pitchFamily="34" charset="-128"/>
              </a:rPr>
              <a:t>（最新版）</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・スマホ：</a:t>
            </a:r>
            <a:r>
              <a:rPr lang="en-US" altLang="ja-JP" sz="1400" dirty="0">
                <a:latin typeface="Meiryo UI" panose="020B0604030504040204" pitchFamily="34" charset="-128"/>
                <a:ea typeface="Meiryo UI" panose="020B0604030504040204" pitchFamily="34" charset="-128"/>
              </a:rPr>
              <a:t>Google Chrome</a:t>
            </a:r>
            <a:r>
              <a:rPr lang="ja-JP" altLang="en-US" sz="1400">
                <a:latin typeface="Meiryo UI" panose="020B0604030504040204" pitchFamily="34" charset="-128"/>
                <a:ea typeface="Meiryo UI" panose="020B0604030504040204" pitchFamily="34" charset="-128"/>
              </a:rPr>
              <a:t>（最新版）、</a:t>
            </a:r>
            <a:r>
              <a:rPr lang="en-US" altLang="ja-JP" sz="1400" dirty="0">
                <a:latin typeface="Meiryo UI" panose="020B0604030504040204" pitchFamily="34" charset="-128"/>
                <a:ea typeface="Meiryo UI" panose="020B0604030504040204" pitchFamily="34" charset="-128"/>
              </a:rPr>
              <a:t>Safari</a:t>
            </a:r>
            <a:r>
              <a:rPr lang="ja-JP" altLang="en-US" sz="1400">
                <a:latin typeface="Meiryo UI" panose="020B0604030504040204" pitchFamily="34" charset="-128"/>
                <a:ea typeface="Meiryo UI" panose="020B0604030504040204" pitchFamily="34" charset="-128"/>
              </a:rPr>
              <a:t>（最新版）</a:t>
            </a:r>
            <a:endParaRPr lang="en-US" altLang="ja-JP" sz="1400" dirty="0">
              <a:latin typeface="Meiryo UI" panose="020B0604030504040204" pitchFamily="34" charset="-128"/>
              <a:ea typeface="Meiryo UI" panose="020B0604030504040204" pitchFamily="34" charset="-128"/>
            </a:endParaRPr>
          </a:p>
          <a:p>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■利用を前提とするサービス・ツール</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Google</a:t>
            </a:r>
            <a:r>
              <a:rPr lang="ja-JP" altLang="en-US" sz="1400">
                <a:latin typeface="Meiryo UI" panose="020B0604030504040204" pitchFamily="34" charset="-128"/>
                <a:ea typeface="Meiryo UI" panose="020B0604030504040204" pitchFamily="34" charset="-128"/>
              </a:rPr>
              <a:t>スプレッドシート（問合せ受付データの保管・管理）</a:t>
            </a:r>
            <a:endParaRPr lang="en-US" altLang="ja-JP" sz="1400" dirty="0">
              <a:latin typeface="Meiryo UI" panose="020B0604030504040204" pitchFamily="34" charset="-128"/>
              <a:ea typeface="Meiryo UI" panose="020B0604030504040204" pitchFamily="34" charset="-128"/>
            </a:endParaRPr>
          </a:p>
          <a:p>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■その他</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・クラウドサービスを利用する場合、月額利用料金が</a:t>
            </a:r>
            <a:r>
              <a:rPr lang="en-US" altLang="ja-JP" sz="1400" dirty="0">
                <a:latin typeface="Meiryo UI" panose="020B0604030504040204" pitchFamily="34" charset="-128"/>
                <a:ea typeface="Meiryo UI" panose="020B0604030504040204" pitchFamily="34" charset="-128"/>
              </a:rPr>
              <a:t>10</a:t>
            </a:r>
            <a:r>
              <a:rPr lang="ja-JP" altLang="en-US" sz="1400">
                <a:latin typeface="Meiryo UI" panose="020B0604030504040204" pitchFamily="34" charset="-128"/>
                <a:ea typeface="Meiryo UI" panose="020B0604030504040204" pitchFamily="34" charset="-128"/>
              </a:rPr>
              <a:t>万円を超えないこと（可能な限り無償サービスを利用）</a:t>
            </a:r>
            <a:endParaRPr lang="en-US" altLang="ja-JP" sz="140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534C6EE8-BFBB-8AC7-717B-211FA1498D0E}"/>
              </a:ext>
            </a:extLst>
          </p:cNvPr>
          <p:cNvSpPr/>
          <p:nvPr/>
        </p:nvSpPr>
        <p:spPr>
          <a:xfrm>
            <a:off x="491613" y="5024284"/>
            <a:ext cx="2143431" cy="1174443"/>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補足</a:t>
            </a:r>
            <a:endParaRPr kumimoji="1" lang="ja-JP" altLang="en-US" sz="140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918262C8-80C8-F080-77D4-44FFD121C323}"/>
              </a:ext>
            </a:extLst>
          </p:cNvPr>
          <p:cNvSpPr/>
          <p:nvPr/>
        </p:nvSpPr>
        <p:spPr>
          <a:xfrm>
            <a:off x="2635044" y="5024284"/>
            <a:ext cx="9065343" cy="11744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a:t>
            </a:r>
            <a:r>
              <a:rPr lang="en-US" altLang="ja-JP" sz="1400" dirty="0">
                <a:latin typeface="Meiryo UI" panose="020B0604030504040204" pitchFamily="34" charset="-128"/>
                <a:ea typeface="Meiryo UI" panose="020B0604030504040204" pitchFamily="34" charset="-128"/>
              </a:rPr>
              <a:t>OSS</a:t>
            </a:r>
            <a:r>
              <a:rPr lang="ja-JP" altLang="en-US" sz="1400">
                <a:latin typeface="Meiryo UI" panose="020B0604030504040204" pitchFamily="34" charset="-128"/>
                <a:ea typeface="Meiryo UI" panose="020B0604030504040204" pitchFamily="34" charset="-128"/>
              </a:rPr>
              <a:t>や無償サービスの利用を推進するが、各種権利やライセンスに反しないよう重々留意すること</a:t>
            </a:r>
            <a:endParaRPr lang="en-US" altLang="ja-JP" sz="14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EB25D8A4-FDF9-80B2-4660-BE6FF0EFACC0}"/>
              </a:ext>
            </a:extLst>
          </p:cNvPr>
          <p:cNvSpPr/>
          <p:nvPr/>
        </p:nvSpPr>
        <p:spPr>
          <a:xfrm>
            <a:off x="491613" y="1367270"/>
            <a:ext cx="2143431" cy="54077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管理番号</a:t>
            </a:r>
            <a:endParaRPr kumimoji="1" lang="ja-JP" altLang="en-US" sz="14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C74BC6C-1195-57E5-F771-392B744647D0}"/>
              </a:ext>
            </a:extLst>
          </p:cNvPr>
          <p:cNvSpPr/>
          <p:nvPr/>
        </p:nvSpPr>
        <p:spPr>
          <a:xfrm>
            <a:off x="2635044" y="1367270"/>
            <a:ext cx="9065343" cy="5407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a:latin typeface="Meiryo UI" panose="020B0604030504040204" pitchFamily="34" charset="-128"/>
                <a:ea typeface="Meiryo UI" panose="020B0604030504040204" pitchFamily="34" charset="-128"/>
              </a:rPr>
              <a:t>NR-06</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9584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ED40B-1B23-6948-89B3-220CD171B003}"/>
              </a:ext>
            </a:extLst>
          </p:cNvPr>
          <p:cNvSpPr>
            <a:spLocks noGrp="1"/>
          </p:cNvSpPr>
          <p:nvPr>
            <p:ph type="ctrTitle"/>
          </p:nvPr>
        </p:nvSpPr>
        <p:spPr>
          <a:xfrm>
            <a:off x="838200" y="1397286"/>
            <a:ext cx="10515598" cy="1404458"/>
          </a:xfrm>
        </p:spPr>
        <p:txBody>
          <a:bodyPr>
            <a:normAutofit/>
          </a:bodyPr>
          <a:lstStyle/>
          <a:p>
            <a:r>
              <a:rPr lang="ja-JP" altLang="en-US" sz="3600"/>
              <a:t>参考資料</a:t>
            </a:r>
            <a:endParaRPr kumimoji="1" lang="ja-JP" altLang="en-US" sz="3600"/>
          </a:p>
        </p:txBody>
      </p:sp>
      <p:sp>
        <p:nvSpPr>
          <p:cNvPr id="3" name="字幕 2">
            <a:extLst>
              <a:ext uri="{FF2B5EF4-FFF2-40B4-BE49-F238E27FC236}">
                <a16:creationId xmlns:a16="http://schemas.microsoft.com/office/drawing/2014/main" id="{1AE313A0-35E2-4F4C-BEDF-EC600745265F}"/>
              </a:ext>
            </a:extLst>
          </p:cNvPr>
          <p:cNvSpPr>
            <a:spLocks noGrp="1"/>
          </p:cNvSpPr>
          <p:nvPr>
            <p:ph type="subTitle" idx="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D9C38-E1BA-D14B-B9C5-31A6CE1F9907}"/>
              </a:ext>
            </a:extLst>
          </p:cNvPr>
          <p:cNvSpPr>
            <a:spLocks noGrp="1"/>
          </p:cNvSpPr>
          <p:nvPr>
            <p:ph type="sldNum" sz="quarter" idx="12"/>
          </p:nvPr>
        </p:nvSpPr>
        <p:spPr/>
        <p:txBody>
          <a:bodyPr/>
          <a:lstStyle/>
          <a:p>
            <a:fld id="{462052E6-07CA-9B46-B866-FDE18BF74505}"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39F6FDFF-CB74-9741-BA6F-60886C4E1627}"/>
              </a:ext>
            </a:extLst>
          </p:cNvPr>
          <p:cNvPicPr>
            <a:picLocks noChangeAspect="1"/>
          </p:cNvPicPr>
          <p:nvPr/>
        </p:nvPicPr>
        <p:blipFill>
          <a:blip r:embed="rId2"/>
          <a:stretch>
            <a:fillRect/>
          </a:stretch>
        </p:blipFill>
        <p:spPr>
          <a:xfrm>
            <a:off x="819150" y="541832"/>
            <a:ext cx="1409700" cy="418504"/>
          </a:xfrm>
          <a:prstGeom prst="rect">
            <a:avLst/>
          </a:prstGeom>
        </p:spPr>
      </p:pic>
      <p:sp>
        <p:nvSpPr>
          <p:cNvPr id="6" name="フッター プレースホルダー 3">
            <a:extLst>
              <a:ext uri="{FF2B5EF4-FFF2-40B4-BE49-F238E27FC236}">
                <a16:creationId xmlns:a16="http://schemas.microsoft.com/office/drawing/2014/main" id="{C8CE59DA-CAB2-5A04-901D-C87080FBCB11}"/>
              </a:ext>
            </a:extLst>
          </p:cNvPr>
          <p:cNvSpPr>
            <a:spLocks noGrp="1"/>
          </p:cNvSpPr>
          <p:nvPr>
            <p:ph type="ftr" sz="quarter" idx="11"/>
          </p:nvPr>
        </p:nvSpPr>
        <p:spPr>
          <a:xfrm>
            <a:off x="4038600" y="6386830"/>
            <a:ext cx="4114800" cy="365125"/>
          </a:xfrm>
        </p:spPr>
        <p:txBody>
          <a:bodyPr/>
          <a:lstStyle/>
          <a:p>
            <a:r>
              <a:rPr lang="en" altLang="ja-JP" dirty="0"/>
              <a:t>bluecode inc.</a:t>
            </a:r>
            <a:endParaRPr lang="ja-JP" altLang="en-US"/>
          </a:p>
        </p:txBody>
      </p:sp>
    </p:spTree>
    <p:extLst>
      <p:ext uri="{BB962C8B-B14F-4D97-AF65-F5344CB8AC3E}">
        <p14:creationId xmlns:p14="http://schemas.microsoft.com/office/powerpoint/2010/main" val="190041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8BC9B-8CB3-D79A-40A8-CF1245DA278F}"/>
              </a:ext>
            </a:extLst>
          </p:cNvPr>
          <p:cNvSpPr>
            <a:spLocks noGrp="1"/>
          </p:cNvSpPr>
          <p:nvPr>
            <p:ph type="title"/>
          </p:nvPr>
        </p:nvSpPr>
        <p:spPr/>
        <p:txBody>
          <a:bodyPr>
            <a:normAutofit fontScale="90000"/>
          </a:bodyPr>
          <a:lstStyle/>
          <a:p>
            <a:r>
              <a:rPr lang="ja-JP" altLang="en-US"/>
              <a:t>プロジェクト</a:t>
            </a:r>
            <a:r>
              <a:rPr lang="en-US" altLang="ja-JP"/>
              <a:t> </a:t>
            </a:r>
            <a:r>
              <a:rPr kumimoji="1" lang="ja-JP" altLang="en-US"/>
              <a:t>スケジュール</a:t>
            </a:r>
          </a:p>
        </p:txBody>
      </p:sp>
      <p:sp>
        <p:nvSpPr>
          <p:cNvPr id="3" name="コンテンツ プレースホルダー 2">
            <a:extLst>
              <a:ext uri="{FF2B5EF4-FFF2-40B4-BE49-F238E27FC236}">
                <a16:creationId xmlns:a16="http://schemas.microsoft.com/office/drawing/2014/main" id="{40528B28-CD2D-CA76-96B2-BE4FA1BE90EC}"/>
              </a:ext>
            </a:extLst>
          </p:cNvPr>
          <p:cNvSpPr>
            <a:spLocks noGrp="1"/>
          </p:cNvSpPr>
          <p:nvPr>
            <p:ph idx="1"/>
          </p:nvPr>
        </p:nvSpPr>
        <p:spPr>
          <a:xfrm>
            <a:off x="397565" y="903949"/>
            <a:ext cx="11396870" cy="310082"/>
          </a:xfrm>
        </p:spPr>
        <p:txBody>
          <a:bodyPr>
            <a:normAutofit fontScale="92500" lnSpcReduction="10000"/>
          </a:bodyPr>
          <a:lstStyle/>
          <a:p>
            <a:r>
              <a:rPr lang="en-US" altLang="ja-JP" sz="1800" dirty="0"/>
              <a:t>1</a:t>
            </a:r>
            <a:r>
              <a:rPr lang="ja-JP" altLang="en-US" sz="1800"/>
              <a:t>月より着手し、</a:t>
            </a:r>
            <a:r>
              <a:rPr lang="en-US" altLang="ja-JP" sz="1800" dirty="0"/>
              <a:t>3</a:t>
            </a:r>
            <a:r>
              <a:rPr lang="ja-JP" altLang="en-US" sz="1800"/>
              <a:t>月</a:t>
            </a:r>
            <a:r>
              <a:rPr lang="en-US" altLang="ja-JP" sz="1800" dirty="0"/>
              <a:t>1</a:t>
            </a:r>
            <a:r>
              <a:rPr lang="ja-JP" altLang="en-US" sz="1800"/>
              <a:t>日にリリース予定</a:t>
            </a:r>
            <a:endParaRPr kumimoji="1" lang="ja-JP" altLang="en-US" sz="1800"/>
          </a:p>
        </p:txBody>
      </p:sp>
      <p:sp>
        <p:nvSpPr>
          <p:cNvPr id="4" name="フッター プレースホルダー 3">
            <a:extLst>
              <a:ext uri="{FF2B5EF4-FFF2-40B4-BE49-F238E27FC236}">
                <a16:creationId xmlns:a16="http://schemas.microsoft.com/office/drawing/2014/main" id="{B75F90F8-C5D3-A1DF-C8BC-B9F8B98BD868}"/>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B3C9D3CA-955F-0F40-6AFE-B6CE17B97F58}"/>
              </a:ext>
            </a:extLst>
          </p:cNvPr>
          <p:cNvSpPr>
            <a:spLocks noGrp="1"/>
          </p:cNvSpPr>
          <p:nvPr>
            <p:ph type="sldNum" sz="quarter" idx="12"/>
          </p:nvPr>
        </p:nvSpPr>
        <p:spPr/>
        <p:txBody>
          <a:bodyPr/>
          <a:lstStyle/>
          <a:p>
            <a:fld id="{462052E6-07CA-9B46-B866-FDE18BF74505}" type="slidenum">
              <a:rPr lang="ja-JP" altLang="en-US" smtClean="0"/>
              <a:pPr/>
              <a:t>15</a:t>
            </a:fld>
            <a:endParaRPr lang="ja-JP" altLang="en-US"/>
          </a:p>
        </p:txBody>
      </p:sp>
      <p:sp>
        <p:nvSpPr>
          <p:cNvPr id="16" name="正方形/長方形 15">
            <a:extLst>
              <a:ext uri="{FF2B5EF4-FFF2-40B4-BE49-F238E27FC236}">
                <a16:creationId xmlns:a16="http://schemas.microsoft.com/office/drawing/2014/main" id="{462F8986-FB23-4ED0-DFFF-2177D2FD263F}"/>
              </a:ext>
            </a:extLst>
          </p:cNvPr>
          <p:cNvSpPr/>
          <p:nvPr/>
        </p:nvSpPr>
        <p:spPr>
          <a:xfrm>
            <a:off x="2802075"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W2</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546CF581-630F-968B-05CA-1D9121368C7D}"/>
              </a:ext>
            </a:extLst>
          </p:cNvPr>
          <p:cNvSpPr/>
          <p:nvPr/>
        </p:nvSpPr>
        <p:spPr>
          <a:xfrm>
            <a:off x="4068057"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W3</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57005AC7-EEC4-8002-51BC-91FF5123EA68}"/>
              </a:ext>
            </a:extLst>
          </p:cNvPr>
          <p:cNvSpPr/>
          <p:nvPr/>
        </p:nvSpPr>
        <p:spPr>
          <a:xfrm>
            <a:off x="5334039"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W4</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14C2D171-6AF9-70DF-7E23-20705185A4B2}"/>
              </a:ext>
            </a:extLst>
          </p:cNvPr>
          <p:cNvSpPr/>
          <p:nvPr/>
        </p:nvSpPr>
        <p:spPr>
          <a:xfrm>
            <a:off x="6600021"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W5</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9469F249-EA97-6DEA-A24A-9D16BE3011A5}"/>
              </a:ext>
            </a:extLst>
          </p:cNvPr>
          <p:cNvSpPr/>
          <p:nvPr/>
        </p:nvSpPr>
        <p:spPr>
          <a:xfrm>
            <a:off x="7866003"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W6</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AC6AFBA3-13F1-8F01-D583-41484C2037DD}"/>
              </a:ext>
            </a:extLst>
          </p:cNvPr>
          <p:cNvSpPr/>
          <p:nvPr/>
        </p:nvSpPr>
        <p:spPr>
          <a:xfrm>
            <a:off x="9131985"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W7</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98FD2142-4167-3063-C797-BCF516FF8BB1}"/>
              </a:ext>
            </a:extLst>
          </p:cNvPr>
          <p:cNvSpPr/>
          <p:nvPr/>
        </p:nvSpPr>
        <p:spPr>
          <a:xfrm>
            <a:off x="10397967"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W8</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0FCCD9AD-E786-12BD-2C85-8BC3E65EF3DA}"/>
              </a:ext>
            </a:extLst>
          </p:cNvPr>
          <p:cNvSpPr/>
          <p:nvPr/>
        </p:nvSpPr>
        <p:spPr>
          <a:xfrm>
            <a:off x="2802075" y="2243455"/>
            <a:ext cx="126598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D7D355CD-289A-FCA7-1533-866C5AA249D1}"/>
              </a:ext>
            </a:extLst>
          </p:cNvPr>
          <p:cNvSpPr/>
          <p:nvPr/>
        </p:nvSpPr>
        <p:spPr>
          <a:xfrm>
            <a:off x="4068057" y="2243455"/>
            <a:ext cx="126598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B0BED5A4-E934-CE54-8D55-A2FBD06028D2}"/>
              </a:ext>
            </a:extLst>
          </p:cNvPr>
          <p:cNvSpPr/>
          <p:nvPr/>
        </p:nvSpPr>
        <p:spPr>
          <a:xfrm>
            <a:off x="5334039" y="2243455"/>
            <a:ext cx="126598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5" name="正方形/長方形 34">
            <a:extLst>
              <a:ext uri="{FF2B5EF4-FFF2-40B4-BE49-F238E27FC236}">
                <a16:creationId xmlns:a16="http://schemas.microsoft.com/office/drawing/2014/main" id="{CF97EFE1-A859-7561-5B8A-B262F18EA126}"/>
              </a:ext>
            </a:extLst>
          </p:cNvPr>
          <p:cNvSpPr/>
          <p:nvPr/>
        </p:nvSpPr>
        <p:spPr>
          <a:xfrm>
            <a:off x="6600021" y="2243455"/>
            <a:ext cx="126598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7161ACDB-13F7-F7CC-D962-01E7C49BB791}"/>
              </a:ext>
            </a:extLst>
          </p:cNvPr>
          <p:cNvSpPr/>
          <p:nvPr/>
        </p:nvSpPr>
        <p:spPr>
          <a:xfrm>
            <a:off x="7866003" y="2243455"/>
            <a:ext cx="126598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57AE8F05-49AC-868B-23A0-3F41D664BBA9}"/>
              </a:ext>
            </a:extLst>
          </p:cNvPr>
          <p:cNvSpPr/>
          <p:nvPr/>
        </p:nvSpPr>
        <p:spPr>
          <a:xfrm>
            <a:off x="9131985" y="2243455"/>
            <a:ext cx="126598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F3A09E9B-8E11-6215-DE7D-F16CEACD6F4E}"/>
              </a:ext>
            </a:extLst>
          </p:cNvPr>
          <p:cNvSpPr/>
          <p:nvPr/>
        </p:nvSpPr>
        <p:spPr>
          <a:xfrm>
            <a:off x="10397967" y="2243455"/>
            <a:ext cx="126598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56" name="ホームベース 55">
            <a:extLst>
              <a:ext uri="{FF2B5EF4-FFF2-40B4-BE49-F238E27FC236}">
                <a16:creationId xmlns:a16="http://schemas.microsoft.com/office/drawing/2014/main" id="{B59A9959-CAC1-354B-F2E0-47C5E89F2A5E}"/>
              </a:ext>
            </a:extLst>
          </p:cNvPr>
          <p:cNvSpPr/>
          <p:nvPr/>
        </p:nvSpPr>
        <p:spPr>
          <a:xfrm>
            <a:off x="2791360" y="2346534"/>
            <a:ext cx="1282058"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要件定義</a:t>
            </a:r>
          </a:p>
        </p:txBody>
      </p:sp>
      <p:sp>
        <p:nvSpPr>
          <p:cNvPr id="57" name="ホームベース 56">
            <a:extLst>
              <a:ext uri="{FF2B5EF4-FFF2-40B4-BE49-F238E27FC236}">
                <a16:creationId xmlns:a16="http://schemas.microsoft.com/office/drawing/2014/main" id="{9612766F-E1D2-65A0-C91C-C2F35D3724A3}"/>
              </a:ext>
            </a:extLst>
          </p:cNvPr>
          <p:cNvSpPr/>
          <p:nvPr/>
        </p:nvSpPr>
        <p:spPr>
          <a:xfrm>
            <a:off x="4057338" y="2845228"/>
            <a:ext cx="1278646"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設計</a:t>
            </a:r>
          </a:p>
        </p:txBody>
      </p:sp>
      <p:sp>
        <p:nvSpPr>
          <p:cNvPr id="58" name="ホームベース 57">
            <a:extLst>
              <a:ext uri="{FF2B5EF4-FFF2-40B4-BE49-F238E27FC236}">
                <a16:creationId xmlns:a16="http://schemas.microsoft.com/office/drawing/2014/main" id="{718F2C31-ED6E-D8E5-E14B-F799A88A9214}"/>
              </a:ext>
            </a:extLst>
          </p:cNvPr>
          <p:cNvSpPr/>
          <p:nvPr/>
        </p:nvSpPr>
        <p:spPr>
          <a:xfrm>
            <a:off x="6596604" y="5169617"/>
            <a:ext cx="2523187" cy="288277"/>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内部公開</a:t>
            </a:r>
          </a:p>
        </p:txBody>
      </p:sp>
      <p:sp>
        <p:nvSpPr>
          <p:cNvPr id="59" name="ホームベース 58">
            <a:extLst>
              <a:ext uri="{FF2B5EF4-FFF2-40B4-BE49-F238E27FC236}">
                <a16:creationId xmlns:a16="http://schemas.microsoft.com/office/drawing/2014/main" id="{D84446C4-3E64-48AB-9F9E-2DAA33E40824}"/>
              </a:ext>
            </a:extLst>
          </p:cNvPr>
          <p:cNvSpPr/>
          <p:nvPr/>
        </p:nvSpPr>
        <p:spPr>
          <a:xfrm>
            <a:off x="5323321" y="3340307"/>
            <a:ext cx="1257208"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開発</a:t>
            </a:r>
            <a:endParaRPr kumimoji="1" lang="ja-JP" altLang="en-US" sz="1200">
              <a:latin typeface="Meiryo UI" panose="020B0604030504040204" pitchFamily="34" charset="-128"/>
              <a:ea typeface="Meiryo UI" panose="020B0604030504040204" pitchFamily="34" charset="-128"/>
            </a:endParaRPr>
          </a:p>
        </p:txBody>
      </p:sp>
      <p:sp>
        <p:nvSpPr>
          <p:cNvPr id="60" name="ホームベース 59">
            <a:extLst>
              <a:ext uri="{FF2B5EF4-FFF2-40B4-BE49-F238E27FC236}">
                <a16:creationId xmlns:a16="http://schemas.microsoft.com/office/drawing/2014/main" id="{758A9529-DDD5-4B53-2F49-04ED82529D7A}"/>
              </a:ext>
            </a:extLst>
          </p:cNvPr>
          <p:cNvSpPr/>
          <p:nvPr/>
        </p:nvSpPr>
        <p:spPr>
          <a:xfrm>
            <a:off x="6594661" y="3947535"/>
            <a:ext cx="1282060"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結合テスト</a:t>
            </a:r>
            <a:endParaRPr kumimoji="1" lang="ja-JP" altLang="en-US" sz="1200">
              <a:latin typeface="Meiryo UI" panose="020B0604030504040204" pitchFamily="34" charset="-128"/>
              <a:ea typeface="Meiryo UI" panose="020B0604030504040204" pitchFamily="34" charset="-128"/>
            </a:endParaRPr>
          </a:p>
        </p:txBody>
      </p:sp>
      <p:sp>
        <p:nvSpPr>
          <p:cNvPr id="61" name="ホームベース 60">
            <a:extLst>
              <a:ext uri="{FF2B5EF4-FFF2-40B4-BE49-F238E27FC236}">
                <a16:creationId xmlns:a16="http://schemas.microsoft.com/office/drawing/2014/main" id="{DCE4ABFC-686B-306B-B139-A21F8C1F4D04}"/>
              </a:ext>
            </a:extLst>
          </p:cNvPr>
          <p:cNvSpPr/>
          <p:nvPr/>
        </p:nvSpPr>
        <p:spPr>
          <a:xfrm>
            <a:off x="5330623" y="3947535"/>
            <a:ext cx="1242602"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a:t>
            </a:r>
            <a:endParaRPr kumimoji="1" lang="en-US" altLang="ja-JP" sz="1200" dirty="0">
              <a:latin typeface="Meiryo UI" panose="020B0604030504040204" pitchFamily="34" charset="-128"/>
              <a:ea typeface="Meiryo UI" panose="020B0604030504040204" pitchFamily="34" charset="-128"/>
            </a:endParaRPr>
          </a:p>
          <a:p>
            <a:pPr algn="ctr"/>
            <a:r>
              <a:rPr lang="ja-JP" altLang="en-US" sz="900">
                <a:latin typeface="Meiryo UI" panose="020B0604030504040204" pitchFamily="34" charset="-128"/>
                <a:ea typeface="Meiryo UI" panose="020B0604030504040204" pitchFamily="34" charset="-128"/>
              </a:rPr>
              <a:t>（シナリオ作成）</a:t>
            </a:r>
            <a:endParaRPr kumimoji="1" lang="ja-JP" altLang="en-US" sz="900">
              <a:latin typeface="Meiryo UI" panose="020B0604030504040204" pitchFamily="34" charset="-128"/>
              <a:ea typeface="Meiryo UI" panose="020B0604030504040204" pitchFamily="34" charset="-128"/>
            </a:endParaRPr>
          </a:p>
        </p:txBody>
      </p:sp>
      <p:sp>
        <p:nvSpPr>
          <p:cNvPr id="62" name="ホームベース 61">
            <a:extLst>
              <a:ext uri="{FF2B5EF4-FFF2-40B4-BE49-F238E27FC236}">
                <a16:creationId xmlns:a16="http://schemas.microsoft.com/office/drawing/2014/main" id="{44569038-C75B-A6E8-03DA-A7A65AC7DD06}"/>
              </a:ext>
            </a:extLst>
          </p:cNvPr>
          <p:cNvSpPr/>
          <p:nvPr/>
        </p:nvSpPr>
        <p:spPr>
          <a:xfrm>
            <a:off x="9130041" y="5053066"/>
            <a:ext cx="1269868" cy="498694"/>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リリース</a:t>
            </a:r>
            <a:endParaRPr kumimoji="1" lang="en-US" altLang="ja-JP" sz="900" dirty="0">
              <a:latin typeface="Meiryo UI" panose="020B0604030504040204" pitchFamily="34" charset="-128"/>
              <a:ea typeface="Meiryo UI" panose="020B0604030504040204" pitchFamily="34" charset="-128"/>
            </a:endParaRPr>
          </a:p>
          <a:p>
            <a:pPr algn="ctr"/>
            <a:r>
              <a:rPr lang="ja-JP" altLang="en-US" sz="900">
                <a:latin typeface="Meiryo UI" panose="020B0604030504040204" pitchFamily="34" charset="-128"/>
                <a:ea typeface="Meiryo UI" panose="020B0604030504040204" pitchFamily="34" charset="-128"/>
              </a:rPr>
              <a:t>判定</a:t>
            </a:r>
            <a:endParaRPr kumimoji="1" lang="ja-JP" altLang="en-US" sz="900">
              <a:latin typeface="Meiryo UI" panose="020B0604030504040204" pitchFamily="34" charset="-128"/>
              <a:ea typeface="Meiryo UI" panose="020B0604030504040204" pitchFamily="34" charset="-128"/>
            </a:endParaRPr>
          </a:p>
        </p:txBody>
      </p:sp>
      <p:sp>
        <p:nvSpPr>
          <p:cNvPr id="63" name="ホームベース 62">
            <a:extLst>
              <a:ext uri="{FF2B5EF4-FFF2-40B4-BE49-F238E27FC236}">
                <a16:creationId xmlns:a16="http://schemas.microsoft.com/office/drawing/2014/main" id="{6170C198-5664-18B5-5CF8-476F96EBD31E}"/>
              </a:ext>
            </a:extLst>
          </p:cNvPr>
          <p:cNvSpPr/>
          <p:nvPr/>
        </p:nvSpPr>
        <p:spPr>
          <a:xfrm>
            <a:off x="7869420" y="4554763"/>
            <a:ext cx="1280585" cy="498694"/>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運用</a:t>
            </a:r>
            <a:endParaRPr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テスト</a:t>
            </a:r>
            <a:endParaRPr kumimoji="1" lang="ja-JP" altLang="en-US" sz="1200">
              <a:latin typeface="Meiryo UI" panose="020B0604030504040204" pitchFamily="34" charset="-128"/>
              <a:ea typeface="Meiryo UI" panose="020B0604030504040204" pitchFamily="34" charset="-128"/>
            </a:endParaRPr>
          </a:p>
        </p:txBody>
      </p:sp>
      <p:sp>
        <p:nvSpPr>
          <p:cNvPr id="64" name="ホームベース 63">
            <a:extLst>
              <a:ext uri="{FF2B5EF4-FFF2-40B4-BE49-F238E27FC236}">
                <a16:creationId xmlns:a16="http://schemas.microsoft.com/office/drawing/2014/main" id="{CFDACE0C-CAFE-3B76-BB9D-66F4476C6EE0}"/>
              </a:ext>
            </a:extLst>
          </p:cNvPr>
          <p:cNvSpPr/>
          <p:nvPr/>
        </p:nvSpPr>
        <p:spPr>
          <a:xfrm>
            <a:off x="10680026" y="5064409"/>
            <a:ext cx="989282" cy="49869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リリース</a:t>
            </a:r>
            <a:endParaRPr kumimoji="1" lang="ja-JP" altLang="en-US" sz="1200">
              <a:latin typeface="Meiryo UI" panose="020B0604030504040204" pitchFamily="34" charset="-128"/>
              <a:ea typeface="Meiryo UI" panose="020B0604030504040204" pitchFamily="34" charset="-128"/>
            </a:endParaRPr>
          </a:p>
        </p:txBody>
      </p:sp>
      <p:sp>
        <p:nvSpPr>
          <p:cNvPr id="67" name="正方形/長方形 66">
            <a:extLst>
              <a:ext uri="{FF2B5EF4-FFF2-40B4-BE49-F238E27FC236}">
                <a16:creationId xmlns:a16="http://schemas.microsoft.com/office/drawing/2014/main" id="{DFB78A2B-9D87-D95A-035C-E874766DB5C8}"/>
              </a:ext>
            </a:extLst>
          </p:cNvPr>
          <p:cNvSpPr/>
          <p:nvPr/>
        </p:nvSpPr>
        <p:spPr>
          <a:xfrm>
            <a:off x="1536092" y="1801152"/>
            <a:ext cx="1265982"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Meiryo UI" panose="020B0604030504040204" pitchFamily="34" charset="-128"/>
                <a:ea typeface="Meiryo UI" panose="020B0604030504040204" pitchFamily="34" charset="-128"/>
              </a:rPr>
              <a:t>W1</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BF8DC9C1-716D-9919-5112-1AD79D4A2CE8}"/>
              </a:ext>
            </a:extLst>
          </p:cNvPr>
          <p:cNvSpPr/>
          <p:nvPr/>
        </p:nvSpPr>
        <p:spPr>
          <a:xfrm>
            <a:off x="1536092" y="2243455"/>
            <a:ext cx="1265982" cy="36758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65" name="テキスト ボックス 64">
            <a:extLst>
              <a:ext uri="{FF2B5EF4-FFF2-40B4-BE49-F238E27FC236}">
                <a16:creationId xmlns:a16="http://schemas.microsoft.com/office/drawing/2014/main" id="{90756F15-2C35-BAF6-80BC-F7A1DEAF8D30}"/>
              </a:ext>
            </a:extLst>
          </p:cNvPr>
          <p:cNvSpPr txBox="1"/>
          <p:nvPr/>
        </p:nvSpPr>
        <p:spPr>
          <a:xfrm>
            <a:off x="1690426" y="2892315"/>
            <a:ext cx="957313" cy="230832"/>
          </a:xfrm>
          <a:prstGeom prst="rect">
            <a:avLst/>
          </a:prstGeom>
          <a:noFill/>
        </p:spPr>
        <p:txBody>
          <a:bodyPr wrap="none" rtlCol="0">
            <a:spAutoFit/>
          </a:bodyPr>
          <a:lstStyle/>
          <a:p>
            <a:r>
              <a:rPr kumimoji="1" lang="ja-JP" altLang="en-US" sz="900">
                <a:latin typeface="Meiryo UI" panose="020B0604030504040204" pitchFamily="34" charset="-128"/>
                <a:ea typeface="Meiryo UI" panose="020B0604030504040204" pitchFamily="34" charset="-128"/>
              </a:rPr>
              <a:t>★</a:t>
            </a:r>
            <a:r>
              <a:rPr kumimoji="1" lang="en-US" altLang="ja-JP" sz="900" dirty="0">
                <a:latin typeface="Meiryo UI" panose="020B0604030504040204" pitchFamily="34" charset="-128"/>
                <a:ea typeface="Meiryo UI" panose="020B0604030504040204" pitchFamily="34" charset="-128"/>
              </a:rPr>
              <a:t>1/6</a:t>
            </a:r>
            <a:r>
              <a:rPr kumimoji="1" lang="ja-JP" altLang="en-US" sz="900">
                <a:latin typeface="Meiryo UI" panose="020B0604030504040204" pitchFamily="34" charset="-128"/>
                <a:ea typeface="Meiryo UI" panose="020B0604030504040204" pitchFamily="34" charset="-128"/>
              </a:rPr>
              <a:t>発注予定</a:t>
            </a:r>
          </a:p>
        </p:txBody>
      </p:sp>
      <p:sp>
        <p:nvSpPr>
          <p:cNvPr id="72" name="正方形/長方形 71">
            <a:extLst>
              <a:ext uri="{FF2B5EF4-FFF2-40B4-BE49-F238E27FC236}">
                <a16:creationId xmlns:a16="http://schemas.microsoft.com/office/drawing/2014/main" id="{22D8549E-12DE-9A4C-95F1-B230CC83E1E7}"/>
              </a:ext>
            </a:extLst>
          </p:cNvPr>
          <p:cNvSpPr/>
          <p:nvPr/>
        </p:nvSpPr>
        <p:spPr>
          <a:xfrm>
            <a:off x="498331" y="1801152"/>
            <a:ext cx="1043895"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経過週</a:t>
            </a:r>
          </a:p>
        </p:txBody>
      </p:sp>
      <p:sp>
        <p:nvSpPr>
          <p:cNvPr id="74" name="正方形/長方形 73">
            <a:extLst>
              <a:ext uri="{FF2B5EF4-FFF2-40B4-BE49-F238E27FC236}">
                <a16:creationId xmlns:a16="http://schemas.microsoft.com/office/drawing/2014/main" id="{A9736911-AD69-DFE4-A496-580FEAAB1545}"/>
              </a:ext>
            </a:extLst>
          </p:cNvPr>
          <p:cNvSpPr/>
          <p:nvPr/>
        </p:nvSpPr>
        <p:spPr>
          <a:xfrm>
            <a:off x="498331" y="2243455"/>
            <a:ext cx="1043895" cy="36758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タスクおよびスケジュール</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6" name="ホームベース 5">
            <a:extLst>
              <a:ext uri="{FF2B5EF4-FFF2-40B4-BE49-F238E27FC236}">
                <a16:creationId xmlns:a16="http://schemas.microsoft.com/office/drawing/2014/main" id="{FB592C3E-5C5E-492A-1214-6E202A8616BA}"/>
              </a:ext>
            </a:extLst>
          </p:cNvPr>
          <p:cNvSpPr/>
          <p:nvPr/>
        </p:nvSpPr>
        <p:spPr>
          <a:xfrm>
            <a:off x="1547585" y="2346534"/>
            <a:ext cx="1249131" cy="498694"/>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社内手続き</a:t>
            </a:r>
          </a:p>
        </p:txBody>
      </p:sp>
      <p:sp>
        <p:nvSpPr>
          <p:cNvPr id="15" name="ホームベース 14">
            <a:extLst>
              <a:ext uri="{FF2B5EF4-FFF2-40B4-BE49-F238E27FC236}">
                <a16:creationId xmlns:a16="http://schemas.microsoft.com/office/drawing/2014/main" id="{B92C0FDB-8B77-A522-5629-47092F58721B}"/>
              </a:ext>
            </a:extLst>
          </p:cNvPr>
          <p:cNvSpPr/>
          <p:nvPr/>
        </p:nvSpPr>
        <p:spPr>
          <a:xfrm>
            <a:off x="6605380" y="4554372"/>
            <a:ext cx="1282060" cy="498694"/>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運用計画</a:t>
            </a:r>
            <a:endParaRPr kumimoji="1" lang="en-US" altLang="ja-JP" sz="1200" dirty="0">
              <a:latin typeface="Meiryo UI" panose="020B0604030504040204" pitchFamily="34" charset="-128"/>
              <a:ea typeface="Meiryo UI" panose="020B0604030504040204" pitchFamily="34" charset="-128"/>
            </a:endParaRPr>
          </a:p>
          <a:p>
            <a:pPr algn="ctr"/>
            <a:r>
              <a:rPr lang="ja-JP" altLang="en-US" sz="900">
                <a:latin typeface="Meiryo UI" panose="020B0604030504040204" pitchFamily="34" charset="-128"/>
                <a:ea typeface="Meiryo UI" panose="020B0604030504040204" pitchFamily="34" charset="-128"/>
              </a:rPr>
              <a:t>（マニュアル作成）</a:t>
            </a:r>
            <a:endParaRPr kumimoji="1" lang="ja-JP" altLang="en-US" sz="900">
              <a:latin typeface="Meiryo UI" panose="020B0604030504040204" pitchFamily="34" charset="-128"/>
              <a:ea typeface="Meiryo UI" panose="020B0604030504040204" pitchFamily="34" charset="-128"/>
            </a:endParaRPr>
          </a:p>
        </p:txBody>
      </p:sp>
      <p:sp>
        <p:nvSpPr>
          <p:cNvPr id="23" name="ホームベース 22">
            <a:extLst>
              <a:ext uri="{FF2B5EF4-FFF2-40B4-BE49-F238E27FC236}">
                <a16:creationId xmlns:a16="http://schemas.microsoft.com/office/drawing/2014/main" id="{4B91DAEF-2391-D483-D932-E5C2E1EA9147}"/>
              </a:ext>
            </a:extLst>
          </p:cNvPr>
          <p:cNvSpPr/>
          <p:nvPr/>
        </p:nvSpPr>
        <p:spPr>
          <a:xfrm>
            <a:off x="7869421" y="5623202"/>
            <a:ext cx="1259148" cy="15325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周辺タスク確認</a:t>
            </a:r>
            <a:endParaRPr kumimoji="1" lang="ja-JP" altLang="en-US" sz="1200">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20E30386-C79B-8462-E6D5-A601A81E31F6}"/>
              </a:ext>
            </a:extLst>
          </p:cNvPr>
          <p:cNvSpPr txBox="1"/>
          <p:nvPr/>
        </p:nvSpPr>
        <p:spPr>
          <a:xfrm>
            <a:off x="10680026" y="4769662"/>
            <a:ext cx="1114408" cy="230832"/>
          </a:xfrm>
          <a:prstGeom prst="rect">
            <a:avLst/>
          </a:prstGeom>
          <a:noFill/>
        </p:spPr>
        <p:txBody>
          <a:bodyPr wrap="none" rtlCol="0">
            <a:spAutoFit/>
          </a:bodyPr>
          <a:lstStyle/>
          <a:p>
            <a:r>
              <a:rPr kumimoji="1" lang="ja-JP" altLang="en-US" sz="900">
                <a:latin typeface="Meiryo UI" panose="020B0604030504040204" pitchFamily="34" charset="-128"/>
                <a:ea typeface="Meiryo UI" panose="020B0604030504040204" pitchFamily="34" charset="-128"/>
              </a:rPr>
              <a:t>★</a:t>
            </a:r>
            <a:r>
              <a:rPr kumimoji="1" lang="en-US" altLang="ja-JP" sz="900" dirty="0">
                <a:latin typeface="Meiryo UI" panose="020B0604030504040204" pitchFamily="34" charset="-128"/>
                <a:ea typeface="Meiryo UI" panose="020B0604030504040204" pitchFamily="34" charset="-128"/>
              </a:rPr>
              <a:t>3/1</a:t>
            </a:r>
            <a:r>
              <a:rPr lang="ja-JP" altLang="en-US" sz="900">
                <a:latin typeface="Meiryo UI" panose="020B0604030504040204" pitchFamily="34" charset="-128"/>
                <a:ea typeface="Meiryo UI" panose="020B0604030504040204" pitchFamily="34" charset="-128"/>
              </a:rPr>
              <a:t>本公開予定</a:t>
            </a:r>
            <a:endParaRPr kumimoji="1" lang="ja-JP" altLang="en-US" sz="90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09877D7B-8969-9CAA-B464-54B9D4FC39ED}"/>
              </a:ext>
            </a:extLst>
          </p:cNvPr>
          <p:cNvSpPr/>
          <p:nvPr/>
        </p:nvSpPr>
        <p:spPr>
          <a:xfrm>
            <a:off x="498331" y="1358947"/>
            <a:ext cx="1043895"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Meiryo UI" panose="020B0604030504040204" pitchFamily="34" charset="-128"/>
                <a:ea typeface="Meiryo UI" panose="020B0604030504040204" pitchFamily="34" charset="-128"/>
              </a:rPr>
              <a:t>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6225A25-8046-8229-BF0A-DAADE81949D8}"/>
              </a:ext>
            </a:extLst>
          </p:cNvPr>
          <p:cNvSpPr/>
          <p:nvPr/>
        </p:nvSpPr>
        <p:spPr>
          <a:xfrm>
            <a:off x="1542225" y="1358947"/>
            <a:ext cx="5468627"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Meiryo UI" panose="020B0604030504040204" pitchFamily="34" charset="-128"/>
                <a:ea typeface="Meiryo UI" panose="020B0604030504040204" pitchFamily="34" charset="-128"/>
              </a:rPr>
              <a:t>1</a:t>
            </a:r>
            <a:r>
              <a:rPr lang="ja-JP" altLang="en-US" sz="1400">
                <a:solidFill>
                  <a:schemeClr val="tx1"/>
                </a:solidFill>
                <a:latin typeface="Meiryo UI" panose="020B0604030504040204" pitchFamily="34" charset="-128"/>
                <a:ea typeface="Meiryo UI" panose="020B0604030504040204" pitchFamily="34" charset="-128"/>
              </a:rPr>
              <a:t>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0554C053-88B9-F07A-9B05-CB78B5A4E199}"/>
              </a:ext>
            </a:extLst>
          </p:cNvPr>
          <p:cNvSpPr/>
          <p:nvPr/>
        </p:nvSpPr>
        <p:spPr>
          <a:xfrm>
            <a:off x="7010851" y="1358947"/>
            <a:ext cx="3669175"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Meiryo UI" panose="020B0604030504040204" pitchFamily="34" charset="-128"/>
                <a:ea typeface="Meiryo UI" panose="020B0604030504040204" pitchFamily="34" charset="-128"/>
              </a:rPr>
              <a:t>2</a:t>
            </a:r>
            <a:r>
              <a:rPr lang="ja-JP" altLang="en-US" sz="1400">
                <a:solidFill>
                  <a:schemeClr val="tx1"/>
                </a:solidFill>
                <a:latin typeface="Meiryo UI" panose="020B0604030504040204" pitchFamily="34" charset="-128"/>
                <a:ea typeface="Meiryo UI" panose="020B0604030504040204" pitchFamily="34" charset="-128"/>
              </a:rPr>
              <a:t>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397C358-B768-A633-546A-8EC0A65E4B46}"/>
              </a:ext>
            </a:extLst>
          </p:cNvPr>
          <p:cNvSpPr/>
          <p:nvPr/>
        </p:nvSpPr>
        <p:spPr>
          <a:xfrm>
            <a:off x="10680026" y="1358947"/>
            <a:ext cx="977789"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Meiryo UI" panose="020B0604030504040204" pitchFamily="34" charset="-128"/>
                <a:ea typeface="Meiryo UI" panose="020B0604030504040204" pitchFamily="34" charset="-128"/>
              </a:rPr>
              <a:t>3</a:t>
            </a:r>
            <a:r>
              <a:rPr lang="ja-JP" altLang="en-US" sz="1400">
                <a:solidFill>
                  <a:schemeClr val="tx1"/>
                </a:solidFill>
                <a:latin typeface="Meiryo UI" panose="020B0604030504040204" pitchFamily="34" charset="-128"/>
                <a:ea typeface="Meiryo UI" panose="020B0604030504040204" pitchFamily="34" charset="-128"/>
              </a:rPr>
              <a:t>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8" name="ホームベース 37">
            <a:extLst>
              <a:ext uri="{FF2B5EF4-FFF2-40B4-BE49-F238E27FC236}">
                <a16:creationId xmlns:a16="http://schemas.microsoft.com/office/drawing/2014/main" id="{09FDB144-0BB6-37F6-823B-A4BB956F918D}"/>
              </a:ext>
            </a:extLst>
          </p:cNvPr>
          <p:cNvSpPr/>
          <p:nvPr/>
        </p:nvSpPr>
        <p:spPr>
          <a:xfrm>
            <a:off x="1700967" y="6037981"/>
            <a:ext cx="1282058" cy="25776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架空社タスク</a:t>
            </a:r>
          </a:p>
        </p:txBody>
      </p:sp>
      <p:sp>
        <p:nvSpPr>
          <p:cNvPr id="39" name="ホームベース 38">
            <a:extLst>
              <a:ext uri="{FF2B5EF4-FFF2-40B4-BE49-F238E27FC236}">
                <a16:creationId xmlns:a16="http://schemas.microsoft.com/office/drawing/2014/main" id="{C779B2EC-2543-420A-C835-4DE7AFF3CEBB}"/>
              </a:ext>
            </a:extLst>
          </p:cNvPr>
          <p:cNvSpPr/>
          <p:nvPr/>
        </p:nvSpPr>
        <p:spPr>
          <a:xfrm>
            <a:off x="3136228" y="6037981"/>
            <a:ext cx="1282058" cy="257768"/>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latin typeface="Meiryo UI" panose="020B0604030504040204" pitchFamily="34" charset="-128"/>
                <a:ea typeface="Meiryo UI" panose="020B0604030504040204" pitchFamily="34" charset="-128"/>
              </a:rPr>
              <a:t>当社タスク</a:t>
            </a:r>
            <a:endParaRPr kumimoji="1" lang="ja-JP" altLang="en-US" sz="9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03592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11721-7A1C-4F6A-61F1-5B9AC2C29CD5}"/>
              </a:ext>
            </a:extLst>
          </p:cNvPr>
          <p:cNvSpPr>
            <a:spLocks noGrp="1"/>
          </p:cNvSpPr>
          <p:nvPr>
            <p:ph type="title"/>
          </p:nvPr>
        </p:nvSpPr>
        <p:spPr/>
        <p:txBody>
          <a:bodyPr>
            <a:normAutofit fontScale="90000"/>
          </a:bodyPr>
          <a:lstStyle/>
          <a:p>
            <a:r>
              <a:rPr kumimoji="1" lang="ja-JP" altLang="en-US"/>
              <a:t>プロジェクト</a:t>
            </a:r>
            <a:r>
              <a:rPr kumimoji="1" lang="en-US" altLang="ja-JP"/>
              <a:t> </a:t>
            </a:r>
            <a:r>
              <a:rPr kumimoji="1" lang="ja-JP" altLang="en-US"/>
              <a:t>体制</a:t>
            </a:r>
          </a:p>
        </p:txBody>
      </p:sp>
      <p:sp>
        <p:nvSpPr>
          <p:cNvPr id="4" name="フッター プレースホルダー 3">
            <a:extLst>
              <a:ext uri="{FF2B5EF4-FFF2-40B4-BE49-F238E27FC236}">
                <a16:creationId xmlns:a16="http://schemas.microsoft.com/office/drawing/2014/main" id="{4F45CC41-C817-BC51-05D0-F14E7637D342}"/>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D50EB6D8-FA51-7000-9D8B-3B41EA9C5A52}"/>
              </a:ext>
            </a:extLst>
          </p:cNvPr>
          <p:cNvSpPr>
            <a:spLocks noGrp="1"/>
          </p:cNvSpPr>
          <p:nvPr>
            <p:ph type="sldNum" sz="quarter" idx="12"/>
          </p:nvPr>
        </p:nvSpPr>
        <p:spPr/>
        <p:txBody>
          <a:bodyPr/>
          <a:lstStyle/>
          <a:p>
            <a:fld id="{462052E6-07CA-9B46-B866-FDE18BF74505}" type="slidenum">
              <a:rPr lang="ja-JP" altLang="en-US" smtClean="0"/>
              <a:pPr/>
              <a:t>16</a:t>
            </a:fld>
            <a:endParaRPr lang="ja-JP" altLang="en-US"/>
          </a:p>
        </p:txBody>
      </p:sp>
      <p:sp>
        <p:nvSpPr>
          <p:cNvPr id="7" name="正方形/長方形 6">
            <a:extLst>
              <a:ext uri="{FF2B5EF4-FFF2-40B4-BE49-F238E27FC236}">
                <a16:creationId xmlns:a16="http://schemas.microsoft.com/office/drawing/2014/main" id="{F382AF7A-EEA5-1121-BC5C-07060898B73C}"/>
              </a:ext>
            </a:extLst>
          </p:cNvPr>
          <p:cNvSpPr/>
          <p:nvPr/>
        </p:nvSpPr>
        <p:spPr>
          <a:xfrm>
            <a:off x="4873871" y="1776646"/>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プロジェクトオーナー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佐藤</a:t>
            </a:r>
            <a:endParaRPr lang="en-US" altLang="ja-JP" sz="1200" dirty="0">
              <a:solidFill>
                <a:schemeClr val="tx1"/>
              </a:solidFill>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334E37D1-8DE3-9DDE-8DD1-DFD65907B89D}"/>
              </a:ext>
            </a:extLst>
          </p:cNvPr>
          <p:cNvSpPr/>
          <p:nvPr/>
        </p:nvSpPr>
        <p:spPr>
          <a:xfrm>
            <a:off x="4873871" y="2801874"/>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プロジェクトマネージャー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鈴木</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70083BE-8FDE-7B4F-B85C-43B0A7F55BB8}"/>
              </a:ext>
            </a:extLst>
          </p:cNvPr>
          <p:cNvSpPr/>
          <p:nvPr/>
        </p:nvSpPr>
        <p:spPr>
          <a:xfrm>
            <a:off x="2913429" y="3888711"/>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開発チームリーダー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伊藤</a:t>
            </a:r>
            <a:r>
              <a:rPr kumimoji="1" lang="en-US" altLang="ja-JP"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363CA18D-0FF9-C6AC-F8FF-5AFAA7C7E7A3}"/>
              </a:ext>
            </a:extLst>
          </p:cNvPr>
          <p:cNvSpPr/>
          <p:nvPr/>
        </p:nvSpPr>
        <p:spPr>
          <a:xfrm>
            <a:off x="8967392" y="3888710"/>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業務チームリーダー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高橋</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95F9B5AC-0AC8-9EC6-80A6-A03C3476963A}"/>
              </a:ext>
            </a:extLst>
          </p:cNvPr>
          <p:cNvSpPr/>
          <p:nvPr/>
        </p:nvSpPr>
        <p:spPr>
          <a:xfrm>
            <a:off x="2913429" y="4975549"/>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開発者</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山本</a:t>
            </a:r>
            <a:r>
              <a:rPr kumimoji="1" lang="en-US" altLang="ja-JP"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18F8E807-930C-02B0-E270-F396A4D9ABC9}"/>
              </a:ext>
            </a:extLst>
          </p:cNvPr>
          <p:cNvSpPr/>
          <p:nvPr/>
        </p:nvSpPr>
        <p:spPr>
          <a:xfrm>
            <a:off x="4984096" y="4975549"/>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テストエンジニア</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中村</a:t>
            </a:r>
            <a:r>
              <a:rPr lang="en-US" altLang="ja-JP"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5A1E21BE-E877-753A-ADB5-EEAF8C3590EA}"/>
              </a:ext>
            </a:extLst>
          </p:cNvPr>
          <p:cNvSpPr/>
          <p:nvPr/>
        </p:nvSpPr>
        <p:spPr>
          <a:xfrm>
            <a:off x="842761" y="4975549"/>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デザイナー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kumimoji="1" lang="ja-JP" altLang="en-US" sz="1200">
                <a:solidFill>
                  <a:schemeClr val="tx1"/>
                </a:solidFill>
                <a:latin typeface="Meiryo UI" panose="020B0604030504040204" pitchFamily="34" charset="-128"/>
                <a:ea typeface="Meiryo UI" panose="020B0604030504040204" pitchFamily="34" charset="-128"/>
              </a:rPr>
              <a:t>渡辺</a:t>
            </a:r>
            <a:r>
              <a:rPr kumimoji="1" lang="en-US" altLang="ja-JP"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cxnSp>
        <p:nvCxnSpPr>
          <p:cNvPr id="14" name="直線コネクタ 13">
            <a:extLst>
              <a:ext uri="{FF2B5EF4-FFF2-40B4-BE49-F238E27FC236}">
                <a16:creationId xmlns:a16="http://schemas.microsoft.com/office/drawing/2014/main" id="{F9527482-6D39-CE2B-CB52-5D595D1067DB}"/>
              </a:ext>
            </a:extLst>
          </p:cNvPr>
          <p:cNvCxnSpPr>
            <a:stCxn id="7" idx="2"/>
            <a:endCxn id="8" idx="0"/>
          </p:cNvCxnSpPr>
          <p:nvPr/>
        </p:nvCxnSpPr>
        <p:spPr>
          <a:xfrm>
            <a:off x="5687544" y="2227082"/>
            <a:ext cx="0" cy="5747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カギ線コネクタ 14">
            <a:extLst>
              <a:ext uri="{FF2B5EF4-FFF2-40B4-BE49-F238E27FC236}">
                <a16:creationId xmlns:a16="http://schemas.microsoft.com/office/drawing/2014/main" id="{ECAF0F6D-9857-3B81-8285-3BF992F940B9}"/>
              </a:ext>
            </a:extLst>
          </p:cNvPr>
          <p:cNvCxnSpPr>
            <a:stCxn id="8" idx="2"/>
            <a:endCxn id="9" idx="0"/>
          </p:cNvCxnSpPr>
          <p:nvPr/>
        </p:nvCxnSpPr>
        <p:spPr>
          <a:xfrm rot="5400000">
            <a:off x="4389123" y="2590289"/>
            <a:ext cx="636402" cy="1960442"/>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カギ線コネクタ 15">
            <a:extLst>
              <a:ext uri="{FF2B5EF4-FFF2-40B4-BE49-F238E27FC236}">
                <a16:creationId xmlns:a16="http://schemas.microsoft.com/office/drawing/2014/main" id="{5B2D1E2D-89D1-6952-F1B3-61319C12755B}"/>
              </a:ext>
            </a:extLst>
          </p:cNvPr>
          <p:cNvCxnSpPr>
            <a:cxnSpLocks/>
            <a:stCxn id="8" idx="2"/>
            <a:endCxn id="10" idx="0"/>
          </p:cNvCxnSpPr>
          <p:nvPr/>
        </p:nvCxnSpPr>
        <p:spPr>
          <a:xfrm rot="16200000" flipH="1">
            <a:off x="7416105" y="1523749"/>
            <a:ext cx="636400" cy="4093521"/>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43EA9078-8AFB-3EA3-F028-78BC24B3101C}"/>
              </a:ext>
            </a:extLst>
          </p:cNvPr>
          <p:cNvCxnSpPr>
            <a:cxnSpLocks/>
            <a:stCxn id="9" idx="2"/>
            <a:endCxn id="13" idx="0"/>
          </p:cNvCxnSpPr>
          <p:nvPr/>
        </p:nvCxnSpPr>
        <p:spPr>
          <a:xfrm rot="5400000">
            <a:off x="2373567" y="3622014"/>
            <a:ext cx="636402" cy="2070668"/>
          </a:xfrm>
          <a:prstGeom prst="bent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カギ線コネクタ 17">
            <a:extLst>
              <a:ext uri="{FF2B5EF4-FFF2-40B4-BE49-F238E27FC236}">
                <a16:creationId xmlns:a16="http://schemas.microsoft.com/office/drawing/2014/main" id="{921B3390-7155-506D-49E8-AABA0426E3D8}"/>
              </a:ext>
            </a:extLst>
          </p:cNvPr>
          <p:cNvCxnSpPr>
            <a:stCxn id="9" idx="2"/>
            <a:endCxn id="12" idx="0"/>
          </p:cNvCxnSpPr>
          <p:nvPr/>
        </p:nvCxnSpPr>
        <p:spPr>
          <a:xfrm rot="16200000" flipH="1">
            <a:off x="4444235" y="3622014"/>
            <a:ext cx="636402" cy="2070668"/>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2CA526E-97E3-F26D-E64B-0D2E8EF07CCC}"/>
              </a:ext>
            </a:extLst>
          </p:cNvPr>
          <p:cNvCxnSpPr>
            <a:stCxn id="9" idx="2"/>
            <a:endCxn id="11" idx="0"/>
          </p:cNvCxnSpPr>
          <p:nvPr/>
        </p:nvCxnSpPr>
        <p:spPr>
          <a:xfrm>
            <a:off x="3727102" y="4339147"/>
            <a:ext cx="0" cy="6364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2">
            <a:extLst>
              <a:ext uri="{FF2B5EF4-FFF2-40B4-BE49-F238E27FC236}">
                <a16:creationId xmlns:a16="http://schemas.microsoft.com/office/drawing/2014/main" id="{353EF303-0292-A361-C789-6F0B422DDA9F}"/>
              </a:ext>
            </a:extLst>
          </p:cNvPr>
          <p:cNvSpPr>
            <a:spLocks noGrp="1"/>
          </p:cNvSpPr>
          <p:nvPr>
            <p:ph idx="1"/>
          </p:nvPr>
        </p:nvSpPr>
        <p:spPr>
          <a:xfrm>
            <a:off x="397565" y="861009"/>
            <a:ext cx="11396870" cy="751679"/>
          </a:xfrm>
        </p:spPr>
        <p:txBody>
          <a:bodyPr>
            <a:normAutofit/>
          </a:bodyPr>
          <a:lstStyle/>
          <a:p>
            <a:r>
              <a:rPr kumimoji="1" lang="ja-JP" altLang="en-US" sz="1800"/>
              <a:t>以下の体制でプロジェクトを推進する</a:t>
            </a:r>
            <a:endParaRPr kumimoji="1" lang="en-US" altLang="ja-JP" sz="1800" dirty="0"/>
          </a:p>
          <a:p>
            <a:pPr lvl="1"/>
            <a:r>
              <a:rPr lang="ja-JP" altLang="en-US" sz="1400"/>
              <a:t>開発については株式会社</a:t>
            </a:r>
            <a:r>
              <a:rPr lang="en-US" altLang="ja-JP" sz="1400" dirty="0"/>
              <a:t> </a:t>
            </a:r>
            <a:r>
              <a:rPr lang="ja-JP" altLang="en-US" sz="1400"/>
              <a:t>架空開発への委託を想定</a:t>
            </a:r>
            <a:endParaRPr kumimoji="1" lang="ja-JP" altLang="en-US" sz="1400"/>
          </a:p>
        </p:txBody>
      </p:sp>
      <p:sp>
        <p:nvSpPr>
          <p:cNvPr id="25" name="テキスト ボックス 24">
            <a:extLst>
              <a:ext uri="{FF2B5EF4-FFF2-40B4-BE49-F238E27FC236}">
                <a16:creationId xmlns:a16="http://schemas.microsoft.com/office/drawing/2014/main" id="{534BC736-D556-E212-9336-57C112DF102E}"/>
              </a:ext>
            </a:extLst>
          </p:cNvPr>
          <p:cNvSpPr txBox="1"/>
          <p:nvPr/>
        </p:nvSpPr>
        <p:spPr>
          <a:xfrm>
            <a:off x="2024426" y="5624667"/>
            <a:ext cx="3663118" cy="276999"/>
          </a:xfrm>
          <a:prstGeom prst="rect">
            <a:avLst/>
          </a:prstGeom>
          <a:noFill/>
        </p:spPr>
        <p:txBody>
          <a:bodyPr wrap="square" rtlCol="0">
            <a:spAutoFit/>
          </a:bodyPr>
          <a:lstStyle/>
          <a:p>
            <a:r>
              <a:rPr kumimoji="1" lang="ja-JP" altLang="en-US" sz="1200">
                <a:latin typeface="Meiryo UI" panose="020B0604030504040204" pitchFamily="34" charset="-128"/>
                <a:ea typeface="Meiryo UI" panose="020B0604030504040204" pitchFamily="34" charset="-128"/>
              </a:rPr>
              <a:t>株式会社</a:t>
            </a:r>
            <a:r>
              <a:rPr kumimoji="1"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架空開発の詳細、選定理由については別紙</a:t>
            </a:r>
            <a:endParaRPr kumimoji="1" lang="ja-JP" altLang="en-US" sz="1200">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ACE4D59A-CAE9-EB38-40BD-F502B50E4AA2}"/>
              </a:ext>
            </a:extLst>
          </p:cNvPr>
          <p:cNvSpPr/>
          <p:nvPr/>
        </p:nvSpPr>
        <p:spPr>
          <a:xfrm>
            <a:off x="8967392" y="4975549"/>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運用担当</a:t>
            </a:r>
            <a:endParaRPr kumimoji="1"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田中</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cxnSp>
        <p:nvCxnSpPr>
          <p:cNvPr id="20" name="直線コネクタ 19">
            <a:extLst>
              <a:ext uri="{FF2B5EF4-FFF2-40B4-BE49-F238E27FC236}">
                <a16:creationId xmlns:a16="http://schemas.microsoft.com/office/drawing/2014/main" id="{7C823AF4-488F-D1B3-0254-21F12221C2C2}"/>
              </a:ext>
            </a:extLst>
          </p:cNvPr>
          <p:cNvCxnSpPr>
            <a:stCxn id="10" idx="2"/>
            <a:endCxn id="3" idx="0"/>
          </p:cNvCxnSpPr>
          <p:nvPr/>
        </p:nvCxnSpPr>
        <p:spPr>
          <a:xfrm>
            <a:off x="9781066" y="4339146"/>
            <a:ext cx="0" cy="6364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37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D7DD-A7F5-E145-99FC-E6D32A41BEFF}"/>
              </a:ext>
            </a:extLst>
          </p:cNvPr>
          <p:cNvSpPr>
            <a:spLocks noGrp="1"/>
          </p:cNvSpPr>
          <p:nvPr>
            <p:ph type="title"/>
          </p:nvPr>
        </p:nvSpPr>
        <p:spPr/>
        <p:txBody>
          <a:bodyPr>
            <a:normAutofit fontScale="90000"/>
          </a:bodyPr>
          <a:lstStyle/>
          <a:p>
            <a:r>
              <a:rPr kumimoji="1" lang="ja-JP" altLang="en-US"/>
              <a:t>目次</a:t>
            </a:r>
          </a:p>
        </p:txBody>
      </p:sp>
      <p:sp>
        <p:nvSpPr>
          <p:cNvPr id="3" name="コンテンツ プレースホルダー 2">
            <a:extLst>
              <a:ext uri="{FF2B5EF4-FFF2-40B4-BE49-F238E27FC236}">
                <a16:creationId xmlns:a16="http://schemas.microsoft.com/office/drawing/2014/main" id="{9AE0E797-C1FC-4E49-8C48-D1B9DDC12259}"/>
              </a:ext>
            </a:extLst>
          </p:cNvPr>
          <p:cNvSpPr>
            <a:spLocks noGrp="1"/>
          </p:cNvSpPr>
          <p:nvPr>
            <p:ph idx="1"/>
          </p:nvPr>
        </p:nvSpPr>
        <p:spPr/>
        <p:txBody>
          <a:bodyPr>
            <a:normAutofit fontScale="92500" lnSpcReduction="10000"/>
          </a:bodyPr>
          <a:lstStyle/>
          <a:p>
            <a:pPr>
              <a:lnSpc>
                <a:spcPct val="120000"/>
              </a:lnSpc>
            </a:pPr>
            <a:r>
              <a:rPr kumimoji="1" lang="ja-JP" altLang="en-US"/>
              <a:t>システム化の目的と範囲</a:t>
            </a:r>
            <a:endParaRPr kumimoji="1" lang="en-US" altLang="ja-JP" dirty="0"/>
          </a:p>
          <a:p>
            <a:pPr>
              <a:lnSpc>
                <a:spcPct val="120000"/>
              </a:lnSpc>
            </a:pPr>
            <a:r>
              <a:rPr kumimoji="1" lang="ja-JP" altLang="en-US"/>
              <a:t>業務要件（一覧）</a:t>
            </a:r>
            <a:endParaRPr kumimoji="1" lang="en-US" altLang="ja-JP" dirty="0"/>
          </a:p>
          <a:p>
            <a:pPr>
              <a:lnSpc>
                <a:spcPct val="120000"/>
              </a:lnSpc>
            </a:pPr>
            <a:r>
              <a:rPr lang="ja-JP" altLang="en-US"/>
              <a:t>業務要件（フロー）</a:t>
            </a:r>
            <a:endParaRPr kumimoji="1" lang="en-US" altLang="ja-JP" dirty="0"/>
          </a:p>
          <a:p>
            <a:pPr>
              <a:lnSpc>
                <a:spcPct val="120000"/>
              </a:lnSpc>
            </a:pPr>
            <a:r>
              <a:rPr lang="ja-JP" altLang="en-US"/>
              <a:t>機能要件（一覧）</a:t>
            </a:r>
            <a:endParaRPr lang="en-US" altLang="ja-JP" dirty="0"/>
          </a:p>
          <a:p>
            <a:pPr lvl="1">
              <a:lnSpc>
                <a:spcPct val="120000"/>
              </a:lnSpc>
            </a:pPr>
            <a:r>
              <a:rPr lang="ja-JP" altLang="en-US"/>
              <a:t>参考：機能と配置イメージ</a:t>
            </a:r>
            <a:endParaRPr lang="en-US" altLang="ja-JP" dirty="0"/>
          </a:p>
          <a:p>
            <a:pPr>
              <a:lnSpc>
                <a:spcPct val="120000"/>
              </a:lnSpc>
            </a:pPr>
            <a:r>
              <a:rPr lang="ja-JP" altLang="en-US"/>
              <a:t>非機能要件（一覧）</a:t>
            </a:r>
            <a:endParaRPr kumimoji="1" lang="en-US" altLang="ja-JP" dirty="0"/>
          </a:p>
          <a:p>
            <a:pPr lvl="1">
              <a:lnSpc>
                <a:spcPct val="120000"/>
              </a:lnSpc>
            </a:pPr>
            <a:r>
              <a:rPr kumimoji="1" lang="ja-JP" altLang="en-US"/>
              <a:t>可用性</a:t>
            </a:r>
            <a:endParaRPr kumimoji="1" lang="en-US" altLang="ja-JP" dirty="0"/>
          </a:p>
          <a:p>
            <a:pPr lvl="1">
              <a:lnSpc>
                <a:spcPct val="120000"/>
              </a:lnSpc>
            </a:pPr>
            <a:r>
              <a:rPr lang="ja-JP" altLang="en-US"/>
              <a:t>性能</a:t>
            </a:r>
            <a:endParaRPr lang="en-US" altLang="ja-JP" dirty="0"/>
          </a:p>
          <a:p>
            <a:pPr lvl="1">
              <a:lnSpc>
                <a:spcPct val="120000"/>
              </a:lnSpc>
            </a:pPr>
            <a:r>
              <a:rPr lang="ja-JP" altLang="en-US"/>
              <a:t>セキュリティー</a:t>
            </a:r>
            <a:endParaRPr kumimoji="1" lang="en-US" altLang="ja-JP" dirty="0"/>
          </a:p>
          <a:p>
            <a:pPr lvl="1">
              <a:lnSpc>
                <a:spcPct val="120000"/>
              </a:lnSpc>
            </a:pPr>
            <a:r>
              <a:rPr lang="ja-JP" altLang="en-US"/>
              <a:t>移行性</a:t>
            </a:r>
            <a:endParaRPr lang="en-US" altLang="ja-JP" dirty="0"/>
          </a:p>
          <a:p>
            <a:pPr lvl="1">
              <a:lnSpc>
                <a:spcPct val="120000"/>
              </a:lnSpc>
            </a:pPr>
            <a:r>
              <a:rPr lang="ja-JP" altLang="en-US"/>
              <a:t>プロジェクト上の留意事項</a:t>
            </a:r>
            <a:endParaRPr lang="en-US" altLang="ja-JP" dirty="0"/>
          </a:p>
          <a:p>
            <a:pPr lvl="1">
              <a:lnSpc>
                <a:spcPct val="120000"/>
              </a:lnSpc>
            </a:pPr>
            <a:endParaRPr kumimoji="1" lang="en-US" altLang="ja-JP" dirty="0"/>
          </a:p>
          <a:p>
            <a:pPr lvl="1">
              <a:lnSpc>
                <a:spcPct val="120000"/>
              </a:lnSpc>
            </a:pPr>
            <a:endParaRPr kumimoji="1" lang="ja-JP" altLang="en-US"/>
          </a:p>
        </p:txBody>
      </p:sp>
      <p:sp>
        <p:nvSpPr>
          <p:cNvPr id="4" name="フッター プレースホルダー 3">
            <a:extLst>
              <a:ext uri="{FF2B5EF4-FFF2-40B4-BE49-F238E27FC236}">
                <a16:creationId xmlns:a16="http://schemas.microsoft.com/office/drawing/2014/main" id="{6BF0EDA0-0453-A844-90B2-3AE0D99991D5}"/>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445D0F1A-A5A9-8441-BFC8-4DEDE66E7190}"/>
              </a:ext>
            </a:extLst>
          </p:cNvPr>
          <p:cNvSpPr>
            <a:spLocks noGrp="1"/>
          </p:cNvSpPr>
          <p:nvPr>
            <p:ph type="sldNum" sz="quarter" idx="12"/>
          </p:nvPr>
        </p:nvSpPr>
        <p:spPr/>
        <p:txBody>
          <a:bodyPr/>
          <a:lstStyle/>
          <a:p>
            <a:fld id="{462052E6-07CA-9B46-B866-FDE18BF74505}" type="slidenum">
              <a:rPr lang="ja-JP" altLang="en-US" smtClean="0"/>
              <a:pPr/>
              <a:t>2</a:t>
            </a:fld>
            <a:endParaRPr lang="ja-JP" altLang="en-US"/>
          </a:p>
        </p:txBody>
      </p:sp>
    </p:spTree>
    <p:extLst>
      <p:ext uri="{BB962C8B-B14F-4D97-AF65-F5344CB8AC3E}">
        <p14:creationId xmlns:p14="http://schemas.microsoft.com/office/powerpoint/2010/main" val="270188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7059C-E517-8255-61B8-32979F66A540}"/>
              </a:ext>
            </a:extLst>
          </p:cNvPr>
          <p:cNvSpPr>
            <a:spLocks noGrp="1"/>
          </p:cNvSpPr>
          <p:nvPr>
            <p:ph type="title"/>
          </p:nvPr>
        </p:nvSpPr>
        <p:spPr/>
        <p:txBody>
          <a:bodyPr>
            <a:normAutofit fontScale="90000"/>
          </a:bodyPr>
          <a:lstStyle/>
          <a:p>
            <a:r>
              <a:rPr kumimoji="1" lang="ja-JP" altLang="en-US"/>
              <a:t>システム化の目的と範囲</a:t>
            </a:r>
          </a:p>
        </p:txBody>
      </p:sp>
      <p:sp>
        <p:nvSpPr>
          <p:cNvPr id="3" name="コンテンツ プレースホルダー 2">
            <a:extLst>
              <a:ext uri="{FF2B5EF4-FFF2-40B4-BE49-F238E27FC236}">
                <a16:creationId xmlns:a16="http://schemas.microsoft.com/office/drawing/2014/main" id="{6AB1D15F-63AC-4BA7-2699-8643F5CD23F3}"/>
              </a:ext>
            </a:extLst>
          </p:cNvPr>
          <p:cNvSpPr>
            <a:spLocks noGrp="1"/>
          </p:cNvSpPr>
          <p:nvPr>
            <p:ph idx="1"/>
          </p:nvPr>
        </p:nvSpPr>
        <p:spPr>
          <a:xfrm>
            <a:off x="397565" y="805965"/>
            <a:ext cx="11396870" cy="3111974"/>
          </a:xfrm>
        </p:spPr>
        <p:txBody>
          <a:bodyPr>
            <a:normAutofit fontScale="62500" lnSpcReduction="20000"/>
          </a:bodyPr>
          <a:lstStyle/>
          <a:p>
            <a:pPr>
              <a:lnSpc>
                <a:spcPct val="120000"/>
              </a:lnSpc>
            </a:pPr>
            <a:r>
              <a:rPr kumimoji="1" lang="ja-JP" altLang="en-US"/>
              <a:t>目的</a:t>
            </a:r>
            <a:endParaRPr kumimoji="1" lang="en-US" altLang="ja-JP" dirty="0"/>
          </a:p>
          <a:p>
            <a:pPr lvl="1">
              <a:lnSpc>
                <a:spcPct val="120000"/>
              </a:lnSpc>
            </a:pPr>
            <a:r>
              <a:rPr lang="ja-JP" altLang="en-US"/>
              <a:t>現在、電話対応となっている問合せ受付を</a:t>
            </a:r>
            <a:r>
              <a:rPr lang="en-US" altLang="ja-JP" dirty="0"/>
              <a:t>Web</a:t>
            </a:r>
            <a:r>
              <a:rPr lang="ja-JP" altLang="en-US"/>
              <a:t>化することで業務の効率化をはかる</a:t>
            </a:r>
            <a:endParaRPr lang="en-US" altLang="ja-JP" dirty="0"/>
          </a:p>
          <a:p>
            <a:pPr lvl="2">
              <a:lnSpc>
                <a:spcPct val="120000"/>
              </a:lnSpc>
            </a:pPr>
            <a:r>
              <a:rPr lang="ja-JP" altLang="en-US"/>
              <a:t>特に以下の課題解決をはかる（プロジェクト計画書より）</a:t>
            </a:r>
            <a:endParaRPr lang="en-US" altLang="ja-JP" dirty="0"/>
          </a:p>
          <a:p>
            <a:pPr lvl="3">
              <a:lnSpc>
                <a:spcPct val="120000"/>
              </a:lnSpc>
            </a:pPr>
            <a:r>
              <a:rPr kumimoji="1" lang="ja-JP" altLang="en-US"/>
              <a:t>１）受付電話の待ち時間発生による顧客満足度の低下、機会損失の発生</a:t>
            </a:r>
            <a:r>
              <a:rPr kumimoji="1" lang="en-US" altLang="ja-JP" dirty="0"/>
              <a:t> </a:t>
            </a:r>
            <a:r>
              <a:rPr kumimoji="1" lang="ja-JP" altLang="en-US"/>
              <a:t>→</a:t>
            </a:r>
            <a:r>
              <a:rPr kumimoji="1" lang="en-US" altLang="ja-JP" dirty="0"/>
              <a:t> Web</a:t>
            </a:r>
            <a:r>
              <a:rPr kumimoji="1" lang="ja-JP" altLang="en-US"/>
              <a:t>化により解消</a:t>
            </a:r>
            <a:endParaRPr kumimoji="1" lang="en-US" altLang="ja-JP" dirty="0"/>
          </a:p>
          <a:p>
            <a:pPr lvl="3">
              <a:lnSpc>
                <a:spcPct val="120000"/>
              </a:lnSpc>
            </a:pPr>
            <a:r>
              <a:rPr lang="ja-JP" altLang="en-US"/>
              <a:t>２）業務時間（平日</a:t>
            </a:r>
            <a:r>
              <a:rPr lang="en-US" altLang="ja-JP" dirty="0"/>
              <a:t>9〜18</a:t>
            </a:r>
            <a:r>
              <a:rPr lang="ja-JP" altLang="en-US"/>
              <a:t>時）に限られた受付</a:t>
            </a:r>
            <a:r>
              <a:rPr lang="en-US" altLang="ja-JP" dirty="0"/>
              <a:t> </a:t>
            </a:r>
            <a:r>
              <a:rPr lang="ja-JP" altLang="en-US"/>
              <a:t>→</a:t>
            </a:r>
            <a:r>
              <a:rPr lang="en-US" altLang="ja-JP" dirty="0"/>
              <a:t> Web</a:t>
            </a:r>
            <a:r>
              <a:rPr lang="ja-JP" altLang="en-US"/>
              <a:t>化により実質</a:t>
            </a:r>
            <a:r>
              <a:rPr lang="en-US" altLang="ja-JP" dirty="0"/>
              <a:t>24</a:t>
            </a:r>
            <a:r>
              <a:rPr lang="ja-JP" altLang="en-US"/>
              <a:t>時間の受付が可能</a:t>
            </a:r>
            <a:endParaRPr lang="en-US" altLang="ja-JP" dirty="0"/>
          </a:p>
          <a:p>
            <a:pPr lvl="3">
              <a:lnSpc>
                <a:spcPct val="120000"/>
              </a:lnSpc>
            </a:pPr>
            <a:r>
              <a:rPr kumimoji="1" lang="ja-JP" altLang="en-US"/>
              <a:t>３）問合せの</a:t>
            </a:r>
            <a:r>
              <a:rPr kumimoji="1" lang="en-US" altLang="ja-JP" dirty="0"/>
              <a:t>Excel</a:t>
            </a:r>
            <a:r>
              <a:rPr kumimoji="1" lang="ja-JP" altLang="en-US"/>
              <a:t>への再入力業務</a:t>
            </a:r>
            <a:r>
              <a:rPr kumimoji="1" lang="en-US" altLang="ja-JP" dirty="0"/>
              <a:t> </a:t>
            </a:r>
            <a:r>
              <a:rPr kumimoji="1" lang="ja-JP" altLang="en-US"/>
              <a:t>→</a:t>
            </a:r>
            <a:r>
              <a:rPr kumimoji="1" lang="en-US" altLang="ja-JP" dirty="0"/>
              <a:t> Web</a:t>
            </a:r>
            <a:r>
              <a:rPr lang="ja-JP" altLang="en-US"/>
              <a:t>と</a:t>
            </a:r>
            <a:r>
              <a:rPr lang="en-US" altLang="ja-JP" dirty="0"/>
              <a:t>Google</a:t>
            </a:r>
            <a:r>
              <a:rPr lang="ja-JP" altLang="en-US"/>
              <a:t>スプレッドシートを連携させることにより</a:t>
            </a:r>
            <a:r>
              <a:rPr kumimoji="1" lang="ja-JP" altLang="en-US"/>
              <a:t>自動入力を実現</a:t>
            </a:r>
            <a:endParaRPr kumimoji="1" lang="en-US" altLang="ja-JP" dirty="0"/>
          </a:p>
          <a:p>
            <a:pPr lvl="2">
              <a:lnSpc>
                <a:spcPct val="120000"/>
              </a:lnSpc>
            </a:pPr>
            <a:r>
              <a:rPr lang="ja-JP" altLang="en-US"/>
              <a:t>その他</a:t>
            </a:r>
            <a:endParaRPr lang="en-US" altLang="ja-JP" dirty="0"/>
          </a:p>
          <a:p>
            <a:pPr lvl="3">
              <a:lnSpc>
                <a:spcPct val="120000"/>
              </a:lnSpc>
            </a:pPr>
            <a:r>
              <a:rPr lang="en-US" altLang="ja-JP" dirty="0"/>
              <a:t>Web</a:t>
            </a:r>
            <a:r>
              <a:rPr lang="ja-JP" altLang="en-US"/>
              <a:t>サイト全体をアップデートし、モバイル（スマホ）対応も合わせて実施</a:t>
            </a:r>
            <a:endParaRPr lang="en-US" altLang="ja-JP" dirty="0"/>
          </a:p>
          <a:p>
            <a:pPr lvl="3">
              <a:lnSpc>
                <a:spcPct val="120000"/>
              </a:lnSpc>
            </a:pPr>
            <a:r>
              <a:rPr lang="en-US" altLang="ja-JP" dirty="0"/>
              <a:t>Web</a:t>
            </a:r>
            <a:r>
              <a:rPr lang="ja-JP" altLang="en-US"/>
              <a:t>化の実現と同時に、現在の電話による問合せ受付は廃止</a:t>
            </a:r>
            <a:endParaRPr lang="en-US" altLang="ja-JP" dirty="0"/>
          </a:p>
          <a:p>
            <a:pPr lvl="3">
              <a:lnSpc>
                <a:spcPct val="120000"/>
              </a:lnSpc>
            </a:pPr>
            <a:r>
              <a:rPr lang="ja-JP" altLang="en-US"/>
              <a:t>検討事項となっていた対応業務自体のチャットボット化については実現困難と判断したため今回の範囲外とする</a:t>
            </a:r>
            <a:endParaRPr lang="en-US" altLang="ja-JP" dirty="0"/>
          </a:p>
          <a:p>
            <a:pPr>
              <a:lnSpc>
                <a:spcPct val="120000"/>
              </a:lnSpc>
            </a:pPr>
            <a:r>
              <a:rPr lang="ja-JP" altLang="en-US"/>
              <a:t>範囲</a:t>
            </a:r>
            <a:endParaRPr lang="en-US" altLang="ja-JP" dirty="0"/>
          </a:p>
          <a:p>
            <a:pPr lvl="3">
              <a:lnSpc>
                <a:spcPct val="120000"/>
              </a:lnSpc>
            </a:pPr>
            <a:endParaRPr kumimoji="1" lang="ja-JP" altLang="en-US"/>
          </a:p>
        </p:txBody>
      </p:sp>
      <p:sp>
        <p:nvSpPr>
          <p:cNvPr id="4" name="フッター プレースホルダー 3">
            <a:extLst>
              <a:ext uri="{FF2B5EF4-FFF2-40B4-BE49-F238E27FC236}">
                <a16:creationId xmlns:a16="http://schemas.microsoft.com/office/drawing/2014/main" id="{005BD7D9-5248-B2C6-AC4B-B32462E66762}"/>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CEB1836C-3D81-6C09-9C13-DD6DA76D7410}"/>
              </a:ext>
            </a:extLst>
          </p:cNvPr>
          <p:cNvSpPr>
            <a:spLocks noGrp="1"/>
          </p:cNvSpPr>
          <p:nvPr>
            <p:ph type="sldNum" sz="quarter" idx="12"/>
          </p:nvPr>
        </p:nvSpPr>
        <p:spPr/>
        <p:txBody>
          <a:bodyPr/>
          <a:lstStyle/>
          <a:p>
            <a:fld id="{462052E6-07CA-9B46-B866-FDE18BF74505}" type="slidenum">
              <a:rPr lang="ja-JP" altLang="en-US" smtClean="0"/>
              <a:pPr/>
              <a:t>3</a:t>
            </a:fld>
            <a:endParaRPr lang="ja-JP" altLang="en-US"/>
          </a:p>
        </p:txBody>
      </p:sp>
      <p:sp>
        <p:nvSpPr>
          <p:cNvPr id="7" name="正方形/長方形 6">
            <a:extLst>
              <a:ext uri="{FF2B5EF4-FFF2-40B4-BE49-F238E27FC236}">
                <a16:creationId xmlns:a16="http://schemas.microsoft.com/office/drawing/2014/main" id="{4EBAD969-732E-0739-551A-AE5E5F075E74}"/>
              </a:ext>
            </a:extLst>
          </p:cNvPr>
          <p:cNvSpPr/>
          <p:nvPr/>
        </p:nvSpPr>
        <p:spPr>
          <a:xfrm>
            <a:off x="2607921" y="4326269"/>
            <a:ext cx="898393" cy="11309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サイト</a:t>
            </a:r>
          </a:p>
        </p:txBody>
      </p:sp>
      <p:sp>
        <p:nvSpPr>
          <p:cNvPr id="8" name="正方形/長方形 7">
            <a:extLst>
              <a:ext uri="{FF2B5EF4-FFF2-40B4-BE49-F238E27FC236}">
                <a16:creationId xmlns:a16="http://schemas.microsoft.com/office/drawing/2014/main" id="{50AB83EF-4CD5-C2A7-A468-9A7D468F48E0}"/>
              </a:ext>
            </a:extLst>
          </p:cNvPr>
          <p:cNvSpPr/>
          <p:nvPr/>
        </p:nvSpPr>
        <p:spPr>
          <a:xfrm>
            <a:off x="3507826" y="4326269"/>
            <a:ext cx="1397878" cy="5715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Home</a:t>
            </a:r>
            <a:r>
              <a:rPr kumimoji="1" lang="ja-JP" altLang="en-US" sz="1200">
                <a:latin typeface="Meiryo UI" panose="020B0604030504040204" pitchFamily="34" charset="-128"/>
                <a:ea typeface="Meiryo UI" panose="020B0604030504040204" pitchFamily="34" charset="-128"/>
              </a:rPr>
              <a:t>ページ</a:t>
            </a:r>
          </a:p>
        </p:txBody>
      </p:sp>
      <p:sp>
        <p:nvSpPr>
          <p:cNvPr id="9" name="正方形/長方形 8">
            <a:extLst>
              <a:ext uri="{FF2B5EF4-FFF2-40B4-BE49-F238E27FC236}">
                <a16:creationId xmlns:a16="http://schemas.microsoft.com/office/drawing/2014/main" id="{6D1D2A8D-7350-25D8-6F03-4273998B6F5A}"/>
              </a:ext>
            </a:extLst>
          </p:cNvPr>
          <p:cNvSpPr/>
          <p:nvPr/>
        </p:nvSpPr>
        <p:spPr>
          <a:xfrm>
            <a:off x="3507827" y="4902768"/>
            <a:ext cx="1397877" cy="554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問合せ受付ページ</a:t>
            </a:r>
          </a:p>
        </p:txBody>
      </p:sp>
      <p:sp>
        <p:nvSpPr>
          <p:cNvPr id="10" name="正方形/長方形 9">
            <a:extLst>
              <a:ext uri="{FF2B5EF4-FFF2-40B4-BE49-F238E27FC236}">
                <a16:creationId xmlns:a16="http://schemas.microsoft.com/office/drawing/2014/main" id="{9211B007-6872-30F2-1E08-A950F99CB94D}"/>
              </a:ext>
            </a:extLst>
          </p:cNvPr>
          <p:cNvSpPr/>
          <p:nvPr/>
        </p:nvSpPr>
        <p:spPr>
          <a:xfrm>
            <a:off x="5688926" y="4902767"/>
            <a:ext cx="683173" cy="55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74F793F1-5367-CE44-5C60-CE4E73CE4600}"/>
              </a:ext>
            </a:extLst>
          </p:cNvPr>
          <p:cNvSpPr/>
          <p:nvPr/>
        </p:nvSpPr>
        <p:spPr>
          <a:xfrm>
            <a:off x="6871139" y="4902767"/>
            <a:ext cx="1387365" cy="55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Google</a:t>
            </a:r>
          </a:p>
          <a:p>
            <a:pPr algn="ctr"/>
            <a:r>
              <a:rPr lang="ja-JP" altLang="en-US" sz="1200">
                <a:latin typeface="Meiryo UI" panose="020B0604030504040204" pitchFamily="34" charset="-128"/>
                <a:ea typeface="Meiryo UI" panose="020B0604030504040204" pitchFamily="34" charset="-128"/>
              </a:rPr>
              <a:t>スプレッドシート</a:t>
            </a:r>
            <a:endParaRPr kumimoji="1" lang="ja-JP" altLang="en-US" sz="1200">
              <a:latin typeface="Meiryo UI" panose="020B0604030504040204" pitchFamily="34" charset="-128"/>
              <a:ea typeface="Meiryo UI" panose="020B0604030504040204" pitchFamily="34" charset="-128"/>
            </a:endParaRPr>
          </a:p>
        </p:txBody>
      </p:sp>
      <p:cxnSp>
        <p:nvCxnSpPr>
          <p:cNvPr id="13" name="直線矢印コネクタ 12">
            <a:extLst>
              <a:ext uri="{FF2B5EF4-FFF2-40B4-BE49-F238E27FC236}">
                <a16:creationId xmlns:a16="http://schemas.microsoft.com/office/drawing/2014/main" id="{0F951DB8-C50F-4BCA-1952-FA599ED342E3}"/>
              </a:ext>
            </a:extLst>
          </p:cNvPr>
          <p:cNvCxnSpPr>
            <a:cxnSpLocks/>
            <a:endCxn id="7" idx="1"/>
          </p:cNvCxnSpPr>
          <p:nvPr/>
        </p:nvCxnSpPr>
        <p:spPr>
          <a:xfrm>
            <a:off x="1297747" y="4891765"/>
            <a:ext cx="1310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C47647A-CCB6-7721-A57A-78155EC5584D}"/>
              </a:ext>
            </a:extLst>
          </p:cNvPr>
          <p:cNvCxnSpPr>
            <a:cxnSpLocks/>
            <a:stCxn id="9" idx="3"/>
            <a:endCxn id="10" idx="1"/>
          </p:cNvCxnSpPr>
          <p:nvPr/>
        </p:nvCxnSpPr>
        <p:spPr>
          <a:xfrm>
            <a:off x="4905704" y="5180015"/>
            <a:ext cx="783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4982D44-C890-39B4-9BB3-CA1F63863CA1}"/>
              </a:ext>
            </a:extLst>
          </p:cNvPr>
          <p:cNvCxnSpPr>
            <a:cxnSpLocks/>
            <a:stCxn id="10" idx="3"/>
            <a:endCxn id="11" idx="1"/>
          </p:cNvCxnSpPr>
          <p:nvPr/>
        </p:nvCxnSpPr>
        <p:spPr>
          <a:xfrm>
            <a:off x="6372099" y="5180015"/>
            <a:ext cx="499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3B4C47F4-BD10-F362-9CF9-51DBF210BFEB}"/>
              </a:ext>
            </a:extLst>
          </p:cNvPr>
          <p:cNvCxnSpPr>
            <a:cxnSpLocks/>
            <a:endCxn id="11" idx="3"/>
          </p:cNvCxnSpPr>
          <p:nvPr/>
        </p:nvCxnSpPr>
        <p:spPr>
          <a:xfrm flipH="1">
            <a:off x="8258504" y="5171510"/>
            <a:ext cx="1316331" cy="8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4B37B916-41C7-BF39-1188-0C8E5377FF2F}"/>
              </a:ext>
            </a:extLst>
          </p:cNvPr>
          <p:cNvGrpSpPr/>
          <p:nvPr/>
        </p:nvGrpSpPr>
        <p:grpSpPr>
          <a:xfrm>
            <a:off x="9663857" y="4956681"/>
            <a:ext cx="352052" cy="426055"/>
            <a:chOff x="9762124" y="4277710"/>
            <a:chExt cx="451856" cy="546838"/>
          </a:xfrm>
        </p:grpSpPr>
        <p:sp>
          <p:nvSpPr>
            <p:cNvPr id="35" name="円/楕円 34">
              <a:extLst>
                <a:ext uri="{FF2B5EF4-FFF2-40B4-BE49-F238E27FC236}">
                  <a16:creationId xmlns:a16="http://schemas.microsoft.com/office/drawing/2014/main" id="{C77923E6-1457-F061-295E-0D928B750FEA}"/>
                </a:ext>
              </a:extLst>
            </p:cNvPr>
            <p:cNvSpPr/>
            <p:nvPr/>
          </p:nvSpPr>
          <p:spPr>
            <a:xfrm>
              <a:off x="9858703" y="4277710"/>
              <a:ext cx="258699" cy="2586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片側の 2 つの角を丸めた四角形 35">
              <a:extLst>
                <a:ext uri="{FF2B5EF4-FFF2-40B4-BE49-F238E27FC236}">
                  <a16:creationId xmlns:a16="http://schemas.microsoft.com/office/drawing/2014/main" id="{EDE10DC8-3881-7B0B-A75C-682C7FF9FFA9}"/>
                </a:ext>
              </a:extLst>
            </p:cNvPr>
            <p:cNvSpPr/>
            <p:nvPr/>
          </p:nvSpPr>
          <p:spPr>
            <a:xfrm>
              <a:off x="9762124" y="4565849"/>
              <a:ext cx="451856" cy="25869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7628929B-4EF2-0257-47CE-E58AA3CAB311}"/>
              </a:ext>
            </a:extLst>
          </p:cNvPr>
          <p:cNvGrpSpPr/>
          <p:nvPr/>
        </p:nvGrpSpPr>
        <p:grpSpPr>
          <a:xfrm>
            <a:off x="865508" y="4701210"/>
            <a:ext cx="352052" cy="426055"/>
            <a:chOff x="9762124" y="4277710"/>
            <a:chExt cx="451856" cy="546838"/>
          </a:xfrm>
          <a:solidFill>
            <a:srgbClr val="00B050"/>
          </a:solidFill>
        </p:grpSpPr>
        <p:sp>
          <p:nvSpPr>
            <p:cNvPr id="39" name="円/楕円 38">
              <a:extLst>
                <a:ext uri="{FF2B5EF4-FFF2-40B4-BE49-F238E27FC236}">
                  <a16:creationId xmlns:a16="http://schemas.microsoft.com/office/drawing/2014/main" id="{93042DDF-9E68-9926-E428-A0CA741ADF8D}"/>
                </a:ext>
              </a:extLst>
            </p:cNvPr>
            <p:cNvSpPr/>
            <p:nvPr/>
          </p:nvSpPr>
          <p:spPr>
            <a:xfrm>
              <a:off x="9858703" y="4277710"/>
              <a:ext cx="258699" cy="2586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片側の 2 つの角を丸めた四角形 39">
              <a:extLst>
                <a:ext uri="{FF2B5EF4-FFF2-40B4-BE49-F238E27FC236}">
                  <a16:creationId xmlns:a16="http://schemas.microsoft.com/office/drawing/2014/main" id="{4D82E5E6-7025-F013-27C3-62CFBD7B5801}"/>
                </a:ext>
              </a:extLst>
            </p:cNvPr>
            <p:cNvSpPr/>
            <p:nvPr/>
          </p:nvSpPr>
          <p:spPr>
            <a:xfrm>
              <a:off x="9762124" y="4565849"/>
              <a:ext cx="451856" cy="25869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カギ線コネクタ 41">
            <a:extLst>
              <a:ext uri="{FF2B5EF4-FFF2-40B4-BE49-F238E27FC236}">
                <a16:creationId xmlns:a16="http://schemas.microsoft.com/office/drawing/2014/main" id="{743C3C76-18FD-896B-F72F-0636EB59744E}"/>
              </a:ext>
            </a:extLst>
          </p:cNvPr>
          <p:cNvCxnSpPr>
            <a:stCxn id="35" idx="0"/>
            <a:endCxn id="39" idx="0"/>
          </p:cNvCxnSpPr>
          <p:nvPr/>
        </p:nvCxnSpPr>
        <p:spPr>
          <a:xfrm rot="16200000" flipV="1">
            <a:off x="5312975" y="429771"/>
            <a:ext cx="255471" cy="8798349"/>
          </a:xfrm>
          <a:prstGeom prst="bentConnector3">
            <a:avLst>
              <a:gd name="adj1" fmla="val 423986"/>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3EA41E7D-9E02-1F83-F480-07AD1DA3303E}"/>
              </a:ext>
            </a:extLst>
          </p:cNvPr>
          <p:cNvSpPr/>
          <p:nvPr/>
        </p:nvSpPr>
        <p:spPr>
          <a:xfrm>
            <a:off x="2117465" y="4088524"/>
            <a:ext cx="6637652" cy="1776239"/>
          </a:xfrm>
          <a:prstGeom prst="rect">
            <a:avLst/>
          </a:prstGeom>
          <a:noFill/>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kumimoji="1" lang="ja-JP" altLang="en-US"/>
          </a:p>
        </p:txBody>
      </p:sp>
      <p:sp>
        <p:nvSpPr>
          <p:cNvPr id="46" name="正方形/長方形 45">
            <a:extLst>
              <a:ext uri="{FF2B5EF4-FFF2-40B4-BE49-F238E27FC236}">
                <a16:creationId xmlns:a16="http://schemas.microsoft.com/office/drawing/2014/main" id="{C2B0174F-5AC4-88F4-342D-66E41B065DF3}"/>
              </a:ext>
            </a:extLst>
          </p:cNvPr>
          <p:cNvSpPr/>
          <p:nvPr/>
        </p:nvSpPr>
        <p:spPr>
          <a:xfrm>
            <a:off x="2607921" y="5994947"/>
            <a:ext cx="2297783" cy="2586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対応の</a:t>
            </a:r>
            <a:r>
              <a:rPr kumimoji="1" lang="ja-JP" altLang="en-US" sz="1200">
                <a:solidFill>
                  <a:schemeClr val="tx1"/>
                </a:solidFill>
                <a:latin typeface="Meiryo UI" panose="020B0604030504040204" pitchFamily="34" charset="-128"/>
                <a:ea typeface="Meiryo UI" panose="020B0604030504040204" pitchFamily="34" charset="-128"/>
              </a:rPr>
              <a:t>チャットボット化（範囲外）</a:t>
            </a:r>
          </a:p>
        </p:txBody>
      </p:sp>
      <p:sp>
        <p:nvSpPr>
          <p:cNvPr id="47" name="テキスト ボックス 46">
            <a:extLst>
              <a:ext uri="{FF2B5EF4-FFF2-40B4-BE49-F238E27FC236}">
                <a16:creationId xmlns:a16="http://schemas.microsoft.com/office/drawing/2014/main" id="{039D6CFA-C142-ABDD-C6E1-3FC7FAE78D76}"/>
              </a:ext>
            </a:extLst>
          </p:cNvPr>
          <p:cNvSpPr txBox="1"/>
          <p:nvPr/>
        </p:nvSpPr>
        <p:spPr>
          <a:xfrm>
            <a:off x="730100" y="5141072"/>
            <a:ext cx="617477"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お客様</a:t>
            </a:r>
          </a:p>
        </p:txBody>
      </p:sp>
      <p:sp>
        <p:nvSpPr>
          <p:cNvPr id="48" name="テキスト ボックス 47">
            <a:extLst>
              <a:ext uri="{FF2B5EF4-FFF2-40B4-BE49-F238E27FC236}">
                <a16:creationId xmlns:a16="http://schemas.microsoft.com/office/drawing/2014/main" id="{5A6DB7F2-8B12-AFFD-95BF-FB973A4200B8}"/>
              </a:ext>
            </a:extLst>
          </p:cNvPr>
          <p:cNvSpPr txBox="1"/>
          <p:nvPr/>
        </p:nvSpPr>
        <p:spPr>
          <a:xfrm>
            <a:off x="9516717" y="5396007"/>
            <a:ext cx="646331"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担当者</a:t>
            </a:r>
            <a:endParaRPr kumimoji="1" lang="ja-JP" altLang="en-US" sz="1200">
              <a:latin typeface="Meiryo UI" panose="020B0604030504040204" pitchFamily="34" charset="-128"/>
              <a:ea typeface="Meiryo UI" panose="020B0604030504040204" pitchFamily="34" charset="-128"/>
            </a:endParaRPr>
          </a:p>
        </p:txBody>
      </p:sp>
      <p:sp>
        <p:nvSpPr>
          <p:cNvPr id="49" name="テキスト ボックス 48">
            <a:extLst>
              <a:ext uri="{FF2B5EF4-FFF2-40B4-BE49-F238E27FC236}">
                <a16:creationId xmlns:a16="http://schemas.microsoft.com/office/drawing/2014/main" id="{9D36B515-5A30-C6AA-D087-0B2065BBFB35}"/>
              </a:ext>
            </a:extLst>
          </p:cNvPr>
          <p:cNvSpPr txBox="1"/>
          <p:nvPr/>
        </p:nvSpPr>
        <p:spPr>
          <a:xfrm>
            <a:off x="6275271" y="4141273"/>
            <a:ext cx="2479846" cy="276999"/>
          </a:xfrm>
          <a:prstGeom prst="rect">
            <a:avLst/>
          </a:prstGeom>
          <a:noFill/>
        </p:spPr>
        <p:txBody>
          <a:bodyPr wrap="none" rtlCol="0">
            <a:spAutoFit/>
          </a:bodyPr>
          <a:lstStyle/>
          <a:p>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化の範囲（問合せ受付</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
        <p:nvSpPr>
          <p:cNvPr id="50" name="テキスト ボックス 49">
            <a:extLst>
              <a:ext uri="{FF2B5EF4-FFF2-40B4-BE49-F238E27FC236}">
                <a16:creationId xmlns:a16="http://schemas.microsoft.com/office/drawing/2014/main" id="{4884E436-E3F7-5C0B-2E15-C8D98AEBFAEA}"/>
              </a:ext>
            </a:extLst>
          </p:cNvPr>
          <p:cNvSpPr txBox="1"/>
          <p:nvPr/>
        </p:nvSpPr>
        <p:spPr>
          <a:xfrm>
            <a:off x="1398525" y="4604328"/>
            <a:ext cx="622286"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問合せ</a:t>
            </a:r>
            <a:endParaRPr kumimoji="1" lang="ja-JP" altLang="en-US" sz="1200">
              <a:latin typeface="Meiryo UI" panose="020B0604030504040204" pitchFamily="34" charset="-128"/>
              <a:ea typeface="Meiryo UI" panose="020B0604030504040204" pitchFamily="34" charset="-128"/>
            </a:endParaRPr>
          </a:p>
        </p:txBody>
      </p:sp>
      <p:sp>
        <p:nvSpPr>
          <p:cNvPr id="51" name="テキスト ボックス 50">
            <a:extLst>
              <a:ext uri="{FF2B5EF4-FFF2-40B4-BE49-F238E27FC236}">
                <a16:creationId xmlns:a16="http://schemas.microsoft.com/office/drawing/2014/main" id="{2A9612E7-6481-507F-291E-76377A1C1E3B}"/>
              </a:ext>
            </a:extLst>
          </p:cNvPr>
          <p:cNvSpPr txBox="1"/>
          <p:nvPr/>
        </p:nvSpPr>
        <p:spPr>
          <a:xfrm>
            <a:off x="8746267" y="5270702"/>
            <a:ext cx="800219" cy="461665"/>
          </a:xfrm>
          <a:prstGeom prst="rect">
            <a:avLst/>
          </a:prstGeom>
          <a:noFill/>
        </p:spPr>
        <p:txBody>
          <a:bodyPr wrap="none" rtlCol="0">
            <a:spAutoFit/>
          </a:bodyPr>
          <a:lstStyle/>
          <a:p>
            <a:pPr algn="ctr"/>
            <a:r>
              <a:rPr lang="ja-JP" altLang="en-US" sz="1200">
                <a:latin typeface="Meiryo UI" panose="020B0604030504040204" pitchFamily="34" charset="-128"/>
                <a:ea typeface="Meiryo UI" panose="020B0604030504040204" pitchFamily="34" charset="-128"/>
              </a:rPr>
              <a:t>確認</a:t>
            </a:r>
            <a:endParaRPr lang="en-US" altLang="ja-JP" sz="1200" dirty="0">
              <a:latin typeface="Meiryo UI" panose="020B0604030504040204" pitchFamily="34" charset="-128"/>
              <a:ea typeface="Meiryo UI" panose="020B0604030504040204" pitchFamily="34" charset="-128"/>
            </a:endParaRPr>
          </a:p>
          <a:p>
            <a:pPr algn="ctr"/>
            <a:r>
              <a:rPr kumimoji="1" lang="ja-JP" altLang="en-US" sz="1200">
                <a:latin typeface="Meiryo UI" panose="020B0604030504040204" pitchFamily="34" charset="-128"/>
                <a:ea typeface="Meiryo UI" panose="020B0604030504040204" pitchFamily="34" charset="-128"/>
              </a:rPr>
              <a:t>（日次）</a:t>
            </a:r>
          </a:p>
        </p:txBody>
      </p:sp>
      <p:sp>
        <p:nvSpPr>
          <p:cNvPr id="55" name="テキスト ボックス 54">
            <a:extLst>
              <a:ext uri="{FF2B5EF4-FFF2-40B4-BE49-F238E27FC236}">
                <a16:creationId xmlns:a16="http://schemas.microsoft.com/office/drawing/2014/main" id="{9F5FE0BF-2F03-BFEA-7CB2-A4C18E59A490}"/>
              </a:ext>
            </a:extLst>
          </p:cNvPr>
          <p:cNvSpPr txBox="1"/>
          <p:nvPr/>
        </p:nvSpPr>
        <p:spPr>
          <a:xfrm>
            <a:off x="9889825" y="4326269"/>
            <a:ext cx="492443" cy="276999"/>
          </a:xfrm>
          <a:prstGeom prst="rect">
            <a:avLst/>
          </a:prstGeom>
          <a:noFill/>
        </p:spPr>
        <p:txBody>
          <a:bodyPr wrap="none" rtlCol="0">
            <a:spAutoFit/>
          </a:bodyPr>
          <a:lstStyle/>
          <a:p>
            <a:pPr algn="ctr"/>
            <a:r>
              <a:rPr lang="ja-JP" altLang="en-US" sz="1200">
                <a:latin typeface="Meiryo UI" panose="020B0604030504040204" pitchFamily="34" charset="-128"/>
                <a:ea typeface="Meiryo UI" panose="020B0604030504040204" pitchFamily="34" charset="-128"/>
              </a:rPr>
              <a:t>回答</a:t>
            </a:r>
            <a:endParaRPr kumimoji="1" lang="ja-JP" altLang="en-US" sz="120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45155108-FC9B-3FB3-7322-BCBDBF9EC8EE}"/>
              </a:ext>
            </a:extLst>
          </p:cNvPr>
          <p:cNvSpPr txBox="1"/>
          <p:nvPr/>
        </p:nvSpPr>
        <p:spPr>
          <a:xfrm>
            <a:off x="2832520" y="5503082"/>
            <a:ext cx="1848583" cy="230832"/>
          </a:xfrm>
          <a:prstGeom prst="rect">
            <a:avLst/>
          </a:prstGeom>
          <a:noFill/>
        </p:spPr>
        <p:txBody>
          <a:bodyPr wrap="none" rtlCol="0">
            <a:spAutoFit/>
          </a:bodyPr>
          <a:lstStyle/>
          <a:p>
            <a:r>
              <a:rPr kumimoji="1" lang="en-US" altLang="ja-JP" sz="900" dirty="0">
                <a:latin typeface="Meiryo UI" panose="020B0604030504040204" pitchFamily="34" charset="-128"/>
                <a:ea typeface="Meiryo UI" panose="020B0604030504040204" pitchFamily="34" charset="-128"/>
              </a:rPr>
              <a:t>Web</a:t>
            </a:r>
            <a:r>
              <a:rPr kumimoji="1" lang="ja-JP" altLang="en-US" sz="900">
                <a:latin typeface="Meiryo UI" panose="020B0604030504040204" pitchFamily="34" charset="-128"/>
                <a:ea typeface="Meiryo UI" panose="020B0604030504040204" pitchFamily="34" charset="-128"/>
              </a:rPr>
              <a:t>サイト全体のリニューアルも実施</a:t>
            </a:r>
          </a:p>
        </p:txBody>
      </p:sp>
      <p:sp>
        <p:nvSpPr>
          <p:cNvPr id="76" name="テキスト ボックス 75">
            <a:extLst>
              <a:ext uri="{FF2B5EF4-FFF2-40B4-BE49-F238E27FC236}">
                <a16:creationId xmlns:a16="http://schemas.microsoft.com/office/drawing/2014/main" id="{B53C7131-2792-2901-63F3-C90BDA15B598}"/>
              </a:ext>
            </a:extLst>
          </p:cNvPr>
          <p:cNvSpPr txBox="1"/>
          <p:nvPr/>
        </p:nvSpPr>
        <p:spPr>
          <a:xfrm>
            <a:off x="6491228" y="5503082"/>
            <a:ext cx="2039341" cy="230832"/>
          </a:xfrm>
          <a:prstGeom prst="rect">
            <a:avLst/>
          </a:prstGeom>
          <a:noFill/>
        </p:spPr>
        <p:txBody>
          <a:bodyPr wrap="none" rtlCol="0">
            <a:spAutoFit/>
          </a:bodyPr>
          <a:lstStyle/>
          <a:p>
            <a:r>
              <a:rPr lang="en-US" altLang="ja-JP" sz="900" dirty="0">
                <a:latin typeface="Meiryo UI" panose="020B0604030504040204" pitchFamily="34" charset="-128"/>
                <a:ea typeface="Meiryo UI" panose="020B0604030504040204" pitchFamily="34" charset="-128"/>
              </a:rPr>
              <a:t>Excel</a:t>
            </a:r>
            <a:r>
              <a:rPr lang="ja-JP" altLang="en-US" sz="900">
                <a:latin typeface="Meiryo UI" panose="020B0604030504040204" pitchFamily="34" charset="-128"/>
                <a:ea typeface="Meiryo UI" panose="020B0604030504040204" pitchFamily="34" charset="-128"/>
              </a:rPr>
              <a:t>から</a:t>
            </a:r>
            <a:r>
              <a:rPr lang="en-US" altLang="ja-JP" sz="900" dirty="0">
                <a:latin typeface="Meiryo UI" panose="020B0604030504040204" pitchFamily="34" charset="-128"/>
                <a:ea typeface="Meiryo UI" panose="020B0604030504040204" pitchFamily="34" charset="-128"/>
              </a:rPr>
              <a:t>Google</a:t>
            </a:r>
            <a:r>
              <a:rPr lang="ja-JP" altLang="en-US" sz="900">
                <a:latin typeface="Meiryo UI" panose="020B0604030504040204" pitchFamily="34" charset="-128"/>
                <a:ea typeface="Meiryo UI" panose="020B0604030504040204" pitchFamily="34" charset="-128"/>
              </a:rPr>
              <a:t>スプレッドシートに変更</a:t>
            </a:r>
            <a:endParaRPr kumimoji="1" lang="ja-JP" altLang="en-US" sz="90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0E4C73C1-FDD5-BB1A-5C7D-D732F5056379}"/>
              </a:ext>
            </a:extLst>
          </p:cNvPr>
          <p:cNvSpPr txBox="1"/>
          <p:nvPr/>
        </p:nvSpPr>
        <p:spPr>
          <a:xfrm>
            <a:off x="6405251" y="4776550"/>
            <a:ext cx="415498" cy="369332"/>
          </a:xfrm>
          <a:prstGeom prst="rect">
            <a:avLst/>
          </a:prstGeom>
          <a:noFill/>
        </p:spPr>
        <p:txBody>
          <a:bodyPr wrap="none" rtlCol="0">
            <a:spAutoFit/>
          </a:bodyPr>
          <a:lstStyle/>
          <a:p>
            <a:r>
              <a:rPr lang="ja-JP" altLang="en-US" sz="900">
                <a:latin typeface="Meiryo UI" panose="020B0604030504040204" pitchFamily="34" charset="-128"/>
                <a:ea typeface="Meiryo UI" panose="020B0604030504040204" pitchFamily="34" charset="-128"/>
              </a:rPr>
              <a:t>自動</a:t>
            </a:r>
            <a:endParaRPr lang="en-US" altLang="ja-JP" sz="900" dirty="0">
              <a:latin typeface="Meiryo UI" panose="020B0604030504040204" pitchFamily="34" charset="-128"/>
              <a:ea typeface="Meiryo UI" panose="020B0604030504040204" pitchFamily="34" charset="-128"/>
            </a:endParaRPr>
          </a:p>
          <a:p>
            <a:r>
              <a:rPr lang="ja-JP" altLang="en-US" sz="900">
                <a:latin typeface="Meiryo UI" panose="020B0604030504040204" pitchFamily="34" charset="-128"/>
                <a:ea typeface="Meiryo UI" panose="020B0604030504040204" pitchFamily="34" charset="-128"/>
              </a:rPr>
              <a:t>入力</a:t>
            </a:r>
            <a:endParaRPr kumimoji="1" lang="ja-JP" altLang="en-US" sz="900">
              <a:latin typeface="Meiryo UI" panose="020B0604030504040204" pitchFamily="34" charset="-128"/>
              <a:ea typeface="Meiryo UI" panose="020B0604030504040204" pitchFamily="34" charset="-128"/>
            </a:endParaRPr>
          </a:p>
        </p:txBody>
      </p:sp>
      <p:grpSp>
        <p:nvGrpSpPr>
          <p:cNvPr id="80" name="グループ化 79">
            <a:extLst>
              <a:ext uri="{FF2B5EF4-FFF2-40B4-BE49-F238E27FC236}">
                <a16:creationId xmlns:a16="http://schemas.microsoft.com/office/drawing/2014/main" id="{6346B324-2A37-8A4D-30CB-65173FDEBA95}"/>
              </a:ext>
            </a:extLst>
          </p:cNvPr>
          <p:cNvGrpSpPr/>
          <p:nvPr/>
        </p:nvGrpSpPr>
        <p:grpSpPr>
          <a:xfrm>
            <a:off x="10767443" y="4956681"/>
            <a:ext cx="352052" cy="426055"/>
            <a:chOff x="9762124" y="4277710"/>
            <a:chExt cx="451856" cy="546838"/>
          </a:xfrm>
        </p:grpSpPr>
        <p:sp>
          <p:nvSpPr>
            <p:cNvPr id="81" name="円/楕円 80">
              <a:extLst>
                <a:ext uri="{FF2B5EF4-FFF2-40B4-BE49-F238E27FC236}">
                  <a16:creationId xmlns:a16="http://schemas.microsoft.com/office/drawing/2014/main" id="{CDCF2BAD-1D35-C077-8F6F-A9CFEEA92F8B}"/>
                </a:ext>
              </a:extLst>
            </p:cNvPr>
            <p:cNvSpPr/>
            <p:nvPr/>
          </p:nvSpPr>
          <p:spPr>
            <a:xfrm>
              <a:off x="9858703" y="4277710"/>
              <a:ext cx="258699" cy="2586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片側の 2 つの角を丸めた四角形 81">
              <a:extLst>
                <a:ext uri="{FF2B5EF4-FFF2-40B4-BE49-F238E27FC236}">
                  <a16:creationId xmlns:a16="http://schemas.microsoft.com/office/drawing/2014/main" id="{A6FD01E2-4B26-506F-E0F0-667CBB605D5C}"/>
                </a:ext>
              </a:extLst>
            </p:cNvPr>
            <p:cNvSpPr/>
            <p:nvPr/>
          </p:nvSpPr>
          <p:spPr>
            <a:xfrm>
              <a:off x="9762124" y="4565849"/>
              <a:ext cx="451856" cy="25869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3" name="テキスト ボックス 82">
            <a:extLst>
              <a:ext uri="{FF2B5EF4-FFF2-40B4-BE49-F238E27FC236}">
                <a16:creationId xmlns:a16="http://schemas.microsoft.com/office/drawing/2014/main" id="{FCDF9780-1531-A8F5-B4CD-5BE4CCC69456}"/>
              </a:ext>
            </a:extLst>
          </p:cNvPr>
          <p:cNvSpPr txBox="1"/>
          <p:nvPr/>
        </p:nvSpPr>
        <p:spPr>
          <a:xfrm>
            <a:off x="10609793" y="5396007"/>
            <a:ext cx="646331"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部門長</a:t>
            </a:r>
            <a:endParaRPr kumimoji="1" lang="ja-JP" altLang="en-US" sz="1200">
              <a:latin typeface="Meiryo UI" panose="020B0604030504040204" pitchFamily="34" charset="-128"/>
              <a:ea typeface="Meiryo UI" panose="020B0604030504040204" pitchFamily="34" charset="-128"/>
            </a:endParaRPr>
          </a:p>
        </p:txBody>
      </p:sp>
      <p:cxnSp>
        <p:nvCxnSpPr>
          <p:cNvPr id="85" name="直線矢印コネクタ 84">
            <a:extLst>
              <a:ext uri="{FF2B5EF4-FFF2-40B4-BE49-F238E27FC236}">
                <a16:creationId xmlns:a16="http://schemas.microsoft.com/office/drawing/2014/main" id="{51F84840-CBDC-7564-2AA2-1AF4219C97C1}"/>
              </a:ext>
            </a:extLst>
          </p:cNvPr>
          <p:cNvCxnSpPr/>
          <p:nvPr/>
        </p:nvCxnSpPr>
        <p:spPr>
          <a:xfrm>
            <a:off x="10163048" y="5180015"/>
            <a:ext cx="44674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A9838D35-B149-2029-5507-9F1AEFE9B5A7}"/>
              </a:ext>
            </a:extLst>
          </p:cNvPr>
          <p:cNvSpPr txBox="1"/>
          <p:nvPr/>
        </p:nvSpPr>
        <p:spPr>
          <a:xfrm>
            <a:off x="10183927" y="5270702"/>
            <a:ext cx="415498" cy="230832"/>
          </a:xfrm>
          <a:prstGeom prst="rect">
            <a:avLst/>
          </a:prstGeom>
          <a:noFill/>
        </p:spPr>
        <p:txBody>
          <a:bodyPr wrap="none" rtlCol="0">
            <a:spAutoFit/>
          </a:bodyPr>
          <a:lstStyle/>
          <a:p>
            <a:r>
              <a:rPr kumimoji="1" lang="ja-JP" altLang="en-US" sz="900">
                <a:latin typeface="Meiryo UI" panose="020B0604030504040204" pitchFamily="34" charset="-128"/>
                <a:ea typeface="Meiryo UI" panose="020B0604030504040204" pitchFamily="34" charset="-128"/>
              </a:rPr>
              <a:t>連携</a:t>
            </a:r>
          </a:p>
        </p:txBody>
      </p:sp>
    </p:spTree>
    <p:extLst>
      <p:ext uri="{BB962C8B-B14F-4D97-AF65-F5344CB8AC3E}">
        <p14:creationId xmlns:p14="http://schemas.microsoft.com/office/powerpoint/2010/main" val="283072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9FD0E-D345-859D-7265-32B3A5260935}"/>
              </a:ext>
            </a:extLst>
          </p:cNvPr>
          <p:cNvSpPr>
            <a:spLocks noGrp="1"/>
          </p:cNvSpPr>
          <p:nvPr>
            <p:ph type="title"/>
          </p:nvPr>
        </p:nvSpPr>
        <p:spPr/>
        <p:txBody>
          <a:bodyPr>
            <a:normAutofit fontScale="90000"/>
          </a:bodyPr>
          <a:lstStyle/>
          <a:p>
            <a:r>
              <a:rPr kumimoji="1" lang="ja-JP" altLang="en-US"/>
              <a:t>業務要件（一覧）</a:t>
            </a:r>
          </a:p>
        </p:txBody>
      </p:sp>
      <p:sp>
        <p:nvSpPr>
          <p:cNvPr id="3" name="コンテンツ プレースホルダー 2">
            <a:extLst>
              <a:ext uri="{FF2B5EF4-FFF2-40B4-BE49-F238E27FC236}">
                <a16:creationId xmlns:a16="http://schemas.microsoft.com/office/drawing/2014/main" id="{D68FFE96-7C8A-508D-4610-2043375AC4B3}"/>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a:t>本システムは以下の業務を実現するものとする（システム化以外の業務も含む）</a:t>
            </a:r>
          </a:p>
        </p:txBody>
      </p:sp>
      <p:sp>
        <p:nvSpPr>
          <p:cNvPr id="4" name="フッター プレースホルダー 3">
            <a:extLst>
              <a:ext uri="{FF2B5EF4-FFF2-40B4-BE49-F238E27FC236}">
                <a16:creationId xmlns:a16="http://schemas.microsoft.com/office/drawing/2014/main" id="{BF217963-A4F3-C64E-33F3-5496CE8294D2}"/>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9A57BEB4-A314-1AA7-1DCA-47BCB5DD9F70}"/>
              </a:ext>
            </a:extLst>
          </p:cNvPr>
          <p:cNvSpPr>
            <a:spLocks noGrp="1"/>
          </p:cNvSpPr>
          <p:nvPr>
            <p:ph type="sldNum" sz="quarter" idx="12"/>
          </p:nvPr>
        </p:nvSpPr>
        <p:spPr/>
        <p:txBody>
          <a:bodyPr/>
          <a:lstStyle/>
          <a:p>
            <a:fld id="{462052E6-07CA-9B46-B866-FDE18BF74505}" type="slidenum">
              <a:rPr lang="ja-JP" altLang="en-US" smtClean="0"/>
              <a:pPr/>
              <a:t>4</a:t>
            </a:fld>
            <a:endParaRPr lang="ja-JP" altLang="en-US"/>
          </a:p>
        </p:txBody>
      </p:sp>
      <p:sp>
        <p:nvSpPr>
          <p:cNvPr id="6" name="正方形/長方形 5">
            <a:extLst>
              <a:ext uri="{FF2B5EF4-FFF2-40B4-BE49-F238E27FC236}">
                <a16:creationId xmlns:a16="http://schemas.microsoft.com/office/drawing/2014/main" id="{823EB91C-030C-F5A6-7521-D116735291A5}"/>
              </a:ext>
            </a:extLst>
          </p:cNvPr>
          <p:cNvSpPr/>
          <p:nvPr/>
        </p:nvSpPr>
        <p:spPr>
          <a:xfrm>
            <a:off x="462456" y="1325939"/>
            <a:ext cx="830316"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管理番号</a:t>
            </a:r>
          </a:p>
        </p:txBody>
      </p:sp>
      <p:sp>
        <p:nvSpPr>
          <p:cNvPr id="7" name="正方形/長方形 6">
            <a:extLst>
              <a:ext uri="{FF2B5EF4-FFF2-40B4-BE49-F238E27FC236}">
                <a16:creationId xmlns:a16="http://schemas.microsoft.com/office/drawing/2014/main" id="{15659A48-80C9-E6D2-B2FD-20E29CB52B28}"/>
              </a:ext>
            </a:extLst>
          </p:cNvPr>
          <p:cNvSpPr/>
          <p:nvPr/>
        </p:nvSpPr>
        <p:spPr>
          <a:xfrm>
            <a:off x="1292771" y="1325939"/>
            <a:ext cx="2554013"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業務</a:t>
            </a:r>
          </a:p>
        </p:txBody>
      </p:sp>
      <p:sp>
        <p:nvSpPr>
          <p:cNvPr id="9" name="正方形/長方形 8">
            <a:extLst>
              <a:ext uri="{FF2B5EF4-FFF2-40B4-BE49-F238E27FC236}">
                <a16:creationId xmlns:a16="http://schemas.microsoft.com/office/drawing/2014/main" id="{7B778F37-B23C-B15D-E9CB-8B512C5FB00E}"/>
              </a:ext>
            </a:extLst>
          </p:cNvPr>
          <p:cNvSpPr/>
          <p:nvPr/>
        </p:nvSpPr>
        <p:spPr>
          <a:xfrm>
            <a:off x="3846785" y="1325939"/>
            <a:ext cx="5591846"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說明</a:t>
            </a:r>
          </a:p>
        </p:txBody>
      </p:sp>
      <p:sp>
        <p:nvSpPr>
          <p:cNvPr id="10" name="正方形/長方形 9">
            <a:extLst>
              <a:ext uri="{FF2B5EF4-FFF2-40B4-BE49-F238E27FC236}">
                <a16:creationId xmlns:a16="http://schemas.microsoft.com/office/drawing/2014/main" id="{B0F0D529-975F-A4C3-0E79-7E402A5385C5}"/>
              </a:ext>
            </a:extLst>
          </p:cNvPr>
          <p:cNvSpPr/>
          <p:nvPr/>
        </p:nvSpPr>
        <p:spPr>
          <a:xfrm>
            <a:off x="462456" y="1935539"/>
            <a:ext cx="83031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-01</a:t>
            </a:r>
            <a:endParaRPr kumimoji="1" lang="ja-JP" altLang="en-US" sz="120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45FC06C0-1FBD-58C9-1B0A-97E2582F4DB1}"/>
              </a:ext>
            </a:extLst>
          </p:cNvPr>
          <p:cNvSpPr/>
          <p:nvPr/>
        </p:nvSpPr>
        <p:spPr>
          <a:xfrm>
            <a:off x="1292771" y="1935539"/>
            <a:ext cx="255401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問合せの送信</a:t>
            </a:r>
          </a:p>
        </p:txBody>
      </p:sp>
      <p:sp>
        <p:nvSpPr>
          <p:cNvPr id="12" name="正方形/長方形 11">
            <a:extLst>
              <a:ext uri="{FF2B5EF4-FFF2-40B4-BE49-F238E27FC236}">
                <a16:creationId xmlns:a16="http://schemas.microsoft.com/office/drawing/2014/main" id="{7011101B-88F5-A6A2-6002-81B84379DC57}"/>
              </a:ext>
            </a:extLst>
          </p:cNvPr>
          <p:cNvSpPr/>
          <p:nvPr/>
        </p:nvSpPr>
        <p:spPr>
          <a:xfrm>
            <a:off x="3846785" y="1935539"/>
            <a:ext cx="559184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お客様が</a:t>
            </a:r>
            <a:r>
              <a:rPr kumimoji="1" lang="en-US" altLang="ja-JP" sz="1200" dirty="0">
                <a:latin typeface="Meiryo UI" panose="020B0604030504040204" pitchFamily="34" charset="-128"/>
                <a:ea typeface="Meiryo UI" panose="020B0604030504040204" pitchFamily="34" charset="-128"/>
              </a:rPr>
              <a:t>PC</a:t>
            </a:r>
            <a:r>
              <a:rPr kumimoji="1" lang="ja-JP" altLang="en-US" sz="1200">
                <a:latin typeface="Meiryo UI" panose="020B0604030504040204" pitchFamily="34" charset="-128"/>
                <a:ea typeface="Meiryo UI" panose="020B0604030504040204" pitchFamily="34" charset="-128"/>
              </a:rPr>
              <a:t>やスマホから問合せページでいつでも自由に問合せができる。</a:t>
            </a:r>
            <a:endParaRPr kumimoji="1"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問合せ時に入力してもらう項目は「お名前」、「</a:t>
            </a:r>
            <a:r>
              <a:rPr kumimoji="1" lang="en-US" altLang="ja-JP" sz="1200" dirty="0">
                <a:latin typeface="Meiryo UI" panose="020B0604030504040204" pitchFamily="34" charset="-128"/>
                <a:ea typeface="Meiryo UI" panose="020B0604030504040204" pitchFamily="34" charset="-128"/>
              </a:rPr>
              <a:t>Email</a:t>
            </a:r>
            <a:r>
              <a:rPr kumimoji="1" lang="ja-JP" altLang="en-US" sz="1200">
                <a:latin typeface="Meiryo UI" panose="020B0604030504040204" pitchFamily="34" charset="-128"/>
                <a:ea typeface="Meiryo UI" panose="020B0604030504040204" pitchFamily="34" charset="-128"/>
              </a:rPr>
              <a:t>」、「問合せ内容」の３つを想定。</a:t>
            </a:r>
            <a:endParaRPr kumimoji="1" lang="en-US" altLang="ja-JP" sz="1200" dirty="0">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DA1D693-9ED7-B022-6530-E4621BA69074}"/>
              </a:ext>
            </a:extLst>
          </p:cNvPr>
          <p:cNvSpPr/>
          <p:nvPr/>
        </p:nvSpPr>
        <p:spPr>
          <a:xfrm>
            <a:off x="462456" y="2545139"/>
            <a:ext cx="83031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-02</a:t>
            </a:r>
            <a:endParaRPr kumimoji="1" lang="ja-JP" altLang="en-US" sz="120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F2B02476-7D09-F8D7-5627-0F88908C0EE5}"/>
              </a:ext>
            </a:extLst>
          </p:cNvPr>
          <p:cNvSpPr/>
          <p:nvPr/>
        </p:nvSpPr>
        <p:spPr>
          <a:xfrm>
            <a:off x="1292771" y="2545139"/>
            <a:ext cx="255401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問合せの受付と自動入力</a:t>
            </a:r>
            <a:endParaRPr kumimoji="1" lang="ja-JP" altLang="en-US" sz="120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D45178E2-87C7-C0FB-2EB0-474BF0056B27}"/>
              </a:ext>
            </a:extLst>
          </p:cNvPr>
          <p:cNvSpPr/>
          <p:nvPr/>
        </p:nvSpPr>
        <p:spPr>
          <a:xfrm>
            <a:off x="3846785" y="2545139"/>
            <a:ext cx="559184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問合せ内容は</a:t>
            </a:r>
            <a:r>
              <a:rPr kumimoji="1" lang="en-US" altLang="ja-JP" sz="1200" dirty="0">
                <a:latin typeface="Meiryo UI" panose="020B0604030504040204" pitchFamily="34" charset="-128"/>
                <a:ea typeface="Meiryo UI" panose="020B0604030504040204" pitchFamily="34" charset="-128"/>
              </a:rPr>
              <a:t>Google</a:t>
            </a:r>
            <a:r>
              <a:rPr kumimoji="1" lang="ja-JP" altLang="en-US" sz="1200">
                <a:latin typeface="Meiryo UI" panose="020B0604030504040204" pitchFamily="34" charset="-128"/>
                <a:ea typeface="Meiryo UI" panose="020B0604030504040204" pitchFamily="34" charset="-128"/>
              </a:rPr>
              <a:t>スプレッドシートに自動的に蓄積される。</a:t>
            </a:r>
            <a:br>
              <a:rPr kumimoji="1" lang="en-US" altLang="ja-JP" sz="1200" dirty="0">
                <a:latin typeface="Meiryo UI" panose="020B0604030504040204" pitchFamily="34" charset="-128"/>
                <a:ea typeface="Meiryo UI" panose="020B0604030504040204" pitchFamily="34" charset="-128"/>
              </a:rPr>
            </a:br>
            <a:r>
              <a:rPr kumimoji="1" lang="ja-JP" altLang="en-US" sz="1200">
                <a:latin typeface="Meiryo UI" panose="020B0604030504040204" pitchFamily="34" charset="-128"/>
                <a:ea typeface="Meiryo UI" panose="020B0604030504040204" pitchFamily="34" charset="-128"/>
              </a:rPr>
              <a:t>なお、このとき問合せ「受付時刻」を自動入力する。また「ステータス」を</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受付</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とする。</a:t>
            </a:r>
          </a:p>
        </p:txBody>
      </p:sp>
      <p:sp>
        <p:nvSpPr>
          <p:cNvPr id="16" name="正方形/長方形 15">
            <a:extLst>
              <a:ext uri="{FF2B5EF4-FFF2-40B4-BE49-F238E27FC236}">
                <a16:creationId xmlns:a16="http://schemas.microsoft.com/office/drawing/2014/main" id="{05D8429A-A75C-8BDC-759A-C19290A78866}"/>
              </a:ext>
            </a:extLst>
          </p:cNvPr>
          <p:cNvSpPr/>
          <p:nvPr/>
        </p:nvSpPr>
        <p:spPr>
          <a:xfrm>
            <a:off x="462456" y="3154739"/>
            <a:ext cx="83031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BR-03</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81BB0BE9-3610-9FE3-1226-B1C3B715C254}"/>
              </a:ext>
            </a:extLst>
          </p:cNvPr>
          <p:cNvSpPr/>
          <p:nvPr/>
        </p:nvSpPr>
        <p:spPr>
          <a:xfrm>
            <a:off x="1292771" y="3154739"/>
            <a:ext cx="2554013"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スプレッドシートの確認</a:t>
            </a:r>
          </a:p>
        </p:txBody>
      </p:sp>
      <p:sp>
        <p:nvSpPr>
          <p:cNvPr id="18" name="正方形/長方形 17">
            <a:extLst>
              <a:ext uri="{FF2B5EF4-FFF2-40B4-BE49-F238E27FC236}">
                <a16:creationId xmlns:a16="http://schemas.microsoft.com/office/drawing/2014/main" id="{5A936EA6-ED59-653A-5E63-182FF0FCCDE9}"/>
              </a:ext>
            </a:extLst>
          </p:cNvPr>
          <p:cNvSpPr/>
          <p:nvPr/>
        </p:nvSpPr>
        <p:spPr>
          <a:xfrm>
            <a:off x="3846785" y="3154739"/>
            <a:ext cx="559184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平日</a:t>
            </a:r>
            <a:r>
              <a:rPr lang="en-US" altLang="ja-JP" sz="1200" dirty="0">
                <a:latin typeface="Meiryo UI" panose="020B0604030504040204" pitchFamily="34" charset="-128"/>
                <a:ea typeface="Meiryo UI" panose="020B0604030504040204" pitchFamily="34" charset="-128"/>
              </a:rPr>
              <a:t>AM9:30</a:t>
            </a:r>
            <a:r>
              <a:rPr lang="ja-JP" altLang="en-US" sz="1200">
                <a:latin typeface="Meiryo UI" panose="020B0604030504040204" pitchFamily="34" charset="-128"/>
                <a:ea typeface="Meiryo UI" panose="020B0604030504040204" pitchFamily="34" charset="-128"/>
              </a:rPr>
              <a:t>に担当者がスプレッドシートを開き新規受付の有無を確認（ステータスが受付のもの）。新規問合せがある場合は、その数と内容を部門長に</a:t>
            </a:r>
            <a:r>
              <a:rPr lang="en-US" altLang="ja-JP" sz="1200" dirty="0">
                <a:latin typeface="Meiryo UI" panose="020B0604030504040204" pitchFamily="34" charset="-128"/>
                <a:ea typeface="Meiryo UI" panose="020B0604030504040204" pitchFamily="34" charset="-128"/>
              </a:rPr>
              <a:t>10:00</a:t>
            </a:r>
            <a:r>
              <a:rPr lang="ja-JP" altLang="en-US" sz="1200">
                <a:latin typeface="Meiryo UI" panose="020B0604030504040204" pitchFamily="34" charset="-128"/>
                <a:ea typeface="Meiryo UI" panose="020B0604030504040204" pitchFamily="34" charset="-128"/>
              </a:rPr>
              <a:t>までに報告する。</a:t>
            </a:r>
            <a:endParaRPr kumimoji="1" lang="ja-JP" altLang="en-US" sz="120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1544514E-8A39-515E-6580-9896419609AB}"/>
              </a:ext>
            </a:extLst>
          </p:cNvPr>
          <p:cNvSpPr/>
          <p:nvPr/>
        </p:nvSpPr>
        <p:spPr>
          <a:xfrm>
            <a:off x="462456" y="3764339"/>
            <a:ext cx="83031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-04</a:t>
            </a:r>
            <a:endParaRPr kumimoji="1" lang="ja-JP" altLang="en-US" sz="120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C4964E0B-4091-E7A0-65CD-420C747015AE}"/>
              </a:ext>
            </a:extLst>
          </p:cNvPr>
          <p:cNvSpPr/>
          <p:nvPr/>
        </p:nvSpPr>
        <p:spPr>
          <a:xfrm>
            <a:off x="1292771" y="3764339"/>
            <a:ext cx="2554013"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問合せ対応</a:t>
            </a:r>
          </a:p>
        </p:txBody>
      </p:sp>
      <p:sp>
        <p:nvSpPr>
          <p:cNvPr id="21" name="正方形/長方形 20">
            <a:extLst>
              <a:ext uri="{FF2B5EF4-FFF2-40B4-BE49-F238E27FC236}">
                <a16:creationId xmlns:a16="http://schemas.microsoft.com/office/drawing/2014/main" id="{9B21A362-9FF9-6716-43FD-6EF1D0BB4989}"/>
              </a:ext>
            </a:extLst>
          </p:cNvPr>
          <p:cNvSpPr/>
          <p:nvPr/>
        </p:nvSpPr>
        <p:spPr>
          <a:xfrm>
            <a:off x="3846785" y="3764339"/>
            <a:ext cx="559184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新規問合せに対応。その際、「ステータス」を</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対応中</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に変更する。</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不明な点があれば必要に応じて部門長に確認する。</a:t>
            </a:r>
            <a:endParaRPr kumimoji="1" lang="ja-JP" altLang="en-US" sz="120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8439475D-48E6-6675-DD05-B87D9E2479D9}"/>
              </a:ext>
            </a:extLst>
          </p:cNvPr>
          <p:cNvSpPr/>
          <p:nvPr/>
        </p:nvSpPr>
        <p:spPr>
          <a:xfrm>
            <a:off x="462456" y="4373939"/>
            <a:ext cx="83031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-05</a:t>
            </a:r>
            <a:endParaRPr kumimoji="1" lang="ja-JP" altLang="en-US" sz="1200">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AD2EEF07-D858-0153-4E60-7C444DB95DF4}"/>
              </a:ext>
            </a:extLst>
          </p:cNvPr>
          <p:cNvSpPr/>
          <p:nvPr/>
        </p:nvSpPr>
        <p:spPr>
          <a:xfrm>
            <a:off x="1292771" y="4373939"/>
            <a:ext cx="2554013"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問合せの終了</a:t>
            </a:r>
          </a:p>
        </p:txBody>
      </p:sp>
      <p:sp>
        <p:nvSpPr>
          <p:cNvPr id="24" name="正方形/長方形 23">
            <a:extLst>
              <a:ext uri="{FF2B5EF4-FFF2-40B4-BE49-F238E27FC236}">
                <a16:creationId xmlns:a16="http://schemas.microsoft.com/office/drawing/2014/main" id="{9B16EE37-640F-D3C5-7BCE-2D470E1EE4ED}"/>
              </a:ext>
            </a:extLst>
          </p:cNvPr>
          <p:cNvSpPr/>
          <p:nvPr/>
        </p:nvSpPr>
        <p:spPr>
          <a:xfrm>
            <a:off x="3846785" y="4373939"/>
            <a:ext cx="559184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問合せ終了を部門長に報告し終了確認を受ける。</a:t>
            </a:r>
            <a:br>
              <a:rPr kumimoji="1" lang="en-US" altLang="ja-JP" sz="1200" dirty="0">
                <a:latin typeface="Meiryo UI" panose="020B0604030504040204" pitchFamily="34" charset="-128"/>
                <a:ea typeface="Meiryo UI" panose="020B0604030504040204" pitchFamily="34" charset="-128"/>
              </a:rPr>
            </a:br>
            <a:r>
              <a:rPr kumimoji="1" lang="ja-JP" altLang="en-US" sz="1200">
                <a:latin typeface="Meiryo UI" panose="020B0604030504040204" pitchFamily="34" charset="-128"/>
                <a:ea typeface="Meiryo UI" panose="020B0604030504040204" pitchFamily="34" charset="-128"/>
              </a:rPr>
              <a:t>部門長が終了を確認したら「ステータス」を</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終了</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に変更する。</a:t>
            </a:r>
          </a:p>
        </p:txBody>
      </p:sp>
      <p:sp>
        <p:nvSpPr>
          <p:cNvPr id="25" name="正方形/長方形 24">
            <a:extLst>
              <a:ext uri="{FF2B5EF4-FFF2-40B4-BE49-F238E27FC236}">
                <a16:creationId xmlns:a16="http://schemas.microsoft.com/office/drawing/2014/main" id="{5FC6615B-E029-B427-B9D2-383B29707376}"/>
              </a:ext>
            </a:extLst>
          </p:cNvPr>
          <p:cNvSpPr/>
          <p:nvPr/>
        </p:nvSpPr>
        <p:spPr>
          <a:xfrm>
            <a:off x="9438631" y="1325939"/>
            <a:ext cx="1032387"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26" name="正方形/長方形 25">
            <a:extLst>
              <a:ext uri="{FF2B5EF4-FFF2-40B4-BE49-F238E27FC236}">
                <a16:creationId xmlns:a16="http://schemas.microsoft.com/office/drawing/2014/main" id="{ADA89712-98D4-8E58-39A3-125DEEB7169C}"/>
              </a:ext>
            </a:extLst>
          </p:cNvPr>
          <p:cNvSpPr/>
          <p:nvPr/>
        </p:nvSpPr>
        <p:spPr>
          <a:xfrm>
            <a:off x="9438631" y="1935539"/>
            <a:ext cx="1032387"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お客様</a:t>
            </a:r>
          </a:p>
        </p:txBody>
      </p:sp>
      <p:sp>
        <p:nvSpPr>
          <p:cNvPr id="27" name="正方形/長方形 26">
            <a:extLst>
              <a:ext uri="{FF2B5EF4-FFF2-40B4-BE49-F238E27FC236}">
                <a16:creationId xmlns:a16="http://schemas.microsoft.com/office/drawing/2014/main" id="{4684FD23-9079-AF88-A109-C68EA1E917DC}"/>
              </a:ext>
            </a:extLst>
          </p:cNvPr>
          <p:cNvSpPr/>
          <p:nvPr/>
        </p:nvSpPr>
        <p:spPr>
          <a:xfrm>
            <a:off x="9438631" y="2545139"/>
            <a:ext cx="1032387"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システム</a:t>
            </a:r>
          </a:p>
        </p:txBody>
      </p:sp>
      <p:sp>
        <p:nvSpPr>
          <p:cNvPr id="28" name="正方形/長方形 27">
            <a:extLst>
              <a:ext uri="{FF2B5EF4-FFF2-40B4-BE49-F238E27FC236}">
                <a16:creationId xmlns:a16="http://schemas.microsoft.com/office/drawing/2014/main" id="{FDC3B56A-4E81-5217-FE6C-900560A58B49}"/>
              </a:ext>
            </a:extLst>
          </p:cNvPr>
          <p:cNvSpPr/>
          <p:nvPr/>
        </p:nvSpPr>
        <p:spPr>
          <a:xfrm>
            <a:off x="9438631" y="3154739"/>
            <a:ext cx="1032387"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担当者</a:t>
            </a:r>
          </a:p>
        </p:txBody>
      </p:sp>
      <p:sp>
        <p:nvSpPr>
          <p:cNvPr id="29" name="正方形/長方形 28">
            <a:extLst>
              <a:ext uri="{FF2B5EF4-FFF2-40B4-BE49-F238E27FC236}">
                <a16:creationId xmlns:a16="http://schemas.microsoft.com/office/drawing/2014/main" id="{64E98DBC-E3BD-7EF1-F454-25D8AFA5FBD8}"/>
              </a:ext>
            </a:extLst>
          </p:cNvPr>
          <p:cNvSpPr/>
          <p:nvPr/>
        </p:nvSpPr>
        <p:spPr>
          <a:xfrm>
            <a:off x="9438631" y="3764339"/>
            <a:ext cx="1032387"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担当者</a:t>
            </a:r>
          </a:p>
        </p:txBody>
      </p:sp>
      <p:sp>
        <p:nvSpPr>
          <p:cNvPr id="30" name="正方形/長方形 29">
            <a:extLst>
              <a:ext uri="{FF2B5EF4-FFF2-40B4-BE49-F238E27FC236}">
                <a16:creationId xmlns:a16="http://schemas.microsoft.com/office/drawing/2014/main" id="{1C0A68C9-C2A4-4D92-9FC7-EE581F772742}"/>
              </a:ext>
            </a:extLst>
          </p:cNvPr>
          <p:cNvSpPr/>
          <p:nvPr/>
        </p:nvSpPr>
        <p:spPr>
          <a:xfrm>
            <a:off x="9438631" y="4373939"/>
            <a:ext cx="1032387"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担当者</a:t>
            </a:r>
          </a:p>
        </p:txBody>
      </p:sp>
      <p:sp>
        <p:nvSpPr>
          <p:cNvPr id="31" name="正方形/長方形 30">
            <a:extLst>
              <a:ext uri="{FF2B5EF4-FFF2-40B4-BE49-F238E27FC236}">
                <a16:creationId xmlns:a16="http://schemas.microsoft.com/office/drawing/2014/main" id="{9B4BEB93-0DB9-EFBD-F2EC-F8A692D9F79F}"/>
              </a:ext>
            </a:extLst>
          </p:cNvPr>
          <p:cNvSpPr/>
          <p:nvPr/>
        </p:nvSpPr>
        <p:spPr>
          <a:xfrm>
            <a:off x="10471018" y="1325939"/>
            <a:ext cx="1184955" cy="6096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システム化対象</a:t>
            </a:r>
          </a:p>
        </p:txBody>
      </p:sp>
      <p:sp>
        <p:nvSpPr>
          <p:cNvPr id="32" name="正方形/長方形 31">
            <a:extLst>
              <a:ext uri="{FF2B5EF4-FFF2-40B4-BE49-F238E27FC236}">
                <a16:creationId xmlns:a16="http://schemas.microsoft.com/office/drawing/2014/main" id="{3C5BABF4-5902-5E68-F88A-414558C7C1AE}"/>
              </a:ext>
            </a:extLst>
          </p:cNvPr>
          <p:cNvSpPr/>
          <p:nvPr/>
        </p:nvSpPr>
        <p:spPr>
          <a:xfrm>
            <a:off x="10471018" y="1935539"/>
            <a:ext cx="1184955"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a:t>
            </a:r>
          </a:p>
        </p:txBody>
      </p:sp>
      <p:sp>
        <p:nvSpPr>
          <p:cNvPr id="33" name="正方形/長方形 32">
            <a:extLst>
              <a:ext uri="{FF2B5EF4-FFF2-40B4-BE49-F238E27FC236}">
                <a16:creationId xmlns:a16="http://schemas.microsoft.com/office/drawing/2014/main" id="{B6C35AA4-7501-EF9F-8A53-96C3D47F393F}"/>
              </a:ext>
            </a:extLst>
          </p:cNvPr>
          <p:cNvSpPr/>
          <p:nvPr/>
        </p:nvSpPr>
        <p:spPr>
          <a:xfrm>
            <a:off x="10471018" y="2545139"/>
            <a:ext cx="1184955"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17FA2098-6C53-3777-81AE-0BD6D1893651}"/>
              </a:ext>
            </a:extLst>
          </p:cNvPr>
          <p:cNvSpPr/>
          <p:nvPr/>
        </p:nvSpPr>
        <p:spPr>
          <a:xfrm>
            <a:off x="10471018" y="3154739"/>
            <a:ext cx="1184955"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
        <p:nvSpPr>
          <p:cNvPr id="35" name="正方形/長方形 34">
            <a:extLst>
              <a:ext uri="{FF2B5EF4-FFF2-40B4-BE49-F238E27FC236}">
                <a16:creationId xmlns:a16="http://schemas.microsoft.com/office/drawing/2014/main" id="{1035817F-DB7D-B3A3-450A-C42460BAB549}"/>
              </a:ext>
            </a:extLst>
          </p:cNvPr>
          <p:cNvSpPr/>
          <p:nvPr/>
        </p:nvSpPr>
        <p:spPr>
          <a:xfrm>
            <a:off x="10471018" y="3764339"/>
            <a:ext cx="1184955"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11D71040-9DE9-0D77-5F28-47644A664C67}"/>
              </a:ext>
            </a:extLst>
          </p:cNvPr>
          <p:cNvSpPr/>
          <p:nvPr/>
        </p:nvSpPr>
        <p:spPr>
          <a:xfrm>
            <a:off x="10471018" y="4373939"/>
            <a:ext cx="1184955"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A0EA48DA-4C30-E5BC-6168-B2EC03D32901}"/>
              </a:ext>
            </a:extLst>
          </p:cNvPr>
          <p:cNvSpPr/>
          <p:nvPr/>
        </p:nvSpPr>
        <p:spPr>
          <a:xfrm>
            <a:off x="462456" y="4983539"/>
            <a:ext cx="83031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a:t>
            </a:r>
            <a:r>
              <a:rPr kumimoji="1" lang="en-US" altLang="ja-JP" sz="1200" dirty="0">
                <a:latin typeface="Meiryo UI" panose="020B0604030504040204" pitchFamily="34" charset="-128"/>
                <a:ea typeface="Meiryo UI" panose="020B0604030504040204" pitchFamily="34" charset="-128"/>
              </a:rPr>
              <a:t>-06</a:t>
            </a:r>
            <a:endParaRPr kumimoji="1" lang="ja-JP" altLang="en-US" sz="120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ACBB801F-9D46-F3FA-C1CC-79155B9846D9}"/>
              </a:ext>
            </a:extLst>
          </p:cNvPr>
          <p:cNvSpPr/>
          <p:nvPr/>
        </p:nvSpPr>
        <p:spPr>
          <a:xfrm>
            <a:off x="1292771" y="4983539"/>
            <a:ext cx="2554013"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問合せ受付リストのメンテナンス</a:t>
            </a:r>
          </a:p>
        </p:txBody>
      </p:sp>
      <p:sp>
        <p:nvSpPr>
          <p:cNvPr id="39" name="正方形/長方形 38">
            <a:extLst>
              <a:ext uri="{FF2B5EF4-FFF2-40B4-BE49-F238E27FC236}">
                <a16:creationId xmlns:a16="http://schemas.microsoft.com/office/drawing/2014/main" id="{50B420E6-ECC5-7A88-0C4E-A73FCA345786}"/>
              </a:ext>
            </a:extLst>
          </p:cNvPr>
          <p:cNvSpPr/>
          <p:nvPr/>
        </p:nvSpPr>
        <p:spPr>
          <a:xfrm>
            <a:off x="3846785" y="4983539"/>
            <a:ext cx="5591846"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受付リストが延々と増加することを防止するため、毎月末（最終営業日）に当月のリストを部門長が確認、バックアップの上、削除する。</a:t>
            </a:r>
          </a:p>
        </p:txBody>
      </p:sp>
      <p:sp>
        <p:nvSpPr>
          <p:cNvPr id="40" name="正方形/長方形 39">
            <a:extLst>
              <a:ext uri="{FF2B5EF4-FFF2-40B4-BE49-F238E27FC236}">
                <a16:creationId xmlns:a16="http://schemas.microsoft.com/office/drawing/2014/main" id="{2CDDD381-B539-E70A-ABF6-4F34076C0C43}"/>
              </a:ext>
            </a:extLst>
          </p:cNvPr>
          <p:cNvSpPr/>
          <p:nvPr/>
        </p:nvSpPr>
        <p:spPr>
          <a:xfrm>
            <a:off x="9438631" y="4983539"/>
            <a:ext cx="1032387"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部門長</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99798162-F12E-0FED-D9D9-19A0CBE67017}"/>
              </a:ext>
            </a:extLst>
          </p:cNvPr>
          <p:cNvSpPr/>
          <p:nvPr/>
        </p:nvSpPr>
        <p:spPr>
          <a:xfrm>
            <a:off x="10471018" y="4983539"/>
            <a:ext cx="1184955" cy="6096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8918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4CF65-4C5C-990B-BD17-6F3A94342827}"/>
              </a:ext>
            </a:extLst>
          </p:cNvPr>
          <p:cNvSpPr>
            <a:spLocks noGrp="1"/>
          </p:cNvSpPr>
          <p:nvPr>
            <p:ph type="title"/>
          </p:nvPr>
        </p:nvSpPr>
        <p:spPr/>
        <p:txBody>
          <a:bodyPr>
            <a:normAutofit fontScale="90000"/>
          </a:bodyPr>
          <a:lstStyle/>
          <a:p>
            <a:r>
              <a:rPr kumimoji="1" lang="ja-JP" altLang="en-US"/>
              <a:t>業務要件（フロー図）</a:t>
            </a:r>
          </a:p>
        </p:txBody>
      </p:sp>
      <p:sp>
        <p:nvSpPr>
          <p:cNvPr id="4" name="フッター プレースホルダー 3">
            <a:extLst>
              <a:ext uri="{FF2B5EF4-FFF2-40B4-BE49-F238E27FC236}">
                <a16:creationId xmlns:a16="http://schemas.microsoft.com/office/drawing/2014/main" id="{A3364900-F0EF-7B8A-DD72-9EFC1F507502}"/>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7625D612-114E-EA97-72ED-40158A1E0CE2}"/>
              </a:ext>
            </a:extLst>
          </p:cNvPr>
          <p:cNvSpPr>
            <a:spLocks noGrp="1"/>
          </p:cNvSpPr>
          <p:nvPr>
            <p:ph type="sldNum" sz="quarter" idx="12"/>
          </p:nvPr>
        </p:nvSpPr>
        <p:spPr/>
        <p:txBody>
          <a:bodyPr/>
          <a:lstStyle/>
          <a:p>
            <a:fld id="{462052E6-07CA-9B46-B866-FDE18BF74505}" type="slidenum">
              <a:rPr lang="ja-JP" altLang="en-US" smtClean="0"/>
              <a:pPr/>
              <a:t>5</a:t>
            </a:fld>
            <a:endParaRPr lang="ja-JP" altLang="en-US"/>
          </a:p>
        </p:txBody>
      </p:sp>
      <p:sp>
        <p:nvSpPr>
          <p:cNvPr id="6" name="コンテンツ プレースホルダー 2">
            <a:extLst>
              <a:ext uri="{FF2B5EF4-FFF2-40B4-BE49-F238E27FC236}">
                <a16:creationId xmlns:a16="http://schemas.microsoft.com/office/drawing/2014/main" id="{A9C7D174-C005-6E25-494D-E47BD706BEDF}"/>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a:t>本システムは以下の業務を実現するものとする（システム化以外の業務も含む）</a:t>
            </a:r>
          </a:p>
        </p:txBody>
      </p:sp>
      <p:sp>
        <p:nvSpPr>
          <p:cNvPr id="8" name="正方形/長方形 7">
            <a:extLst>
              <a:ext uri="{FF2B5EF4-FFF2-40B4-BE49-F238E27FC236}">
                <a16:creationId xmlns:a16="http://schemas.microsoft.com/office/drawing/2014/main" id="{CC1FEA7B-AC5F-EEEA-B735-E96B4FD49E84}"/>
              </a:ext>
            </a:extLst>
          </p:cNvPr>
          <p:cNvSpPr/>
          <p:nvPr/>
        </p:nvSpPr>
        <p:spPr>
          <a:xfrm>
            <a:off x="839000" y="2571616"/>
            <a:ext cx="714704" cy="85133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Web</a:t>
            </a:r>
          </a:p>
          <a:p>
            <a:pPr algn="ctr"/>
            <a:r>
              <a:rPr lang="ja-JP" altLang="en-US" sz="700">
                <a:latin typeface="Meiryo UI" panose="020B0604030504040204" pitchFamily="34" charset="-128"/>
                <a:ea typeface="Meiryo UI" panose="020B0604030504040204" pitchFamily="34" charset="-128"/>
              </a:rPr>
              <a:t>（フロント）</a:t>
            </a:r>
            <a:endParaRPr kumimoji="1" lang="ja-JP" altLang="en-US" sz="70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FC3EAA56-8639-3CEC-6BD4-B51989D44E45}"/>
              </a:ext>
            </a:extLst>
          </p:cNvPr>
          <p:cNvSpPr/>
          <p:nvPr/>
        </p:nvSpPr>
        <p:spPr>
          <a:xfrm>
            <a:off x="839000" y="3422955"/>
            <a:ext cx="714704" cy="85133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100">
                <a:latin typeface="Meiryo UI" panose="020B0604030504040204" pitchFamily="34" charset="-128"/>
                <a:ea typeface="Meiryo UI" panose="020B0604030504040204" pitchFamily="34" charset="-128"/>
              </a:rPr>
              <a:t>スプレッド</a:t>
            </a:r>
            <a:endParaRPr lang="en-US" altLang="ja-JP" sz="1100" dirty="0">
              <a:latin typeface="Meiryo UI" panose="020B0604030504040204" pitchFamily="34" charset="-128"/>
              <a:ea typeface="Meiryo UI" panose="020B0604030504040204" pitchFamily="34" charset="-128"/>
            </a:endParaRPr>
          </a:p>
          <a:p>
            <a:pPr algn="ctr"/>
            <a:r>
              <a:rPr kumimoji="1" lang="ja-JP" altLang="en-US" sz="1100">
                <a:latin typeface="Meiryo UI" panose="020B0604030504040204" pitchFamily="34" charset="-128"/>
                <a:ea typeface="Meiryo UI" panose="020B0604030504040204" pitchFamily="34" charset="-128"/>
              </a:rPr>
              <a:t>シート</a:t>
            </a:r>
            <a:endParaRPr kumimoji="1" lang="en-US" altLang="ja-JP" sz="1100" dirty="0">
              <a:latin typeface="Meiryo UI" panose="020B0604030504040204" pitchFamily="34" charset="-128"/>
              <a:ea typeface="Meiryo UI" panose="020B0604030504040204" pitchFamily="34" charset="-128"/>
            </a:endParaRPr>
          </a:p>
          <a:p>
            <a:pPr algn="ctr"/>
            <a:r>
              <a:rPr lang="ja-JP" altLang="en-US" sz="700">
                <a:latin typeface="Meiryo UI" panose="020B0604030504040204" pitchFamily="34" charset="-128"/>
                <a:ea typeface="Meiryo UI" panose="020B0604030504040204" pitchFamily="34" charset="-128"/>
              </a:rPr>
              <a:t>（バック）</a:t>
            </a:r>
            <a:endParaRPr kumimoji="1" lang="ja-JP" altLang="en-US" sz="70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94CB5E3A-C908-9D14-C2A0-44758F41DE47}"/>
              </a:ext>
            </a:extLst>
          </p:cNvPr>
          <p:cNvSpPr/>
          <p:nvPr/>
        </p:nvSpPr>
        <p:spPr>
          <a:xfrm>
            <a:off x="839000" y="4274294"/>
            <a:ext cx="714704" cy="85133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担当者</a:t>
            </a:r>
          </a:p>
        </p:txBody>
      </p:sp>
      <p:sp>
        <p:nvSpPr>
          <p:cNvPr id="12" name="正方形/長方形 11">
            <a:extLst>
              <a:ext uri="{FF2B5EF4-FFF2-40B4-BE49-F238E27FC236}">
                <a16:creationId xmlns:a16="http://schemas.microsoft.com/office/drawing/2014/main" id="{8161DA93-F8E9-A02A-E8D2-6907D0FA974E}"/>
              </a:ext>
            </a:extLst>
          </p:cNvPr>
          <p:cNvSpPr/>
          <p:nvPr/>
        </p:nvSpPr>
        <p:spPr>
          <a:xfrm>
            <a:off x="839000" y="5125633"/>
            <a:ext cx="714704" cy="85133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部門長</a:t>
            </a:r>
          </a:p>
        </p:txBody>
      </p:sp>
      <p:sp>
        <p:nvSpPr>
          <p:cNvPr id="13" name="正方形/長方形 12">
            <a:extLst>
              <a:ext uri="{FF2B5EF4-FFF2-40B4-BE49-F238E27FC236}">
                <a16:creationId xmlns:a16="http://schemas.microsoft.com/office/drawing/2014/main" id="{03BB47A6-3D45-1633-C1C8-6D82DF7ABD23}"/>
              </a:ext>
            </a:extLst>
          </p:cNvPr>
          <p:cNvSpPr/>
          <p:nvPr/>
        </p:nvSpPr>
        <p:spPr>
          <a:xfrm>
            <a:off x="397565" y="1720276"/>
            <a:ext cx="1156138" cy="851339"/>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sz="1200">
                <a:latin typeface="Meiryo UI" panose="020B0604030504040204" pitchFamily="34" charset="-128"/>
                <a:ea typeface="Meiryo UI" panose="020B0604030504040204" pitchFamily="34" charset="-128"/>
              </a:rPr>
              <a:t>お客様</a:t>
            </a:r>
          </a:p>
        </p:txBody>
      </p:sp>
      <p:sp>
        <p:nvSpPr>
          <p:cNvPr id="14" name="正方形/長方形 13">
            <a:extLst>
              <a:ext uri="{FF2B5EF4-FFF2-40B4-BE49-F238E27FC236}">
                <a16:creationId xmlns:a16="http://schemas.microsoft.com/office/drawing/2014/main" id="{74FE0D75-23F8-E9C9-8F1C-E22508539BEB}"/>
              </a:ext>
            </a:extLst>
          </p:cNvPr>
          <p:cNvSpPr/>
          <p:nvPr/>
        </p:nvSpPr>
        <p:spPr>
          <a:xfrm>
            <a:off x="397565" y="2571615"/>
            <a:ext cx="441434" cy="170267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sz="1200">
                <a:latin typeface="Meiryo UI" panose="020B0604030504040204" pitchFamily="34" charset="-128"/>
                <a:ea typeface="Meiryo UI" panose="020B0604030504040204" pitchFamily="34" charset="-128"/>
              </a:rPr>
              <a:t>システム</a:t>
            </a:r>
          </a:p>
        </p:txBody>
      </p:sp>
      <p:sp>
        <p:nvSpPr>
          <p:cNvPr id="15" name="正方形/長方形 14">
            <a:extLst>
              <a:ext uri="{FF2B5EF4-FFF2-40B4-BE49-F238E27FC236}">
                <a16:creationId xmlns:a16="http://schemas.microsoft.com/office/drawing/2014/main" id="{74B5CFBD-0831-0D28-9B14-491024E15C14}"/>
              </a:ext>
            </a:extLst>
          </p:cNvPr>
          <p:cNvSpPr/>
          <p:nvPr/>
        </p:nvSpPr>
        <p:spPr>
          <a:xfrm>
            <a:off x="397565" y="4274293"/>
            <a:ext cx="441434" cy="170267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sz="1200">
                <a:latin typeface="Meiryo UI" panose="020B0604030504040204" pitchFamily="34" charset="-128"/>
                <a:ea typeface="Meiryo UI" panose="020B0604030504040204" pitchFamily="34" charset="-128"/>
              </a:rPr>
              <a:t>担当部署</a:t>
            </a:r>
          </a:p>
        </p:txBody>
      </p:sp>
      <p:sp>
        <p:nvSpPr>
          <p:cNvPr id="16" name="正方形/長方形 15">
            <a:extLst>
              <a:ext uri="{FF2B5EF4-FFF2-40B4-BE49-F238E27FC236}">
                <a16:creationId xmlns:a16="http://schemas.microsoft.com/office/drawing/2014/main" id="{0CC24251-B563-98A5-D380-42B048F86FD1}"/>
              </a:ext>
            </a:extLst>
          </p:cNvPr>
          <p:cNvSpPr/>
          <p:nvPr/>
        </p:nvSpPr>
        <p:spPr>
          <a:xfrm>
            <a:off x="1553704" y="1720277"/>
            <a:ext cx="10112777" cy="8513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A7E900AF-D065-1A7A-DCBE-40D44EA06E10}"/>
              </a:ext>
            </a:extLst>
          </p:cNvPr>
          <p:cNvSpPr/>
          <p:nvPr/>
        </p:nvSpPr>
        <p:spPr>
          <a:xfrm>
            <a:off x="1553704" y="2571616"/>
            <a:ext cx="10112777" cy="8513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EDAEDC99-71E8-B47F-5E5D-B339B8B14924}"/>
              </a:ext>
            </a:extLst>
          </p:cNvPr>
          <p:cNvSpPr/>
          <p:nvPr/>
        </p:nvSpPr>
        <p:spPr>
          <a:xfrm>
            <a:off x="1553704" y="3422955"/>
            <a:ext cx="10112777" cy="8513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E0AA358E-EA16-1E5C-5497-C8FB74E8A648}"/>
              </a:ext>
            </a:extLst>
          </p:cNvPr>
          <p:cNvSpPr/>
          <p:nvPr/>
        </p:nvSpPr>
        <p:spPr>
          <a:xfrm>
            <a:off x="1553704" y="4274294"/>
            <a:ext cx="10112777" cy="8513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2BA2FE8A-A67E-1A03-041F-B8EE8446CA95}"/>
              </a:ext>
            </a:extLst>
          </p:cNvPr>
          <p:cNvSpPr/>
          <p:nvPr/>
        </p:nvSpPr>
        <p:spPr>
          <a:xfrm>
            <a:off x="1553704" y="5125633"/>
            <a:ext cx="10112777" cy="8513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2ED99BFF-AB2F-DF93-F369-5253BE87F684}"/>
              </a:ext>
            </a:extLst>
          </p:cNvPr>
          <p:cNvSpPr/>
          <p:nvPr/>
        </p:nvSpPr>
        <p:spPr>
          <a:xfrm>
            <a:off x="3105294" y="2876564"/>
            <a:ext cx="1190301" cy="294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問合せ受付ページ</a:t>
            </a:r>
          </a:p>
        </p:txBody>
      </p:sp>
      <p:sp>
        <p:nvSpPr>
          <p:cNvPr id="22" name="正方形/長方形 21">
            <a:extLst>
              <a:ext uri="{FF2B5EF4-FFF2-40B4-BE49-F238E27FC236}">
                <a16:creationId xmlns:a16="http://schemas.microsoft.com/office/drawing/2014/main" id="{9DF907AA-6DEC-E4E5-C7FD-4948259FEE5F}"/>
              </a:ext>
            </a:extLst>
          </p:cNvPr>
          <p:cNvSpPr/>
          <p:nvPr/>
        </p:nvSpPr>
        <p:spPr>
          <a:xfrm>
            <a:off x="3105294" y="2004131"/>
            <a:ext cx="1190301" cy="294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問合せ入力</a:t>
            </a:r>
          </a:p>
        </p:txBody>
      </p:sp>
      <p:cxnSp>
        <p:nvCxnSpPr>
          <p:cNvPr id="24" name="直線矢印コネクタ 23">
            <a:extLst>
              <a:ext uri="{FF2B5EF4-FFF2-40B4-BE49-F238E27FC236}">
                <a16:creationId xmlns:a16="http://schemas.microsoft.com/office/drawing/2014/main" id="{B10CACD3-F3F3-AAA1-4027-EE429B7851EF}"/>
              </a:ext>
            </a:extLst>
          </p:cNvPr>
          <p:cNvCxnSpPr>
            <a:cxnSpLocks/>
            <a:stCxn id="22" idx="2"/>
            <a:endCxn id="21" idx="0"/>
          </p:cNvCxnSpPr>
          <p:nvPr/>
        </p:nvCxnSpPr>
        <p:spPr>
          <a:xfrm>
            <a:off x="3700445" y="2298421"/>
            <a:ext cx="0" cy="57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B71D1E9-5445-99D1-4881-5B3F1FC836E5}"/>
              </a:ext>
            </a:extLst>
          </p:cNvPr>
          <p:cNvSpPr/>
          <p:nvPr/>
        </p:nvSpPr>
        <p:spPr>
          <a:xfrm>
            <a:off x="3105294" y="3696150"/>
            <a:ext cx="1190301" cy="294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スプレッドシートに記録</a:t>
            </a:r>
          </a:p>
        </p:txBody>
      </p:sp>
      <p:sp>
        <p:nvSpPr>
          <p:cNvPr id="29" name="正方形/長方形 28">
            <a:extLst>
              <a:ext uri="{FF2B5EF4-FFF2-40B4-BE49-F238E27FC236}">
                <a16:creationId xmlns:a16="http://schemas.microsoft.com/office/drawing/2014/main" id="{8A03E229-137A-0179-14FF-F70D77DE26D8}"/>
              </a:ext>
            </a:extLst>
          </p:cNvPr>
          <p:cNvSpPr/>
          <p:nvPr/>
        </p:nvSpPr>
        <p:spPr>
          <a:xfrm>
            <a:off x="1870846" y="2004131"/>
            <a:ext cx="930968" cy="294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Web</a:t>
            </a:r>
            <a:r>
              <a:rPr lang="ja-JP" altLang="en-US" sz="900">
                <a:latin typeface="Meiryo UI" panose="020B0604030504040204" pitchFamily="34" charset="-128"/>
                <a:ea typeface="Meiryo UI" panose="020B0604030504040204" pitchFamily="34" charset="-128"/>
              </a:rPr>
              <a:t>サイト閲覧</a:t>
            </a:r>
            <a:endParaRPr kumimoji="1" lang="ja-JP" altLang="en-US" sz="900">
              <a:latin typeface="Meiryo UI" panose="020B0604030504040204" pitchFamily="34" charset="-128"/>
              <a:ea typeface="Meiryo UI" panose="020B0604030504040204" pitchFamily="34" charset="-128"/>
            </a:endParaRPr>
          </a:p>
        </p:txBody>
      </p:sp>
      <p:cxnSp>
        <p:nvCxnSpPr>
          <p:cNvPr id="33" name="直線矢印コネクタ 32">
            <a:extLst>
              <a:ext uri="{FF2B5EF4-FFF2-40B4-BE49-F238E27FC236}">
                <a16:creationId xmlns:a16="http://schemas.microsoft.com/office/drawing/2014/main" id="{B8BB48A4-F56F-74C5-AAAD-F146B4428F32}"/>
              </a:ext>
            </a:extLst>
          </p:cNvPr>
          <p:cNvCxnSpPr>
            <a:cxnSpLocks/>
            <a:stCxn id="29" idx="3"/>
            <a:endCxn id="22" idx="1"/>
          </p:cNvCxnSpPr>
          <p:nvPr/>
        </p:nvCxnSpPr>
        <p:spPr>
          <a:xfrm>
            <a:off x="2801814" y="2151276"/>
            <a:ext cx="303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B954914D-33CE-7202-0E28-B416155AB6D9}"/>
              </a:ext>
            </a:extLst>
          </p:cNvPr>
          <p:cNvCxnSpPr>
            <a:stCxn id="21" idx="2"/>
            <a:endCxn id="26" idx="0"/>
          </p:cNvCxnSpPr>
          <p:nvPr/>
        </p:nvCxnSpPr>
        <p:spPr>
          <a:xfrm>
            <a:off x="3700445" y="3170854"/>
            <a:ext cx="0" cy="52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E695595E-3C92-CD77-168C-295631AD0CF5}"/>
              </a:ext>
            </a:extLst>
          </p:cNvPr>
          <p:cNvSpPr/>
          <p:nvPr/>
        </p:nvSpPr>
        <p:spPr>
          <a:xfrm>
            <a:off x="4836868" y="3696150"/>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スプレッドシート</a:t>
            </a:r>
          </a:p>
        </p:txBody>
      </p:sp>
      <p:sp>
        <p:nvSpPr>
          <p:cNvPr id="40" name="正方形/長方形 39">
            <a:extLst>
              <a:ext uri="{FF2B5EF4-FFF2-40B4-BE49-F238E27FC236}">
                <a16:creationId xmlns:a16="http://schemas.microsoft.com/office/drawing/2014/main" id="{D1EDDFC8-74A3-B99E-BE55-3D0C20129C79}"/>
              </a:ext>
            </a:extLst>
          </p:cNvPr>
          <p:cNvSpPr/>
          <p:nvPr/>
        </p:nvSpPr>
        <p:spPr>
          <a:xfrm>
            <a:off x="4836868" y="4558148"/>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新規問合せ確認</a:t>
            </a:r>
            <a:endParaRPr kumimoji="1" lang="en-US" altLang="ja-JP" sz="900" dirty="0">
              <a:solidFill>
                <a:schemeClr val="tx1"/>
              </a:solidFill>
              <a:latin typeface="Meiryo UI" panose="020B0604030504040204" pitchFamily="34" charset="-128"/>
              <a:ea typeface="Meiryo UI" panose="020B0604030504040204" pitchFamily="34" charset="-128"/>
            </a:endParaRPr>
          </a:p>
          <a:p>
            <a:pPr algn="ctr"/>
            <a:r>
              <a:rPr lang="ja-JP" altLang="en-US" sz="900">
                <a:solidFill>
                  <a:schemeClr val="tx1"/>
                </a:solidFill>
                <a:latin typeface="Meiryo UI" panose="020B0604030504040204" pitchFamily="34" charset="-128"/>
                <a:ea typeface="Meiryo UI" panose="020B0604030504040204" pitchFamily="34" charset="-128"/>
              </a:rPr>
              <a:t>（平日</a:t>
            </a:r>
            <a:r>
              <a:rPr lang="en-US" altLang="ja-JP" sz="900" dirty="0">
                <a:solidFill>
                  <a:schemeClr val="tx1"/>
                </a:solidFill>
                <a:latin typeface="Meiryo UI" panose="020B0604030504040204" pitchFamily="34" charset="-128"/>
                <a:ea typeface="Meiryo UI" panose="020B0604030504040204" pitchFamily="34" charset="-128"/>
              </a:rPr>
              <a:t> AM 9:30</a:t>
            </a:r>
            <a:r>
              <a:rPr lang="ja-JP" altLang="en-US" sz="900">
                <a:solidFill>
                  <a:schemeClr val="tx1"/>
                </a:solidFill>
                <a:latin typeface="Meiryo UI" panose="020B0604030504040204" pitchFamily="34" charset="-128"/>
                <a:ea typeface="Meiryo UI" panose="020B0604030504040204" pitchFamily="34" charset="-128"/>
              </a:rPr>
              <a:t>）</a:t>
            </a:r>
            <a:endParaRPr kumimoji="1" lang="ja-JP" altLang="en-US" sz="900">
              <a:solidFill>
                <a:schemeClr val="tx1"/>
              </a:solidFill>
              <a:latin typeface="Meiryo UI" panose="020B0604030504040204" pitchFamily="34" charset="-128"/>
              <a:ea typeface="Meiryo UI" panose="020B0604030504040204" pitchFamily="34" charset="-128"/>
            </a:endParaRPr>
          </a:p>
        </p:txBody>
      </p:sp>
      <p:cxnSp>
        <p:nvCxnSpPr>
          <p:cNvPr id="42" name="直線矢印コネクタ 41">
            <a:extLst>
              <a:ext uri="{FF2B5EF4-FFF2-40B4-BE49-F238E27FC236}">
                <a16:creationId xmlns:a16="http://schemas.microsoft.com/office/drawing/2014/main" id="{F6B83405-A601-C2E8-3A2E-6F0A10D42C0D}"/>
              </a:ext>
            </a:extLst>
          </p:cNvPr>
          <p:cNvCxnSpPr>
            <a:stCxn id="40" idx="0"/>
            <a:endCxn id="39" idx="2"/>
          </p:cNvCxnSpPr>
          <p:nvPr/>
        </p:nvCxnSpPr>
        <p:spPr>
          <a:xfrm flipV="1">
            <a:off x="5432019" y="3990440"/>
            <a:ext cx="0" cy="56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C0B3A20-6A1C-9546-A6FD-AE5139982FFA}"/>
              </a:ext>
            </a:extLst>
          </p:cNvPr>
          <p:cNvCxnSpPr>
            <a:cxnSpLocks/>
            <a:stCxn id="26" idx="3"/>
            <a:endCxn id="39" idx="1"/>
          </p:cNvCxnSpPr>
          <p:nvPr/>
        </p:nvCxnSpPr>
        <p:spPr>
          <a:xfrm>
            <a:off x="4295595" y="3843295"/>
            <a:ext cx="541273"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AF9EE4C5-894D-A569-7CD6-3F10E994EB58}"/>
              </a:ext>
            </a:extLst>
          </p:cNvPr>
          <p:cNvSpPr/>
          <p:nvPr/>
        </p:nvSpPr>
        <p:spPr>
          <a:xfrm>
            <a:off x="4836868" y="5409487"/>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Meiryo UI" panose="020B0604030504040204" pitchFamily="34" charset="-128"/>
                <a:ea typeface="Meiryo UI" panose="020B0604030504040204" pitchFamily="34" charset="-128"/>
              </a:rPr>
              <a:t>件数・対応確認</a:t>
            </a:r>
            <a:endParaRPr kumimoji="1" lang="ja-JP" altLang="en-US" sz="900">
              <a:solidFill>
                <a:schemeClr val="tx1"/>
              </a:solidFill>
              <a:latin typeface="Meiryo UI" panose="020B0604030504040204" pitchFamily="34" charset="-128"/>
              <a:ea typeface="Meiryo UI" panose="020B0604030504040204" pitchFamily="34" charset="-128"/>
            </a:endParaRPr>
          </a:p>
        </p:txBody>
      </p:sp>
      <p:cxnSp>
        <p:nvCxnSpPr>
          <p:cNvPr id="50" name="直線矢印コネクタ 49">
            <a:extLst>
              <a:ext uri="{FF2B5EF4-FFF2-40B4-BE49-F238E27FC236}">
                <a16:creationId xmlns:a16="http://schemas.microsoft.com/office/drawing/2014/main" id="{DA804A6C-DD25-2286-11A5-EBF25D92A26B}"/>
              </a:ext>
            </a:extLst>
          </p:cNvPr>
          <p:cNvCxnSpPr>
            <a:cxnSpLocks/>
          </p:cNvCxnSpPr>
          <p:nvPr/>
        </p:nvCxnSpPr>
        <p:spPr>
          <a:xfrm>
            <a:off x="5684267" y="4852438"/>
            <a:ext cx="0" cy="55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8562DD3E-A470-547B-6553-BC3AF527F9DB}"/>
              </a:ext>
            </a:extLst>
          </p:cNvPr>
          <p:cNvSpPr/>
          <p:nvPr/>
        </p:nvSpPr>
        <p:spPr>
          <a:xfrm>
            <a:off x="6442322" y="4558148"/>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問合せ対応</a:t>
            </a:r>
          </a:p>
        </p:txBody>
      </p:sp>
      <p:sp>
        <p:nvSpPr>
          <p:cNvPr id="55" name="正方形/長方形 54">
            <a:extLst>
              <a:ext uri="{FF2B5EF4-FFF2-40B4-BE49-F238E27FC236}">
                <a16:creationId xmlns:a16="http://schemas.microsoft.com/office/drawing/2014/main" id="{D941948E-991F-CB46-EEC8-18B43AEDB296}"/>
              </a:ext>
            </a:extLst>
          </p:cNvPr>
          <p:cNvSpPr/>
          <p:nvPr/>
        </p:nvSpPr>
        <p:spPr>
          <a:xfrm>
            <a:off x="6442322" y="2004131"/>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Meiryo UI" panose="020B0604030504040204" pitchFamily="34" charset="-128"/>
                <a:ea typeface="Meiryo UI" panose="020B0604030504040204" pitchFamily="34" charset="-128"/>
              </a:rPr>
              <a:t>問合せ回答</a:t>
            </a:r>
            <a:endParaRPr kumimoji="1" lang="ja-JP" altLang="en-US" sz="900">
              <a:solidFill>
                <a:schemeClr val="tx1"/>
              </a:solidFill>
              <a:latin typeface="Meiryo UI" panose="020B0604030504040204" pitchFamily="34" charset="-128"/>
              <a:ea typeface="Meiryo UI" panose="020B0604030504040204" pitchFamily="34" charset="-128"/>
            </a:endParaRPr>
          </a:p>
        </p:txBody>
      </p:sp>
      <p:cxnSp>
        <p:nvCxnSpPr>
          <p:cNvPr id="60" name="直線矢印コネクタ 59">
            <a:extLst>
              <a:ext uri="{FF2B5EF4-FFF2-40B4-BE49-F238E27FC236}">
                <a16:creationId xmlns:a16="http://schemas.microsoft.com/office/drawing/2014/main" id="{43F740B5-C46D-A67C-8812-A11EDD3B023B}"/>
              </a:ext>
            </a:extLst>
          </p:cNvPr>
          <p:cNvCxnSpPr>
            <a:stCxn id="40" idx="3"/>
            <a:endCxn id="53" idx="1"/>
          </p:cNvCxnSpPr>
          <p:nvPr/>
        </p:nvCxnSpPr>
        <p:spPr>
          <a:xfrm>
            <a:off x="6027169" y="4705293"/>
            <a:ext cx="415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6E1177DF-CF87-BE1C-7062-3D0E8BADCFB7}"/>
              </a:ext>
            </a:extLst>
          </p:cNvPr>
          <p:cNvCxnSpPr>
            <a:cxnSpLocks/>
          </p:cNvCxnSpPr>
          <p:nvPr/>
        </p:nvCxnSpPr>
        <p:spPr>
          <a:xfrm flipV="1">
            <a:off x="7037472" y="3990440"/>
            <a:ext cx="0" cy="56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CFFDB6A0-35A0-489E-7A77-7CAAE4B88179}"/>
              </a:ext>
            </a:extLst>
          </p:cNvPr>
          <p:cNvSpPr/>
          <p:nvPr/>
        </p:nvSpPr>
        <p:spPr>
          <a:xfrm>
            <a:off x="7955812" y="4558148"/>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問合せ対応終了</a:t>
            </a:r>
          </a:p>
        </p:txBody>
      </p:sp>
      <p:sp>
        <p:nvSpPr>
          <p:cNvPr id="75" name="正方形/長方形 74">
            <a:extLst>
              <a:ext uri="{FF2B5EF4-FFF2-40B4-BE49-F238E27FC236}">
                <a16:creationId xmlns:a16="http://schemas.microsoft.com/office/drawing/2014/main" id="{89C025A1-99F4-3807-B77F-F213A061A531}"/>
              </a:ext>
            </a:extLst>
          </p:cNvPr>
          <p:cNvSpPr/>
          <p:nvPr/>
        </p:nvSpPr>
        <p:spPr>
          <a:xfrm>
            <a:off x="7955812" y="3696150"/>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ステータス</a:t>
            </a:r>
            <a:r>
              <a:rPr lang="ja-JP" altLang="en-US" sz="900">
                <a:solidFill>
                  <a:schemeClr val="tx1"/>
                </a:solidFill>
                <a:latin typeface="Meiryo UI" panose="020B0604030504040204" pitchFamily="34" charset="-128"/>
                <a:ea typeface="Meiryo UI" panose="020B0604030504040204" pitchFamily="34" charset="-128"/>
              </a:rPr>
              <a:t>を終了に</a:t>
            </a:r>
            <a:endParaRPr kumimoji="1" lang="ja-JP" altLang="en-US" sz="900">
              <a:solidFill>
                <a:schemeClr val="tx1"/>
              </a:solidFill>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280AEC16-D6D1-2123-6712-9591219B2FAD}"/>
              </a:ext>
            </a:extLst>
          </p:cNvPr>
          <p:cNvSpPr/>
          <p:nvPr/>
        </p:nvSpPr>
        <p:spPr>
          <a:xfrm>
            <a:off x="7955812" y="5409486"/>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終了確認・報告</a:t>
            </a:r>
          </a:p>
        </p:txBody>
      </p:sp>
      <p:cxnSp>
        <p:nvCxnSpPr>
          <p:cNvPr id="79" name="直線矢印コネクタ 78">
            <a:extLst>
              <a:ext uri="{FF2B5EF4-FFF2-40B4-BE49-F238E27FC236}">
                <a16:creationId xmlns:a16="http://schemas.microsoft.com/office/drawing/2014/main" id="{C11A495B-DD1B-969C-1F4E-C77495A86F60}"/>
              </a:ext>
            </a:extLst>
          </p:cNvPr>
          <p:cNvCxnSpPr>
            <a:cxnSpLocks/>
          </p:cNvCxnSpPr>
          <p:nvPr/>
        </p:nvCxnSpPr>
        <p:spPr>
          <a:xfrm>
            <a:off x="8372287" y="4852438"/>
            <a:ext cx="0" cy="55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E676858F-5E63-816E-819C-71F25A37E4DF}"/>
              </a:ext>
            </a:extLst>
          </p:cNvPr>
          <p:cNvCxnSpPr>
            <a:stCxn id="73" idx="0"/>
          </p:cNvCxnSpPr>
          <p:nvPr/>
        </p:nvCxnSpPr>
        <p:spPr>
          <a:xfrm flipH="1" flipV="1">
            <a:off x="8550961" y="3990440"/>
            <a:ext cx="2" cy="56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EE91B361-3089-B2B7-0382-A84681D0ED4A}"/>
              </a:ext>
            </a:extLst>
          </p:cNvPr>
          <p:cNvSpPr/>
          <p:nvPr/>
        </p:nvSpPr>
        <p:spPr>
          <a:xfrm>
            <a:off x="9592293" y="5409486"/>
            <a:ext cx="770907"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Meiryo UI" panose="020B0604030504040204" pitchFamily="34" charset="-128"/>
                <a:ea typeface="Meiryo UI" panose="020B0604030504040204" pitchFamily="34" charset="-128"/>
              </a:rPr>
              <a:t>確認・削除</a:t>
            </a:r>
            <a:endParaRPr kumimoji="1" lang="ja-JP" altLang="en-US" sz="900">
              <a:solidFill>
                <a:schemeClr val="tx1"/>
              </a:solidFill>
              <a:latin typeface="Meiryo UI" panose="020B0604030504040204" pitchFamily="34" charset="-128"/>
              <a:ea typeface="Meiryo UI" panose="020B0604030504040204" pitchFamily="34" charset="-128"/>
            </a:endParaRPr>
          </a:p>
        </p:txBody>
      </p:sp>
      <p:sp>
        <p:nvSpPr>
          <p:cNvPr id="91" name="正方形/長方形 90">
            <a:extLst>
              <a:ext uri="{FF2B5EF4-FFF2-40B4-BE49-F238E27FC236}">
                <a16:creationId xmlns:a16="http://schemas.microsoft.com/office/drawing/2014/main" id="{96E29807-E385-7D86-8237-58FA28DB9E51}"/>
              </a:ext>
            </a:extLst>
          </p:cNvPr>
          <p:cNvSpPr/>
          <p:nvPr/>
        </p:nvSpPr>
        <p:spPr>
          <a:xfrm>
            <a:off x="9592293" y="3696150"/>
            <a:ext cx="770907"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前月分削除</a:t>
            </a:r>
          </a:p>
        </p:txBody>
      </p:sp>
      <p:cxnSp>
        <p:nvCxnSpPr>
          <p:cNvPr id="93" name="直線矢印コネクタ 92">
            <a:extLst>
              <a:ext uri="{FF2B5EF4-FFF2-40B4-BE49-F238E27FC236}">
                <a16:creationId xmlns:a16="http://schemas.microsoft.com/office/drawing/2014/main" id="{531A63D9-B4B7-B513-6E03-6EFD66B79058}"/>
              </a:ext>
            </a:extLst>
          </p:cNvPr>
          <p:cNvCxnSpPr>
            <a:cxnSpLocks/>
            <a:stCxn id="90" idx="0"/>
            <a:endCxn id="91" idx="2"/>
          </p:cNvCxnSpPr>
          <p:nvPr/>
        </p:nvCxnSpPr>
        <p:spPr>
          <a:xfrm flipV="1">
            <a:off x="9977747" y="3990440"/>
            <a:ext cx="0" cy="14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1AF1A6EA-3301-538A-D560-320A96B51B90}"/>
              </a:ext>
            </a:extLst>
          </p:cNvPr>
          <p:cNvSpPr/>
          <p:nvPr/>
        </p:nvSpPr>
        <p:spPr>
          <a:xfrm>
            <a:off x="1686390" y="1399695"/>
            <a:ext cx="2827285" cy="465233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0507BC56-E2CB-02EB-8F4F-9C502ED216A8}"/>
              </a:ext>
            </a:extLst>
          </p:cNvPr>
          <p:cNvSpPr/>
          <p:nvPr/>
        </p:nvSpPr>
        <p:spPr>
          <a:xfrm>
            <a:off x="4618776" y="1399695"/>
            <a:ext cx="4708350" cy="4652338"/>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BF010942-30AE-9E74-E117-85D9C8C6D672}"/>
              </a:ext>
            </a:extLst>
          </p:cNvPr>
          <p:cNvSpPr/>
          <p:nvPr/>
        </p:nvSpPr>
        <p:spPr>
          <a:xfrm>
            <a:off x="9456168" y="1399695"/>
            <a:ext cx="2100469" cy="4652338"/>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317A5260-5EAA-3D29-C81B-DF4B963A44EB}"/>
              </a:ext>
            </a:extLst>
          </p:cNvPr>
          <p:cNvSpPr txBox="1"/>
          <p:nvPr/>
        </p:nvSpPr>
        <p:spPr>
          <a:xfrm>
            <a:off x="2449792" y="1415329"/>
            <a:ext cx="1133644"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システム化範囲</a:t>
            </a:r>
          </a:p>
        </p:txBody>
      </p:sp>
      <p:sp>
        <p:nvSpPr>
          <p:cNvPr id="99" name="テキスト ボックス 98">
            <a:extLst>
              <a:ext uri="{FF2B5EF4-FFF2-40B4-BE49-F238E27FC236}">
                <a16:creationId xmlns:a16="http://schemas.microsoft.com/office/drawing/2014/main" id="{403F655F-3726-56F2-0002-16A6DA3523F6}"/>
              </a:ext>
            </a:extLst>
          </p:cNvPr>
          <p:cNvSpPr txBox="1"/>
          <p:nvPr/>
        </p:nvSpPr>
        <p:spPr>
          <a:xfrm>
            <a:off x="6610092" y="1415329"/>
            <a:ext cx="800219"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日次業務</a:t>
            </a:r>
            <a:endParaRPr kumimoji="1" lang="ja-JP" altLang="en-US" sz="1200">
              <a:latin typeface="Meiryo UI" panose="020B0604030504040204" pitchFamily="34" charset="-128"/>
              <a:ea typeface="Meiryo UI" panose="020B0604030504040204" pitchFamily="34" charset="-128"/>
            </a:endParaRPr>
          </a:p>
        </p:txBody>
      </p:sp>
      <p:sp>
        <p:nvSpPr>
          <p:cNvPr id="100" name="テキスト ボックス 99">
            <a:extLst>
              <a:ext uri="{FF2B5EF4-FFF2-40B4-BE49-F238E27FC236}">
                <a16:creationId xmlns:a16="http://schemas.microsoft.com/office/drawing/2014/main" id="{6F2D01DA-F88B-72F1-1217-DD87338321D8}"/>
              </a:ext>
            </a:extLst>
          </p:cNvPr>
          <p:cNvSpPr txBox="1"/>
          <p:nvPr/>
        </p:nvSpPr>
        <p:spPr>
          <a:xfrm>
            <a:off x="10044221" y="1415329"/>
            <a:ext cx="800219"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月次業務</a:t>
            </a:r>
            <a:endParaRPr kumimoji="1" lang="ja-JP" altLang="en-US" sz="120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D47B479E-A0B5-1A01-9D1F-00FEF5FED7C0}"/>
              </a:ext>
            </a:extLst>
          </p:cNvPr>
          <p:cNvSpPr/>
          <p:nvPr/>
        </p:nvSpPr>
        <p:spPr>
          <a:xfrm>
            <a:off x="6442322" y="3696150"/>
            <a:ext cx="1190301" cy="294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ステータス</a:t>
            </a:r>
            <a:r>
              <a:rPr lang="ja-JP" altLang="en-US" sz="900">
                <a:solidFill>
                  <a:schemeClr val="tx1"/>
                </a:solidFill>
                <a:latin typeface="Meiryo UI" panose="020B0604030504040204" pitchFamily="34" charset="-128"/>
                <a:ea typeface="Meiryo UI" panose="020B0604030504040204" pitchFamily="34" charset="-128"/>
              </a:rPr>
              <a:t>を対応中に</a:t>
            </a:r>
            <a:endParaRPr kumimoji="1" lang="ja-JP" altLang="en-US" sz="900">
              <a:solidFill>
                <a:schemeClr val="tx1"/>
              </a:solidFill>
              <a:latin typeface="Meiryo UI" panose="020B0604030504040204" pitchFamily="34" charset="-128"/>
              <a:ea typeface="Meiryo UI" panose="020B0604030504040204" pitchFamily="34" charset="-128"/>
            </a:endParaRPr>
          </a:p>
        </p:txBody>
      </p:sp>
      <p:cxnSp>
        <p:nvCxnSpPr>
          <p:cNvPr id="103" name="直線矢印コネクタ 102">
            <a:extLst>
              <a:ext uri="{FF2B5EF4-FFF2-40B4-BE49-F238E27FC236}">
                <a16:creationId xmlns:a16="http://schemas.microsoft.com/office/drawing/2014/main" id="{D576B668-A566-63A3-6556-AAA13C96B210}"/>
              </a:ext>
            </a:extLst>
          </p:cNvPr>
          <p:cNvCxnSpPr>
            <a:stCxn id="53" idx="3"/>
            <a:endCxn id="73" idx="1"/>
          </p:cNvCxnSpPr>
          <p:nvPr/>
        </p:nvCxnSpPr>
        <p:spPr>
          <a:xfrm>
            <a:off x="7632623" y="4705293"/>
            <a:ext cx="323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961D82F9-B866-9FA3-75CC-C62EC607F1C9}"/>
              </a:ext>
            </a:extLst>
          </p:cNvPr>
          <p:cNvSpPr/>
          <p:nvPr/>
        </p:nvSpPr>
        <p:spPr>
          <a:xfrm>
            <a:off x="10525463" y="5409486"/>
            <a:ext cx="892315" cy="294290"/>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Meiryo UI" panose="020B0604030504040204" pitchFamily="34" charset="-128"/>
                <a:ea typeface="Meiryo UI" panose="020B0604030504040204" pitchFamily="34" charset="-128"/>
              </a:rPr>
              <a:t>バックアップ</a:t>
            </a:r>
            <a:endParaRPr lang="en-US" altLang="ja-JP" sz="900" dirty="0">
              <a:solidFill>
                <a:schemeClr val="tx1"/>
              </a:solidFill>
              <a:latin typeface="Meiryo UI" panose="020B0604030504040204" pitchFamily="34" charset="-128"/>
              <a:ea typeface="Meiryo UI" panose="020B0604030504040204" pitchFamily="34" charset="-128"/>
            </a:endParaRPr>
          </a:p>
          <a:p>
            <a:pPr algn="ctr"/>
            <a:r>
              <a:rPr kumimoji="1" lang="ja-JP" altLang="en-US" sz="700">
                <a:solidFill>
                  <a:schemeClr val="tx1"/>
                </a:solidFill>
                <a:latin typeface="Meiryo UI" panose="020B0604030504040204" pitchFamily="34" charset="-128"/>
                <a:ea typeface="Meiryo UI" panose="020B0604030504040204" pitchFamily="34" charset="-128"/>
              </a:rPr>
              <a:t>（必要に応じて）</a:t>
            </a:r>
          </a:p>
        </p:txBody>
      </p:sp>
      <p:cxnSp>
        <p:nvCxnSpPr>
          <p:cNvPr id="110" name="直線矢印コネクタ 109">
            <a:extLst>
              <a:ext uri="{FF2B5EF4-FFF2-40B4-BE49-F238E27FC236}">
                <a16:creationId xmlns:a16="http://schemas.microsoft.com/office/drawing/2014/main" id="{CE3C1355-299F-6E0C-9426-35B1DC13E46E}"/>
              </a:ext>
            </a:extLst>
          </p:cNvPr>
          <p:cNvCxnSpPr>
            <a:cxnSpLocks/>
            <a:stCxn id="90" idx="3"/>
            <a:endCxn id="108" idx="1"/>
          </p:cNvCxnSpPr>
          <p:nvPr/>
        </p:nvCxnSpPr>
        <p:spPr>
          <a:xfrm>
            <a:off x="10363200" y="5556631"/>
            <a:ext cx="162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DB22006-4F61-D0EB-161A-25C137709141}"/>
              </a:ext>
            </a:extLst>
          </p:cNvPr>
          <p:cNvCxnSpPr>
            <a:cxnSpLocks/>
          </p:cNvCxnSpPr>
          <p:nvPr/>
        </p:nvCxnSpPr>
        <p:spPr>
          <a:xfrm flipV="1">
            <a:off x="6848287" y="2298421"/>
            <a:ext cx="0" cy="225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a:extLst>
              <a:ext uri="{FF2B5EF4-FFF2-40B4-BE49-F238E27FC236}">
                <a16:creationId xmlns:a16="http://schemas.microsoft.com/office/drawing/2014/main" id="{88F7CD6D-963F-F5DF-C99C-484DD28DE9C3}"/>
              </a:ext>
            </a:extLst>
          </p:cNvPr>
          <p:cNvSpPr txBox="1"/>
          <p:nvPr/>
        </p:nvSpPr>
        <p:spPr>
          <a:xfrm>
            <a:off x="2922905" y="1754683"/>
            <a:ext cx="1564852" cy="230832"/>
          </a:xfrm>
          <a:prstGeom prst="rect">
            <a:avLst/>
          </a:prstGeom>
          <a:noFill/>
        </p:spPr>
        <p:txBody>
          <a:bodyPr wrap="none" rtlCol="0">
            <a:spAutoFit/>
          </a:bodyPr>
          <a:lstStyle/>
          <a:p>
            <a:r>
              <a:rPr kumimoji="1" lang="en-US" altLang="ja-JP" sz="900" dirty="0">
                <a:latin typeface="Meiryo UI" panose="020B0604030504040204" pitchFamily="34" charset="-128"/>
                <a:ea typeface="Meiryo UI" panose="020B0604030504040204" pitchFamily="34" charset="-128"/>
              </a:rPr>
              <a:t>Email,</a:t>
            </a:r>
            <a:r>
              <a:rPr lang="ja-JP" altLang="en-US" sz="900">
                <a:latin typeface="Meiryo UI" panose="020B0604030504040204" pitchFamily="34" charset="-128"/>
                <a:ea typeface="Meiryo UI" panose="020B0604030504040204" pitchFamily="34" charset="-128"/>
              </a:rPr>
              <a:t>タイトル</a:t>
            </a:r>
            <a:r>
              <a:rPr lang="en-US" altLang="ja-JP" sz="900" dirty="0">
                <a:latin typeface="Meiryo UI" panose="020B0604030504040204" pitchFamily="34" charset="-128"/>
                <a:ea typeface="Meiryo UI" panose="020B0604030504040204" pitchFamily="34" charset="-128"/>
              </a:rPr>
              <a:t>,</a:t>
            </a:r>
            <a:r>
              <a:rPr lang="ja-JP" altLang="en-US" sz="900">
                <a:latin typeface="Meiryo UI" panose="020B0604030504040204" pitchFamily="34" charset="-128"/>
                <a:ea typeface="Meiryo UI" panose="020B0604030504040204" pitchFamily="34" charset="-128"/>
              </a:rPr>
              <a:t>お問合せ内容</a:t>
            </a:r>
            <a:endParaRPr kumimoji="1" lang="ja-JP" altLang="en-US" sz="900">
              <a:latin typeface="Meiryo UI" panose="020B0604030504040204" pitchFamily="34" charset="-128"/>
              <a:ea typeface="Meiryo UI" panose="020B0604030504040204" pitchFamily="34" charset="-128"/>
            </a:endParaRPr>
          </a:p>
        </p:txBody>
      </p:sp>
      <p:sp>
        <p:nvSpPr>
          <p:cNvPr id="115" name="テキスト ボックス 114">
            <a:extLst>
              <a:ext uri="{FF2B5EF4-FFF2-40B4-BE49-F238E27FC236}">
                <a16:creationId xmlns:a16="http://schemas.microsoft.com/office/drawing/2014/main" id="{E3DB5695-CABE-E1AA-ED71-CB9FC26FB92C}"/>
              </a:ext>
            </a:extLst>
          </p:cNvPr>
          <p:cNvSpPr txBox="1"/>
          <p:nvPr/>
        </p:nvSpPr>
        <p:spPr>
          <a:xfrm>
            <a:off x="2898778" y="4004201"/>
            <a:ext cx="1625766" cy="230832"/>
          </a:xfrm>
          <a:prstGeom prst="rect">
            <a:avLst/>
          </a:prstGeom>
          <a:noFill/>
        </p:spPr>
        <p:txBody>
          <a:bodyPr wrap="none" rtlCol="0">
            <a:spAutoFit/>
          </a:bodyPr>
          <a:lstStyle/>
          <a:p>
            <a:r>
              <a:rPr lang="ja-JP" altLang="en-US" sz="900">
                <a:latin typeface="Meiryo UI" panose="020B0604030504040204" pitchFamily="34" charset="-128"/>
                <a:ea typeface="Meiryo UI" panose="020B0604030504040204" pitchFamily="34" charset="-128"/>
              </a:rPr>
              <a:t>受付時刻</a:t>
            </a:r>
            <a:r>
              <a:rPr lang="en-US" altLang="ja-JP" sz="900" dirty="0">
                <a:latin typeface="Meiryo UI" panose="020B0604030504040204" pitchFamily="34" charset="-128"/>
                <a:ea typeface="Meiryo UI" panose="020B0604030504040204" pitchFamily="34" charset="-128"/>
              </a:rPr>
              <a:t>, </a:t>
            </a:r>
            <a:r>
              <a:rPr lang="ja-JP" altLang="en-US" sz="900">
                <a:latin typeface="Meiryo UI" panose="020B0604030504040204" pitchFamily="34" charset="-128"/>
                <a:ea typeface="Meiryo UI" panose="020B0604030504040204" pitchFamily="34" charset="-128"/>
              </a:rPr>
              <a:t>ステータス（受付）</a:t>
            </a:r>
            <a:endParaRPr kumimoji="1" lang="ja-JP" altLang="en-US" sz="900">
              <a:latin typeface="Meiryo UI" panose="020B0604030504040204" pitchFamily="34" charset="-128"/>
              <a:ea typeface="Meiryo UI" panose="020B0604030504040204" pitchFamily="34" charset="-128"/>
            </a:endParaRPr>
          </a:p>
        </p:txBody>
      </p:sp>
      <p:sp>
        <p:nvSpPr>
          <p:cNvPr id="121" name="正方形/長方形 120">
            <a:extLst>
              <a:ext uri="{FF2B5EF4-FFF2-40B4-BE49-F238E27FC236}">
                <a16:creationId xmlns:a16="http://schemas.microsoft.com/office/drawing/2014/main" id="{D95FF173-81F2-34C3-64CF-8175A8A8518B}"/>
              </a:ext>
            </a:extLst>
          </p:cNvPr>
          <p:cNvSpPr/>
          <p:nvPr/>
        </p:nvSpPr>
        <p:spPr>
          <a:xfrm>
            <a:off x="6442322" y="5409486"/>
            <a:ext cx="1190301" cy="294290"/>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latin typeface="Meiryo UI" panose="020B0604030504040204" pitchFamily="34" charset="-128"/>
                <a:ea typeface="Meiryo UI" panose="020B0604030504040204" pitchFamily="34" charset="-128"/>
              </a:rPr>
              <a:t>状況報告</a:t>
            </a:r>
            <a:endParaRPr kumimoji="1" lang="en-US" altLang="ja-JP" sz="900" dirty="0">
              <a:solidFill>
                <a:schemeClr val="tx1"/>
              </a:solidFill>
              <a:latin typeface="Meiryo UI" panose="020B0604030504040204" pitchFamily="34" charset="-128"/>
              <a:ea typeface="Meiryo UI" panose="020B0604030504040204" pitchFamily="34" charset="-128"/>
            </a:endParaRPr>
          </a:p>
          <a:p>
            <a:pPr algn="ctr"/>
            <a:r>
              <a:rPr lang="ja-JP" altLang="en-US" sz="700">
                <a:solidFill>
                  <a:schemeClr val="tx1"/>
                </a:solidFill>
                <a:latin typeface="Meiryo UI" panose="020B0604030504040204" pitchFamily="34" charset="-128"/>
                <a:ea typeface="Meiryo UI" panose="020B0604030504040204" pitchFamily="34" charset="-128"/>
              </a:rPr>
              <a:t>（必要に応じて）</a:t>
            </a:r>
            <a:endParaRPr kumimoji="1" lang="ja-JP" altLang="en-US" sz="700">
              <a:solidFill>
                <a:schemeClr val="tx1"/>
              </a:solidFill>
              <a:latin typeface="Meiryo UI" panose="020B0604030504040204" pitchFamily="34" charset="-128"/>
              <a:ea typeface="Meiryo UI" panose="020B0604030504040204" pitchFamily="34" charset="-128"/>
            </a:endParaRPr>
          </a:p>
        </p:txBody>
      </p:sp>
      <p:cxnSp>
        <p:nvCxnSpPr>
          <p:cNvPr id="123" name="直線矢印コネクタ 122">
            <a:extLst>
              <a:ext uri="{FF2B5EF4-FFF2-40B4-BE49-F238E27FC236}">
                <a16:creationId xmlns:a16="http://schemas.microsoft.com/office/drawing/2014/main" id="{55FF56F2-BF97-A250-D4CD-1C4C41987C9F}"/>
              </a:ext>
            </a:extLst>
          </p:cNvPr>
          <p:cNvCxnSpPr>
            <a:cxnSpLocks/>
          </p:cNvCxnSpPr>
          <p:nvPr/>
        </p:nvCxnSpPr>
        <p:spPr>
          <a:xfrm>
            <a:off x="7300232" y="4852438"/>
            <a:ext cx="0" cy="55704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38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9FD0E-D345-859D-7265-32B3A5260935}"/>
              </a:ext>
            </a:extLst>
          </p:cNvPr>
          <p:cNvSpPr>
            <a:spLocks noGrp="1"/>
          </p:cNvSpPr>
          <p:nvPr>
            <p:ph type="title"/>
          </p:nvPr>
        </p:nvSpPr>
        <p:spPr/>
        <p:txBody>
          <a:bodyPr>
            <a:normAutofit fontScale="90000"/>
          </a:bodyPr>
          <a:lstStyle/>
          <a:p>
            <a:r>
              <a:rPr kumimoji="1" lang="ja-JP" altLang="en-US"/>
              <a:t>機能要件（一覧）</a:t>
            </a:r>
          </a:p>
        </p:txBody>
      </p:sp>
      <p:sp>
        <p:nvSpPr>
          <p:cNvPr id="3" name="コンテンツ プレースホルダー 2">
            <a:extLst>
              <a:ext uri="{FF2B5EF4-FFF2-40B4-BE49-F238E27FC236}">
                <a16:creationId xmlns:a16="http://schemas.microsoft.com/office/drawing/2014/main" id="{D68FFE96-7C8A-508D-4610-2043375AC4B3}"/>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a:t>本システムは以下の業務を実現するものとする（システム化以外の業務も含む）</a:t>
            </a:r>
          </a:p>
        </p:txBody>
      </p:sp>
      <p:sp>
        <p:nvSpPr>
          <p:cNvPr id="4" name="フッター プレースホルダー 3">
            <a:extLst>
              <a:ext uri="{FF2B5EF4-FFF2-40B4-BE49-F238E27FC236}">
                <a16:creationId xmlns:a16="http://schemas.microsoft.com/office/drawing/2014/main" id="{BF217963-A4F3-C64E-33F3-5496CE8294D2}"/>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9A57BEB4-A314-1AA7-1DCA-47BCB5DD9F70}"/>
              </a:ext>
            </a:extLst>
          </p:cNvPr>
          <p:cNvSpPr>
            <a:spLocks noGrp="1"/>
          </p:cNvSpPr>
          <p:nvPr>
            <p:ph type="sldNum" sz="quarter" idx="12"/>
          </p:nvPr>
        </p:nvSpPr>
        <p:spPr/>
        <p:txBody>
          <a:bodyPr/>
          <a:lstStyle/>
          <a:p>
            <a:fld id="{462052E6-07CA-9B46-B866-FDE18BF74505}" type="slidenum">
              <a:rPr lang="ja-JP" altLang="en-US" smtClean="0"/>
              <a:pPr/>
              <a:t>6</a:t>
            </a:fld>
            <a:endParaRPr lang="ja-JP" altLang="en-US"/>
          </a:p>
        </p:txBody>
      </p:sp>
      <p:sp>
        <p:nvSpPr>
          <p:cNvPr id="6" name="正方形/長方形 5">
            <a:extLst>
              <a:ext uri="{FF2B5EF4-FFF2-40B4-BE49-F238E27FC236}">
                <a16:creationId xmlns:a16="http://schemas.microsoft.com/office/drawing/2014/main" id="{823EB91C-030C-F5A6-7521-D116735291A5}"/>
              </a:ext>
            </a:extLst>
          </p:cNvPr>
          <p:cNvSpPr/>
          <p:nvPr/>
        </p:nvSpPr>
        <p:spPr>
          <a:xfrm>
            <a:off x="462456" y="1325939"/>
            <a:ext cx="83031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管理番号</a:t>
            </a:r>
          </a:p>
        </p:txBody>
      </p:sp>
      <p:sp>
        <p:nvSpPr>
          <p:cNvPr id="7" name="正方形/長方形 6">
            <a:extLst>
              <a:ext uri="{FF2B5EF4-FFF2-40B4-BE49-F238E27FC236}">
                <a16:creationId xmlns:a16="http://schemas.microsoft.com/office/drawing/2014/main" id="{15659A48-80C9-E6D2-B2FD-20E29CB52B28}"/>
              </a:ext>
            </a:extLst>
          </p:cNvPr>
          <p:cNvSpPr/>
          <p:nvPr/>
        </p:nvSpPr>
        <p:spPr>
          <a:xfrm>
            <a:off x="1292771" y="1325939"/>
            <a:ext cx="1576553"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機能</a:t>
            </a:r>
          </a:p>
        </p:txBody>
      </p:sp>
      <p:sp>
        <p:nvSpPr>
          <p:cNvPr id="9" name="正方形/長方形 8">
            <a:extLst>
              <a:ext uri="{FF2B5EF4-FFF2-40B4-BE49-F238E27FC236}">
                <a16:creationId xmlns:a16="http://schemas.microsoft.com/office/drawing/2014/main" id="{7B778F37-B23C-B15D-E9CB-8B512C5FB00E}"/>
              </a:ext>
            </a:extLst>
          </p:cNvPr>
          <p:cNvSpPr/>
          <p:nvPr/>
        </p:nvSpPr>
        <p:spPr>
          <a:xfrm>
            <a:off x="2869325" y="1325939"/>
            <a:ext cx="508700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說明</a:t>
            </a:r>
          </a:p>
        </p:txBody>
      </p:sp>
      <p:sp>
        <p:nvSpPr>
          <p:cNvPr id="10" name="正方形/長方形 9">
            <a:extLst>
              <a:ext uri="{FF2B5EF4-FFF2-40B4-BE49-F238E27FC236}">
                <a16:creationId xmlns:a16="http://schemas.microsoft.com/office/drawing/2014/main" id="{B0F0D529-975F-A4C3-0E79-7E402A5385C5}"/>
              </a:ext>
            </a:extLst>
          </p:cNvPr>
          <p:cNvSpPr/>
          <p:nvPr/>
        </p:nvSpPr>
        <p:spPr>
          <a:xfrm>
            <a:off x="462456" y="1830390"/>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FR-01</a:t>
            </a:r>
            <a:endParaRPr kumimoji="1" lang="ja-JP" altLang="en-US" sz="120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45FC06C0-1FBD-58C9-1B0A-97E2582F4DB1}"/>
              </a:ext>
            </a:extLst>
          </p:cNvPr>
          <p:cNvSpPr/>
          <p:nvPr/>
        </p:nvSpPr>
        <p:spPr>
          <a:xfrm>
            <a:off x="1292771" y="1830390"/>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TOP</a:t>
            </a:r>
            <a:r>
              <a:rPr kumimoji="1" lang="ja-JP" altLang="en-US" sz="1200">
                <a:latin typeface="Meiryo UI" panose="020B0604030504040204" pitchFamily="34" charset="-128"/>
                <a:ea typeface="Meiryo UI" panose="020B0604030504040204" pitchFamily="34" charset="-128"/>
              </a:rPr>
              <a:t>ページ</a:t>
            </a:r>
          </a:p>
        </p:txBody>
      </p:sp>
      <p:sp>
        <p:nvSpPr>
          <p:cNvPr id="12" name="正方形/長方形 11">
            <a:extLst>
              <a:ext uri="{FF2B5EF4-FFF2-40B4-BE49-F238E27FC236}">
                <a16:creationId xmlns:a16="http://schemas.microsoft.com/office/drawing/2014/main" id="{7011101B-88F5-A6A2-6002-81B84379DC57}"/>
              </a:ext>
            </a:extLst>
          </p:cNvPr>
          <p:cNvSpPr/>
          <p:nvPr/>
        </p:nvSpPr>
        <p:spPr>
          <a:xfrm>
            <a:off x="2869325" y="1830390"/>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システムは会社概要を說明する</a:t>
            </a:r>
            <a:r>
              <a:rPr lang="en-US" altLang="ja-JP" sz="1200" dirty="0">
                <a:latin typeface="Meiryo UI" panose="020B0604030504040204" pitchFamily="34" charset="-128"/>
                <a:ea typeface="Meiryo UI" panose="020B0604030504040204" pitchFamily="34" charset="-128"/>
              </a:rPr>
              <a:t>TOP</a:t>
            </a:r>
            <a:r>
              <a:rPr lang="ja-JP" altLang="en-US" sz="1200">
                <a:latin typeface="Meiryo UI" panose="020B0604030504040204" pitchFamily="34" charset="-128"/>
                <a:ea typeface="Meiryo UI" panose="020B0604030504040204" pitchFamily="34" charset="-128"/>
              </a:rPr>
              <a:t>ページを有する</a:t>
            </a:r>
            <a:endParaRPr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なお、</a:t>
            </a:r>
            <a:r>
              <a:rPr kumimoji="1" lang="en-US" altLang="ja-JP" sz="1200" dirty="0">
                <a:latin typeface="Meiryo UI" panose="020B0604030504040204" pitchFamily="34" charset="-128"/>
                <a:ea typeface="Meiryo UI" panose="020B0604030504040204" pitchFamily="34" charset="-128"/>
              </a:rPr>
              <a:t>TOP</a:t>
            </a:r>
            <a:r>
              <a:rPr kumimoji="1" lang="ja-JP" altLang="en-US" sz="1200">
                <a:latin typeface="Meiryo UI" panose="020B0604030504040204" pitchFamily="34" charset="-128"/>
                <a:ea typeface="Meiryo UI" panose="020B0604030504040204" pitchFamily="34" charset="-128"/>
              </a:rPr>
              <a:t>ページは</a:t>
            </a:r>
            <a:r>
              <a:rPr kumimoji="1" lang="en-US" altLang="ja-JP" sz="1200" dirty="0">
                <a:latin typeface="Meiryo UI" panose="020B0604030504040204" pitchFamily="34" charset="-128"/>
                <a:ea typeface="Meiryo UI" panose="020B0604030504040204" pitchFamily="34" charset="-128"/>
              </a:rPr>
              <a:t>PC</a:t>
            </a:r>
            <a:r>
              <a:rPr kumimoji="1" lang="ja-JP" altLang="en-US" sz="1200">
                <a:latin typeface="Meiryo UI" panose="020B0604030504040204" pitchFamily="34" charset="-128"/>
                <a:ea typeface="Meiryo UI" panose="020B0604030504040204" pitchFamily="34" charset="-128"/>
              </a:rPr>
              <a:t>、スマホから問題なく閲覧・操作できるもとのする</a:t>
            </a:r>
            <a:endParaRPr kumimoji="1" lang="en-US" altLang="ja-JP" sz="1200" dirty="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9B4BEB93-0DB9-EFBD-F2EC-F8A692D9F79F}"/>
              </a:ext>
            </a:extLst>
          </p:cNvPr>
          <p:cNvSpPr/>
          <p:nvPr/>
        </p:nvSpPr>
        <p:spPr>
          <a:xfrm>
            <a:off x="10289628" y="1325939"/>
            <a:ext cx="1366345"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備考</a:t>
            </a:r>
            <a:endParaRPr kumimoji="1" lang="ja-JP" altLang="en-US" sz="120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3C5BABF4-5902-5E68-F88A-414558C7C1AE}"/>
              </a:ext>
            </a:extLst>
          </p:cNvPr>
          <p:cNvSpPr/>
          <p:nvPr/>
        </p:nvSpPr>
        <p:spPr>
          <a:xfrm>
            <a:off x="10289628" y="1830390"/>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スマホ対応はレスポンシブ対応を想定</a:t>
            </a:r>
          </a:p>
        </p:txBody>
      </p:sp>
      <p:sp>
        <p:nvSpPr>
          <p:cNvPr id="8" name="正方形/長方形 7">
            <a:extLst>
              <a:ext uri="{FF2B5EF4-FFF2-40B4-BE49-F238E27FC236}">
                <a16:creationId xmlns:a16="http://schemas.microsoft.com/office/drawing/2014/main" id="{78674C94-03B3-AB2F-CB22-8516131EA4CD}"/>
              </a:ext>
            </a:extLst>
          </p:cNvPr>
          <p:cNvSpPr/>
          <p:nvPr/>
        </p:nvSpPr>
        <p:spPr>
          <a:xfrm>
            <a:off x="462456" y="2334841"/>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FR-02</a:t>
            </a:r>
            <a:endParaRPr kumimoji="1" lang="ja-JP" altLang="en-US" sz="120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B4DC5273-59D2-5341-E407-5DC19AFAF54D}"/>
              </a:ext>
            </a:extLst>
          </p:cNvPr>
          <p:cNvSpPr/>
          <p:nvPr/>
        </p:nvSpPr>
        <p:spPr>
          <a:xfrm>
            <a:off x="1292771" y="2334841"/>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問合せページ</a:t>
            </a:r>
          </a:p>
        </p:txBody>
      </p:sp>
      <p:sp>
        <p:nvSpPr>
          <p:cNvPr id="43" name="正方形/長方形 42">
            <a:extLst>
              <a:ext uri="{FF2B5EF4-FFF2-40B4-BE49-F238E27FC236}">
                <a16:creationId xmlns:a16="http://schemas.microsoft.com/office/drawing/2014/main" id="{1DE5DFBD-A3E9-E19A-5F2A-6FAA27111272}"/>
              </a:ext>
            </a:extLst>
          </p:cNvPr>
          <p:cNvSpPr/>
          <p:nvPr/>
        </p:nvSpPr>
        <p:spPr>
          <a:xfrm>
            <a:off x="2869325" y="2334841"/>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システムは問合せページを有する</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なお、問合せページは</a:t>
            </a:r>
            <a:r>
              <a:rPr lang="en-US" altLang="ja-JP" sz="1200" dirty="0">
                <a:latin typeface="Meiryo UI" panose="020B0604030504040204" pitchFamily="34" charset="-128"/>
                <a:ea typeface="Meiryo UI" panose="020B0604030504040204" pitchFamily="34" charset="-128"/>
              </a:rPr>
              <a:t>PC</a:t>
            </a:r>
            <a:r>
              <a:rPr lang="ja-JP" altLang="en-US" sz="1200">
                <a:latin typeface="Meiryo UI" panose="020B0604030504040204" pitchFamily="34" charset="-128"/>
                <a:ea typeface="Meiryo UI" panose="020B0604030504040204" pitchFamily="34" charset="-128"/>
              </a:rPr>
              <a:t>、スマホから問題なく閲覧・操作できるものとする</a:t>
            </a:r>
            <a:endParaRPr lang="en-US" altLang="ja-JP" sz="12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B79FFF84-E0AE-A352-DA8B-14328F0CF3DD}"/>
              </a:ext>
            </a:extLst>
          </p:cNvPr>
          <p:cNvSpPr/>
          <p:nvPr/>
        </p:nvSpPr>
        <p:spPr>
          <a:xfrm>
            <a:off x="10289628" y="2334841"/>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スマホ対応はレスポンシブ対応を想定</a:t>
            </a:r>
          </a:p>
        </p:txBody>
      </p:sp>
      <p:sp>
        <p:nvSpPr>
          <p:cNvPr id="46" name="正方形/長方形 45">
            <a:extLst>
              <a:ext uri="{FF2B5EF4-FFF2-40B4-BE49-F238E27FC236}">
                <a16:creationId xmlns:a16="http://schemas.microsoft.com/office/drawing/2014/main" id="{383FEAC1-911C-BEE8-3481-40AC86AF5165}"/>
              </a:ext>
            </a:extLst>
          </p:cNvPr>
          <p:cNvSpPr/>
          <p:nvPr/>
        </p:nvSpPr>
        <p:spPr>
          <a:xfrm>
            <a:off x="462456" y="2839292"/>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FR-03</a:t>
            </a:r>
            <a:endParaRPr kumimoji="1" lang="ja-JP" altLang="en-US" sz="120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35461FA3-BBC1-6149-E394-E85C89150490}"/>
              </a:ext>
            </a:extLst>
          </p:cNvPr>
          <p:cNvSpPr/>
          <p:nvPr/>
        </p:nvSpPr>
        <p:spPr>
          <a:xfrm>
            <a:off x="1292771" y="2839292"/>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問合せ内容の検証</a:t>
            </a:r>
            <a:endParaRPr kumimoji="1" lang="ja-JP" altLang="en-US" sz="120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5D00D099-F11A-6FAC-6BC9-B0930BBD0E67}"/>
              </a:ext>
            </a:extLst>
          </p:cNvPr>
          <p:cNvSpPr/>
          <p:nvPr/>
        </p:nvSpPr>
        <p:spPr>
          <a:xfrm>
            <a:off x="2869325" y="2839292"/>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問合せページ</a:t>
            </a:r>
            <a:r>
              <a:rPr kumimoji="1" lang="en-US" altLang="ja-JP" sz="1200" dirty="0">
                <a:latin typeface="Meiryo UI" panose="020B0604030504040204" pitchFamily="34" charset="-128"/>
                <a:ea typeface="Meiryo UI" panose="020B0604030504040204" pitchFamily="34" charset="-128"/>
              </a:rPr>
              <a:t>(FR-02)</a:t>
            </a:r>
            <a:r>
              <a:rPr kumimoji="1" lang="ja-JP" altLang="en-US" sz="1200">
                <a:latin typeface="Meiryo UI" panose="020B0604030504040204" pitchFamily="34" charset="-128"/>
                <a:ea typeface="Meiryo UI" panose="020B0604030504040204" pitchFamily="34" charset="-128"/>
              </a:rPr>
              <a:t>は、送信前（ボタン押下時）にネットワーク接続状態や入力各項目の検証機能を有する</a:t>
            </a:r>
            <a:endParaRPr kumimoji="1" lang="en-US" altLang="ja-JP" sz="1200" dirty="0">
              <a:latin typeface="Meiryo UI" panose="020B0604030504040204" pitchFamily="34" charset="-128"/>
              <a:ea typeface="Meiryo UI" panose="020B0604030504040204" pitchFamily="34" charset="-128"/>
            </a:endParaRPr>
          </a:p>
        </p:txBody>
      </p:sp>
      <p:sp>
        <p:nvSpPr>
          <p:cNvPr id="50" name="正方形/長方形 49">
            <a:extLst>
              <a:ext uri="{FF2B5EF4-FFF2-40B4-BE49-F238E27FC236}">
                <a16:creationId xmlns:a16="http://schemas.microsoft.com/office/drawing/2014/main" id="{F68F6FAB-BDB6-B230-7789-F7BC4D8C15FA}"/>
              </a:ext>
            </a:extLst>
          </p:cNvPr>
          <p:cNvSpPr/>
          <p:nvPr/>
        </p:nvSpPr>
        <p:spPr>
          <a:xfrm>
            <a:off x="10289628" y="2839292"/>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検証ルールは</a:t>
            </a:r>
            <a:r>
              <a:rPr kumimoji="1" lang="ja-JP" altLang="en-US" sz="1200">
                <a:highlight>
                  <a:srgbClr val="FFFF00"/>
                </a:highlight>
                <a:latin typeface="Meiryo UI" panose="020B0604030504040204" pitchFamily="34" charset="-128"/>
                <a:ea typeface="Meiryo UI" panose="020B0604030504040204" pitchFamily="34" charset="-128"/>
              </a:rPr>
              <a:t>設計フェーズにて決定</a:t>
            </a:r>
          </a:p>
        </p:txBody>
      </p:sp>
      <p:sp>
        <p:nvSpPr>
          <p:cNvPr id="51" name="正方形/長方形 50">
            <a:extLst>
              <a:ext uri="{FF2B5EF4-FFF2-40B4-BE49-F238E27FC236}">
                <a16:creationId xmlns:a16="http://schemas.microsoft.com/office/drawing/2014/main" id="{7658A535-B885-D672-B5B7-822402003228}"/>
              </a:ext>
            </a:extLst>
          </p:cNvPr>
          <p:cNvSpPr/>
          <p:nvPr/>
        </p:nvSpPr>
        <p:spPr>
          <a:xfrm>
            <a:off x="462456" y="3343743"/>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FR-04</a:t>
            </a:r>
            <a:endParaRPr kumimoji="1" lang="ja-JP" altLang="en-US" sz="1200">
              <a:latin typeface="Meiryo UI" panose="020B0604030504040204" pitchFamily="34" charset="-128"/>
              <a:ea typeface="Meiryo UI" panose="020B0604030504040204" pitchFamily="34" charset="-128"/>
            </a:endParaRPr>
          </a:p>
        </p:txBody>
      </p:sp>
      <p:sp>
        <p:nvSpPr>
          <p:cNvPr id="52" name="正方形/長方形 51">
            <a:extLst>
              <a:ext uri="{FF2B5EF4-FFF2-40B4-BE49-F238E27FC236}">
                <a16:creationId xmlns:a16="http://schemas.microsoft.com/office/drawing/2014/main" id="{13A89378-4615-41B2-D78B-66F5496C8F41}"/>
              </a:ext>
            </a:extLst>
          </p:cNvPr>
          <p:cNvSpPr/>
          <p:nvPr/>
        </p:nvSpPr>
        <p:spPr>
          <a:xfrm>
            <a:off x="1292771" y="3343743"/>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問合せ内容の送信</a:t>
            </a:r>
          </a:p>
        </p:txBody>
      </p:sp>
      <p:sp>
        <p:nvSpPr>
          <p:cNvPr id="53" name="正方形/長方形 52">
            <a:extLst>
              <a:ext uri="{FF2B5EF4-FFF2-40B4-BE49-F238E27FC236}">
                <a16:creationId xmlns:a16="http://schemas.microsoft.com/office/drawing/2014/main" id="{6863EED0-7D46-BC26-7111-3857A2280289}"/>
              </a:ext>
            </a:extLst>
          </p:cNvPr>
          <p:cNvSpPr/>
          <p:nvPr/>
        </p:nvSpPr>
        <p:spPr>
          <a:xfrm>
            <a:off x="2869325" y="3343743"/>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問合せページ</a:t>
            </a:r>
            <a:r>
              <a:rPr lang="en-US" altLang="ja-JP" sz="1200" dirty="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FR-02)</a:t>
            </a:r>
            <a:r>
              <a:rPr kumimoji="1" lang="ja-JP" altLang="en-US" sz="1200">
                <a:latin typeface="Meiryo UI" panose="020B0604030504040204" pitchFamily="34" charset="-128"/>
                <a:ea typeface="Meiryo UI" panose="020B0604030504040204" pitchFamily="34" charset="-128"/>
              </a:rPr>
              <a:t>は、検証済項目をバック（スプレッドシート）に送信する機能を有する</a:t>
            </a:r>
            <a:endParaRPr kumimoji="1" lang="en-US" altLang="ja-JP" sz="12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D4192E01-ADDC-8ED2-8DB0-E70BB04DE5A6}"/>
              </a:ext>
            </a:extLst>
          </p:cNvPr>
          <p:cNvSpPr/>
          <p:nvPr/>
        </p:nvSpPr>
        <p:spPr>
          <a:xfrm>
            <a:off x="10289628" y="3343743"/>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送信内容は暗号化されること</a:t>
            </a:r>
          </a:p>
        </p:txBody>
      </p:sp>
      <p:sp>
        <p:nvSpPr>
          <p:cNvPr id="56" name="正方形/長方形 55">
            <a:extLst>
              <a:ext uri="{FF2B5EF4-FFF2-40B4-BE49-F238E27FC236}">
                <a16:creationId xmlns:a16="http://schemas.microsoft.com/office/drawing/2014/main" id="{00B3921E-C604-3B99-61FF-454723CFC534}"/>
              </a:ext>
            </a:extLst>
          </p:cNvPr>
          <p:cNvSpPr/>
          <p:nvPr/>
        </p:nvSpPr>
        <p:spPr>
          <a:xfrm>
            <a:off x="462456" y="3848194"/>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FR-05</a:t>
            </a:r>
            <a:endParaRPr kumimoji="1" lang="ja-JP" altLang="en-US" sz="120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39B9A310-8FD1-FC7F-7275-CDE5D8860395}"/>
              </a:ext>
            </a:extLst>
          </p:cNvPr>
          <p:cNvSpPr/>
          <p:nvPr/>
        </p:nvSpPr>
        <p:spPr>
          <a:xfrm>
            <a:off x="1292771" y="3848194"/>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問合せの内容の検証</a:t>
            </a:r>
          </a:p>
        </p:txBody>
      </p:sp>
      <p:sp>
        <p:nvSpPr>
          <p:cNvPr id="58" name="正方形/長方形 57">
            <a:extLst>
              <a:ext uri="{FF2B5EF4-FFF2-40B4-BE49-F238E27FC236}">
                <a16:creationId xmlns:a16="http://schemas.microsoft.com/office/drawing/2014/main" id="{2B4BBC44-387C-3504-662C-47652D7A4499}"/>
              </a:ext>
            </a:extLst>
          </p:cNvPr>
          <p:cNvSpPr/>
          <p:nvPr/>
        </p:nvSpPr>
        <p:spPr>
          <a:xfrm>
            <a:off x="2869325" y="3848194"/>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システムは問合せ内容を記録する前に各項目の検証機能を有する</a:t>
            </a:r>
            <a:endParaRPr kumimoji="1" lang="en-US" altLang="ja-JP" sz="1200" dirty="0">
              <a:latin typeface="Meiryo UI" panose="020B0604030504040204" pitchFamily="34" charset="-128"/>
              <a:ea typeface="Meiryo UI" panose="020B0604030504040204" pitchFamily="34" charset="-128"/>
            </a:endParaRPr>
          </a:p>
        </p:txBody>
      </p:sp>
      <p:sp>
        <p:nvSpPr>
          <p:cNvPr id="60" name="正方形/長方形 59">
            <a:extLst>
              <a:ext uri="{FF2B5EF4-FFF2-40B4-BE49-F238E27FC236}">
                <a16:creationId xmlns:a16="http://schemas.microsoft.com/office/drawing/2014/main" id="{2B4F4977-4C93-CCF8-F22D-123546CB1993}"/>
              </a:ext>
            </a:extLst>
          </p:cNvPr>
          <p:cNvSpPr/>
          <p:nvPr/>
        </p:nvSpPr>
        <p:spPr>
          <a:xfrm>
            <a:off x="10289628" y="3848194"/>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検証ルールは</a:t>
            </a:r>
            <a:r>
              <a:rPr lang="ja-JP" altLang="en-US" sz="1200">
                <a:highlight>
                  <a:srgbClr val="FFFF00"/>
                </a:highlight>
                <a:latin typeface="Meiryo UI" panose="020B0604030504040204" pitchFamily="34" charset="-128"/>
                <a:ea typeface="Meiryo UI" panose="020B0604030504040204" pitchFamily="34" charset="-128"/>
              </a:rPr>
              <a:t>設計フェーズにて決定</a:t>
            </a:r>
          </a:p>
        </p:txBody>
      </p:sp>
      <p:sp>
        <p:nvSpPr>
          <p:cNvPr id="61" name="正方形/長方形 60">
            <a:extLst>
              <a:ext uri="{FF2B5EF4-FFF2-40B4-BE49-F238E27FC236}">
                <a16:creationId xmlns:a16="http://schemas.microsoft.com/office/drawing/2014/main" id="{180512E8-1C7C-1621-B180-6E417004A4BB}"/>
              </a:ext>
            </a:extLst>
          </p:cNvPr>
          <p:cNvSpPr/>
          <p:nvPr/>
        </p:nvSpPr>
        <p:spPr>
          <a:xfrm>
            <a:off x="462456" y="4352645"/>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FR-06</a:t>
            </a:r>
            <a:endParaRPr kumimoji="1" lang="ja-JP" altLang="en-US" sz="120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D3ED367C-A4A9-5BBD-60D3-F8DC0114330E}"/>
              </a:ext>
            </a:extLst>
          </p:cNvPr>
          <p:cNvSpPr/>
          <p:nvPr/>
        </p:nvSpPr>
        <p:spPr>
          <a:xfrm>
            <a:off x="1292771" y="4352645"/>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問合せ内容の記録</a:t>
            </a:r>
          </a:p>
        </p:txBody>
      </p:sp>
      <p:sp>
        <p:nvSpPr>
          <p:cNvPr id="63" name="正方形/長方形 62">
            <a:extLst>
              <a:ext uri="{FF2B5EF4-FFF2-40B4-BE49-F238E27FC236}">
                <a16:creationId xmlns:a16="http://schemas.microsoft.com/office/drawing/2014/main" id="{72753EBE-244F-CADC-EF29-1AFE634601AC}"/>
              </a:ext>
            </a:extLst>
          </p:cNvPr>
          <p:cNvSpPr/>
          <p:nvPr/>
        </p:nvSpPr>
        <p:spPr>
          <a:xfrm>
            <a:off x="2869325" y="4352645"/>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システムは問合せ内容を</a:t>
            </a:r>
            <a:r>
              <a:rPr kumimoji="1" lang="en-US" altLang="ja-JP" sz="1200" dirty="0">
                <a:latin typeface="Meiryo UI" panose="020B0604030504040204" pitchFamily="34" charset="-128"/>
                <a:ea typeface="Meiryo UI" panose="020B0604030504040204" pitchFamily="34" charset="-128"/>
              </a:rPr>
              <a:t>Google</a:t>
            </a:r>
            <a:r>
              <a:rPr kumimoji="1" lang="ja-JP" altLang="en-US" sz="1200">
                <a:latin typeface="Meiryo UI" panose="020B0604030504040204" pitchFamily="34" charset="-128"/>
                <a:ea typeface="Meiryo UI" panose="020B0604030504040204" pitchFamily="34" charset="-128"/>
              </a:rPr>
              <a:t>スプレッドシートに記録できる機能を有する</a:t>
            </a:r>
            <a:endParaRPr kumimoji="1" lang="en-US" altLang="ja-JP" sz="12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9E83A19C-069C-038B-740D-0D1AB203E163}"/>
              </a:ext>
            </a:extLst>
          </p:cNvPr>
          <p:cNvSpPr/>
          <p:nvPr/>
        </p:nvSpPr>
        <p:spPr>
          <a:xfrm>
            <a:off x="10289628" y="4352645"/>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データ構造は</a:t>
            </a:r>
            <a:r>
              <a:rPr lang="ja-JP" altLang="en-US" sz="1200">
                <a:highlight>
                  <a:srgbClr val="FFFF00"/>
                </a:highlight>
                <a:latin typeface="Meiryo UI" panose="020B0604030504040204" pitchFamily="34" charset="-128"/>
                <a:ea typeface="Meiryo UI" panose="020B0604030504040204" pitchFamily="34" charset="-128"/>
              </a:rPr>
              <a:t>設計フェーズにて決定</a:t>
            </a:r>
          </a:p>
        </p:txBody>
      </p:sp>
      <p:sp>
        <p:nvSpPr>
          <p:cNvPr id="66" name="正方形/長方形 65">
            <a:extLst>
              <a:ext uri="{FF2B5EF4-FFF2-40B4-BE49-F238E27FC236}">
                <a16:creationId xmlns:a16="http://schemas.microsoft.com/office/drawing/2014/main" id="{95B6C15F-3088-67BA-4A3C-1978BF85086A}"/>
              </a:ext>
            </a:extLst>
          </p:cNvPr>
          <p:cNvSpPr/>
          <p:nvPr/>
        </p:nvSpPr>
        <p:spPr>
          <a:xfrm>
            <a:off x="462456" y="4857096"/>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FR-07</a:t>
            </a:r>
            <a:endParaRPr kumimoji="1" lang="ja-JP" altLang="en-US" sz="1200">
              <a:latin typeface="Meiryo UI" panose="020B0604030504040204" pitchFamily="34" charset="-128"/>
              <a:ea typeface="Meiryo UI" panose="020B0604030504040204" pitchFamily="34" charset="-128"/>
            </a:endParaRPr>
          </a:p>
        </p:txBody>
      </p:sp>
      <p:sp>
        <p:nvSpPr>
          <p:cNvPr id="67" name="正方形/長方形 66">
            <a:extLst>
              <a:ext uri="{FF2B5EF4-FFF2-40B4-BE49-F238E27FC236}">
                <a16:creationId xmlns:a16="http://schemas.microsoft.com/office/drawing/2014/main" id="{ACACBAD4-B033-FC4F-2D77-BB86A6F2698C}"/>
              </a:ext>
            </a:extLst>
          </p:cNvPr>
          <p:cNvSpPr/>
          <p:nvPr/>
        </p:nvSpPr>
        <p:spPr>
          <a:xfrm>
            <a:off x="1292771" y="4857096"/>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問合せ受付の通知</a:t>
            </a:r>
          </a:p>
        </p:txBody>
      </p:sp>
      <p:sp>
        <p:nvSpPr>
          <p:cNvPr id="68" name="正方形/長方形 67">
            <a:extLst>
              <a:ext uri="{FF2B5EF4-FFF2-40B4-BE49-F238E27FC236}">
                <a16:creationId xmlns:a16="http://schemas.microsoft.com/office/drawing/2014/main" id="{86ABDE9D-ECB5-22C4-CBFA-9FBFCA55EAAB}"/>
              </a:ext>
            </a:extLst>
          </p:cNvPr>
          <p:cNvSpPr/>
          <p:nvPr/>
        </p:nvSpPr>
        <p:spPr>
          <a:xfrm>
            <a:off x="2869325" y="4857096"/>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システムは受付完了をお客様に通知する機能を有する</a:t>
            </a:r>
            <a:endParaRPr kumimoji="1" lang="en-US" altLang="ja-JP" sz="1200" dirty="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3B8E8624-4051-E361-A69E-C0F69FD0C3F4}"/>
              </a:ext>
            </a:extLst>
          </p:cNvPr>
          <p:cNvSpPr/>
          <p:nvPr/>
        </p:nvSpPr>
        <p:spPr>
          <a:xfrm>
            <a:off x="10289628" y="4857096"/>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アラート機能による通知を想定</a:t>
            </a:r>
          </a:p>
        </p:txBody>
      </p:sp>
      <p:sp>
        <p:nvSpPr>
          <p:cNvPr id="83" name="正方形/長方形 82">
            <a:extLst>
              <a:ext uri="{FF2B5EF4-FFF2-40B4-BE49-F238E27FC236}">
                <a16:creationId xmlns:a16="http://schemas.microsoft.com/office/drawing/2014/main" id="{0E4D8FB7-02AB-CF92-1FB0-1E165150038C}"/>
              </a:ext>
            </a:extLst>
          </p:cNvPr>
          <p:cNvSpPr/>
          <p:nvPr/>
        </p:nvSpPr>
        <p:spPr>
          <a:xfrm>
            <a:off x="7956331" y="1325939"/>
            <a:ext cx="96695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分類</a:t>
            </a:r>
            <a:endParaRPr kumimoji="1" lang="ja-JP" altLang="en-US" sz="1200">
              <a:latin typeface="Meiryo UI" panose="020B0604030504040204" pitchFamily="34" charset="-128"/>
              <a:ea typeface="Meiryo UI" panose="020B0604030504040204" pitchFamily="34" charset="-128"/>
            </a:endParaRPr>
          </a:p>
        </p:txBody>
      </p:sp>
      <p:sp>
        <p:nvSpPr>
          <p:cNvPr id="84" name="正方形/長方形 83">
            <a:extLst>
              <a:ext uri="{FF2B5EF4-FFF2-40B4-BE49-F238E27FC236}">
                <a16:creationId xmlns:a16="http://schemas.microsoft.com/office/drawing/2014/main" id="{03BC6D65-8B72-E79D-A405-D66466425A8C}"/>
              </a:ext>
            </a:extLst>
          </p:cNvPr>
          <p:cNvSpPr/>
          <p:nvPr/>
        </p:nvSpPr>
        <p:spPr>
          <a:xfrm>
            <a:off x="7956331" y="1830390"/>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UI</a:t>
            </a:r>
            <a:endParaRPr kumimoji="1" lang="ja-JP" altLang="en-US" sz="1200">
              <a:latin typeface="Meiryo UI" panose="020B0604030504040204" pitchFamily="34" charset="-128"/>
              <a:ea typeface="Meiryo UI" panose="020B0604030504040204" pitchFamily="34" charset="-128"/>
            </a:endParaRPr>
          </a:p>
        </p:txBody>
      </p:sp>
      <p:sp>
        <p:nvSpPr>
          <p:cNvPr id="85" name="正方形/長方形 84">
            <a:extLst>
              <a:ext uri="{FF2B5EF4-FFF2-40B4-BE49-F238E27FC236}">
                <a16:creationId xmlns:a16="http://schemas.microsoft.com/office/drawing/2014/main" id="{F49B8CA9-0166-4C5A-C8CF-92FE3DF60672}"/>
              </a:ext>
            </a:extLst>
          </p:cNvPr>
          <p:cNvSpPr/>
          <p:nvPr/>
        </p:nvSpPr>
        <p:spPr>
          <a:xfrm>
            <a:off x="7956331" y="2334841"/>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UI</a:t>
            </a:r>
            <a:endParaRPr kumimoji="1" lang="ja-JP" altLang="en-US" sz="1200">
              <a:latin typeface="Meiryo UI" panose="020B0604030504040204" pitchFamily="34" charset="-128"/>
              <a:ea typeface="Meiryo UI" panose="020B0604030504040204" pitchFamily="34" charset="-128"/>
            </a:endParaRPr>
          </a:p>
        </p:txBody>
      </p:sp>
      <p:sp>
        <p:nvSpPr>
          <p:cNvPr id="86" name="正方形/長方形 85">
            <a:extLst>
              <a:ext uri="{FF2B5EF4-FFF2-40B4-BE49-F238E27FC236}">
                <a16:creationId xmlns:a16="http://schemas.microsoft.com/office/drawing/2014/main" id="{D2A8468D-2356-352B-1F42-9E879459C94E}"/>
              </a:ext>
            </a:extLst>
          </p:cNvPr>
          <p:cNvSpPr/>
          <p:nvPr/>
        </p:nvSpPr>
        <p:spPr>
          <a:xfrm>
            <a:off x="7956331" y="2839292"/>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フロント機能</a:t>
            </a:r>
          </a:p>
        </p:txBody>
      </p:sp>
      <p:sp>
        <p:nvSpPr>
          <p:cNvPr id="87" name="正方形/長方形 86">
            <a:extLst>
              <a:ext uri="{FF2B5EF4-FFF2-40B4-BE49-F238E27FC236}">
                <a16:creationId xmlns:a16="http://schemas.microsoft.com/office/drawing/2014/main" id="{8755BD0A-28F9-37F0-D566-55E8689005E0}"/>
              </a:ext>
            </a:extLst>
          </p:cNvPr>
          <p:cNvSpPr/>
          <p:nvPr/>
        </p:nvSpPr>
        <p:spPr>
          <a:xfrm>
            <a:off x="7956331" y="3343743"/>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フロント機能</a:t>
            </a:r>
          </a:p>
        </p:txBody>
      </p:sp>
      <p:sp>
        <p:nvSpPr>
          <p:cNvPr id="88" name="正方形/長方形 87">
            <a:extLst>
              <a:ext uri="{FF2B5EF4-FFF2-40B4-BE49-F238E27FC236}">
                <a16:creationId xmlns:a16="http://schemas.microsoft.com/office/drawing/2014/main" id="{D9D4103D-491A-8245-0B43-2CC8E6700169}"/>
              </a:ext>
            </a:extLst>
          </p:cNvPr>
          <p:cNvSpPr/>
          <p:nvPr/>
        </p:nvSpPr>
        <p:spPr>
          <a:xfrm>
            <a:off x="7956331" y="3848194"/>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バック機能</a:t>
            </a:r>
          </a:p>
        </p:txBody>
      </p:sp>
      <p:sp>
        <p:nvSpPr>
          <p:cNvPr id="89" name="正方形/長方形 88">
            <a:extLst>
              <a:ext uri="{FF2B5EF4-FFF2-40B4-BE49-F238E27FC236}">
                <a16:creationId xmlns:a16="http://schemas.microsoft.com/office/drawing/2014/main" id="{78A84242-C73E-0F3B-52D3-571FB61194AB}"/>
              </a:ext>
            </a:extLst>
          </p:cNvPr>
          <p:cNvSpPr/>
          <p:nvPr/>
        </p:nvSpPr>
        <p:spPr>
          <a:xfrm>
            <a:off x="7956331" y="4352645"/>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バック機能</a:t>
            </a:r>
          </a:p>
        </p:txBody>
      </p:sp>
      <p:sp>
        <p:nvSpPr>
          <p:cNvPr id="90" name="正方形/長方形 89">
            <a:extLst>
              <a:ext uri="{FF2B5EF4-FFF2-40B4-BE49-F238E27FC236}">
                <a16:creationId xmlns:a16="http://schemas.microsoft.com/office/drawing/2014/main" id="{18532655-6270-5B44-A721-B9CCD85B432A}"/>
              </a:ext>
            </a:extLst>
          </p:cNvPr>
          <p:cNvSpPr/>
          <p:nvPr/>
        </p:nvSpPr>
        <p:spPr>
          <a:xfrm>
            <a:off x="7956331" y="4857096"/>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UI</a:t>
            </a:r>
          </a:p>
          <a:p>
            <a:pPr algn="ctr"/>
            <a:r>
              <a:rPr kumimoji="1" lang="ja-JP" altLang="en-US" sz="1200">
                <a:latin typeface="Meiryo UI" panose="020B0604030504040204" pitchFamily="34" charset="-128"/>
                <a:ea typeface="Meiryo UI" panose="020B0604030504040204" pitchFamily="34" charset="-128"/>
              </a:rPr>
              <a:t>バック機能</a:t>
            </a:r>
          </a:p>
        </p:txBody>
      </p:sp>
      <p:sp>
        <p:nvSpPr>
          <p:cNvPr id="91" name="テキスト ボックス 90">
            <a:extLst>
              <a:ext uri="{FF2B5EF4-FFF2-40B4-BE49-F238E27FC236}">
                <a16:creationId xmlns:a16="http://schemas.microsoft.com/office/drawing/2014/main" id="{B99B0ABA-E40F-3F53-9AF7-0ABF351E18F4}"/>
              </a:ext>
            </a:extLst>
          </p:cNvPr>
          <p:cNvSpPr txBox="1"/>
          <p:nvPr/>
        </p:nvSpPr>
        <p:spPr>
          <a:xfrm>
            <a:off x="462456" y="5919293"/>
            <a:ext cx="4886274" cy="461665"/>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・上記の機能にて業務要件を満たせると想定。</a:t>
            </a:r>
            <a:endParaRPr kumimoji="1"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・各ページのデザイン、テキスト、検証ルール等は設計フェーズにて決定予定。</a:t>
            </a:r>
          </a:p>
        </p:txBody>
      </p:sp>
      <p:sp>
        <p:nvSpPr>
          <p:cNvPr id="13" name="正方形/長方形 12">
            <a:extLst>
              <a:ext uri="{FF2B5EF4-FFF2-40B4-BE49-F238E27FC236}">
                <a16:creationId xmlns:a16="http://schemas.microsoft.com/office/drawing/2014/main" id="{7FE83440-CC4F-DC88-6B65-9A0EC7B0BACB}"/>
              </a:ext>
            </a:extLst>
          </p:cNvPr>
          <p:cNvSpPr/>
          <p:nvPr/>
        </p:nvSpPr>
        <p:spPr>
          <a:xfrm>
            <a:off x="8923283" y="1325939"/>
            <a:ext cx="1366345"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対応業務要件</a:t>
            </a:r>
            <a:endParaRPr kumimoji="1" lang="ja-JP" altLang="en-US" sz="120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5220CB3B-31BA-20BD-02B7-B099F0E9E77A}"/>
              </a:ext>
            </a:extLst>
          </p:cNvPr>
          <p:cNvSpPr/>
          <p:nvPr/>
        </p:nvSpPr>
        <p:spPr>
          <a:xfrm>
            <a:off x="8923283" y="1830390"/>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BR-01</a:t>
            </a:r>
            <a:endParaRPr kumimoji="1" lang="ja-JP" altLang="en-US" sz="120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2B45C001-A1EF-587D-CB8A-3E282B3BA72E}"/>
              </a:ext>
            </a:extLst>
          </p:cNvPr>
          <p:cNvSpPr/>
          <p:nvPr/>
        </p:nvSpPr>
        <p:spPr>
          <a:xfrm>
            <a:off x="8923283" y="2334841"/>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BR-01</a:t>
            </a:r>
            <a:endParaRPr lang="ja-JP" altLang="en-US" sz="120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8EBEB4EC-654A-97E8-FEE0-5F24320C085B}"/>
              </a:ext>
            </a:extLst>
          </p:cNvPr>
          <p:cNvSpPr/>
          <p:nvPr/>
        </p:nvSpPr>
        <p:spPr>
          <a:xfrm>
            <a:off x="8923283" y="2839292"/>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BR-01</a:t>
            </a:r>
            <a:endParaRPr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9B3830C3-ED9F-702A-DEE0-07D794400DB2}"/>
              </a:ext>
            </a:extLst>
          </p:cNvPr>
          <p:cNvSpPr/>
          <p:nvPr/>
        </p:nvSpPr>
        <p:spPr>
          <a:xfrm>
            <a:off x="8923283" y="3343743"/>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BR-02</a:t>
            </a:r>
            <a:endParaRPr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FA54853-4814-9144-5A57-EF3E917B56AA}"/>
              </a:ext>
            </a:extLst>
          </p:cNvPr>
          <p:cNvSpPr/>
          <p:nvPr/>
        </p:nvSpPr>
        <p:spPr>
          <a:xfrm>
            <a:off x="8923283" y="3848194"/>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BR-02</a:t>
            </a:r>
            <a:endParaRPr lang="ja-JP" altLang="en-US" sz="120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0A4E09C-F43E-4C41-A6D4-55C37BD8AFB6}"/>
              </a:ext>
            </a:extLst>
          </p:cNvPr>
          <p:cNvSpPr/>
          <p:nvPr/>
        </p:nvSpPr>
        <p:spPr>
          <a:xfrm>
            <a:off x="8923283" y="4352645"/>
            <a:ext cx="1366345" cy="50445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BR-02</a:t>
            </a:r>
            <a:endParaRPr lang="ja-JP" altLang="en-US" sz="120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CA02BC04-55A1-097D-BE8A-6BD6C74F903B}"/>
              </a:ext>
            </a:extLst>
          </p:cNvPr>
          <p:cNvSpPr/>
          <p:nvPr/>
        </p:nvSpPr>
        <p:spPr>
          <a:xfrm>
            <a:off x="8923283" y="4857096"/>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BR-01</a:t>
            </a:r>
            <a:endParaRPr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9BDC891C-26F0-9A9A-ED85-A39C0E502D10}"/>
              </a:ext>
            </a:extLst>
          </p:cNvPr>
          <p:cNvSpPr/>
          <p:nvPr/>
        </p:nvSpPr>
        <p:spPr>
          <a:xfrm>
            <a:off x="462456" y="5356535"/>
            <a:ext cx="83031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FR-08</a:t>
            </a:r>
            <a:endParaRPr kumimoji="1" lang="ja-JP" altLang="en-US" sz="120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3A41107F-9479-25BA-F243-5EB9F62D3628}"/>
              </a:ext>
            </a:extLst>
          </p:cNvPr>
          <p:cNvSpPr/>
          <p:nvPr/>
        </p:nvSpPr>
        <p:spPr>
          <a:xfrm>
            <a:off x="1292771" y="5356535"/>
            <a:ext cx="1576553"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問合せ内容の閲覧</a:t>
            </a:r>
          </a:p>
        </p:txBody>
      </p:sp>
      <p:sp>
        <p:nvSpPr>
          <p:cNvPr id="23" name="正方形/長方形 22">
            <a:extLst>
              <a:ext uri="{FF2B5EF4-FFF2-40B4-BE49-F238E27FC236}">
                <a16:creationId xmlns:a16="http://schemas.microsoft.com/office/drawing/2014/main" id="{5310BA90-34E8-48CD-4E90-AC84DDC6539C}"/>
              </a:ext>
            </a:extLst>
          </p:cNvPr>
          <p:cNvSpPr/>
          <p:nvPr/>
        </p:nvSpPr>
        <p:spPr>
          <a:xfrm>
            <a:off x="2869325" y="5356535"/>
            <a:ext cx="5087006"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a:t>
            </a:r>
            <a:r>
              <a:rPr kumimoji="1" lang="en-US" altLang="ja-JP" sz="1200" dirty="0">
                <a:latin typeface="Meiryo UI" panose="020B0604030504040204" pitchFamily="34" charset="-128"/>
                <a:ea typeface="Meiryo UI" panose="020B0604030504040204" pitchFamily="34" charset="-128"/>
              </a:rPr>
              <a:t>Google</a:t>
            </a:r>
            <a:r>
              <a:rPr lang="ja-JP" altLang="en-US" sz="1200">
                <a:latin typeface="Meiryo UI" panose="020B0604030504040204" pitchFamily="34" charset="-128"/>
                <a:ea typeface="Meiryo UI" panose="020B0604030504040204" pitchFamily="34" charset="-128"/>
              </a:rPr>
              <a:t>スプレッドシート）</a:t>
            </a:r>
            <a:r>
              <a:rPr kumimoji="1" lang="ja-JP" altLang="en-US" sz="1200">
                <a:latin typeface="Meiryo UI" panose="020B0604030504040204" pitchFamily="34" charset="-128"/>
                <a:ea typeface="Meiryo UI" panose="020B0604030504040204" pitchFamily="34" charset="-128"/>
              </a:rPr>
              <a:t>に保存された問合せ記録は権限を有するものならいつでも閲覧・編集が可能</a:t>
            </a:r>
            <a:endParaRPr kumimoji="1" lang="en-US" altLang="ja-JP" sz="1200" dirty="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75426F64-EB02-18D4-9DAD-42FCBA47BA66}"/>
              </a:ext>
            </a:extLst>
          </p:cNvPr>
          <p:cNvSpPr/>
          <p:nvPr/>
        </p:nvSpPr>
        <p:spPr>
          <a:xfrm>
            <a:off x="10289628" y="5356535"/>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担当者、部門長による閲覧・編集</a:t>
            </a:r>
          </a:p>
        </p:txBody>
      </p:sp>
      <p:sp>
        <p:nvSpPr>
          <p:cNvPr id="25" name="正方形/長方形 24">
            <a:extLst>
              <a:ext uri="{FF2B5EF4-FFF2-40B4-BE49-F238E27FC236}">
                <a16:creationId xmlns:a16="http://schemas.microsoft.com/office/drawing/2014/main" id="{F1267851-C310-A3C6-44FD-7BF5C5601BC3}"/>
              </a:ext>
            </a:extLst>
          </p:cNvPr>
          <p:cNvSpPr/>
          <p:nvPr/>
        </p:nvSpPr>
        <p:spPr>
          <a:xfrm>
            <a:off x="7956331" y="5356535"/>
            <a:ext cx="966952"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UI</a:t>
            </a:r>
          </a:p>
          <a:p>
            <a:pPr algn="ctr"/>
            <a:r>
              <a:rPr kumimoji="1" lang="ja-JP" altLang="en-US" sz="1200">
                <a:latin typeface="Meiryo UI" panose="020B0604030504040204" pitchFamily="34" charset="-128"/>
                <a:ea typeface="Meiryo UI" panose="020B0604030504040204" pitchFamily="34" charset="-128"/>
              </a:rPr>
              <a:t>バック機能</a:t>
            </a:r>
          </a:p>
        </p:txBody>
      </p:sp>
      <p:sp>
        <p:nvSpPr>
          <p:cNvPr id="26" name="正方形/長方形 25">
            <a:extLst>
              <a:ext uri="{FF2B5EF4-FFF2-40B4-BE49-F238E27FC236}">
                <a16:creationId xmlns:a16="http://schemas.microsoft.com/office/drawing/2014/main" id="{3FD71BBF-7080-21DE-7295-777EA8277757}"/>
              </a:ext>
            </a:extLst>
          </p:cNvPr>
          <p:cNvSpPr/>
          <p:nvPr/>
        </p:nvSpPr>
        <p:spPr>
          <a:xfrm>
            <a:off x="8923283" y="5356535"/>
            <a:ext cx="1366345"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BR-03-06</a:t>
            </a:r>
          </a:p>
        </p:txBody>
      </p:sp>
    </p:spTree>
    <p:extLst>
      <p:ext uri="{BB962C8B-B14F-4D97-AF65-F5344CB8AC3E}">
        <p14:creationId xmlns:p14="http://schemas.microsoft.com/office/powerpoint/2010/main" val="66327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38513-779B-7D96-D170-840972B2384E}"/>
              </a:ext>
            </a:extLst>
          </p:cNvPr>
          <p:cNvSpPr>
            <a:spLocks noGrp="1"/>
          </p:cNvSpPr>
          <p:nvPr>
            <p:ph type="title"/>
          </p:nvPr>
        </p:nvSpPr>
        <p:spPr/>
        <p:txBody>
          <a:bodyPr>
            <a:normAutofit fontScale="90000"/>
          </a:bodyPr>
          <a:lstStyle/>
          <a:p>
            <a:r>
              <a:rPr kumimoji="1" lang="ja-JP" altLang="en-US"/>
              <a:t>補足：機能と</a:t>
            </a:r>
            <a:r>
              <a:rPr lang="ja-JP" altLang="en-US"/>
              <a:t>配置</a:t>
            </a:r>
            <a:r>
              <a:rPr kumimoji="1" lang="ja-JP" altLang="en-US"/>
              <a:t>イメージ</a:t>
            </a:r>
          </a:p>
        </p:txBody>
      </p:sp>
      <p:sp>
        <p:nvSpPr>
          <p:cNvPr id="4" name="フッター プレースホルダー 3">
            <a:extLst>
              <a:ext uri="{FF2B5EF4-FFF2-40B4-BE49-F238E27FC236}">
                <a16:creationId xmlns:a16="http://schemas.microsoft.com/office/drawing/2014/main" id="{15AAFFBE-B6C6-6C87-170B-5DE449A45886}"/>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B1AC5BDD-B45F-1534-4A02-76F458A714D8}"/>
              </a:ext>
            </a:extLst>
          </p:cNvPr>
          <p:cNvSpPr>
            <a:spLocks noGrp="1"/>
          </p:cNvSpPr>
          <p:nvPr>
            <p:ph type="sldNum" sz="quarter" idx="12"/>
          </p:nvPr>
        </p:nvSpPr>
        <p:spPr/>
        <p:txBody>
          <a:bodyPr/>
          <a:lstStyle/>
          <a:p>
            <a:fld id="{462052E6-07CA-9B46-B866-FDE18BF74505}" type="slidenum">
              <a:rPr lang="ja-JP" altLang="en-US" smtClean="0"/>
              <a:pPr/>
              <a:t>7</a:t>
            </a:fld>
            <a:endParaRPr lang="ja-JP" altLang="en-US"/>
          </a:p>
        </p:txBody>
      </p:sp>
      <p:sp>
        <p:nvSpPr>
          <p:cNvPr id="6" name="正方形/長方形 5">
            <a:extLst>
              <a:ext uri="{FF2B5EF4-FFF2-40B4-BE49-F238E27FC236}">
                <a16:creationId xmlns:a16="http://schemas.microsoft.com/office/drawing/2014/main" id="{AC97C092-B5B4-A126-ABFC-F24C84D864A9}"/>
              </a:ext>
            </a:extLst>
          </p:cNvPr>
          <p:cNvSpPr/>
          <p:nvPr/>
        </p:nvSpPr>
        <p:spPr>
          <a:xfrm>
            <a:off x="690634" y="2512795"/>
            <a:ext cx="2354317" cy="2823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90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69702116-7BAB-FC98-E96D-756C84F714B2}"/>
              </a:ext>
            </a:extLst>
          </p:cNvPr>
          <p:cNvSpPr/>
          <p:nvPr/>
        </p:nvSpPr>
        <p:spPr>
          <a:xfrm>
            <a:off x="690635" y="2186976"/>
            <a:ext cx="1177158" cy="32582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TOP</a:t>
            </a:r>
            <a:endParaRPr kumimoji="1" lang="ja-JP" altLang="en-US" sz="90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DD66D358-8167-907F-44B9-04218DC65B56}"/>
              </a:ext>
            </a:extLst>
          </p:cNvPr>
          <p:cNvSpPr/>
          <p:nvPr/>
        </p:nvSpPr>
        <p:spPr>
          <a:xfrm>
            <a:off x="1867793" y="2186976"/>
            <a:ext cx="1177158" cy="32582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CONTACT</a:t>
            </a:r>
            <a:endParaRPr kumimoji="1" lang="ja-JP" altLang="en-US" sz="90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B6522A6-0487-9FD2-73EF-295431ED1AD2}"/>
              </a:ext>
            </a:extLst>
          </p:cNvPr>
          <p:cNvSpPr/>
          <p:nvPr/>
        </p:nvSpPr>
        <p:spPr>
          <a:xfrm>
            <a:off x="690634" y="2512796"/>
            <a:ext cx="2354317" cy="8092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Image</a:t>
            </a:r>
            <a:r>
              <a:rPr kumimoji="1" lang="ja-JP" altLang="en-US" sz="900">
                <a:latin typeface="Meiryo UI" panose="020B0604030504040204" pitchFamily="34" charset="-128"/>
                <a:ea typeface="Meiryo UI" panose="020B0604030504040204" pitchFamily="34" charset="-128"/>
              </a:rPr>
              <a:t>画像</a:t>
            </a:r>
          </a:p>
        </p:txBody>
      </p:sp>
      <p:sp>
        <p:nvSpPr>
          <p:cNvPr id="10" name="正方形/長方形 9">
            <a:extLst>
              <a:ext uri="{FF2B5EF4-FFF2-40B4-BE49-F238E27FC236}">
                <a16:creationId xmlns:a16="http://schemas.microsoft.com/office/drawing/2014/main" id="{1434ED2F-F35E-365B-C7D7-8F7F539F9140}"/>
              </a:ext>
            </a:extLst>
          </p:cNvPr>
          <p:cNvSpPr/>
          <p:nvPr/>
        </p:nvSpPr>
        <p:spPr>
          <a:xfrm>
            <a:off x="690633" y="5335835"/>
            <a:ext cx="2354317" cy="3047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footer</a:t>
            </a:r>
            <a:endParaRPr kumimoji="1" lang="ja-JP" altLang="en-US" sz="90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60218732-54EE-7D41-A3D8-AF801E08FB19}"/>
              </a:ext>
            </a:extLst>
          </p:cNvPr>
          <p:cNvSpPr/>
          <p:nvPr/>
        </p:nvSpPr>
        <p:spPr>
          <a:xfrm>
            <a:off x="1011199" y="3682824"/>
            <a:ext cx="1713186" cy="110959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会社說明文</a:t>
            </a:r>
          </a:p>
        </p:txBody>
      </p:sp>
      <p:sp>
        <p:nvSpPr>
          <p:cNvPr id="13" name="正方形/長方形 12">
            <a:extLst>
              <a:ext uri="{FF2B5EF4-FFF2-40B4-BE49-F238E27FC236}">
                <a16:creationId xmlns:a16="http://schemas.microsoft.com/office/drawing/2014/main" id="{9B2827DD-6206-EAD4-CAE2-DDCC390C0878}"/>
              </a:ext>
            </a:extLst>
          </p:cNvPr>
          <p:cNvSpPr/>
          <p:nvPr/>
        </p:nvSpPr>
        <p:spPr>
          <a:xfrm>
            <a:off x="3538938" y="2512795"/>
            <a:ext cx="2354317" cy="2823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90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5CF7404F-3B0F-70F9-B683-D2116BD51E83}"/>
              </a:ext>
            </a:extLst>
          </p:cNvPr>
          <p:cNvSpPr/>
          <p:nvPr/>
        </p:nvSpPr>
        <p:spPr>
          <a:xfrm>
            <a:off x="3538939" y="2186976"/>
            <a:ext cx="1177158" cy="32582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TOP</a:t>
            </a:r>
            <a:endParaRPr kumimoji="1" lang="ja-JP" altLang="en-US" sz="90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AB474A44-AC3A-CF60-D28B-829E4969CFA5}"/>
              </a:ext>
            </a:extLst>
          </p:cNvPr>
          <p:cNvSpPr/>
          <p:nvPr/>
        </p:nvSpPr>
        <p:spPr>
          <a:xfrm>
            <a:off x="4716097" y="2186976"/>
            <a:ext cx="1177158" cy="32582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CONTACT</a:t>
            </a:r>
            <a:endParaRPr kumimoji="1" lang="ja-JP" altLang="en-US" sz="9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4992CC69-B942-DBA1-5574-58D51AF6B69E}"/>
              </a:ext>
            </a:extLst>
          </p:cNvPr>
          <p:cNvSpPr/>
          <p:nvPr/>
        </p:nvSpPr>
        <p:spPr>
          <a:xfrm>
            <a:off x="3538937" y="5335835"/>
            <a:ext cx="2354317" cy="3047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latin typeface="Meiryo UI" panose="020B0604030504040204" pitchFamily="34" charset="-128"/>
                <a:ea typeface="Meiryo UI" panose="020B0604030504040204" pitchFamily="34" charset="-128"/>
              </a:rPr>
              <a:t>footer</a:t>
            </a:r>
            <a:endParaRPr kumimoji="1" lang="ja-JP" altLang="en-US" sz="9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852EC4C-829C-9CD7-FF51-B45C98C36D97}"/>
              </a:ext>
            </a:extLst>
          </p:cNvPr>
          <p:cNvSpPr/>
          <p:nvPr/>
        </p:nvSpPr>
        <p:spPr>
          <a:xfrm>
            <a:off x="3806953" y="2867421"/>
            <a:ext cx="1713186" cy="2032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900">
              <a:latin typeface="Meiryo UI" panose="020B0604030504040204" pitchFamily="34" charset="-128"/>
              <a:ea typeface="Meiryo UI" panose="020B0604030504040204" pitchFamily="34" charset="-128"/>
            </a:endParaRPr>
          </a:p>
        </p:txBody>
      </p:sp>
      <p:sp>
        <p:nvSpPr>
          <p:cNvPr id="21" name="テキスト ボックス 20">
            <a:extLst>
              <a:ext uri="{FF2B5EF4-FFF2-40B4-BE49-F238E27FC236}">
                <a16:creationId xmlns:a16="http://schemas.microsoft.com/office/drawing/2014/main" id="{1A8BAF54-D657-342D-DD2B-17D17FFD7BA8}"/>
              </a:ext>
            </a:extLst>
          </p:cNvPr>
          <p:cNvSpPr txBox="1"/>
          <p:nvPr/>
        </p:nvSpPr>
        <p:spPr>
          <a:xfrm>
            <a:off x="3707104" y="2620050"/>
            <a:ext cx="510076" cy="230832"/>
          </a:xfrm>
          <a:prstGeom prst="rect">
            <a:avLst/>
          </a:prstGeom>
          <a:noFill/>
        </p:spPr>
        <p:txBody>
          <a:bodyPr wrap="none" rtlCol="0">
            <a:spAutoFit/>
          </a:bodyPr>
          <a:lstStyle/>
          <a:p>
            <a:r>
              <a:rPr lang="ja-JP" altLang="en-US" sz="900">
                <a:latin typeface="Meiryo UI" panose="020B0604030504040204" pitchFamily="34" charset="-128"/>
                <a:ea typeface="Meiryo UI" panose="020B0604030504040204" pitchFamily="34" charset="-128"/>
              </a:rPr>
              <a:t>お名前</a:t>
            </a:r>
            <a:endParaRPr kumimoji="1" lang="ja-JP" altLang="en-US" sz="90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AA4EB603-41D0-CE28-9B90-12B4533ACECA}"/>
              </a:ext>
            </a:extLst>
          </p:cNvPr>
          <p:cNvSpPr/>
          <p:nvPr/>
        </p:nvSpPr>
        <p:spPr>
          <a:xfrm>
            <a:off x="3806953" y="3457454"/>
            <a:ext cx="1713186" cy="2032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900">
              <a:latin typeface="Meiryo UI" panose="020B0604030504040204" pitchFamily="34" charset="-128"/>
              <a:ea typeface="Meiryo UI" panose="020B0604030504040204" pitchFamily="34" charset="-128"/>
            </a:endParaRPr>
          </a:p>
        </p:txBody>
      </p:sp>
      <p:sp>
        <p:nvSpPr>
          <p:cNvPr id="23" name="テキスト ボックス 22">
            <a:extLst>
              <a:ext uri="{FF2B5EF4-FFF2-40B4-BE49-F238E27FC236}">
                <a16:creationId xmlns:a16="http://schemas.microsoft.com/office/drawing/2014/main" id="{D8A16E2B-EA93-66E0-023E-72A0AB0F2135}"/>
              </a:ext>
            </a:extLst>
          </p:cNvPr>
          <p:cNvSpPr txBox="1"/>
          <p:nvPr/>
        </p:nvSpPr>
        <p:spPr>
          <a:xfrm>
            <a:off x="3707104" y="3210083"/>
            <a:ext cx="490840" cy="230832"/>
          </a:xfrm>
          <a:prstGeom prst="rect">
            <a:avLst/>
          </a:prstGeom>
          <a:noFill/>
        </p:spPr>
        <p:txBody>
          <a:bodyPr wrap="none" rtlCol="0">
            <a:spAutoFit/>
          </a:bodyPr>
          <a:lstStyle/>
          <a:p>
            <a:r>
              <a:rPr lang="en-US" altLang="ja-JP" sz="900" dirty="0">
                <a:latin typeface="Meiryo UI" panose="020B0604030504040204" pitchFamily="34" charset="-128"/>
                <a:ea typeface="Meiryo UI" panose="020B0604030504040204" pitchFamily="34" charset="-128"/>
              </a:rPr>
              <a:t>Email</a:t>
            </a:r>
            <a:endParaRPr kumimoji="1" lang="ja-JP" altLang="en-US" sz="90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A78CED7F-7E34-657A-3DD2-D01061C2589D}"/>
              </a:ext>
            </a:extLst>
          </p:cNvPr>
          <p:cNvSpPr/>
          <p:nvPr/>
        </p:nvSpPr>
        <p:spPr>
          <a:xfrm>
            <a:off x="3806953" y="4098885"/>
            <a:ext cx="1713186" cy="4232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900">
              <a:latin typeface="Meiryo UI" panose="020B0604030504040204" pitchFamily="34" charset="-128"/>
              <a:ea typeface="Meiryo UI" panose="020B0604030504040204" pitchFamily="34" charset="-128"/>
            </a:endParaRPr>
          </a:p>
        </p:txBody>
      </p:sp>
      <p:sp>
        <p:nvSpPr>
          <p:cNvPr id="25" name="テキスト ボックス 24">
            <a:extLst>
              <a:ext uri="{FF2B5EF4-FFF2-40B4-BE49-F238E27FC236}">
                <a16:creationId xmlns:a16="http://schemas.microsoft.com/office/drawing/2014/main" id="{00E072C1-B920-CBD8-A4CC-118DFB25EE1E}"/>
              </a:ext>
            </a:extLst>
          </p:cNvPr>
          <p:cNvSpPr txBox="1"/>
          <p:nvPr/>
        </p:nvSpPr>
        <p:spPr>
          <a:xfrm>
            <a:off x="3707104" y="3851515"/>
            <a:ext cx="838691" cy="230832"/>
          </a:xfrm>
          <a:prstGeom prst="rect">
            <a:avLst/>
          </a:prstGeom>
          <a:noFill/>
        </p:spPr>
        <p:txBody>
          <a:bodyPr wrap="none" rtlCol="0">
            <a:spAutoFit/>
          </a:bodyPr>
          <a:lstStyle/>
          <a:p>
            <a:r>
              <a:rPr lang="ja-JP" altLang="en-US" sz="900">
                <a:latin typeface="Meiryo UI" panose="020B0604030504040204" pitchFamily="34" charset="-128"/>
                <a:ea typeface="Meiryo UI" panose="020B0604030504040204" pitchFamily="34" charset="-128"/>
              </a:rPr>
              <a:t>お問合せ内容</a:t>
            </a:r>
            <a:endParaRPr kumimoji="1" lang="ja-JP" altLang="en-US" sz="900">
              <a:latin typeface="Meiryo UI" panose="020B0604030504040204" pitchFamily="34" charset="-128"/>
              <a:ea typeface="Meiryo UI" panose="020B0604030504040204" pitchFamily="34" charset="-128"/>
            </a:endParaRPr>
          </a:p>
        </p:txBody>
      </p:sp>
      <p:sp>
        <p:nvSpPr>
          <p:cNvPr id="26" name="角丸四角形 25">
            <a:extLst>
              <a:ext uri="{FF2B5EF4-FFF2-40B4-BE49-F238E27FC236}">
                <a16:creationId xmlns:a16="http://schemas.microsoft.com/office/drawing/2014/main" id="{A6DB7283-6BB7-EA6E-0867-9F1EFB862AF7}"/>
              </a:ext>
            </a:extLst>
          </p:cNvPr>
          <p:cNvSpPr/>
          <p:nvPr/>
        </p:nvSpPr>
        <p:spPr>
          <a:xfrm>
            <a:off x="4417864" y="4958310"/>
            <a:ext cx="596462" cy="239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a:t>
            </a:r>
          </a:p>
        </p:txBody>
      </p:sp>
      <p:grpSp>
        <p:nvGrpSpPr>
          <p:cNvPr id="27" name="グループ化 26">
            <a:extLst>
              <a:ext uri="{FF2B5EF4-FFF2-40B4-BE49-F238E27FC236}">
                <a16:creationId xmlns:a16="http://schemas.microsoft.com/office/drawing/2014/main" id="{8B52365B-84DD-242C-DE6E-8265032335AE}"/>
              </a:ext>
            </a:extLst>
          </p:cNvPr>
          <p:cNvGrpSpPr/>
          <p:nvPr/>
        </p:nvGrpSpPr>
        <p:grpSpPr>
          <a:xfrm>
            <a:off x="1103188" y="1403306"/>
            <a:ext cx="352052" cy="426055"/>
            <a:chOff x="9762124" y="4277710"/>
            <a:chExt cx="451856" cy="546838"/>
          </a:xfrm>
          <a:solidFill>
            <a:srgbClr val="00B050"/>
          </a:solidFill>
        </p:grpSpPr>
        <p:sp>
          <p:nvSpPr>
            <p:cNvPr id="28" name="円/楕円 27">
              <a:extLst>
                <a:ext uri="{FF2B5EF4-FFF2-40B4-BE49-F238E27FC236}">
                  <a16:creationId xmlns:a16="http://schemas.microsoft.com/office/drawing/2014/main" id="{A80B204B-5021-5810-C97D-393FFA6192FA}"/>
                </a:ext>
              </a:extLst>
            </p:cNvPr>
            <p:cNvSpPr/>
            <p:nvPr/>
          </p:nvSpPr>
          <p:spPr>
            <a:xfrm>
              <a:off x="9858703" y="4277710"/>
              <a:ext cx="258699" cy="2586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片側の 2 つの角を丸めた四角形 28">
              <a:extLst>
                <a:ext uri="{FF2B5EF4-FFF2-40B4-BE49-F238E27FC236}">
                  <a16:creationId xmlns:a16="http://schemas.microsoft.com/office/drawing/2014/main" id="{27881501-FC94-6D58-B03C-7D4EB7425402}"/>
                </a:ext>
              </a:extLst>
            </p:cNvPr>
            <p:cNvSpPr/>
            <p:nvPr/>
          </p:nvSpPr>
          <p:spPr>
            <a:xfrm>
              <a:off x="9762124" y="4565849"/>
              <a:ext cx="451856" cy="25869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78D4BF5D-5351-0E61-8D11-56015D00E973}"/>
              </a:ext>
            </a:extLst>
          </p:cNvPr>
          <p:cNvSpPr txBox="1"/>
          <p:nvPr/>
        </p:nvSpPr>
        <p:spPr>
          <a:xfrm>
            <a:off x="970475" y="1078867"/>
            <a:ext cx="617477"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お客様</a:t>
            </a:r>
          </a:p>
        </p:txBody>
      </p:sp>
      <p:cxnSp>
        <p:nvCxnSpPr>
          <p:cNvPr id="32" name="直線矢印コネクタ 31">
            <a:extLst>
              <a:ext uri="{FF2B5EF4-FFF2-40B4-BE49-F238E27FC236}">
                <a16:creationId xmlns:a16="http://schemas.microsoft.com/office/drawing/2014/main" id="{34BB7B0A-022F-ABB8-81A7-84D54D21F744}"/>
              </a:ext>
            </a:extLst>
          </p:cNvPr>
          <p:cNvCxnSpPr>
            <a:stCxn id="29" idx="1"/>
            <a:endCxn id="7" idx="0"/>
          </p:cNvCxnSpPr>
          <p:nvPr/>
        </p:nvCxnSpPr>
        <p:spPr>
          <a:xfrm>
            <a:off x="1279214" y="1829361"/>
            <a:ext cx="0" cy="357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2FBD67F4-12D2-034C-9B0E-CFEF2EB8915C}"/>
              </a:ext>
            </a:extLst>
          </p:cNvPr>
          <p:cNvCxnSpPr>
            <a:stCxn id="8" idx="0"/>
            <a:endCxn id="15" idx="0"/>
          </p:cNvCxnSpPr>
          <p:nvPr/>
        </p:nvCxnSpPr>
        <p:spPr>
          <a:xfrm rot="5400000" flipH="1" flipV="1">
            <a:off x="3880524" y="762824"/>
            <a:ext cx="12700" cy="284830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62C5E2A9-D700-9600-B916-EB80C07B8EF7}"/>
              </a:ext>
            </a:extLst>
          </p:cNvPr>
          <p:cNvSpPr/>
          <p:nvPr/>
        </p:nvSpPr>
        <p:spPr>
          <a:xfrm>
            <a:off x="6956310" y="2618883"/>
            <a:ext cx="1114096" cy="80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API</a:t>
            </a:r>
          </a:p>
        </p:txBody>
      </p:sp>
      <p:sp>
        <p:nvSpPr>
          <p:cNvPr id="36" name="正方形/長方形 35">
            <a:extLst>
              <a:ext uri="{FF2B5EF4-FFF2-40B4-BE49-F238E27FC236}">
                <a16:creationId xmlns:a16="http://schemas.microsoft.com/office/drawing/2014/main" id="{CF52C4ED-9607-1324-C757-03A067768C7E}"/>
              </a:ext>
            </a:extLst>
          </p:cNvPr>
          <p:cNvSpPr/>
          <p:nvPr/>
        </p:nvSpPr>
        <p:spPr>
          <a:xfrm>
            <a:off x="8780537" y="2618883"/>
            <a:ext cx="1114096" cy="80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Google</a:t>
            </a:r>
          </a:p>
          <a:p>
            <a:pPr algn="ctr"/>
            <a:r>
              <a:rPr kumimoji="1" lang="ja-JP" altLang="en-US" sz="1200">
                <a:latin typeface="Meiryo UI" panose="020B0604030504040204" pitchFamily="34" charset="-128"/>
                <a:ea typeface="Meiryo UI" panose="020B0604030504040204" pitchFamily="34" charset="-128"/>
              </a:rPr>
              <a:t>スプレッドシート</a:t>
            </a:r>
          </a:p>
        </p:txBody>
      </p:sp>
      <p:cxnSp>
        <p:nvCxnSpPr>
          <p:cNvPr id="38" name="カギ線コネクタ 37">
            <a:extLst>
              <a:ext uri="{FF2B5EF4-FFF2-40B4-BE49-F238E27FC236}">
                <a16:creationId xmlns:a16="http://schemas.microsoft.com/office/drawing/2014/main" id="{64A01B75-7B46-36B0-2FE8-4724A799BA30}"/>
              </a:ext>
            </a:extLst>
          </p:cNvPr>
          <p:cNvCxnSpPr>
            <a:stCxn id="26" idx="3"/>
            <a:endCxn id="35" idx="1"/>
          </p:cNvCxnSpPr>
          <p:nvPr/>
        </p:nvCxnSpPr>
        <p:spPr>
          <a:xfrm flipV="1">
            <a:off x="5014326" y="3022218"/>
            <a:ext cx="1941984" cy="2056084"/>
          </a:xfrm>
          <a:prstGeom prst="bentConnector3">
            <a:avLst>
              <a:gd name="adj1" fmla="val 667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722B391-F648-5104-DBEC-1064109ECE84}"/>
              </a:ext>
            </a:extLst>
          </p:cNvPr>
          <p:cNvCxnSpPr>
            <a:stCxn id="35" idx="3"/>
            <a:endCxn id="36" idx="1"/>
          </p:cNvCxnSpPr>
          <p:nvPr/>
        </p:nvCxnSpPr>
        <p:spPr>
          <a:xfrm>
            <a:off x="8070406" y="3022218"/>
            <a:ext cx="710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26C371EE-ED11-E96A-F281-341344CF99FF}"/>
              </a:ext>
            </a:extLst>
          </p:cNvPr>
          <p:cNvGrpSpPr/>
          <p:nvPr/>
        </p:nvGrpSpPr>
        <p:grpSpPr>
          <a:xfrm>
            <a:off x="10751904" y="2809189"/>
            <a:ext cx="352052" cy="426055"/>
            <a:chOff x="9762124" y="4277710"/>
            <a:chExt cx="451856" cy="546838"/>
          </a:xfrm>
        </p:grpSpPr>
        <p:sp>
          <p:nvSpPr>
            <p:cNvPr id="43" name="円/楕円 42">
              <a:extLst>
                <a:ext uri="{FF2B5EF4-FFF2-40B4-BE49-F238E27FC236}">
                  <a16:creationId xmlns:a16="http://schemas.microsoft.com/office/drawing/2014/main" id="{64FB04CF-2F7B-BA28-1F45-4371A7169A97}"/>
                </a:ext>
              </a:extLst>
            </p:cNvPr>
            <p:cNvSpPr/>
            <p:nvPr/>
          </p:nvSpPr>
          <p:spPr>
            <a:xfrm>
              <a:off x="9858703" y="4277710"/>
              <a:ext cx="258699" cy="2586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片側の 2 つの角を丸めた四角形 43">
              <a:extLst>
                <a:ext uri="{FF2B5EF4-FFF2-40B4-BE49-F238E27FC236}">
                  <a16:creationId xmlns:a16="http://schemas.microsoft.com/office/drawing/2014/main" id="{350A5C54-6989-5324-5049-707295754384}"/>
                </a:ext>
              </a:extLst>
            </p:cNvPr>
            <p:cNvSpPr/>
            <p:nvPr/>
          </p:nvSpPr>
          <p:spPr>
            <a:xfrm>
              <a:off x="9762124" y="4565849"/>
              <a:ext cx="451856" cy="25869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B376EB25-CC53-B6A1-A29E-C303E48A9E5F}"/>
              </a:ext>
            </a:extLst>
          </p:cNvPr>
          <p:cNvSpPr txBox="1"/>
          <p:nvPr/>
        </p:nvSpPr>
        <p:spPr>
          <a:xfrm>
            <a:off x="10604764" y="3246711"/>
            <a:ext cx="646331"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担当者</a:t>
            </a:r>
            <a:endParaRPr kumimoji="1" lang="ja-JP" altLang="en-US" sz="1200">
              <a:latin typeface="Meiryo UI" panose="020B0604030504040204" pitchFamily="34" charset="-128"/>
              <a:ea typeface="Meiryo UI" panose="020B0604030504040204" pitchFamily="34" charset="-128"/>
            </a:endParaRPr>
          </a:p>
        </p:txBody>
      </p:sp>
      <p:cxnSp>
        <p:nvCxnSpPr>
          <p:cNvPr id="47" name="直線矢印コネクタ 46">
            <a:extLst>
              <a:ext uri="{FF2B5EF4-FFF2-40B4-BE49-F238E27FC236}">
                <a16:creationId xmlns:a16="http://schemas.microsoft.com/office/drawing/2014/main" id="{1649A890-3389-4002-B6E9-E671B358F5CE}"/>
              </a:ext>
            </a:extLst>
          </p:cNvPr>
          <p:cNvCxnSpPr>
            <a:cxnSpLocks/>
            <a:endCxn id="36" idx="3"/>
          </p:cNvCxnSpPr>
          <p:nvPr/>
        </p:nvCxnSpPr>
        <p:spPr>
          <a:xfrm flipH="1">
            <a:off x="9894633" y="3022218"/>
            <a:ext cx="710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40652931-7D54-E49E-67F1-285AF911DCE8}"/>
              </a:ext>
            </a:extLst>
          </p:cNvPr>
          <p:cNvSpPr txBox="1"/>
          <p:nvPr/>
        </p:nvSpPr>
        <p:spPr>
          <a:xfrm>
            <a:off x="3806952" y="3070637"/>
            <a:ext cx="902811" cy="200055"/>
          </a:xfrm>
          <a:prstGeom prst="rect">
            <a:avLst/>
          </a:prstGeom>
          <a:noFill/>
          <a:ln>
            <a:noFill/>
          </a:ln>
        </p:spPr>
        <p:txBody>
          <a:bodyPr wrap="none" rtlCol="0">
            <a:spAutoFit/>
          </a:bodyPr>
          <a:lstStyle/>
          <a:p>
            <a:r>
              <a:rPr lang="ja-JP" altLang="en-US" sz="700">
                <a:solidFill>
                  <a:srgbClr val="FF0000"/>
                </a:solidFill>
                <a:latin typeface="Meiryo UI" panose="020B0604030504040204" pitchFamily="34" charset="-128"/>
                <a:ea typeface="Meiryo UI" panose="020B0604030504040204" pitchFamily="34" charset="-128"/>
              </a:rPr>
              <a:t>お名前は必須です。</a:t>
            </a:r>
            <a:endParaRPr kumimoji="1" lang="ja-JP" altLang="en-US" sz="700">
              <a:solidFill>
                <a:srgbClr val="FF0000"/>
              </a:solidFill>
              <a:latin typeface="Meiryo UI" panose="020B0604030504040204" pitchFamily="34" charset="-128"/>
              <a:ea typeface="Meiryo UI" panose="020B0604030504040204" pitchFamily="34" charset="-128"/>
            </a:endParaRPr>
          </a:p>
        </p:txBody>
      </p:sp>
      <p:sp>
        <p:nvSpPr>
          <p:cNvPr id="54" name="テキスト ボックス 53">
            <a:extLst>
              <a:ext uri="{FF2B5EF4-FFF2-40B4-BE49-F238E27FC236}">
                <a16:creationId xmlns:a16="http://schemas.microsoft.com/office/drawing/2014/main" id="{43E2D9C7-4CF0-D545-85F6-219C8FFF2AF3}"/>
              </a:ext>
            </a:extLst>
          </p:cNvPr>
          <p:cNvSpPr txBox="1"/>
          <p:nvPr/>
        </p:nvSpPr>
        <p:spPr>
          <a:xfrm>
            <a:off x="3806952" y="3669727"/>
            <a:ext cx="2015295" cy="200055"/>
          </a:xfrm>
          <a:prstGeom prst="rect">
            <a:avLst/>
          </a:prstGeom>
          <a:noFill/>
          <a:ln>
            <a:noFill/>
          </a:ln>
        </p:spPr>
        <p:txBody>
          <a:bodyPr wrap="none" rtlCol="0">
            <a:spAutoFit/>
          </a:bodyPr>
          <a:lstStyle/>
          <a:p>
            <a:r>
              <a:rPr lang="en-US" altLang="ja-JP" sz="700" dirty="0">
                <a:solidFill>
                  <a:srgbClr val="FF0000"/>
                </a:solidFill>
                <a:latin typeface="Meiryo UI" panose="020B0604030504040204" pitchFamily="34" charset="-128"/>
                <a:ea typeface="Meiryo UI" panose="020B0604030504040204" pitchFamily="34" charset="-128"/>
              </a:rPr>
              <a:t>Email</a:t>
            </a:r>
            <a:r>
              <a:rPr lang="ja-JP" altLang="en-US" sz="700">
                <a:solidFill>
                  <a:srgbClr val="FF0000"/>
                </a:solidFill>
                <a:latin typeface="Meiryo UI" panose="020B0604030504040204" pitchFamily="34" charset="-128"/>
                <a:ea typeface="Meiryo UI" panose="020B0604030504040204" pitchFamily="34" charset="-128"/>
              </a:rPr>
              <a:t>は必須かつ</a:t>
            </a:r>
            <a:r>
              <a:rPr lang="en-US" altLang="ja-JP" sz="700" dirty="0">
                <a:solidFill>
                  <a:srgbClr val="FF0000"/>
                </a:solidFill>
                <a:latin typeface="Meiryo UI" panose="020B0604030504040204" pitchFamily="34" charset="-128"/>
                <a:ea typeface="Meiryo UI" panose="020B0604030504040204" pitchFamily="34" charset="-128"/>
              </a:rPr>
              <a:t>Email</a:t>
            </a:r>
            <a:r>
              <a:rPr lang="ja-JP" altLang="en-US" sz="700">
                <a:solidFill>
                  <a:srgbClr val="FF0000"/>
                </a:solidFill>
                <a:latin typeface="Meiryo UI" panose="020B0604030504040204" pitchFamily="34" charset="-128"/>
                <a:ea typeface="Meiryo UI" panose="020B0604030504040204" pitchFamily="34" charset="-128"/>
              </a:rPr>
              <a:t>の形式で入力してください。</a:t>
            </a:r>
            <a:endParaRPr kumimoji="1" lang="ja-JP" altLang="en-US" sz="700">
              <a:solidFill>
                <a:srgbClr val="FF0000"/>
              </a:solidFill>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EC5A2AB5-A6E7-901A-067B-6EC0251D80AF}"/>
              </a:ext>
            </a:extLst>
          </p:cNvPr>
          <p:cNvSpPr txBox="1"/>
          <p:nvPr/>
        </p:nvSpPr>
        <p:spPr>
          <a:xfrm>
            <a:off x="3806952" y="4522089"/>
            <a:ext cx="1713186" cy="307777"/>
          </a:xfrm>
          <a:prstGeom prst="rect">
            <a:avLst/>
          </a:prstGeom>
          <a:noFill/>
          <a:ln>
            <a:noFill/>
          </a:ln>
        </p:spPr>
        <p:txBody>
          <a:bodyPr wrap="square" rtlCol="0">
            <a:spAutoFit/>
          </a:bodyPr>
          <a:lstStyle/>
          <a:p>
            <a:r>
              <a:rPr lang="ja-JP" altLang="en-US" sz="700">
                <a:solidFill>
                  <a:srgbClr val="FF0000"/>
                </a:solidFill>
                <a:latin typeface="Meiryo UI" panose="020B0604030504040204" pitchFamily="34" charset="-128"/>
                <a:ea typeface="Meiryo UI" panose="020B0604030504040204" pitchFamily="34" charset="-128"/>
              </a:rPr>
              <a:t>お問合せ内容は必須かつ○字以上、○字以下で入力してください。</a:t>
            </a:r>
            <a:endParaRPr kumimoji="1" lang="ja-JP" altLang="en-US" sz="700">
              <a:solidFill>
                <a:srgbClr val="FF0000"/>
              </a:solidFill>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A995352E-9A18-BB79-F467-41F3199B7FF1}"/>
              </a:ext>
            </a:extLst>
          </p:cNvPr>
          <p:cNvSpPr txBox="1"/>
          <p:nvPr/>
        </p:nvSpPr>
        <p:spPr>
          <a:xfrm>
            <a:off x="6862647" y="3542548"/>
            <a:ext cx="1423940" cy="784830"/>
          </a:xfrm>
          <a:prstGeom prst="rect">
            <a:avLst/>
          </a:prstGeom>
          <a:noFill/>
          <a:ln>
            <a:noFill/>
          </a:ln>
        </p:spPr>
        <p:txBody>
          <a:bodyPr wrap="square" rtlCol="0">
            <a:spAutoFit/>
          </a:bodyPr>
          <a:lstStyle/>
          <a:p>
            <a:r>
              <a:rPr kumimoji="1" lang="en-US" altLang="ja-JP" sz="900" dirty="0">
                <a:latin typeface="Meiryo UI" panose="020B0604030504040204" pitchFamily="34" charset="-128"/>
                <a:ea typeface="Meiryo UI" panose="020B0604030504040204" pitchFamily="34" charset="-128"/>
              </a:rPr>
              <a:t>API</a:t>
            </a:r>
            <a:r>
              <a:rPr kumimoji="1" lang="ja-JP" altLang="en-US" sz="900">
                <a:latin typeface="Meiryo UI" panose="020B0604030504040204" pitchFamily="34" charset="-128"/>
                <a:ea typeface="Meiryo UI" panose="020B0604030504040204" pitchFamily="34" charset="-128"/>
              </a:rPr>
              <a:t>は以下の操作を提供</a:t>
            </a:r>
            <a:endParaRPr kumimoji="1" lang="en-US" altLang="ja-JP" sz="900" dirty="0">
              <a:latin typeface="Meiryo UI" panose="020B0604030504040204" pitchFamily="34" charset="-128"/>
              <a:ea typeface="Meiryo UI" panose="020B0604030504040204" pitchFamily="34" charset="-128"/>
            </a:endParaRPr>
          </a:p>
          <a:p>
            <a:r>
              <a:rPr kumimoji="1" lang="ja-JP" altLang="en-US" sz="900">
                <a:latin typeface="Meiryo UI" panose="020B0604030504040204" pitchFamily="34" charset="-128"/>
                <a:ea typeface="Meiryo UI" panose="020B0604030504040204" pitchFamily="34" charset="-128"/>
              </a:rPr>
              <a:t>・送信内容の受け取り</a:t>
            </a:r>
            <a:endParaRPr kumimoji="1" lang="en-US" altLang="ja-JP" sz="900" dirty="0">
              <a:latin typeface="Meiryo UI" panose="020B0604030504040204" pitchFamily="34" charset="-128"/>
              <a:ea typeface="Meiryo UI" panose="020B0604030504040204" pitchFamily="34" charset="-128"/>
            </a:endParaRPr>
          </a:p>
          <a:p>
            <a:r>
              <a:rPr lang="ja-JP" altLang="en-US" sz="900">
                <a:latin typeface="Meiryo UI" panose="020B0604030504040204" pitchFamily="34" charset="-128"/>
                <a:ea typeface="Meiryo UI" panose="020B0604030504040204" pitchFamily="34" charset="-128"/>
              </a:rPr>
              <a:t>・送信内容の検証</a:t>
            </a:r>
            <a:endParaRPr lang="en-US" altLang="ja-JP" sz="900" dirty="0">
              <a:latin typeface="Meiryo UI" panose="020B0604030504040204" pitchFamily="34" charset="-128"/>
              <a:ea typeface="Meiryo UI" panose="020B0604030504040204" pitchFamily="34" charset="-128"/>
            </a:endParaRPr>
          </a:p>
          <a:p>
            <a:r>
              <a:rPr kumimoji="1" lang="ja-JP" altLang="en-US" sz="900">
                <a:latin typeface="Meiryo UI" panose="020B0604030504040204" pitchFamily="34" charset="-128"/>
                <a:ea typeface="Meiryo UI" panose="020B0604030504040204" pitchFamily="34" charset="-128"/>
              </a:rPr>
              <a:t>・送信内容の保存</a:t>
            </a:r>
            <a:endParaRPr kumimoji="1" lang="en-US" altLang="ja-JP" sz="900" dirty="0">
              <a:latin typeface="Meiryo UI" panose="020B0604030504040204" pitchFamily="34" charset="-128"/>
              <a:ea typeface="Meiryo UI" panose="020B0604030504040204" pitchFamily="34" charset="-128"/>
            </a:endParaRPr>
          </a:p>
          <a:p>
            <a:r>
              <a:rPr lang="ja-JP" altLang="en-US" sz="900">
                <a:latin typeface="Meiryo UI" panose="020B0604030504040204" pitchFamily="34" charset="-128"/>
                <a:ea typeface="Meiryo UI" panose="020B0604030504040204" pitchFamily="34" charset="-128"/>
              </a:rPr>
              <a:t>・送信結果の通知</a:t>
            </a:r>
            <a:endParaRPr kumimoji="1" lang="ja-JP" altLang="en-US" sz="90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615FA926-941B-26D3-5DBE-76ED4C6D6014}"/>
              </a:ext>
            </a:extLst>
          </p:cNvPr>
          <p:cNvSpPr txBox="1"/>
          <p:nvPr/>
        </p:nvSpPr>
        <p:spPr>
          <a:xfrm>
            <a:off x="814619" y="5730025"/>
            <a:ext cx="2230331" cy="229012"/>
          </a:xfrm>
          <a:prstGeom prst="rect">
            <a:avLst/>
          </a:prstGeom>
          <a:noFill/>
          <a:ln>
            <a:noFill/>
          </a:ln>
        </p:spPr>
        <p:txBody>
          <a:bodyPr wrap="square" rtlCol="0">
            <a:spAutoFit/>
          </a:bodyPr>
          <a:lstStyle/>
          <a:p>
            <a:r>
              <a:rPr lang="en-US" altLang="ja-JP" sz="900" dirty="0">
                <a:latin typeface="Meiryo UI" panose="020B0604030504040204" pitchFamily="34" charset="-128"/>
                <a:ea typeface="Meiryo UI" panose="020B0604030504040204" pitchFamily="34" charset="-128"/>
              </a:rPr>
              <a:t>PC</a:t>
            </a:r>
            <a:r>
              <a:rPr lang="ja-JP" altLang="en-US" sz="900">
                <a:latin typeface="Meiryo UI" panose="020B0604030504040204" pitchFamily="34" charset="-128"/>
                <a:ea typeface="Meiryo UI" panose="020B0604030504040204" pitchFamily="34" charset="-128"/>
              </a:rPr>
              <a:t>およびモバイル（スマホ）から利用可能</a:t>
            </a:r>
            <a:endParaRPr kumimoji="1" lang="ja-JP" altLang="en-US" sz="900">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BCAB2ED5-DCAB-02BC-D78F-D8DD3182F4F7}"/>
              </a:ext>
            </a:extLst>
          </p:cNvPr>
          <p:cNvSpPr txBox="1"/>
          <p:nvPr/>
        </p:nvSpPr>
        <p:spPr>
          <a:xfrm>
            <a:off x="669751" y="1879317"/>
            <a:ext cx="534121" cy="230832"/>
          </a:xfrm>
          <a:prstGeom prst="rect">
            <a:avLst/>
          </a:prstGeom>
          <a:noFill/>
        </p:spPr>
        <p:txBody>
          <a:bodyPr wrap="none" rtlCol="0">
            <a:spAutoFit/>
          </a:bodyPr>
          <a:lstStyle/>
          <a:p>
            <a:r>
              <a:rPr kumimoji="1" lang="ja-JP" altLang="en-US" sz="900">
                <a:latin typeface="Meiryo UI" panose="020B0604030504040204" pitchFamily="34" charset="-128"/>
                <a:ea typeface="Meiryo UI" panose="020B0604030504040204" pitchFamily="34" charset="-128"/>
              </a:rPr>
              <a:t>アクセス</a:t>
            </a:r>
          </a:p>
        </p:txBody>
      </p:sp>
      <p:sp>
        <p:nvSpPr>
          <p:cNvPr id="11" name="テキスト ボックス 10">
            <a:extLst>
              <a:ext uri="{FF2B5EF4-FFF2-40B4-BE49-F238E27FC236}">
                <a16:creationId xmlns:a16="http://schemas.microsoft.com/office/drawing/2014/main" id="{75124D1B-547F-92A1-F07C-FCBB4B131004}"/>
              </a:ext>
            </a:extLst>
          </p:cNvPr>
          <p:cNvSpPr txBox="1"/>
          <p:nvPr/>
        </p:nvSpPr>
        <p:spPr>
          <a:xfrm>
            <a:off x="3425616" y="1684743"/>
            <a:ext cx="700833" cy="230832"/>
          </a:xfrm>
          <a:prstGeom prst="rect">
            <a:avLst/>
          </a:prstGeom>
          <a:noFill/>
        </p:spPr>
        <p:txBody>
          <a:bodyPr wrap="none" rtlCol="0">
            <a:spAutoFit/>
          </a:bodyPr>
          <a:lstStyle/>
          <a:p>
            <a:r>
              <a:rPr kumimoji="1" lang="ja-JP" altLang="en-US" sz="900">
                <a:latin typeface="Meiryo UI" panose="020B0604030504040204" pitchFamily="34" charset="-128"/>
                <a:ea typeface="Meiryo UI" panose="020B0604030504040204" pitchFamily="34" charset="-128"/>
              </a:rPr>
              <a:t>ページ遷移</a:t>
            </a:r>
          </a:p>
        </p:txBody>
      </p:sp>
      <p:sp>
        <p:nvSpPr>
          <p:cNvPr id="37" name="テキスト ボックス 36">
            <a:extLst>
              <a:ext uri="{FF2B5EF4-FFF2-40B4-BE49-F238E27FC236}">
                <a16:creationId xmlns:a16="http://schemas.microsoft.com/office/drawing/2014/main" id="{340E81A0-DCC4-C7EB-167D-D4C017DDC4DE}"/>
              </a:ext>
            </a:extLst>
          </p:cNvPr>
          <p:cNvSpPr txBox="1"/>
          <p:nvPr/>
        </p:nvSpPr>
        <p:spPr>
          <a:xfrm>
            <a:off x="3286791" y="5729977"/>
            <a:ext cx="3024060" cy="230832"/>
          </a:xfrm>
          <a:prstGeom prst="rect">
            <a:avLst/>
          </a:prstGeom>
          <a:noFill/>
          <a:ln>
            <a:noFill/>
          </a:ln>
        </p:spPr>
        <p:txBody>
          <a:bodyPr wrap="square" rtlCol="0">
            <a:spAutoFit/>
          </a:bodyPr>
          <a:lstStyle/>
          <a:p>
            <a:r>
              <a:rPr kumimoji="1" lang="ja-JP" altLang="en-US" sz="900">
                <a:latin typeface="Meiryo UI" panose="020B0604030504040204" pitchFamily="34" charset="-128"/>
                <a:ea typeface="Meiryo UI" panose="020B0604030504040204" pitchFamily="34" charset="-128"/>
              </a:rPr>
              <a:t>送信ボタン押下時にネットワーク状況および入力内容を検証</a:t>
            </a:r>
          </a:p>
        </p:txBody>
      </p:sp>
      <p:sp>
        <p:nvSpPr>
          <p:cNvPr id="39" name="テキスト ボックス 38">
            <a:extLst>
              <a:ext uri="{FF2B5EF4-FFF2-40B4-BE49-F238E27FC236}">
                <a16:creationId xmlns:a16="http://schemas.microsoft.com/office/drawing/2014/main" id="{1DA8086B-53DD-8D47-77C5-D3BE72D9535D}"/>
              </a:ext>
            </a:extLst>
          </p:cNvPr>
          <p:cNvSpPr txBox="1"/>
          <p:nvPr/>
        </p:nvSpPr>
        <p:spPr>
          <a:xfrm>
            <a:off x="8425471" y="3542548"/>
            <a:ext cx="1939229" cy="230832"/>
          </a:xfrm>
          <a:prstGeom prst="rect">
            <a:avLst/>
          </a:prstGeom>
          <a:noFill/>
          <a:ln>
            <a:noFill/>
          </a:ln>
        </p:spPr>
        <p:txBody>
          <a:bodyPr wrap="square" rtlCol="0">
            <a:spAutoFit/>
          </a:bodyPr>
          <a:lstStyle/>
          <a:p>
            <a:r>
              <a:rPr lang="ja-JP" altLang="en-US" sz="900">
                <a:latin typeface="Meiryo UI" panose="020B0604030504040204" pitchFamily="34" charset="-128"/>
                <a:ea typeface="Meiryo UI" panose="020B0604030504040204" pitchFamily="34" charset="-128"/>
              </a:rPr>
              <a:t>問合せ内容の閲覧・編集（手動）</a:t>
            </a:r>
            <a:endParaRPr lang="en-US" altLang="ja-JP" sz="900" dirty="0">
              <a:latin typeface="Meiryo UI" panose="020B0604030504040204" pitchFamily="34" charset="-128"/>
              <a:ea typeface="Meiryo UI" panose="020B0604030504040204" pitchFamily="34" charset="-128"/>
            </a:endParaRPr>
          </a:p>
        </p:txBody>
      </p:sp>
      <p:sp>
        <p:nvSpPr>
          <p:cNvPr id="40" name="テキスト ボックス 39">
            <a:extLst>
              <a:ext uri="{FF2B5EF4-FFF2-40B4-BE49-F238E27FC236}">
                <a16:creationId xmlns:a16="http://schemas.microsoft.com/office/drawing/2014/main" id="{B451C7F9-0316-2795-7A30-180FE13E7570}"/>
              </a:ext>
            </a:extLst>
          </p:cNvPr>
          <p:cNvSpPr txBox="1"/>
          <p:nvPr/>
        </p:nvSpPr>
        <p:spPr>
          <a:xfrm>
            <a:off x="10041949" y="2713252"/>
            <a:ext cx="415498" cy="230832"/>
          </a:xfrm>
          <a:prstGeom prst="rect">
            <a:avLst/>
          </a:prstGeom>
          <a:noFill/>
        </p:spPr>
        <p:txBody>
          <a:bodyPr wrap="none" rtlCol="0">
            <a:spAutoFit/>
          </a:bodyPr>
          <a:lstStyle/>
          <a:p>
            <a:r>
              <a:rPr lang="ja-JP" altLang="en-US" sz="900">
                <a:latin typeface="Meiryo UI" panose="020B0604030504040204" pitchFamily="34" charset="-128"/>
                <a:ea typeface="Meiryo UI" panose="020B0604030504040204" pitchFamily="34" charset="-128"/>
              </a:rPr>
              <a:t>確認</a:t>
            </a:r>
            <a:endParaRPr kumimoji="1" lang="ja-JP" altLang="en-US" sz="900">
              <a:latin typeface="Meiryo UI" panose="020B0604030504040204" pitchFamily="34" charset="-128"/>
              <a:ea typeface="Meiryo UI" panose="020B0604030504040204" pitchFamily="34" charset="-128"/>
            </a:endParaRPr>
          </a:p>
        </p:txBody>
      </p:sp>
      <p:sp>
        <p:nvSpPr>
          <p:cNvPr id="49" name="四角形吹き出し 48">
            <a:extLst>
              <a:ext uri="{FF2B5EF4-FFF2-40B4-BE49-F238E27FC236}">
                <a16:creationId xmlns:a16="http://schemas.microsoft.com/office/drawing/2014/main" id="{0451F89C-91D2-92AD-914A-A9BE3AF3A207}"/>
              </a:ext>
            </a:extLst>
          </p:cNvPr>
          <p:cNvSpPr/>
          <p:nvPr/>
        </p:nvSpPr>
        <p:spPr>
          <a:xfrm>
            <a:off x="7772692" y="4468613"/>
            <a:ext cx="3826254" cy="1405253"/>
          </a:xfrm>
          <a:prstGeom prst="wedgeRectCallout">
            <a:avLst>
              <a:gd name="adj1" fmla="val -15280"/>
              <a:gd name="adj2" fmla="val -9772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91D0CD4A-0AD7-6D0D-1274-6C986274D92E}"/>
              </a:ext>
            </a:extLst>
          </p:cNvPr>
          <p:cNvSpPr txBox="1"/>
          <p:nvPr/>
        </p:nvSpPr>
        <p:spPr>
          <a:xfrm>
            <a:off x="290116" y="2233585"/>
            <a:ext cx="524503" cy="230832"/>
          </a:xfrm>
          <a:prstGeom prst="rect">
            <a:avLst/>
          </a:prstGeom>
          <a:solidFill>
            <a:schemeClr val="tx1"/>
          </a:solidFill>
        </p:spPr>
        <p:txBody>
          <a:bodyPr wrap="none" rtlCol="0">
            <a:spAutoFit/>
          </a:bodyPr>
          <a:lstStyle/>
          <a:p>
            <a:r>
              <a:rPr kumimoji="1" lang="en-US" altLang="ja-JP" sz="900" dirty="0">
                <a:solidFill>
                  <a:schemeClr val="bg1"/>
                </a:solidFill>
                <a:latin typeface="Meiryo UI" panose="020B0604030504040204" pitchFamily="34" charset="-128"/>
                <a:ea typeface="Meiryo UI" panose="020B0604030504040204" pitchFamily="34" charset="-128"/>
              </a:rPr>
              <a:t>FR-01</a:t>
            </a:r>
            <a:endParaRPr kumimoji="1" lang="ja-JP" altLang="en-US" sz="900">
              <a:solidFill>
                <a:schemeClr val="bg1"/>
              </a:solidFill>
              <a:latin typeface="Meiryo UI" panose="020B0604030504040204" pitchFamily="34" charset="-128"/>
              <a:ea typeface="Meiryo UI" panose="020B0604030504040204" pitchFamily="34" charset="-128"/>
            </a:endParaRPr>
          </a:p>
        </p:txBody>
      </p:sp>
      <p:sp>
        <p:nvSpPr>
          <p:cNvPr id="52" name="テキスト ボックス 51">
            <a:extLst>
              <a:ext uri="{FF2B5EF4-FFF2-40B4-BE49-F238E27FC236}">
                <a16:creationId xmlns:a16="http://schemas.microsoft.com/office/drawing/2014/main" id="{1F84092A-6F6F-1094-1262-C144D5EFF918}"/>
              </a:ext>
            </a:extLst>
          </p:cNvPr>
          <p:cNvSpPr txBox="1"/>
          <p:nvPr/>
        </p:nvSpPr>
        <p:spPr>
          <a:xfrm>
            <a:off x="4361671" y="5992921"/>
            <a:ext cx="708848" cy="230832"/>
          </a:xfrm>
          <a:prstGeom prst="rect">
            <a:avLst/>
          </a:prstGeom>
          <a:solidFill>
            <a:schemeClr val="tx1"/>
          </a:solidFill>
        </p:spPr>
        <p:txBody>
          <a:bodyPr wrap="none" rtlCol="0">
            <a:spAutoFit/>
          </a:bodyPr>
          <a:lstStyle/>
          <a:p>
            <a:r>
              <a:rPr lang="en-US" altLang="ja-JP" sz="900" dirty="0">
                <a:solidFill>
                  <a:schemeClr val="bg1"/>
                </a:solidFill>
                <a:latin typeface="Meiryo UI" panose="020B0604030504040204" pitchFamily="34" charset="-128"/>
                <a:ea typeface="Meiryo UI" panose="020B0604030504040204" pitchFamily="34" charset="-128"/>
              </a:rPr>
              <a:t>FR-03,04</a:t>
            </a:r>
            <a:endParaRPr kumimoji="1" lang="ja-JP" altLang="en-US" sz="900">
              <a:solidFill>
                <a:schemeClr val="bg1"/>
              </a:solidFill>
              <a:latin typeface="Meiryo UI" panose="020B0604030504040204" pitchFamily="34" charset="-128"/>
              <a:ea typeface="Meiryo UI" panose="020B0604030504040204" pitchFamily="34" charset="-128"/>
            </a:endParaRPr>
          </a:p>
        </p:txBody>
      </p:sp>
      <p:sp>
        <p:nvSpPr>
          <p:cNvPr id="56" name="テキスト ボックス 55">
            <a:extLst>
              <a:ext uri="{FF2B5EF4-FFF2-40B4-BE49-F238E27FC236}">
                <a16:creationId xmlns:a16="http://schemas.microsoft.com/office/drawing/2014/main" id="{68890966-B9EE-3570-8D4B-D12B8D8ECC88}"/>
              </a:ext>
            </a:extLst>
          </p:cNvPr>
          <p:cNvSpPr txBox="1"/>
          <p:nvPr/>
        </p:nvSpPr>
        <p:spPr>
          <a:xfrm>
            <a:off x="5786348" y="2233585"/>
            <a:ext cx="524503" cy="230832"/>
          </a:xfrm>
          <a:prstGeom prst="rect">
            <a:avLst/>
          </a:prstGeom>
          <a:solidFill>
            <a:schemeClr val="tx1"/>
          </a:solidFill>
        </p:spPr>
        <p:txBody>
          <a:bodyPr wrap="none" rtlCol="0">
            <a:spAutoFit/>
          </a:bodyPr>
          <a:lstStyle/>
          <a:p>
            <a:r>
              <a:rPr kumimoji="1" lang="en-US" altLang="ja-JP" sz="900" dirty="0">
                <a:solidFill>
                  <a:schemeClr val="bg1"/>
                </a:solidFill>
                <a:latin typeface="Meiryo UI" panose="020B0604030504040204" pitchFamily="34" charset="-128"/>
                <a:ea typeface="Meiryo UI" panose="020B0604030504040204" pitchFamily="34" charset="-128"/>
              </a:rPr>
              <a:t>FR-02</a:t>
            </a:r>
            <a:endParaRPr kumimoji="1" lang="ja-JP" altLang="en-US" sz="900">
              <a:solidFill>
                <a:schemeClr val="bg1"/>
              </a:solidFill>
              <a:latin typeface="Meiryo UI" panose="020B0604030504040204" pitchFamily="34" charset="-128"/>
              <a:ea typeface="Meiryo UI" panose="020B0604030504040204" pitchFamily="34" charset="-128"/>
            </a:endParaRPr>
          </a:p>
        </p:txBody>
      </p:sp>
      <p:sp>
        <p:nvSpPr>
          <p:cNvPr id="57" name="テキスト ボックス 56">
            <a:extLst>
              <a:ext uri="{FF2B5EF4-FFF2-40B4-BE49-F238E27FC236}">
                <a16:creationId xmlns:a16="http://schemas.microsoft.com/office/drawing/2014/main" id="{8864E2AB-DAFC-7C32-3AAC-4E4DB7B3C190}"/>
              </a:ext>
            </a:extLst>
          </p:cNvPr>
          <p:cNvSpPr txBox="1"/>
          <p:nvPr/>
        </p:nvSpPr>
        <p:spPr>
          <a:xfrm>
            <a:off x="7066761" y="2233585"/>
            <a:ext cx="893193" cy="230832"/>
          </a:xfrm>
          <a:prstGeom prst="rect">
            <a:avLst/>
          </a:prstGeom>
          <a:solidFill>
            <a:schemeClr val="tx1"/>
          </a:solidFill>
        </p:spPr>
        <p:txBody>
          <a:bodyPr wrap="none" rtlCol="0">
            <a:spAutoFit/>
          </a:bodyPr>
          <a:lstStyle/>
          <a:p>
            <a:r>
              <a:rPr lang="en-US" altLang="ja-JP" sz="900" dirty="0">
                <a:solidFill>
                  <a:schemeClr val="bg1"/>
                </a:solidFill>
                <a:latin typeface="Meiryo UI" panose="020B0604030504040204" pitchFamily="34" charset="-128"/>
                <a:ea typeface="Meiryo UI" panose="020B0604030504040204" pitchFamily="34" charset="-128"/>
              </a:rPr>
              <a:t>FR-05,06,07</a:t>
            </a:r>
            <a:endParaRPr kumimoji="1" lang="ja-JP" altLang="en-US" sz="900">
              <a:solidFill>
                <a:schemeClr val="bg1"/>
              </a:solidFill>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355F8E4E-FE19-4422-500B-14C0211BADE4}"/>
              </a:ext>
            </a:extLst>
          </p:cNvPr>
          <p:cNvSpPr txBox="1"/>
          <p:nvPr/>
        </p:nvSpPr>
        <p:spPr>
          <a:xfrm>
            <a:off x="9075332" y="2233585"/>
            <a:ext cx="524503" cy="230832"/>
          </a:xfrm>
          <a:prstGeom prst="rect">
            <a:avLst/>
          </a:prstGeom>
          <a:solidFill>
            <a:schemeClr val="tx1"/>
          </a:solidFill>
        </p:spPr>
        <p:txBody>
          <a:bodyPr wrap="none" rtlCol="0">
            <a:spAutoFit/>
          </a:bodyPr>
          <a:lstStyle/>
          <a:p>
            <a:r>
              <a:rPr lang="en-US" altLang="ja-JP" sz="900" dirty="0">
                <a:solidFill>
                  <a:schemeClr val="bg1"/>
                </a:solidFill>
                <a:latin typeface="Meiryo UI" panose="020B0604030504040204" pitchFamily="34" charset="-128"/>
                <a:ea typeface="Meiryo UI" panose="020B0604030504040204" pitchFamily="34" charset="-128"/>
              </a:rPr>
              <a:t>FR-08</a:t>
            </a:r>
            <a:endParaRPr kumimoji="1" lang="ja-JP" altLang="en-US" sz="900">
              <a:solidFill>
                <a:schemeClr val="bg1"/>
              </a:solidFill>
              <a:latin typeface="Meiryo UI" panose="020B0604030504040204" pitchFamily="34" charset="-128"/>
              <a:ea typeface="Meiryo UI" panose="020B0604030504040204" pitchFamily="34" charset="-128"/>
            </a:endParaRPr>
          </a:p>
        </p:txBody>
      </p:sp>
      <p:sp>
        <p:nvSpPr>
          <p:cNvPr id="64" name="正方形/長方形 63">
            <a:extLst>
              <a:ext uri="{FF2B5EF4-FFF2-40B4-BE49-F238E27FC236}">
                <a16:creationId xmlns:a16="http://schemas.microsoft.com/office/drawing/2014/main" id="{B185C83D-52A5-8466-9FE9-793B9B13422B}"/>
              </a:ext>
            </a:extLst>
          </p:cNvPr>
          <p:cNvSpPr/>
          <p:nvPr/>
        </p:nvSpPr>
        <p:spPr>
          <a:xfrm>
            <a:off x="8029555" y="4642741"/>
            <a:ext cx="468531" cy="31398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800" dirty="0">
                <a:latin typeface="Meiryo UI" panose="020B0604030504040204" pitchFamily="34" charset="-128"/>
                <a:ea typeface="Meiryo UI" panose="020B0604030504040204" pitchFamily="34" charset="-128"/>
              </a:rPr>
              <a:t>No</a:t>
            </a:r>
            <a:endParaRPr kumimoji="1" lang="ja-JP" altLang="en-US" sz="80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A98CC0F6-C904-D7AE-A23C-8947539429A1}"/>
              </a:ext>
            </a:extLst>
          </p:cNvPr>
          <p:cNvSpPr/>
          <p:nvPr/>
        </p:nvSpPr>
        <p:spPr>
          <a:xfrm>
            <a:off x="8498086" y="4642741"/>
            <a:ext cx="575695" cy="31398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お名前</a:t>
            </a:r>
          </a:p>
        </p:txBody>
      </p:sp>
      <p:sp>
        <p:nvSpPr>
          <p:cNvPr id="67" name="正方形/長方形 66">
            <a:extLst>
              <a:ext uri="{FF2B5EF4-FFF2-40B4-BE49-F238E27FC236}">
                <a16:creationId xmlns:a16="http://schemas.microsoft.com/office/drawing/2014/main" id="{7932EACC-0E94-6818-482A-B342EE3BD1BD}"/>
              </a:ext>
            </a:extLst>
          </p:cNvPr>
          <p:cNvSpPr/>
          <p:nvPr/>
        </p:nvSpPr>
        <p:spPr>
          <a:xfrm>
            <a:off x="9073781" y="4642741"/>
            <a:ext cx="575695" cy="31398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800" dirty="0">
                <a:latin typeface="Meiryo UI" panose="020B0604030504040204" pitchFamily="34" charset="-128"/>
                <a:ea typeface="Meiryo UI" panose="020B0604030504040204" pitchFamily="34" charset="-128"/>
              </a:rPr>
              <a:t>Email</a:t>
            </a:r>
            <a:endParaRPr kumimoji="1" lang="ja-JP" altLang="en-US" sz="80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4A0CE134-21AC-A79D-61AC-DB61BC243966}"/>
              </a:ext>
            </a:extLst>
          </p:cNvPr>
          <p:cNvSpPr/>
          <p:nvPr/>
        </p:nvSpPr>
        <p:spPr>
          <a:xfrm>
            <a:off x="9649476" y="4642741"/>
            <a:ext cx="575695" cy="31398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a:latin typeface="Meiryo UI" panose="020B0604030504040204" pitchFamily="34" charset="-128"/>
                <a:ea typeface="Meiryo UI" panose="020B0604030504040204" pitchFamily="34" charset="-128"/>
              </a:rPr>
              <a:t>お問合せ内容</a:t>
            </a:r>
            <a:endParaRPr kumimoji="1" lang="ja-JP" altLang="en-US" sz="800">
              <a:latin typeface="Meiryo UI" panose="020B0604030504040204" pitchFamily="34" charset="-128"/>
              <a:ea typeface="Meiryo UI" panose="020B0604030504040204" pitchFamily="34" charset="-128"/>
            </a:endParaRPr>
          </a:p>
        </p:txBody>
      </p:sp>
      <p:sp>
        <p:nvSpPr>
          <p:cNvPr id="71" name="正方形/長方形 70">
            <a:extLst>
              <a:ext uri="{FF2B5EF4-FFF2-40B4-BE49-F238E27FC236}">
                <a16:creationId xmlns:a16="http://schemas.microsoft.com/office/drawing/2014/main" id="{26BEFECA-16E6-A091-496D-90A0B12C5309}"/>
              </a:ext>
            </a:extLst>
          </p:cNvPr>
          <p:cNvSpPr/>
          <p:nvPr/>
        </p:nvSpPr>
        <p:spPr>
          <a:xfrm>
            <a:off x="10225171" y="4642741"/>
            <a:ext cx="575695" cy="31398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ステータス</a:t>
            </a:r>
          </a:p>
        </p:txBody>
      </p:sp>
      <p:sp>
        <p:nvSpPr>
          <p:cNvPr id="72" name="正方形/長方形 71">
            <a:extLst>
              <a:ext uri="{FF2B5EF4-FFF2-40B4-BE49-F238E27FC236}">
                <a16:creationId xmlns:a16="http://schemas.microsoft.com/office/drawing/2014/main" id="{03E306E3-4C47-EBEF-5754-599B2F7DD220}"/>
              </a:ext>
            </a:extLst>
          </p:cNvPr>
          <p:cNvSpPr/>
          <p:nvPr/>
        </p:nvSpPr>
        <p:spPr>
          <a:xfrm>
            <a:off x="10800866" y="4642741"/>
            <a:ext cx="575695" cy="31398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受付</a:t>
            </a:r>
            <a:endParaRPr kumimoji="1" lang="en-US" altLang="ja-JP" sz="800" dirty="0">
              <a:latin typeface="Meiryo UI" panose="020B0604030504040204" pitchFamily="34" charset="-128"/>
              <a:ea typeface="Meiryo UI" panose="020B0604030504040204" pitchFamily="34" charset="-128"/>
            </a:endParaRPr>
          </a:p>
          <a:p>
            <a:pPr algn="ctr"/>
            <a:r>
              <a:rPr kumimoji="1" lang="ja-JP" altLang="en-US" sz="800">
                <a:latin typeface="Meiryo UI" panose="020B0604030504040204" pitchFamily="34" charset="-128"/>
                <a:ea typeface="Meiryo UI" panose="020B0604030504040204" pitchFamily="34" charset="-128"/>
              </a:rPr>
              <a:t>日次</a:t>
            </a:r>
          </a:p>
        </p:txBody>
      </p:sp>
      <p:sp>
        <p:nvSpPr>
          <p:cNvPr id="73" name="正方形/長方形 72">
            <a:extLst>
              <a:ext uri="{FF2B5EF4-FFF2-40B4-BE49-F238E27FC236}">
                <a16:creationId xmlns:a16="http://schemas.microsoft.com/office/drawing/2014/main" id="{F0CF70B9-7AAB-8C17-55BD-5C748AEA8EB9}"/>
              </a:ext>
            </a:extLst>
          </p:cNvPr>
          <p:cNvSpPr/>
          <p:nvPr/>
        </p:nvSpPr>
        <p:spPr>
          <a:xfrm>
            <a:off x="8029555" y="4956723"/>
            <a:ext cx="468531"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74" name="正方形/長方形 73">
            <a:extLst>
              <a:ext uri="{FF2B5EF4-FFF2-40B4-BE49-F238E27FC236}">
                <a16:creationId xmlns:a16="http://schemas.microsoft.com/office/drawing/2014/main" id="{0FAE4DD4-DE54-072B-B9E2-8950ED5870D4}"/>
              </a:ext>
            </a:extLst>
          </p:cNvPr>
          <p:cNvSpPr/>
          <p:nvPr/>
        </p:nvSpPr>
        <p:spPr>
          <a:xfrm>
            <a:off x="8498086" y="49567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75" name="正方形/長方形 74">
            <a:extLst>
              <a:ext uri="{FF2B5EF4-FFF2-40B4-BE49-F238E27FC236}">
                <a16:creationId xmlns:a16="http://schemas.microsoft.com/office/drawing/2014/main" id="{78EC6D70-65CC-6AE9-4302-CBB5B4F6E2CF}"/>
              </a:ext>
            </a:extLst>
          </p:cNvPr>
          <p:cNvSpPr/>
          <p:nvPr/>
        </p:nvSpPr>
        <p:spPr>
          <a:xfrm>
            <a:off x="9073781" y="49567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C6324753-802B-A538-856F-1302BA2CDC27}"/>
              </a:ext>
            </a:extLst>
          </p:cNvPr>
          <p:cNvSpPr/>
          <p:nvPr/>
        </p:nvSpPr>
        <p:spPr>
          <a:xfrm>
            <a:off x="9649476" y="49567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4520B20C-7647-9685-2634-DEB81FCEAA34}"/>
              </a:ext>
            </a:extLst>
          </p:cNvPr>
          <p:cNvSpPr/>
          <p:nvPr/>
        </p:nvSpPr>
        <p:spPr>
          <a:xfrm>
            <a:off x="10225171" y="49567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78" name="正方形/長方形 77">
            <a:extLst>
              <a:ext uri="{FF2B5EF4-FFF2-40B4-BE49-F238E27FC236}">
                <a16:creationId xmlns:a16="http://schemas.microsoft.com/office/drawing/2014/main" id="{F4EE1907-660B-5411-C104-11FCE88CE894}"/>
              </a:ext>
            </a:extLst>
          </p:cNvPr>
          <p:cNvSpPr/>
          <p:nvPr/>
        </p:nvSpPr>
        <p:spPr>
          <a:xfrm>
            <a:off x="10800866" y="49567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79" name="正方形/長方形 78">
            <a:extLst>
              <a:ext uri="{FF2B5EF4-FFF2-40B4-BE49-F238E27FC236}">
                <a16:creationId xmlns:a16="http://schemas.microsoft.com/office/drawing/2014/main" id="{F863D19A-D6E1-9C66-DF17-7201A0213F60}"/>
              </a:ext>
            </a:extLst>
          </p:cNvPr>
          <p:cNvSpPr/>
          <p:nvPr/>
        </p:nvSpPr>
        <p:spPr>
          <a:xfrm>
            <a:off x="8029555" y="5183423"/>
            <a:ext cx="468531"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BEB5CD1D-48AD-A603-6855-0DA650EA47FC}"/>
              </a:ext>
            </a:extLst>
          </p:cNvPr>
          <p:cNvSpPr/>
          <p:nvPr/>
        </p:nvSpPr>
        <p:spPr>
          <a:xfrm>
            <a:off x="8498086" y="51834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81" name="正方形/長方形 80">
            <a:extLst>
              <a:ext uri="{FF2B5EF4-FFF2-40B4-BE49-F238E27FC236}">
                <a16:creationId xmlns:a16="http://schemas.microsoft.com/office/drawing/2014/main" id="{DC5B7585-3D7B-1024-BECA-3F0EBE72CABA}"/>
              </a:ext>
            </a:extLst>
          </p:cNvPr>
          <p:cNvSpPr/>
          <p:nvPr/>
        </p:nvSpPr>
        <p:spPr>
          <a:xfrm>
            <a:off x="9073781" y="51834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4E29FF37-0EB8-697C-51CD-A9479D65B53F}"/>
              </a:ext>
            </a:extLst>
          </p:cNvPr>
          <p:cNvSpPr/>
          <p:nvPr/>
        </p:nvSpPr>
        <p:spPr>
          <a:xfrm>
            <a:off x="9649476" y="51834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83" name="正方形/長方形 82">
            <a:extLst>
              <a:ext uri="{FF2B5EF4-FFF2-40B4-BE49-F238E27FC236}">
                <a16:creationId xmlns:a16="http://schemas.microsoft.com/office/drawing/2014/main" id="{CAF76F6D-AEFF-170D-2417-0828C46513D5}"/>
              </a:ext>
            </a:extLst>
          </p:cNvPr>
          <p:cNvSpPr/>
          <p:nvPr/>
        </p:nvSpPr>
        <p:spPr>
          <a:xfrm>
            <a:off x="10225171" y="51834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84" name="正方形/長方形 83">
            <a:extLst>
              <a:ext uri="{FF2B5EF4-FFF2-40B4-BE49-F238E27FC236}">
                <a16:creationId xmlns:a16="http://schemas.microsoft.com/office/drawing/2014/main" id="{C5C1F127-7815-FBF2-C3DF-7917B37333A1}"/>
              </a:ext>
            </a:extLst>
          </p:cNvPr>
          <p:cNvSpPr/>
          <p:nvPr/>
        </p:nvSpPr>
        <p:spPr>
          <a:xfrm>
            <a:off x="10800866" y="518342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91" name="正方形/長方形 90">
            <a:extLst>
              <a:ext uri="{FF2B5EF4-FFF2-40B4-BE49-F238E27FC236}">
                <a16:creationId xmlns:a16="http://schemas.microsoft.com/office/drawing/2014/main" id="{40365DBE-400F-AAEA-6DAE-D142047CC0CF}"/>
              </a:ext>
            </a:extLst>
          </p:cNvPr>
          <p:cNvSpPr/>
          <p:nvPr/>
        </p:nvSpPr>
        <p:spPr>
          <a:xfrm>
            <a:off x="8029555" y="5409383"/>
            <a:ext cx="468531"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92" name="正方形/長方形 91">
            <a:extLst>
              <a:ext uri="{FF2B5EF4-FFF2-40B4-BE49-F238E27FC236}">
                <a16:creationId xmlns:a16="http://schemas.microsoft.com/office/drawing/2014/main" id="{2965D61C-32D0-5F86-979A-E1297C7802C8}"/>
              </a:ext>
            </a:extLst>
          </p:cNvPr>
          <p:cNvSpPr/>
          <p:nvPr/>
        </p:nvSpPr>
        <p:spPr>
          <a:xfrm>
            <a:off x="8498086" y="540938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93" name="正方形/長方形 92">
            <a:extLst>
              <a:ext uri="{FF2B5EF4-FFF2-40B4-BE49-F238E27FC236}">
                <a16:creationId xmlns:a16="http://schemas.microsoft.com/office/drawing/2014/main" id="{A7314A82-0D0F-D7D1-1D16-5150CDB75E22}"/>
              </a:ext>
            </a:extLst>
          </p:cNvPr>
          <p:cNvSpPr/>
          <p:nvPr/>
        </p:nvSpPr>
        <p:spPr>
          <a:xfrm>
            <a:off x="9073781" y="540938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94" name="正方形/長方形 93">
            <a:extLst>
              <a:ext uri="{FF2B5EF4-FFF2-40B4-BE49-F238E27FC236}">
                <a16:creationId xmlns:a16="http://schemas.microsoft.com/office/drawing/2014/main" id="{2ABB65D6-6619-B946-8AFC-E794FF14B14B}"/>
              </a:ext>
            </a:extLst>
          </p:cNvPr>
          <p:cNvSpPr/>
          <p:nvPr/>
        </p:nvSpPr>
        <p:spPr>
          <a:xfrm>
            <a:off x="9649476" y="540938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95" name="正方形/長方形 94">
            <a:extLst>
              <a:ext uri="{FF2B5EF4-FFF2-40B4-BE49-F238E27FC236}">
                <a16:creationId xmlns:a16="http://schemas.microsoft.com/office/drawing/2014/main" id="{8BAB8E29-C7A5-C725-0E3B-B63F72D3F8D1}"/>
              </a:ext>
            </a:extLst>
          </p:cNvPr>
          <p:cNvSpPr/>
          <p:nvPr/>
        </p:nvSpPr>
        <p:spPr>
          <a:xfrm>
            <a:off x="10225171" y="540938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
        <p:nvSpPr>
          <p:cNvPr id="96" name="正方形/長方形 95">
            <a:extLst>
              <a:ext uri="{FF2B5EF4-FFF2-40B4-BE49-F238E27FC236}">
                <a16:creationId xmlns:a16="http://schemas.microsoft.com/office/drawing/2014/main" id="{FD3682D3-2712-31B6-0011-48E73BA13DF4}"/>
              </a:ext>
            </a:extLst>
          </p:cNvPr>
          <p:cNvSpPr/>
          <p:nvPr/>
        </p:nvSpPr>
        <p:spPr>
          <a:xfrm>
            <a:off x="10800866" y="5409383"/>
            <a:ext cx="575695" cy="230595"/>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8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522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a:t>
            </a:r>
          </a:p>
        </p:txBody>
      </p:sp>
      <p:sp>
        <p:nvSpPr>
          <p:cNvPr id="4" name="フッター プレースホルダー 3">
            <a:extLst>
              <a:ext uri="{FF2B5EF4-FFF2-40B4-BE49-F238E27FC236}">
                <a16:creationId xmlns:a16="http://schemas.microsoft.com/office/drawing/2014/main" id="{75F3D536-D715-5485-D7EA-B448949FA2B1}"/>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8</a:t>
            </a:fld>
            <a:endParaRPr lang="ja-JP" altLang="en-US"/>
          </a:p>
        </p:txBody>
      </p:sp>
      <p:sp>
        <p:nvSpPr>
          <p:cNvPr id="8" name="コンテンツ プレースホルダー 2">
            <a:extLst>
              <a:ext uri="{FF2B5EF4-FFF2-40B4-BE49-F238E27FC236}">
                <a16:creationId xmlns:a16="http://schemas.microsoft.com/office/drawing/2014/main" id="{7543A326-38E2-CB79-70B9-73A6BF0AB100}"/>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a:t>非機能要件では機能要件以外を定義するが、多岐に及ぶため以下</a:t>
            </a:r>
            <a:r>
              <a:rPr lang="ja-JP" altLang="en-US" sz="2000"/>
              <a:t>の方針で対応する</a:t>
            </a:r>
            <a:endParaRPr kumimoji="1" lang="en-US" altLang="ja-JP" sz="2000" dirty="0"/>
          </a:p>
          <a:p>
            <a:pPr marL="0" indent="0">
              <a:lnSpc>
                <a:spcPct val="120000"/>
              </a:lnSpc>
              <a:buNone/>
            </a:pPr>
            <a:endParaRPr kumimoji="1" lang="ja-JP" altLang="en-US" sz="2000"/>
          </a:p>
        </p:txBody>
      </p:sp>
      <p:sp>
        <p:nvSpPr>
          <p:cNvPr id="9" name="正方形/長方形 8">
            <a:extLst>
              <a:ext uri="{FF2B5EF4-FFF2-40B4-BE49-F238E27FC236}">
                <a16:creationId xmlns:a16="http://schemas.microsoft.com/office/drawing/2014/main" id="{23ACDD94-810D-0161-3064-DAC94F38F319}"/>
              </a:ext>
            </a:extLst>
          </p:cNvPr>
          <p:cNvSpPr/>
          <p:nvPr/>
        </p:nvSpPr>
        <p:spPr>
          <a:xfrm>
            <a:off x="397565" y="1310418"/>
            <a:ext cx="210524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非機能要件</a:t>
            </a:r>
            <a:endParaRPr kumimoji="1" lang="ja-JP" altLang="en-US" sz="12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B686E711-DFCF-CBB1-C962-C5E3C900666D}"/>
              </a:ext>
            </a:extLst>
          </p:cNvPr>
          <p:cNvSpPr/>
          <p:nvPr/>
        </p:nvSpPr>
        <p:spPr>
          <a:xfrm>
            <a:off x="397565" y="1703822"/>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可用性（信頼性）</a:t>
            </a:r>
            <a:endParaRPr kumimoji="1" lang="ja-JP" altLang="en-US" sz="105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39559A-E1F1-EC30-7E9D-DEFD75DF45D5}"/>
              </a:ext>
            </a:extLst>
          </p:cNvPr>
          <p:cNvSpPr/>
          <p:nvPr/>
        </p:nvSpPr>
        <p:spPr>
          <a:xfrm>
            <a:off x="397565" y="2097226"/>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性能</a:t>
            </a:r>
            <a:endParaRPr kumimoji="1" lang="ja-JP" altLang="en-US" sz="1050" dirty="0">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DF6738A2-F457-03EE-E0E6-39D994ACA671}"/>
              </a:ext>
            </a:extLst>
          </p:cNvPr>
          <p:cNvSpPr/>
          <p:nvPr/>
        </p:nvSpPr>
        <p:spPr>
          <a:xfrm>
            <a:off x="397565" y="2490630"/>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セキュリティー</a:t>
            </a:r>
            <a:endParaRPr kumimoji="1" lang="ja-JP" altLang="en-US" sz="1050" dirty="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7720D3D7-C348-41F2-5815-BDB7F6E44625}"/>
              </a:ext>
            </a:extLst>
          </p:cNvPr>
          <p:cNvSpPr/>
          <p:nvPr/>
        </p:nvSpPr>
        <p:spPr>
          <a:xfrm>
            <a:off x="397565" y="3670842"/>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プロジェクト上の留意事項</a:t>
            </a:r>
            <a:endParaRPr kumimoji="1" lang="ja-JP" altLang="en-US" sz="105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F0588052-B7B3-2E74-4397-7BD3593B7D5C}"/>
              </a:ext>
            </a:extLst>
          </p:cNvPr>
          <p:cNvSpPr/>
          <p:nvPr/>
        </p:nvSpPr>
        <p:spPr>
          <a:xfrm>
            <a:off x="397565" y="4064246"/>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環境・エコロジー</a:t>
            </a:r>
            <a:endParaRPr kumimoji="1" lang="ja-JP" altLang="en-US" sz="105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3A0C370C-5E94-FCB9-7802-AE2779330276}"/>
              </a:ext>
            </a:extLst>
          </p:cNvPr>
          <p:cNvSpPr/>
          <p:nvPr/>
        </p:nvSpPr>
        <p:spPr>
          <a:xfrm>
            <a:off x="397565" y="4457650"/>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アクセシビリティー</a:t>
            </a:r>
            <a:endParaRPr kumimoji="1" lang="ja-JP" altLang="en-US" sz="105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FA37B46-DEB5-AD26-5059-50E0FB159715}"/>
              </a:ext>
            </a:extLst>
          </p:cNvPr>
          <p:cNvSpPr/>
          <p:nvPr/>
        </p:nvSpPr>
        <p:spPr>
          <a:xfrm>
            <a:off x="397565" y="4851054"/>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操作性（使いやすさ）</a:t>
            </a:r>
            <a:endParaRPr kumimoji="1" lang="ja-JP" altLang="en-US" sz="1050"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66CD212D-4A19-EAC3-EF31-9C8886FA1123}"/>
              </a:ext>
            </a:extLst>
          </p:cNvPr>
          <p:cNvSpPr/>
          <p:nvPr/>
        </p:nvSpPr>
        <p:spPr>
          <a:xfrm>
            <a:off x="397565" y="2884034"/>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移行性</a:t>
            </a:r>
            <a:endParaRPr kumimoji="1" lang="ja-JP" altLang="en-US" sz="1050" dirty="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577D4A01-3C94-E863-252D-E1FF56B821E6}"/>
              </a:ext>
            </a:extLst>
          </p:cNvPr>
          <p:cNvSpPr/>
          <p:nvPr/>
        </p:nvSpPr>
        <p:spPr>
          <a:xfrm>
            <a:off x="397565" y="3277438"/>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保守性</a:t>
            </a:r>
            <a:endParaRPr kumimoji="1" lang="ja-JP" altLang="en-US" sz="105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F90206C1-E183-8EFC-1F0F-B2A7979731EB}"/>
              </a:ext>
            </a:extLst>
          </p:cNvPr>
          <p:cNvSpPr/>
          <p:nvPr/>
        </p:nvSpPr>
        <p:spPr>
          <a:xfrm>
            <a:off x="3651131" y="1310418"/>
            <a:ext cx="114831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個別定義対象</a:t>
            </a:r>
            <a:endParaRPr kumimoji="1" lang="ja-JP" altLang="en-US" sz="1200" dirty="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595AEE24-A207-E5C8-EBBC-BD7036DB26C9}"/>
              </a:ext>
            </a:extLst>
          </p:cNvPr>
          <p:cNvSpPr/>
          <p:nvPr/>
        </p:nvSpPr>
        <p:spPr>
          <a:xfrm>
            <a:off x="3651131" y="170382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C5214442-503A-DAD5-A2D8-31D5B40AEC4C}"/>
              </a:ext>
            </a:extLst>
          </p:cNvPr>
          <p:cNvSpPr/>
          <p:nvPr/>
        </p:nvSpPr>
        <p:spPr>
          <a:xfrm>
            <a:off x="3651131" y="209722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8F7813EF-C1FB-52CD-EDB8-3554B07EDA0A}"/>
              </a:ext>
            </a:extLst>
          </p:cNvPr>
          <p:cNvSpPr/>
          <p:nvPr/>
        </p:nvSpPr>
        <p:spPr>
          <a:xfrm>
            <a:off x="3651131" y="249063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44DEB1A-ECAA-7902-EF1C-1E27AAC975EE}"/>
              </a:ext>
            </a:extLst>
          </p:cNvPr>
          <p:cNvSpPr/>
          <p:nvPr/>
        </p:nvSpPr>
        <p:spPr>
          <a:xfrm>
            <a:off x="3651131" y="367084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EAC1B2C0-7627-26FE-E5D6-9F1891B44401}"/>
              </a:ext>
            </a:extLst>
          </p:cNvPr>
          <p:cNvSpPr/>
          <p:nvPr/>
        </p:nvSpPr>
        <p:spPr>
          <a:xfrm>
            <a:off x="3651131" y="406424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7" name="正方形/長方形 26">
            <a:extLst>
              <a:ext uri="{FF2B5EF4-FFF2-40B4-BE49-F238E27FC236}">
                <a16:creationId xmlns:a16="http://schemas.microsoft.com/office/drawing/2014/main" id="{0985B91F-816A-3714-3D74-A453F0C55BB3}"/>
              </a:ext>
            </a:extLst>
          </p:cNvPr>
          <p:cNvSpPr/>
          <p:nvPr/>
        </p:nvSpPr>
        <p:spPr>
          <a:xfrm>
            <a:off x="3651131" y="445765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95403C8A-885C-7B3A-C6CD-53BAB0DDF4F5}"/>
              </a:ext>
            </a:extLst>
          </p:cNvPr>
          <p:cNvSpPr/>
          <p:nvPr/>
        </p:nvSpPr>
        <p:spPr>
          <a:xfrm>
            <a:off x="3651131" y="485105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FA6B9ADC-911F-0F52-78F2-68831604B29A}"/>
              </a:ext>
            </a:extLst>
          </p:cNvPr>
          <p:cNvSpPr/>
          <p:nvPr/>
        </p:nvSpPr>
        <p:spPr>
          <a:xfrm>
            <a:off x="3651131" y="288403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30" name="正方形/長方形 29">
            <a:extLst>
              <a:ext uri="{FF2B5EF4-FFF2-40B4-BE49-F238E27FC236}">
                <a16:creationId xmlns:a16="http://schemas.microsoft.com/office/drawing/2014/main" id="{BF269DE5-9D3D-C9A4-B14D-1AEB7E6CA9AB}"/>
              </a:ext>
            </a:extLst>
          </p:cNvPr>
          <p:cNvSpPr/>
          <p:nvPr/>
        </p:nvSpPr>
        <p:spPr>
          <a:xfrm>
            <a:off x="3651131" y="3277438"/>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0D2E7B1A-0B07-7443-60F6-411937271D1F}"/>
              </a:ext>
            </a:extLst>
          </p:cNvPr>
          <p:cNvSpPr/>
          <p:nvPr/>
        </p:nvSpPr>
        <p:spPr>
          <a:xfrm>
            <a:off x="2502813" y="1310418"/>
            <a:ext cx="114831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管理番号</a:t>
            </a:r>
            <a:endParaRPr kumimoji="1" lang="ja-JP" altLang="en-US" sz="1200" dirty="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BFF07F7C-4BF4-2DF1-5DCC-A9D8D706D070}"/>
              </a:ext>
            </a:extLst>
          </p:cNvPr>
          <p:cNvSpPr/>
          <p:nvPr/>
        </p:nvSpPr>
        <p:spPr>
          <a:xfrm>
            <a:off x="2502813" y="170382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NR-01</a:t>
            </a:r>
            <a:endParaRPr kumimoji="1" lang="ja-JP" altLang="en-US" sz="1050" dirty="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8DE1181A-05A4-C53F-F02F-BDDB5094A2EC}"/>
              </a:ext>
            </a:extLst>
          </p:cNvPr>
          <p:cNvSpPr/>
          <p:nvPr/>
        </p:nvSpPr>
        <p:spPr>
          <a:xfrm>
            <a:off x="2502813" y="209722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NR-02</a:t>
            </a:r>
            <a:endParaRPr kumimoji="1" lang="ja-JP" altLang="en-US" sz="105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034E7B85-7D05-39F4-3DBD-7477535BAC2D}"/>
              </a:ext>
            </a:extLst>
          </p:cNvPr>
          <p:cNvSpPr/>
          <p:nvPr/>
        </p:nvSpPr>
        <p:spPr>
          <a:xfrm>
            <a:off x="2502813" y="249063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NR-03</a:t>
            </a:r>
            <a:endParaRPr lang="ja-JP" altLang="en-US" sz="1050" dirty="0">
              <a:latin typeface="Meiryo UI" panose="020B0604030504040204" pitchFamily="34" charset="-128"/>
              <a:ea typeface="Meiryo UI" panose="020B0604030504040204" pitchFamily="34" charset="-128"/>
            </a:endParaRPr>
          </a:p>
        </p:txBody>
      </p:sp>
      <p:sp>
        <p:nvSpPr>
          <p:cNvPr id="35" name="正方形/長方形 34">
            <a:extLst>
              <a:ext uri="{FF2B5EF4-FFF2-40B4-BE49-F238E27FC236}">
                <a16:creationId xmlns:a16="http://schemas.microsoft.com/office/drawing/2014/main" id="{7DDAA876-702B-259A-F715-93B01F8D6D7C}"/>
              </a:ext>
            </a:extLst>
          </p:cNvPr>
          <p:cNvSpPr/>
          <p:nvPr/>
        </p:nvSpPr>
        <p:spPr>
          <a:xfrm>
            <a:off x="2502813" y="367084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NR-06</a:t>
            </a:r>
            <a:endParaRPr lang="ja-JP" altLang="en-US" sz="1050" dirty="0">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36E6D19C-5691-5EEE-641C-26EEACFC94AF}"/>
              </a:ext>
            </a:extLst>
          </p:cNvPr>
          <p:cNvSpPr/>
          <p:nvPr/>
        </p:nvSpPr>
        <p:spPr>
          <a:xfrm>
            <a:off x="2502813" y="406424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NR-07</a:t>
            </a:r>
            <a:endParaRPr lang="ja-JP" altLang="en-US" sz="1050" dirty="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38C7E651-3A94-395A-CBEC-DD5DB7BC3BEA}"/>
              </a:ext>
            </a:extLst>
          </p:cNvPr>
          <p:cNvSpPr/>
          <p:nvPr/>
        </p:nvSpPr>
        <p:spPr>
          <a:xfrm>
            <a:off x="2502813" y="445765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NR-08</a:t>
            </a:r>
            <a:endParaRPr lang="ja-JP" altLang="en-US" sz="1050" dirty="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04F57DE1-4368-0189-307E-95377C6A54E1}"/>
              </a:ext>
            </a:extLst>
          </p:cNvPr>
          <p:cNvSpPr/>
          <p:nvPr/>
        </p:nvSpPr>
        <p:spPr>
          <a:xfrm>
            <a:off x="2502813" y="485105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NR-09</a:t>
            </a:r>
            <a:endParaRPr lang="ja-JP" altLang="en-US" sz="1050" dirty="0">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9C0F1BBE-1DA1-10E0-62A7-57EF88BF4B7E}"/>
              </a:ext>
            </a:extLst>
          </p:cNvPr>
          <p:cNvSpPr/>
          <p:nvPr/>
        </p:nvSpPr>
        <p:spPr>
          <a:xfrm>
            <a:off x="2502813" y="288403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NR-04</a:t>
            </a:r>
            <a:endParaRPr lang="ja-JP" altLang="en-US" sz="1050" dirty="0">
              <a:latin typeface="Meiryo UI" panose="020B0604030504040204" pitchFamily="34" charset="-128"/>
              <a:ea typeface="Meiryo UI" panose="020B0604030504040204" pitchFamily="34" charset="-128"/>
            </a:endParaRPr>
          </a:p>
        </p:txBody>
      </p:sp>
      <p:sp>
        <p:nvSpPr>
          <p:cNvPr id="40" name="正方形/長方形 39">
            <a:extLst>
              <a:ext uri="{FF2B5EF4-FFF2-40B4-BE49-F238E27FC236}">
                <a16:creationId xmlns:a16="http://schemas.microsoft.com/office/drawing/2014/main" id="{37D52452-B148-2362-A539-DC6AACE631B1}"/>
              </a:ext>
            </a:extLst>
          </p:cNvPr>
          <p:cNvSpPr/>
          <p:nvPr/>
        </p:nvSpPr>
        <p:spPr>
          <a:xfrm>
            <a:off x="2502813" y="3277438"/>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NR-05</a:t>
            </a:r>
            <a:endParaRPr lang="ja-JP" altLang="en-US" sz="105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D8FFB64-51D4-3AF5-B3AD-84D0CF181D7D}"/>
              </a:ext>
            </a:extLst>
          </p:cNvPr>
          <p:cNvSpPr/>
          <p:nvPr/>
        </p:nvSpPr>
        <p:spPr>
          <a:xfrm>
            <a:off x="4799449" y="1310418"/>
            <a:ext cx="6875100"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内容</a:t>
            </a:r>
            <a:endParaRPr kumimoji="1" lang="ja-JP" altLang="en-US" sz="1200" dirty="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25CF11E-FD1A-649C-0D74-76FCF82524FA}"/>
              </a:ext>
            </a:extLst>
          </p:cNvPr>
          <p:cNvSpPr/>
          <p:nvPr/>
        </p:nvSpPr>
        <p:spPr>
          <a:xfrm>
            <a:off x="4799449" y="1703822"/>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システムの利用可能率についての方針を定義する。</a:t>
            </a:r>
            <a:endParaRPr kumimoji="1" lang="en-US" altLang="ja-JP" sz="1050" dirty="0">
              <a:latin typeface="Meiryo UI" panose="020B0604030504040204" pitchFamily="34" charset="-128"/>
              <a:ea typeface="Meiryo UI" panose="020B0604030504040204" pitchFamily="34" charset="-128"/>
            </a:endParaRPr>
          </a:p>
          <a:p>
            <a:r>
              <a:rPr lang="ja-JP" altLang="en-US" sz="1050">
                <a:latin typeface="Meiryo UI" panose="020B0604030504040204" pitchFamily="34" charset="-128"/>
                <a:ea typeface="Meiryo UI" panose="020B0604030504040204" pitchFamily="34" charset="-128"/>
              </a:rPr>
              <a:t>目標としては</a:t>
            </a:r>
            <a:r>
              <a:rPr lang="en-US" altLang="ja-JP" sz="1050" dirty="0">
                <a:latin typeface="Meiryo UI" panose="020B0604030504040204" pitchFamily="34" charset="-128"/>
                <a:ea typeface="Meiryo UI" panose="020B0604030504040204" pitchFamily="34" charset="-128"/>
              </a:rPr>
              <a:t>24</a:t>
            </a:r>
            <a:r>
              <a:rPr lang="ja-JP" altLang="en-US" sz="1050">
                <a:latin typeface="Meiryo UI" panose="020B0604030504040204" pitchFamily="34" charset="-128"/>
                <a:ea typeface="Meiryo UI" panose="020B0604030504040204" pitchFamily="34" charset="-128"/>
              </a:rPr>
              <a:t>時間</a:t>
            </a:r>
            <a:r>
              <a:rPr lang="en-US" altLang="ja-JP" sz="1050" dirty="0">
                <a:latin typeface="Meiryo UI" panose="020B0604030504040204" pitchFamily="34" charset="-128"/>
                <a:ea typeface="Meiryo UI" panose="020B0604030504040204" pitchFamily="34" charset="-128"/>
              </a:rPr>
              <a:t>365</a:t>
            </a:r>
            <a:r>
              <a:rPr lang="ja-JP" altLang="en-US" sz="1050">
                <a:latin typeface="Meiryo UI" panose="020B0604030504040204" pitchFamily="34" charset="-128"/>
                <a:ea typeface="Meiryo UI" panose="020B0604030504040204" pitchFamily="34" charset="-128"/>
              </a:rPr>
              <a:t>日稼働。但し、除外項目を設定。</a:t>
            </a:r>
            <a:r>
              <a:rPr kumimoji="1" lang="ja-JP" altLang="en-US" sz="1050">
                <a:latin typeface="Meiryo UI" panose="020B0604030504040204" pitchFamily="34" charset="-128"/>
                <a:ea typeface="Meiryo UI" panose="020B0604030504040204" pitchFamily="34" charset="-128"/>
              </a:rPr>
              <a:t>詳細は別紙にて定義。</a:t>
            </a:r>
            <a:endParaRPr kumimoji="1" lang="ja-JP" altLang="en-US" sz="1050" dirty="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68031F21-D352-48FB-E638-93838435AACA}"/>
              </a:ext>
            </a:extLst>
          </p:cNvPr>
          <p:cNvSpPr/>
          <p:nvPr/>
        </p:nvSpPr>
        <p:spPr>
          <a:xfrm>
            <a:off x="4799449" y="2097226"/>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システムが達成すべき性能について定義する。</a:t>
            </a:r>
            <a:endParaRPr lang="en-US" altLang="ja-JP" sz="1050" dirty="0">
              <a:latin typeface="Meiryo UI" panose="020B0604030504040204" pitchFamily="34" charset="-128"/>
              <a:ea typeface="Meiryo UI" panose="020B0604030504040204" pitchFamily="34" charset="-128"/>
            </a:endParaRPr>
          </a:p>
          <a:p>
            <a:r>
              <a:rPr lang="ja-JP" altLang="en-US" sz="1050">
                <a:latin typeface="Meiryo UI" panose="020B0604030504040204" pitchFamily="34" charset="-128"/>
                <a:ea typeface="Meiryo UI" panose="020B0604030504040204" pitchFamily="34" charset="-128"/>
              </a:rPr>
              <a:t>表示速度平均</a:t>
            </a:r>
            <a:r>
              <a:rPr lang="en-US" altLang="ja-JP" sz="1050" dirty="0">
                <a:latin typeface="Meiryo UI" panose="020B0604030504040204" pitchFamily="34" charset="-128"/>
                <a:ea typeface="Meiryo UI" panose="020B0604030504040204" pitchFamily="34" charset="-128"/>
              </a:rPr>
              <a:t>1</a:t>
            </a:r>
            <a:r>
              <a:rPr lang="ja-JP" altLang="en-US" sz="1050">
                <a:latin typeface="Meiryo UI" panose="020B0604030504040204" pitchFamily="34" charset="-128"/>
                <a:ea typeface="Meiryo UI" panose="020B0604030504040204" pitchFamily="34" charset="-128"/>
              </a:rPr>
              <a:t>秒以内。書込み速度平均</a:t>
            </a:r>
            <a:r>
              <a:rPr lang="en-US" altLang="ja-JP" sz="1050" dirty="0">
                <a:latin typeface="Meiryo UI" panose="020B0604030504040204" pitchFamily="34" charset="-128"/>
                <a:ea typeface="Meiryo UI" panose="020B0604030504040204" pitchFamily="34" charset="-128"/>
              </a:rPr>
              <a:t>2</a:t>
            </a:r>
            <a:r>
              <a:rPr lang="ja-JP" altLang="en-US" sz="1050">
                <a:latin typeface="Meiryo UI" panose="020B0604030504040204" pitchFamily="34" charset="-128"/>
                <a:ea typeface="Meiryo UI" panose="020B0604030504040204" pitchFamily="34" charset="-128"/>
              </a:rPr>
              <a:t>秒以内とする。詳細は別紙にて定義。</a:t>
            </a:r>
            <a:endParaRPr kumimoji="1" lang="ja-JP" altLang="en-US" sz="1050" dirty="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AAE91C4E-74ED-0C9A-9664-AA350B9C9987}"/>
              </a:ext>
            </a:extLst>
          </p:cNvPr>
          <p:cNvSpPr/>
          <p:nvPr/>
        </p:nvSpPr>
        <p:spPr>
          <a:xfrm>
            <a:off x="4799449" y="2490630"/>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システムが有すべきセキュリティーについて定義する。詳細は別紙にて定義。</a:t>
            </a:r>
            <a:endParaRPr kumimoji="1" lang="ja-JP" altLang="en-US" sz="105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A699E11C-BC9B-286B-4C18-63BF748E2D1E}"/>
              </a:ext>
            </a:extLst>
          </p:cNvPr>
          <p:cNvSpPr/>
          <p:nvPr/>
        </p:nvSpPr>
        <p:spPr>
          <a:xfrm>
            <a:off x="4799449" y="3670842"/>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本システムは</a:t>
            </a:r>
            <a:r>
              <a:rPr kumimoji="1" lang="en-US" altLang="ja-JP" sz="1050" dirty="0">
                <a:latin typeface="Meiryo UI" panose="020B0604030504040204" pitchFamily="34" charset="-128"/>
                <a:ea typeface="Meiryo UI" panose="020B0604030504040204" pitchFamily="34" charset="-128"/>
              </a:rPr>
              <a:t>Web</a:t>
            </a:r>
            <a:r>
              <a:rPr kumimoji="1" lang="ja-JP" altLang="en-US" sz="1050">
                <a:latin typeface="Meiryo UI" panose="020B0604030504040204" pitchFamily="34" charset="-128"/>
                <a:ea typeface="Meiryo UI" panose="020B0604030504040204" pitchFamily="34" charset="-128"/>
              </a:rPr>
              <a:t>システムのため、動作可能なブラウザについて非機能要件にて定義する。また、</a:t>
            </a:r>
            <a:r>
              <a:rPr kumimoji="1" lang="en-US" altLang="ja-JP" sz="1050" dirty="0">
                <a:latin typeface="Meiryo UI" panose="020B0604030504040204" pitchFamily="34" charset="-128"/>
                <a:ea typeface="Meiryo UI" panose="020B0604030504040204" pitchFamily="34" charset="-128"/>
              </a:rPr>
              <a:t>Google</a:t>
            </a:r>
            <a:r>
              <a:rPr kumimoji="1" lang="ja-JP" altLang="en-US" sz="1050">
                <a:latin typeface="Meiryo UI" panose="020B0604030504040204" pitchFamily="34" charset="-128"/>
                <a:ea typeface="Meiryo UI" panose="020B0604030504040204" pitchFamily="34" charset="-128"/>
              </a:rPr>
              <a:t>スプレッドシート等、予め利用が決まっている環境について定義する。</a:t>
            </a:r>
            <a:r>
              <a:rPr lang="ja-JP" altLang="en-US" sz="1050">
                <a:latin typeface="Meiryo UI" panose="020B0604030504040204" pitchFamily="34" charset="-128"/>
                <a:ea typeface="Meiryo UI" panose="020B0604030504040204" pitchFamily="34" charset="-128"/>
              </a:rPr>
              <a:t>詳細は別紙にて定義。</a:t>
            </a:r>
            <a:endParaRPr kumimoji="1" lang="ja-JP" altLang="en-US" sz="1050"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92B690EA-9278-65A4-41B9-637204A926F5}"/>
              </a:ext>
            </a:extLst>
          </p:cNvPr>
          <p:cNvSpPr/>
          <p:nvPr/>
        </p:nvSpPr>
        <p:spPr>
          <a:xfrm>
            <a:off x="4799449" y="4064246"/>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本システムとしては特に定義しないが、利用するクラウドサービスなど、可能な限り環境に考慮したものを選定する。</a:t>
            </a:r>
            <a:endParaRPr kumimoji="1" lang="ja-JP" altLang="en-US" sz="1050" dirty="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CA1F3DD5-97D8-C90A-9594-19E91D44466B}"/>
              </a:ext>
            </a:extLst>
          </p:cNvPr>
          <p:cNvSpPr/>
          <p:nvPr/>
        </p:nvSpPr>
        <p:spPr>
          <a:xfrm>
            <a:off x="4799449" y="4457650"/>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本システムは</a:t>
            </a:r>
            <a:r>
              <a:rPr kumimoji="1" lang="en-US" altLang="ja-JP" sz="1050" dirty="0">
                <a:latin typeface="Meiryo UI" panose="020B0604030504040204" pitchFamily="34" charset="-128"/>
                <a:ea typeface="Meiryo UI" panose="020B0604030504040204" pitchFamily="34" charset="-128"/>
              </a:rPr>
              <a:t>B2C</a:t>
            </a:r>
            <a:r>
              <a:rPr kumimoji="1" lang="ja-JP" altLang="en-US" sz="1050">
                <a:latin typeface="Meiryo UI" panose="020B0604030504040204" pitchFamily="34" charset="-128"/>
                <a:ea typeface="Meiryo UI" panose="020B0604030504040204" pitchFamily="34" charset="-128"/>
              </a:rPr>
              <a:t>システムであるため、アクセシビリティーについての要求は定義しない。</a:t>
            </a:r>
            <a:endParaRPr kumimoji="1" lang="ja-JP" altLang="en-US" sz="105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6A5DDB47-3D64-2F3E-094F-277ECA309783}"/>
              </a:ext>
            </a:extLst>
          </p:cNvPr>
          <p:cNvSpPr/>
          <p:nvPr/>
        </p:nvSpPr>
        <p:spPr>
          <a:xfrm>
            <a:off x="4799449" y="4851054"/>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本システムはシンプルな操作性であるため操作性の要求は定義しない。</a:t>
            </a:r>
            <a:br>
              <a:rPr kumimoji="1" lang="en-US" altLang="ja-JP" sz="1050" dirty="0">
                <a:latin typeface="Meiryo UI" panose="020B0604030504040204" pitchFamily="34" charset="-128"/>
                <a:ea typeface="Meiryo UI" panose="020B0604030504040204" pitchFamily="34" charset="-128"/>
              </a:rPr>
            </a:br>
            <a:r>
              <a:rPr kumimoji="1" lang="ja-JP" altLang="en-US" sz="1050">
                <a:latin typeface="Meiryo UI" panose="020B0604030504040204" pitchFamily="34" charset="-128"/>
                <a:ea typeface="Meiryo UI" panose="020B0604030504040204" pitchFamily="34" charset="-128"/>
              </a:rPr>
              <a:t>もし、操作性に課題がある場合はリリース後の定期改修により対応するものとする。</a:t>
            </a:r>
            <a:endParaRPr kumimoji="1" lang="ja-JP" altLang="en-US" sz="1050" dirty="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16C669B3-8FCF-D794-ED0B-E5AFBCC1508C}"/>
              </a:ext>
            </a:extLst>
          </p:cNvPr>
          <p:cNvSpPr/>
          <p:nvPr/>
        </p:nvSpPr>
        <p:spPr>
          <a:xfrm>
            <a:off x="4799449" y="2884034"/>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業務移行、データ移行、システム移行について定義する。詳細は別紙にて定義。</a:t>
            </a:r>
            <a:endParaRPr kumimoji="1" lang="ja-JP" altLang="en-US" sz="1050" dirty="0">
              <a:latin typeface="Meiryo UI" panose="020B0604030504040204" pitchFamily="34" charset="-128"/>
              <a:ea typeface="Meiryo UI" panose="020B0604030504040204" pitchFamily="34" charset="-128"/>
            </a:endParaRPr>
          </a:p>
        </p:txBody>
      </p:sp>
      <p:sp>
        <p:nvSpPr>
          <p:cNvPr id="50" name="正方形/長方形 49">
            <a:extLst>
              <a:ext uri="{FF2B5EF4-FFF2-40B4-BE49-F238E27FC236}">
                <a16:creationId xmlns:a16="http://schemas.microsoft.com/office/drawing/2014/main" id="{F3DE60C1-124C-88DD-4B77-05E6108FBE2F}"/>
              </a:ext>
            </a:extLst>
          </p:cNvPr>
          <p:cNvSpPr/>
          <p:nvPr/>
        </p:nvSpPr>
        <p:spPr>
          <a:xfrm>
            <a:off x="4799449" y="3277438"/>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可能な限りメンテナンスフリーな環境（クラウド等）を利用するものとする。クラウド利用の場合もなるべくメンテナンス性の高いサービス（</a:t>
            </a:r>
            <a:r>
              <a:rPr kumimoji="1" lang="en-US" altLang="ja-JP" sz="1050" dirty="0">
                <a:latin typeface="Meiryo UI" panose="020B0604030504040204" pitchFamily="34" charset="-128"/>
                <a:ea typeface="Meiryo UI" panose="020B0604030504040204" pitchFamily="34" charset="-128"/>
              </a:rPr>
              <a:t>SaaS, PaaS</a:t>
            </a:r>
            <a:r>
              <a:rPr kumimoji="1" lang="ja-JP" altLang="en-US" sz="1050">
                <a:latin typeface="Meiryo UI" panose="020B0604030504040204" pitchFamily="34" charset="-128"/>
                <a:ea typeface="Meiryo UI" panose="020B0604030504040204" pitchFamily="34" charset="-128"/>
              </a:rPr>
              <a:t>等のサーバレス環境）を利用するものとする。</a:t>
            </a:r>
            <a:endParaRPr kumimoji="1" lang="ja-JP" altLang="en-US" sz="105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AB648243-3F0E-DEE8-4DCC-E4E26F86BD41}"/>
              </a:ext>
            </a:extLst>
          </p:cNvPr>
          <p:cNvSpPr/>
          <p:nvPr/>
        </p:nvSpPr>
        <p:spPr>
          <a:xfrm>
            <a:off x="397565" y="5244458"/>
            <a:ext cx="210524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方式</a:t>
            </a:r>
            <a:endParaRPr kumimoji="1" lang="ja-JP" altLang="en-US" sz="1050" dirty="0">
              <a:latin typeface="Meiryo UI" panose="020B0604030504040204" pitchFamily="34" charset="-128"/>
              <a:ea typeface="Meiryo UI" panose="020B0604030504040204" pitchFamily="34" charset="-128"/>
            </a:endParaRPr>
          </a:p>
        </p:txBody>
      </p:sp>
      <p:sp>
        <p:nvSpPr>
          <p:cNvPr id="52" name="正方形/長方形 51">
            <a:extLst>
              <a:ext uri="{FF2B5EF4-FFF2-40B4-BE49-F238E27FC236}">
                <a16:creationId xmlns:a16="http://schemas.microsoft.com/office/drawing/2014/main" id="{8759C93F-E1C6-3F45-8325-053E6BEC038B}"/>
              </a:ext>
            </a:extLst>
          </p:cNvPr>
          <p:cNvSpPr/>
          <p:nvPr/>
        </p:nvSpPr>
        <p:spPr>
          <a:xfrm>
            <a:off x="3651131" y="5244458"/>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A6F0335C-5385-1AE2-1216-066AA5D4EF3C}"/>
              </a:ext>
            </a:extLst>
          </p:cNvPr>
          <p:cNvSpPr/>
          <p:nvPr/>
        </p:nvSpPr>
        <p:spPr>
          <a:xfrm>
            <a:off x="2502813" y="5244458"/>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NR-10</a:t>
            </a:r>
            <a:endParaRPr lang="ja-JP" altLang="en-US" sz="1050" dirty="0">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8669622A-2AD5-D5BA-D464-6B26351E403A}"/>
              </a:ext>
            </a:extLst>
          </p:cNvPr>
          <p:cNvSpPr/>
          <p:nvPr/>
        </p:nvSpPr>
        <p:spPr>
          <a:xfrm>
            <a:off x="4799449" y="5244458"/>
            <a:ext cx="6875100"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方式については</a:t>
            </a:r>
            <a:r>
              <a:rPr lang="ja-JP" altLang="en-US" sz="1050">
                <a:highlight>
                  <a:srgbClr val="FFFF00"/>
                </a:highlight>
                <a:latin typeface="Meiryo UI" panose="020B0604030504040204" pitchFamily="34" charset="-128"/>
                <a:ea typeface="Meiryo UI" panose="020B0604030504040204" pitchFamily="34" charset="-128"/>
              </a:rPr>
              <a:t>基本設計における「方式設計」にて行うものとする</a:t>
            </a:r>
            <a:r>
              <a:rPr lang="ja-JP" altLang="en-US" sz="1050">
                <a:latin typeface="Meiryo UI" panose="020B0604030504040204" pitchFamily="34" charset="-128"/>
                <a:ea typeface="Meiryo UI" panose="020B0604030504040204" pitchFamily="34" charset="-128"/>
              </a:rPr>
              <a:t>（要件定義の範囲外）。</a:t>
            </a:r>
            <a:endParaRPr lang="en-US" altLang="ja-JP" sz="1050" dirty="0">
              <a:latin typeface="Meiryo UI" panose="020B0604030504040204" pitchFamily="34" charset="-128"/>
              <a:ea typeface="Meiryo UI" panose="020B0604030504040204" pitchFamily="34" charset="-128"/>
            </a:endParaRPr>
          </a:p>
          <a:p>
            <a:r>
              <a:rPr kumimoji="1" lang="ja-JP" altLang="en-US" sz="1050">
                <a:latin typeface="Meiryo UI" panose="020B0604030504040204" pitchFamily="34" charset="-128"/>
                <a:ea typeface="Meiryo UI" panose="020B0604030504040204" pitchFamily="34" charset="-128"/>
              </a:rPr>
              <a:t>方式検討の際は、継続性の観点から主要な技術を採用するものとする。</a:t>
            </a:r>
            <a:endParaRPr kumimoji="1" lang="ja-JP" altLang="en-US" sz="1050" dirty="0">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D70192DC-7641-AAC5-8360-47E7DD159AAE}"/>
              </a:ext>
            </a:extLst>
          </p:cNvPr>
          <p:cNvSpPr/>
          <p:nvPr/>
        </p:nvSpPr>
        <p:spPr>
          <a:xfrm>
            <a:off x="397565" y="5637862"/>
            <a:ext cx="210524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運用性</a:t>
            </a:r>
            <a:endParaRPr kumimoji="1" lang="ja-JP" altLang="en-US" sz="105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33BD389-2EFE-5488-4D22-DCD078B96D47}"/>
              </a:ext>
            </a:extLst>
          </p:cNvPr>
          <p:cNvSpPr/>
          <p:nvPr/>
        </p:nvSpPr>
        <p:spPr>
          <a:xfrm>
            <a:off x="3651131" y="5637862"/>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5D0A1F6F-C89E-4DDC-CA8F-319CF313517E}"/>
              </a:ext>
            </a:extLst>
          </p:cNvPr>
          <p:cNvSpPr/>
          <p:nvPr/>
        </p:nvSpPr>
        <p:spPr>
          <a:xfrm>
            <a:off x="2502813" y="5637862"/>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dirty="0">
                <a:latin typeface="Meiryo UI" panose="020B0604030504040204" pitchFamily="34" charset="-128"/>
                <a:ea typeface="Meiryo UI" panose="020B0604030504040204" pitchFamily="34" charset="-128"/>
              </a:rPr>
              <a:t>NR-11</a:t>
            </a:r>
            <a:endParaRPr lang="ja-JP" altLang="en-US" sz="105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D3BF4349-BF73-758B-C857-F62026D06BD6}"/>
              </a:ext>
            </a:extLst>
          </p:cNvPr>
          <p:cNvSpPr/>
          <p:nvPr/>
        </p:nvSpPr>
        <p:spPr>
          <a:xfrm>
            <a:off x="4799449" y="5637862"/>
            <a:ext cx="6875100"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運用についての要求は</a:t>
            </a:r>
            <a:r>
              <a:rPr kumimoji="1" lang="ja-JP" altLang="en-US" sz="1050">
                <a:highlight>
                  <a:srgbClr val="FFFF00"/>
                </a:highlight>
                <a:latin typeface="Meiryo UI" panose="020B0604030504040204" pitchFamily="34" charset="-128"/>
                <a:ea typeface="Meiryo UI" panose="020B0604030504040204" pitchFamily="34" charset="-128"/>
              </a:rPr>
              <a:t>別途「運用計画書」にて定義</a:t>
            </a:r>
            <a:r>
              <a:rPr kumimoji="1" lang="ja-JP" altLang="en-US" sz="1050">
                <a:latin typeface="Meiryo UI" panose="020B0604030504040204" pitchFamily="34" charset="-128"/>
                <a:ea typeface="Meiryo UI" panose="020B0604030504040204" pitchFamily="34" charset="-128"/>
              </a:rPr>
              <a:t>するものとする（要件定義の範囲外）。</a:t>
            </a:r>
            <a:endParaRPr kumimoji="1" lang="ja-JP" altLang="en-US" sz="105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79832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非機能要件：可用性</a:t>
            </a:r>
          </a:p>
        </p:txBody>
      </p:sp>
      <p:sp>
        <p:nvSpPr>
          <p:cNvPr id="4" name="フッター プレースホルダー 3">
            <a:extLst>
              <a:ext uri="{FF2B5EF4-FFF2-40B4-BE49-F238E27FC236}">
                <a16:creationId xmlns:a16="http://schemas.microsoft.com/office/drawing/2014/main" id="{75F3D536-D715-5485-D7EA-B448949FA2B1}"/>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9</a:t>
            </a:fld>
            <a:endParaRPr lang="ja-JP" altLang="en-US"/>
          </a:p>
        </p:txBody>
      </p:sp>
      <p:sp>
        <p:nvSpPr>
          <p:cNvPr id="8" name="コンテンツ プレースホルダー 2">
            <a:extLst>
              <a:ext uri="{FF2B5EF4-FFF2-40B4-BE49-F238E27FC236}">
                <a16:creationId xmlns:a16="http://schemas.microsoft.com/office/drawing/2014/main" id="{1DCA6FDA-B579-C732-2013-ECA76866E160}"/>
              </a:ext>
            </a:extLst>
          </p:cNvPr>
          <p:cNvSpPr txBox="1">
            <a:spLocks/>
          </p:cNvSpPr>
          <p:nvPr/>
        </p:nvSpPr>
        <p:spPr>
          <a:xfrm>
            <a:off x="397565" y="805967"/>
            <a:ext cx="11396870" cy="504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sz="2000"/>
              <a:t>可用性に対する要件を下記のように定義する</a:t>
            </a:r>
          </a:p>
        </p:txBody>
      </p:sp>
      <p:sp>
        <p:nvSpPr>
          <p:cNvPr id="9" name="正方形/長方形 8">
            <a:extLst>
              <a:ext uri="{FF2B5EF4-FFF2-40B4-BE49-F238E27FC236}">
                <a16:creationId xmlns:a16="http://schemas.microsoft.com/office/drawing/2014/main" id="{03E6E5C1-24DF-473C-37DE-1DBFC4522185}"/>
              </a:ext>
            </a:extLst>
          </p:cNvPr>
          <p:cNvSpPr/>
          <p:nvPr/>
        </p:nvSpPr>
        <p:spPr>
          <a:xfrm>
            <a:off x="491613" y="1908042"/>
            <a:ext cx="2143431" cy="116443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基本要件</a:t>
            </a:r>
            <a:endParaRPr kumimoji="1" lang="ja-JP" altLang="en-US" sz="1400" dirty="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04C07F2B-8DE9-2DA3-AD11-FDCF8F750519}"/>
              </a:ext>
            </a:extLst>
          </p:cNvPr>
          <p:cNvSpPr/>
          <p:nvPr/>
        </p:nvSpPr>
        <p:spPr>
          <a:xfrm>
            <a:off x="2635044" y="1908042"/>
            <a:ext cx="9065343" cy="11644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a:t>
            </a:r>
            <a:r>
              <a:rPr kumimoji="1" lang="en-US" altLang="ja-JP" sz="1400" dirty="0">
                <a:latin typeface="Meiryo UI" panose="020B0604030504040204" pitchFamily="34" charset="-128"/>
                <a:ea typeface="Meiryo UI" panose="020B0604030504040204" pitchFamily="34" charset="-128"/>
              </a:rPr>
              <a:t>24</a:t>
            </a:r>
            <a:r>
              <a:rPr kumimoji="1" lang="ja-JP" altLang="en-US" sz="1400">
                <a:latin typeface="Meiryo UI" panose="020B0604030504040204" pitchFamily="34" charset="-128"/>
                <a:ea typeface="Meiryo UI" panose="020B0604030504040204" pitchFamily="34" charset="-128"/>
              </a:rPr>
              <a:t>時間</a:t>
            </a:r>
            <a:r>
              <a:rPr kumimoji="1" lang="en-US" altLang="ja-JP" sz="1400" dirty="0">
                <a:latin typeface="Meiryo UI" panose="020B0604030504040204" pitchFamily="34" charset="-128"/>
                <a:ea typeface="Meiryo UI" panose="020B0604030504040204" pitchFamily="34" charset="-128"/>
              </a:rPr>
              <a:t> 365</a:t>
            </a:r>
            <a:r>
              <a:rPr kumimoji="1" lang="ja-JP" altLang="en-US" sz="1400">
                <a:latin typeface="Meiryo UI" panose="020B0604030504040204" pitchFamily="34" charset="-128"/>
                <a:ea typeface="Meiryo UI" panose="020B0604030504040204" pitchFamily="34" charset="-128"/>
              </a:rPr>
              <a:t>日の稼働を目標とする（必達ではなく目標値）</a:t>
            </a:r>
            <a:endParaRPr kumimoji="1"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- 98.89%</a:t>
            </a:r>
            <a:r>
              <a:rPr lang="ja-JP" altLang="en-US" sz="1400">
                <a:latin typeface="Meiryo UI" panose="020B0604030504040204" pitchFamily="34" charset="-128"/>
                <a:ea typeface="Meiryo UI" panose="020B0604030504040204" pitchFamily="34" charset="-128"/>
              </a:rPr>
              <a:t>以上の稼働を期待する（詳細は補足を確認）</a:t>
            </a:r>
            <a:endParaRPr kumimoji="1" lang="ja-JP" altLang="en-US" sz="1400"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534C6EE8-BFBB-8AC7-717B-211FA1498D0E}"/>
              </a:ext>
            </a:extLst>
          </p:cNvPr>
          <p:cNvSpPr/>
          <p:nvPr/>
        </p:nvSpPr>
        <p:spPr>
          <a:xfrm>
            <a:off x="491613" y="4010772"/>
            <a:ext cx="2143431" cy="2187956"/>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補足</a:t>
            </a:r>
            <a:endParaRPr kumimoji="1" lang="ja-JP" altLang="en-US" sz="140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918262C8-80C8-F080-77D4-44FFD121C323}"/>
              </a:ext>
            </a:extLst>
          </p:cNvPr>
          <p:cNvSpPr/>
          <p:nvPr/>
        </p:nvSpPr>
        <p:spPr>
          <a:xfrm>
            <a:off x="2635044" y="4010772"/>
            <a:ext cx="9065343" cy="21879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・但し、以下の場合の停止は認める</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メンテナンスのための停止（月に</a:t>
            </a:r>
            <a:r>
              <a:rPr lang="en-US" altLang="ja-JP" sz="1400" dirty="0">
                <a:latin typeface="Meiryo UI" panose="020B0604030504040204" pitchFamily="34" charset="-128"/>
                <a:ea typeface="Meiryo UI" panose="020B0604030504040204" pitchFamily="34" charset="-128"/>
              </a:rPr>
              <a:t>8</a:t>
            </a:r>
            <a:r>
              <a:rPr lang="ja-JP" altLang="en-US" sz="1400">
                <a:latin typeface="Meiryo UI" panose="020B0604030504040204" pitchFamily="34" charset="-128"/>
                <a:ea typeface="Meiryo UI" panose="020B0604030504040204" pitchFamily="34" charset="-128"/>
              </a:rPr>
              <a:t>時間以下、</a:t>
            </a:r>
            <a:r>
              <a:rPr lang="en-US" altLang="ja-JP" sz="1400" dirty="0">
                <a:latin typeface="Meiryo UI" panose="020B0604030504040204" pitchFamily="34" charset="-128"/>
                <a:ea typeface="Meiryo UI" panose="020B0604030504040204" pitchFamily="34" charset="-128"/>
              </a:rPr>
              <a:t>0</a:t>
            </a:r>
            <a:r>
              <a:rPr lang="ja-JP" altLang="en-US" sz="1400">
                <a:latin typeface="Meiryo UI" panose="020B0604030504040204" pitchFamily="34" charset="-128"/>
                <a:ea typeface="Meiryo UI" panose="020B0604030504040204" pitchFamily="34" charset="-128"/>
              </a:rPr>
              <a:t>時</a:t>
            </a:r>
            <a:r>
              <a:rPr lang="en-US" altLang="ja-JP" sz="1400" dirty="0">
                <a:latin typeface="Meiryo UI" panose="020B0604030504040204" pitchFamily="34" charset="-128"/>
                <a:ea typeface="Meiryo UI" panose="020B0604030504040204" pitchFamily="34" charset="-128"/>
              </a:rPr>
              <a:t>〜6</a:t>
            </a:r>
            <a:r>
              <a:rPr lang="ja-JP" altLang="en-US" sz="1400">
                <a:latin typeface="Meiryo UI" panose="020B0604030504040204" pitchFamily="34" charset="-128"/>
                <a:ea typeface="Meiryo UI" panose="020B0604030504040204" pitchFamily="34" charset="-128"/>
              </a:rPr>
              <a:t>時が望ましい）稼働率</a:t>
            </a:r>
            <a:r>
              <a:rPr lang="en-US" altLang="ja-JP" sz="1400" dirty="0">
                <a:latin typeface="Meiryo UI" panose="020B0604030504040204" pitchFamily="34" charset="-128"/>
                <a:ea typeface="Meiryo UI" panose="020B0604030504040204" pitchFamily="34" charset="-128"/>
              </a:rPr>
              <a:t> 98.89%</a:t>
            </a:r>
            <a:r>
              <a:rPr lang="ja-JP" altLang="en-US" sz="1400">
                <a:latin typeface="Meiryo UI" panose="020B0604030504040204" pitchFamily="34" charset="-128"/>
                <a:ea typeface="Meiryo UI" panose="020B0604030504040204" pitchFamily="34" charset="-128"/>
              </a:rPr>
              <a:t>以上が望ましい</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利用するクラウドサービスの稼働率</a:t>
            </a:r>
            <a:r>
              <a:rPr lang="en-US" altLang="ja-JP" sz="1400" dirty="0">
                <a:latin typeface="Meiryo UI" panose="020B0604030504040204" pitchFamily="34" charset="-128"/>
                <a:ea typeface="Meiryo UI" panose="020B0604030504040204" pitchFamily="34" charset="-128"/>
              </a:rPr>
              <a:t> 99.95</a:t>
            </a:r>
            <a:r>
              <a:rPr lang="ja-JP" altLang="en-US" sz="1400">
                <a:latin typeface="Meiryo UI" panose="020B0604030504040204" pitchFamily="34" charset="-128"/>
                <a:ea typeface="Meiryo UI" panose="020B0604030504040204" pitchFamily="34" charset="-128"/>
              </a:rPr>
              <a:t>以上が望ましい（停止時の対応を想定しておくこと）</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※1</a:t>
            </a:r>
            <a:r>
              <a:rPr lang="ja-JP" altLang="en-US" sz="1400">
                <a:latin typeface="Meiryo UI" panose="020B0604030504040204" pitchFamily="34" charset="-128"/>
                <a:ea typeface="Meiryo UI" panose="020B0604030504040204" pitchFamily="34" charset="-128"/>
              </a:rPr>
              <a:t>ヶ月を</a:t>
            </a:r>
            <a:r>
              <a:rPr lang="en-US" altLang="ja-JP" sz="1400" dirty="0">
                <a:latin typeface="Meiryo UI" panose="020B0604030504040204" pitchFamily="34" charset="-128"/>
                <a:ea typeface="Meiryo UI" panose="020B0604030504040204" pitchFamily="34" charset="-128"/>
              </a:rPr>
              <a:t>720</a:t>
            </a:r>
            <a:r>
              <a:rPr lang="ja-JP" altLang="en-US" sz="1400">
                <a:latin typeface="Meiryo UI" panose="020B0604030504040204" pitchFamily="34" charset="-128"/>
                <a:ea typeface="Meiryo UI" panose="020B0604030504040204" pitchFamily="34" charset="-128"/>
              </a:rPr>
              <a:t>時間として計算</a:t>
            </a:r>
            <a:endParaRPr lang="en-US" altLang="ja-JP" sz="1400" dirty="0">
              <a:latin typeface="Meiryo UI" panose="020B0604030504040204" pitchFamily="34" charset="-128"/>
              <a:ea typeface="Meiryo UI" panose="020B0604030504040204" pitchFamily="34" charset="-128"/>
            </a:endParaRPr>
          </a:p>
          <a:p>
            <a:endParaRPr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・過剰品質の防止</a:t>
            </a:r>
            <a:endParaRPr kumimoji="1"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a:t>
            </a:r>
            <a:r>
              <a:rPr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過剰品質による過剰投資を防止し本要件を満たすため可能な限り安定したクラウドサービス（オンプレではなく）、</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　　特にサーバレス環境を利用することが望ましい</a:t>
            </a:r>
            <a:endParaRPr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　</a:t>
            </a:r>
            <a:r>
              <a:rPr kumimoji="1" lang="en-US" altLang="ja-JP" sz="1400" dirty="0">
                <a:latin typeface="Meiryo UI" panose="020B0604030504040204" pitchFamily="34" charset="-128"/>
                <a:ea typeface="Meiryo UI" panose="020B0604030504040204" pitchFamily="34" charset="-128"/>
              </a:rPr>
              <a:t>- </a:t>
            </a:r>
            <a:r>
              <a:rPr lang="ja-JP" altLang="en-US" sz="1400">
                <a:latin typeface="Meiryo UI" panose="020B0604030504040204" pitchFamily="34" charset="-128"/>
                <a:ea typeface="Meiryo UI" panose="020B0604030504040204" pitchFamily="34" charset="-128"/>
              </a:rPr>
              <a:t>可用性に月額</a:t>
            </a:r>
            <a:r>
              <a:rPr lang="en-US" altLang="ja-JP" sz="1400" dirty="0">
                <a:latin typeface="Meiryo UI" panose="020B0604030504040204" pitchFamily="34" charset="-128"/>
                <a:ea typeface="Meiryo UI" panose="020B0604030504040204" pitchFamily="34" charset="-128"/>
              </a:rPr>
              <a:t>10</a:t>
            </a:r>
            <a:r>
              <a:rPr lang="ja-JP" altLang="en-US" sz="1400">
                <a:latin typeface="Meiryo UI" panose="020B0604030504040204" pitchFamily="34" charset="-128"/>
                <a:ea typeface="Meiryo UI" panose="020B0604030504040204" pitchFamily="34" charset="-128"/>
              </a:rPr>
              <a:t>万円以上の投資をすることを想定していない（費用対効果のバランスが合わない）</a:t>
            </a:r>
            <a:endParaRPr kumimoji="1" lang="ja-JP" altLang="en-US" sz="1400" dirty="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250926AA-AC30-DFE5-C99D-522DCAA92CFA}"/>
              </a:ext>
            </a:extLst>
          </p:cNvPr>
          <p:cNvSpPr/>
          <p:nvPr/>
        </p:nvSpPr>
        <p:spPr>
          <a:xfrm>
            <a:off x="491613" y="3072479"/>
            <a:ext cx="2143431" cy="93829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理由</a:t>
            </a:r>
            <a:endParaRPr kumimoji="1" lang="ja-JP" altLang="en-US" sz="14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DC6D8270-2265-E47E-4462-B937BFCDE53A}"/>
              </a:ext>
            </a:extLst>
          </p:cNvPr>
          <p:cNvSpPr/>
          <p:nvPr/>
        </p:nvSpPr>
        <p:spPr>
          <a:xfrm>
            <a:off x="2635044" y="3072479"/>
            <a:ext cx="9065343" cy="9382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a:t>
            </a:r>
            <a:r>
              <a:rPr kumimoji="1" lang="en-US" altLang="ja-JP" sz="1400" dirty="0">
                <a:latin typeface="Meiryo UI" panose="020B0604030504040204" pitchFamily="34" charset="-128"/>
                <a:ea typeface="Meiryo UI" panose="020B0604030504040204" pitchFamily="34" charset="-128"/>
              </a:rPr>
              <a:t>24</a:t>
            </a:r>
            <a:r>
              <a:rPr kumimoji="1" lang="ja-JP" altLang="en-US" sz="1400">
                <a:latin typeface="Meiryo UI" panose="020B0604030504040204" pitchFamily="34" charset="-128"/>
                <a:ea typeface="Meiryo UI" panose="020B0604030504040204" pitchFamily="34" charset="-128"/>
              </a:rPr>
              <a:t>時間</a:t>
            </a:r>
            <a:r>
              <a:rPr kumimoji="1" lang="en-US" altLang="ja-JP" sz="1400" dirty="0">
                <a:latin typeface="Meiryo UI" panose="020B0604030504040204" pitchFamily="34" charset="-128"/>
                <a:ea typeface="Meiryo UI" panose="020B0604030504040204" pitchFamily="34" charset="-128"/>
              </a:rPr>
              <a:t>365</a:t>
            </a:r>
            <a:r>
              <a:rPr kumimoji="1" lang="ja-JP" altLang="en-US" sz="1400">
                <a:latin typeface="Meiryo UI" panose="020B0604030504040204" pitchFamily="34" charset="-128"/>
                <a:ea typeface="Meiryo UI" panose="020B0604030504040204" pitchFamily="34" charset="-128"/>
              </a:rPr>
              <a:t>日の問合せ受付を実現することが本システム導入の目的であるため</a:t>
            </a:r>
            <a:endParaRPr kumimoji="1" lang="ja-JP" altLang="en-US" sz="14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EB25D8A4-FDF9-80B2-4660-BE6FF0EFACC0}"/>
              </a:ext>
            </a:extLst>
          </p:cNvPr>
          <p:cNvSpPr/>
          <p:nvPr/>
        </p:nvSpPr>
        <p:spPr>
          <a:xfrm>
            <a:off x="491613" y="1367270"/>
            <a:ext cx="2143431" cy="54077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管理番号</a:t>
            </a:r>
            <a:endParaRPr kumimoji="1" lang="ja-JP" altLang="en-US" sz="1400" dirty="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AC74BC6C-1195-57E5-F771-392B744647D0}"/>
              </a:ext>
            </a:extLst>
          </p:cNvPr>
          <p:cNvSpPr/>
          <p:nvPr/>
        </p:nvSpPr>
        <p:spPr>
          <a:xfrm>
            <a:off x="2635044" y="1367270"/>
            <a:ext cx="9065343" cy="5407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a:latin typeface="Meiryo UI" panose="020B0604030504040204" pitchFamily="34" charset="-128"/>
                <a:ea typeface="Meiryo UI" panose="020B0604030504040204" pitchFamily="34" charset="-128"/>
              </a:rPr>
              <a:t>NR-01</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468010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200" dirty="0">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1200"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00_bluecode_2021テンプレpptx.pptx" id="{4AC11F32-13B2-F346-8483-75E65E631398}" vid="{B64C0586-CBAE-2E46-A836-FB0DA1B7282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1281</TotalTime>
  <Words>2915</Words>
  <Application>Microsoft Macintosh PowerPoint</Application>
  <PresentationFormat>ワイド画面</PresentationFormat>
  <Paragraphs>480</Paragraphs>
  <Slides>16</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Meiryo UI</vt:lpstr>
      <vt:lpstr>游ゴシック</vt:lpstr>
      <vt:lpstr>Arial</vt:lpstr>
      <vt:lpstr>Office テーマ</vt:lpstr>
      <vt:lpstr>問合せ受付Web 要件定義書</vt:lpstr>
      <vt:lpstr>目次</vt:lpstr>
      <vt:lpstr>システム化の目的と範囲</vt:lpstr>
      <vt:lpstr>業務要件（一覧）</vt:lpstr>
      <vt:lpstr>業務要件（フロー図）</vt:lpstr>
      <vt:lpstr>機能要件（一覧）</vt:lpstr>
      <vt:lpstr>補足：機能と配置イメージ</vt:lpstr>
      <vt:lpstr>非機能要件</vt:lpstr>
      <vt:lpstr>非機能要件：可用性</vt:lpstr>
      <vt:lpstr>非機能要件：性能</vt:lpstr>
      <vt:lpstr>非機能要件：セキュリティー</vt:lpstr>
      <vt:lpstr>非機能要件：移行性</vt:lpstr>
      <vt:lpstr>非機能要件：プロジェクト上の留意事項</vt:lpstr>
      <vt:lpstr>参考資料</vt:lpstr>
      <vt:lpstr>プロジェクト スケジュール</vt:lpstr>
      <vt:lpstr>プロジェクト 体制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ウェブサイト構築プロジェクト 要件定義書</dc:title>
  <dc:creator>小澤 慧利子</dc:creator>
  <cp:lastModifiedBy>玉木 栄三郎</cp:lastModifiedBy>
  <cp:revision>380</cp:revision>
  <dcterms:created xsi:type="dcterms:W3CDTF">2022-06-24T04:57:59Z</dcterms:created>
  <dcterms:modified xsi:type="dcterms:W3CDTF">2022-10-12T21:48:01Z</dcterms:modified>
</cp:coreProperties>
</file>