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8" r:id="rId2"/>
    <p:sldId id="258" r:id="rId3"/>
    <p:sldId id="267" r:id="rId4"/>
    <p:sldId id="259" r:id="rId5"/>
    <p:sldId id="261" r:id="rId6"/>
    <p:sldId id="262" r:id="rId7"/>
    <p:sldId id="264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6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7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98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366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47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231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159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39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5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44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25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7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3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2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EE6EA9-94EB-467A-8904-40982A8E057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0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737365" y="2307745"/>
            <a:ext cx="1049218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Algerian" panose="04020705040A02060702" pitchFamily="82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3600" b="1" dirty="0">
                <a:solidFill>
                  <a:schemeClr val="accent4"/>
                </a:solidFill>
                <a:latin typeface="Algerian" panose="04020705040A02060702" pitchFamily="82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148676" y="4212465"/>
            <a:ext cx="1119341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Rockwell" panose="02060603020205020403" pitchFamily="18" charset="0"/>
              </a:rPr>
              <a:t>Submitted by-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Rockwell" panose="02060603020205020403" pitchFamily="18" charset="0"/>
              </a:rPr>
              <a:t>SOURAV KUMAR SAHOO</a:t>
            </a:r>
            <a:endParaRPr lang="en-US" sz="2400" i="0" dirty="0">
              <a:solidFill>
                <a:srgbClr val="FF0000"/>
              </a:solidFill>
              <a:effectLst/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0" y="2377118"/>
            <a:ext cx="350826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</a:t>
            </a:r>
            <a:r>
              <a:rPr lang="en-US" sz="2000" b="1" dirty="0" err="1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Yearl</a:t>
            </a:r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-wise,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Month-</a:t>
            </a:r>
            <a:r>
              <a:rPr lang="en-US" sz="2000" b="1" dirty="0" err="1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wise,Yearly_month</a:t>
            </a:r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-wise 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731903" y="560906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603987" y="1391903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February,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May &amp; July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is high when compared and we can observe for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March, August &amp; December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the sales of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 units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62" y="1726373"/>
            <a:ext cx="7687538" cy="51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751999" y="566136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years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946847" y="1103524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﻿2012 had the highest Revenue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31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.89M, followed by 2013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20.33M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and 2010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19.18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49" y="1792710"/>
            <a:ext cx="7018751" cy="430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" y="1834913"/>
            <a:ext cx="5121512" cy="45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806475" y="640576"/>
            <a:ext cx="11065824" cy="830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Revenue Categorized By Region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54" y="2184007"/>
            <a:ext cx="6019799" cy="403341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3774" y="1454408"/>
            <a:ext cx="11451226" cy="750173"/>
          </a:xfrm>
        </p:spPr>
        <p:txBody>
          <a:bodyPr/>
          <a:lstStyle/>
          <a:p>
            <a:r>
              <a:rPr lang="en-US" dirty="0"/>
              <a:t>As we have seen more revenue is generated from the region Sub-Saharan Africa followed by Europe.</a:t>
            </a:r>
            <a:endParaRPr lang="en-IN" dirty="0"/>
          </a:p>
          <a:p>
            <a:r>
              <a:rPr lang="en-US" dirty="0"/>
              <a:t>As we have seen more revenue is generated from the Country Djibouti  at 6M.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" r="16452" b="6344"/>
          <a:stretch/>
        </p:blipFill>
        <p:spPr>
          <a:xfrm>
            <a:off x="470647" y="2488806"/>
            <a:ext cx="5414987" cy="313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1009716" y="566136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type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794714" y="1307471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Cosmetics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36.60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Office supplies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30.58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97" y="1772530"/>
            <a:ext cx="8211038" cy="420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647530" y="610053"/>
            <a:ext cx="1154718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type of Products Sold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647530" y="1409272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Cosmetics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 and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Clothes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 are the products with highest sales from all products followed by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Office Supplies.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The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Meat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Snacks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are the products with lowest sales.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934" y="2269047"/>
            <a:ext cx="5785930" cy="376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878610" y="608665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671420" y="1318022"/>
            <a:ext cx="12070978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1.2012 had the highest Revenue at 31.89.M, followed by 2013 at 20.33M </a:t>
            </a:r>
          </a:p>
          <a:p>
            <a:r>
              <a:rPr lang="en-US" sz="2400" dirty="0"/>
              <a:t>and 2010 at 19.18M.</a:t>
            </a:r>
          </a:p>
          <a:p>
            <a:r>
              <a:rPr lang="en-US" sz="2400" dirty="0"/>
              <a:t>2. If we observe the monthly insights from 2010 to 2017, the sales are at their peak in February,April,May,July&amp;October and are low in March, August &amp; December. Amazon can </a:t>
            </a:r>
          </a:p>
          <a:p>
            <a:r>
              <a:rPr lang="en-US" sz="2400" dirty="0"/>
              <a:t>come up with some good discounts and offers to generate high revenue.</a:t>
            </a:r>
          </a:p>
          <a:p>
            <a:r>
              <a:rPr lang="en-US" sz="2400" dirty="0"/>
              <a:t>3. The sales for the items are highest among all countries in </a:t>
            </a:r>
            <a:r>
              <a:rPr lang="en-US" sz="2400" b="1" dirty="0" err="1"/>
              <a:t>SaoTome</a:t>
            </a:r>
            <a:r>
              <a:rPr lang="en-US" sz="2400" b="1" dirty="0"/>
              <a:t> and Principe </a:t>
            </a:r>
          </a:p>
          <a:p>
            <a:r>
              <a:rPr lang="en-US" sz="2400" dirty="0"/>
              <a:t>followed by</a:t>
            </a:r>
            <a:r>
              <a:rPr lang="en-US" sz="2400" b="1" dirty="0"/>
              <a:t> Djibouti </a:t>
            </a:r>
            <a:r>
              <a:rPr lang="en-US" sz="2400" dirty="0"/>
              <a:t>and lowest in </a:t>
            </a:r>
            <a:r>
              <a:rPr lang="en-US" sz="2400" b="1" dirty="0"/>
              <a:t>Slovakia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4. The Cosmetics&amp; Clothes are the highest selling products followed by Office supplies  in</a:t>
            </a:r>
          </a:p>
          <a:p>
            <a:r>
              <a:rPr lang="en-US" sz="2400" dirty="0"/>
              <a:t>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</a:t>
            </a:r>
            <a:r>
              <a:rPr lang="en-US" sz="2400" b="1" dirty="0" err="1"/>
              <a:t>Cosmetics,Household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Office supplies </a:t>
            </a:r>
            <a:r>
              <a:rPr lang="en-US" sz="2400" dirty="0"/>
              <a:t>are the item types to generate</a:t>
            </a:r>
          </a:p>
          <a:p>
            <a:r>
              <a:rPr lang="en-US" sz="2400" dirty="0"/>
              <a:t>More Revenue. </a:t>
            </a:r>
          </a:p>
          <a:p>
            <a:r>
              <a:rPr lang="en-US" sz="24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93169-FA11-4FB3-A880-FA4466190A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58"/>
          <a:stretch/>
        </p:blipFill>
        <p:spPr>
          <a:xfrm>
            <a:off x="3120571" y="2150699"/>
            <a:ext cx="5718629" cy="25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90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2293</TotalTime>
  <Words>423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Garamond</vt:lpstr>
      <vt:lpstr>Rockwell</vt:lpstr>
      <vt:lpstr>Segoe UI</vt:lpstr>
      <vt:lpstr>Segoe UI Light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Sourav Kumar Sahoo</cp:lastModifiedBy>
  <cp:revision>66</cp:revision>
  <dcterms:created xsi:type="dcterms:W3CDTF">2021-12-23T07:21:38Z</dcterms:created>
  <dcterms:modified xsi:type="dcterms:W3CDTF">2024-07-12T15:32:19Z</dcterms:modified>
</cp:coreProperties>
</file>