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4" r:id="rId4"/>
    <p:sldId id="261" r:id="rId5"/>
    <p:sldId id="265" r:id="rId6"/>
    <p:sldId id="262" r:id="rId7"/>
    <p:sldId id="259"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3" autoAdjust="0"/>
    <p:restoredTop sz="94709" autoAdjust="0"/>
  </p:normalViewPr>
  <p:slideViewPr>
    <p:cSldViewPr>
      <p:cViewPr varScale="1">
        <p:scale>
          <a:sx n="70" d="100"/>
          <a:sy n="70" d="100"/>
        </p:scale>
        <p:origin x="-61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4374F0-52F0-4AAF-ACFF-99A7B12AA971}" type="datetimeFigureOut">
              <a:rPr lang="en-US" smtClean="0"/>
              <a:pPr/>
              <a:t>10/10/2010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36DF1C-FACA-43FF-B6FD-650E4E5FD7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536DF1C-FACA-43FF-B6FD-650E4E5FD7B9}"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652263-528D-4705-9052-6774AA5736FD}" type="datetimeFigureOut">
              <a:rPr lang="en-US" smtClean="0"/>
              <a:pPr/>
              <a:t>10/10/2010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E0169-094F-4E85-A905-61699F5A5AD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652263-528D-4705-9052-6774AA5736FD}" type="datetimeFigureOut">
              <a:rPr lang="en-US" smtClean="0"/>
              <a:pPr/>
              <a:t>10/10/2010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E0169-094F-4E85-A905-61699F5A5AD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652263-528D-4705-9052-6774AA5736FD}" type="datetimeFigureOut">
              <a:rPr lang="en-US" smtClean="0"/>
              <a:pPr/>
              <a:t>10/10/2010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E0169-094F-4E85-A905-61699F5A5AD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652263-528D-4705-9052-6774AA5736FD}" type="datetimeFigureOut">
              <a:rPr lang="en-US" smtClean="0"/>
              <a:pPr/>
              <a:t>10/10/2010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E0169-094F-4E85-A905-61699F5A5AD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652263-528D-4705-9052-6774AA5736FD}" type="datetimeFigureOut">
              <a:rPr lang="en-US" smtClean="0"/>
              <a:pPr/>
              <a:t>10/10/2010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E0169-094F-4E85-A905-61699F5A5AD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652263-528D-4705-9052-6774AA5736FD}" type="datetimeFigureOut">
              <a:rPr lang="en-US" smtClean="0"/>
              <a:pPr/>
              <a:t>10/10/2010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CE0169-094F-4E85-A905-61699F5A5AD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652263-528D-4705-9052-6774AA5736FD}" type="datetimeFigureOut">
              <a:rPr lang="en-US" smtClean="0"/>
              <a:pPr/>
              <a:t>10/10/2010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CE0169-094F-4E85-A905-61699F5A5AD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652263-528D-4705-9052-6774AA5736FD}" type="datetimeFigureOut">
              <a:rPr lang="en-US" smtClean="0"/>
              <a:pPr/>
              <a:t>10/10/2010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CE0169-094F-4E85-A905-61699F5A5AD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652263-528D-4705-9052-6774AA5736FD}" type="datetimeFigureOut">
              <a:rPr lang="en-US" smtClean="0"/>
              <a:pPr/>
              <a:t>10/10/2010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CE0169-094F-4E85-A905-61699F5A5AD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652263-528D-4705-9052-6774AA5736FD}" type="datetimeFigureOut">
              <a:rPr lang="en-US" smtClean="0"/>
              <a:pPr/>
              <a:t>10/10/2010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CE0169-094F-4E85-A905-61699F5A5AD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652263-528D-4705-9052-6774AA5736FD}" type="datetimeFigureOut">
              <a:rPr lang="en-US" smtClean="0"/>
              <a:pPr/>
              <a:t>10/10/2010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CE0169-094F-4E85-A905-61699F5A5AD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652263-528D-4705-9052-6774AA5736FD}" type="datetimeFigureOut">
              <a:rPr lang="en-US" smtClean="0"/>
              <a:pPr/>
              <a:t>10/10/2010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CE0169-094F-4E85-A905-61699F5A5AD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1600200"/>
            <a:ext cx="7910563"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STEP-BY-STEP </a:t>
            </a: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PROCEDURE</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Rectangle 4"/>
          <p:cNvSpPr/>
          <p:nvPr/>
        </p:nvSpPr>
        <p:spPr>
          <a:xfrm>
            <a:off x="533400" y="2971800"/>
            <a:ext cx="8109335" cy="52322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28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Virtual </a:t>
            </a:r>
            <a:r>
              <a:rPr lang="en-US" sz="2800" b="1" cap="all" spc="0" dirty="0" err="1"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english</a:t>
            </a:r>
            <a:r>
              <a:rPr lang="en-US" sz="28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and communication Skills lab</a:t>
            </a:r>
            <a:endParaRPr lang="en-US" sz="28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p:cTn id="13"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solidFill>
                  <a:srgbClr val="002060"/>
                </a:solidFill>
              </a:rPr>
              <a:t>Module 1</a:t>
            </a:r>
            <a:r>
              <a:rPr lang="en-US" sz="3200" dirty="0" smtClean="0">
                <a:solidFill>
                  <a:srgbClr val="002060"/>
                </a:solidFill>
              </a:rPr>
              <a:t/>
            </a:r>
            <a:br>
              <a:rPr lang="en-US" sz="3200" dirty="0" smtClean="0">
                <a:solidFill>
                  <a:srgbClr val="002060"/>
                </a:solidFill>
              </a:rPr>
            </a:br>
            <a:r>
              <a:rPr lang="en-US" sz="3200" dirty="0" smtClean="0">
                <a:solidFill>
                  <a:srgbClr val="002060"/>
                </a:solidFill>
              </a:rPr>
              <a:t/>
            </a:r>
            <a:br>
              <a:rPr lang="en-US" sz="3200" dirty="0" smtClean="0">
                <a:solidFill>
                  <a:srgbClr val="002060"/>
                </a:solidFill>
              </a:rPr>
            </a:br>
            <a:r>
              <a:rPr lang="en-US" sz="3200" b="1" dirty="0" smtClean="0">
                <a:solidFill>
                  <a:srgbClr val="00B050"/>
                </a:solidFill>
              </a:rPr>
              <a:t>LISTENING SKILLS</a:t>
            </a:r>
            <a:endParaRPr lang="en-US" sz="3200" b="1" dirty="0">
              <a:solidFill>
                <a:srgbClr val="00B050"/>
              </a:solidFill>
            </a:endParaRPr>
          </a:p>
        </p:txBody>
      </p:sp>
      <p:sp>
        <p:nvSpPr>
          <p:cNvPr id="3" name="Content Placeholder 2"/>
          <p:cNvSpPr>
            <a:spLocks noGrp="1"/>
          </p:cNvSpPr>
          <p:nvPr>
            <p:ph idx="1"/>
          </p:nvPr>
        </p:nvSpPr>
        <p:spPr>
          <a:xfrm>
            <a:off x="381000" y="1600200"/>
            <a:ext cx="8229600" cy="4525963"/>
          </a:xfrm>
        </p:spPr>
        <p:txBody>
          <a:bodyPr>
            <a:normAutofit/>
          </a:bodyPr>
          <a:lstStyle/>
          <a:p>
            <a:pPr>
              <a:buNone/>
            </a:pPr>
            <a:endParaRPr lang="en-US" sz="3600" dirty="0" smtClean="0">
              <a:solidFill>
                <a:srgbClr val="002060"/>
              </a:solidFill>
              <a:latin typeface="Californian FB" pitchFamily="18" charset="0"/>
            </a:endParaRPr>
          </a:p>
          <a:p>
            <a:pPr>
              <a:buNone/>
            </a:pPr>
            <a:r>
              <a:rPr lang="en-US" sz="3600" dirty="0" smtClean="0">
                <a:solidFill>
                  <a:srgbClr val="002060"/>
                </a:solidFill>
                <a:latin typeface="Californian FB" pitchFamily="18" charset="0"/>
              </a:rPr>
              <a:t>Objective:</a:t>
            </a:r>
          </a:p>
          <a:p>
            <a:endParaRPr lang="en-US" sz="2000" dirty="0" smtClean="0">
              <a:solidFill>
                <a:srgbClr val="002060"/>
              </a:solidFill>
              <a:latin typeface="Californian FB" pitchFamily="18" charset="0"/>
            </a:endParaRPr>
          </a:p>
          <a:p>
            <a:pPr algn="just">
              <a:buNone/>
            </a:pPr>
            <a:r>
              <a:rPr lang="en-US" sz="2800" i="1" dirty="0" smtClean="0"/>
              <a:t>	</a:t>
            </a:r>
            <a:r>
              <a:rPr lang="en-US" sz="2800" i="1" dirty="0" smtClean="0">
                <a:solidFill>
                  <a:schemeClr val="tx2"/>
                </a:solidFill>
              </a:rPr>
              <a:t>The module on Listening Skills aims to provide users with a variety of resources to enable them to hone their listening skills. It contains 10 exercises to help users assess their competence in listening. The module also contains tips and other supporting files.</a:t>
            </a:r>
            <a:endParaRPr lang="en-US" sz="2800" dirty="0" smtClean="0">
              <a:solidFill>
                <a:schemeClr val="tx2"/>
              </a:solidFill>
            </a:endParaRPr>
          </a:p>
          <a:p>
            <a:endParaRPr lang="en-US" sz="2000" dirty="0" smtClean="0">
              <a:solidFill>
                <a:srgbClr val="002060"/>
              </a:solidFill>
              <a:latin typeface="Californian FB" pitchFamily="18" charset="0"/>
            </a:endParaRPr>
          </a:p>
          <a:p>
            <a:endParaRPr lang="en-US" sz="2000"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fltVal val="0"/>
                                          </p:val>
                                        </p:tav>
                                        <p:tav tm="100000">
                                          <p:val>
                                            <p:strVal val="#ppt_w"/>
                                          </p:val>
                                        </p:tav>
                                      </p:tavLst>
                                    </p:anim>
                                    <p:anim calcmode="lin" valueType="num">
                                      <p:cBhvr>
                                        <p:cTn id="8" dur="2000" fill="hold"/>
                                        <p:tgtEl>
                                          <p:spTgt spid="2"/>
                                        </p:tgtEl>
                                        <p:attrNameLst>
                                          <p:attrName>ppt_h</p:attrName>
                                        </p:attrNameLst>
                                      </p:cBhvr>
                                      <p:tavLst>
                                        <p:tav tm="0">
                                          <p:val>
                                            <p:fltVal val="0"/>
                                          </p:val>
                                        </p:tav>
                                        <p:tav tm="100000">
                                          <p:val>
                                            <p:strVal val="#ppt_h"/>
                                          </p:val>
                                        </p:tav>
                                      </p:tavLst>
                                    </p:anim>
                                    <p:animEffect transition="in" filter="fade">
                                      <p:cBhvr>
                                        <p:cTn id="9" dur="2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0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a:t>
            </a:r>
            <a:endParaRPr lang="en-US" dirty="0"/>
          </a:p>
        </p:txBody>
      </p:sp>
      <p:sp>
        <p:nvSpPr>
          <p:cNvPr id="3" name="Content Placeholder 2"/>
          <p:cNvSpPr>
            <a:spLocks noGrp="1"/>
          </p:cNvSpPr>
          <p:nvPr>
            <p:ph idx="1"/>
          </p:nvPr>
        </p:nvSpPr>
        <p:spPr>
          <a:xfrm>
            <a:off x="533400" y="1600200"/>
            <a:ext cx="8229600" cy="4525963"/>
          </a:xfrm>
        </p:spPr>
        <p:txBody>
          <a:bodyPr>
            <a:normAutofit fontScale="70000" lnSpcReduction="20000"/>
          </a:bodyPr>
          <a:lstStyle/>
          <a:p>
            <a:r>
              <a:rPr lang="en-US" dirty="0" smtClean="0">
                <a:solidFill>
                  <a:srgbClr val="002060"/>
                </a:solidFill>
                <a:latin typeface="Californian FB" pitchFamily="18" charset="0"/>
              </a:rPr>
              <a:t>Click on the thumbnail </a:t>
            </a:r>
            <a:r>
              <a:rPr lang="en-US" b="1" u="sng" dirty="0" smtClean="0">
                <a:solidFill>
                  <a:srgbClr val="0070C0"/>
                </a:solidFill>
                <a:latin typeface="Californian FB" pitchFamily="18" charset="0"/>
              </a:rPr>
              <a:t>Listening Skills</a:t>
            </a:r>
            <a:r>
              <a:rPr lang="en-US" dirty="0" smtClean="0">
                <a:solidFill>
                  <a:srgbClr val="0070C0"/>
                </a:solidFill>
                <a:latin typeface="Californian FB" pitchFamily="18" charset="0"/>
              </a:rPr>
              <a:t>    </a:t>
            </a:r>
            <a:endParaRPr lang="en-US" dirty="0" smtClean="0">
              <a:solidFill>
                <a:srgbClr val="FF0000"/>
              </a:solidFill>
              <a:latin typeface="Californian FB" pitchFamily="18" charset="0"/>
            </a:endParaRPr>
          </a:p>
          <a:p>
            <a:endParaRPr lang="en-US" dirty="0" smtClean="0">
              <a:solidFill>
                <a:srgbClr val="FF0000"/>
              </a:solidFill>
              <a:latin typeface="Californian FB" pitchFamily="18" charset="0"/>
            </a:endParaRPr>
          </a:p>
          <a:p>
            <a:r>
              <a:rPr lang="en-US" dirty="0" smtClean="0">
                <a:solidFill>
                  <a:srgbClr val="002060"/>
                </a:solidFill>
                <a:latin typeface="Californian FB" pitchFamily="18" charset="0"/>
              </a:rPr>
              <a:t>You will be directed to the </a:t>
            </a:r>
            <a:r>
              <a:rPr lang="en-US" b="1" u="sng" dirty="0" smtClean="0">
                <a:solidFill>
                  <a:srgbClr val="0070C0"/>
                </a:solidFill>
                <a:latin typeface="Californian FB" pitchFamily="18" charset="0"/>
              </a:rPr>
              <a:t>Listening Skills Homepage</a:t>
            </a:r>
          </a:p>
          <a:p>
            <a:pPr>
              <a:buNone/>
            </a:pPr>
            <a:endParaRPr lang="en-US" b="1" u="sng" dirty="0" smtClean="0">
              <a:solidFill>
                <a:srgbClr val="0070C0"/>
              </a:solidFill>
              <a:latin typeface="Californian FB" pitchFamily="18" charset="0"/>
            </a:endParaRPr>
          </a:p>
          <a:p>
            <a:r>
              <a:rPr lang="en-US" dirty="0" smtClean="0">
                <a:solidFill>
                  <a:srgbClr val="002060"/>
                </a:solidFill>
                <a:latin typeface="Californian FB" pitchFamily="18" charset="0"/>
              </a:rPr>
              <a:t>You will have access to </a:t>
            </a:r>
            <a:r>
              <a:rPr lang="en-US" b="1" u="sng" dirty="0" smtClean="0">
                <a:solidFill>
                  <a:srgbClr val="0070C0"/>
                </a:solidFill>
                <a:latin typeface="Californian FB" pitchFamily="18" charset="0"/>
              </a:rPr>
              <a:t>various files on Listening Skills</a:t>
            </a:r>
          </a:p>
          <a:p>
            <a:endParaRPr lang="en-US" dirty="0" smtClean="0">
              <a:solidFill>
                <a:srgbClr val="002060"/>
              </a:solidFill>
              <a:latin typeface="Californian FB" pitchFamily="18" charset="0"/>
            </a:endParaRPr>
          </a:p>
          <a:p>
            <a:r>
              <a:rPr lang="en-US" dirty="0" smtClean="0">
                <a:solidFill>
                  <a:srgbClr val="002060"/>
                </a:solidFill>
                <a:latin typeface="Californian FB" pitchFamily="18" charset="0"/>
              </a:rPr>
              <a:t>To assess  yourself you can undergo  </a:t>
            </a:r>
            <a:r>
              <a:rPr lang="en-US" b="1" u="sng" dirty="0" smtClean="0">
                <a:solidFill>
                  <a:srgbClr val="0070C0"/>
                </a:solidFill>
                <a:latin typeface="Californian FB" pitchFamily="18" charset="0"/>
              </a:rPr>
              <a:t>self evaluation tests</a:t>
            </a:r>
            <a:endParaRPr lang="en-US" b="1" u="sng" dirty="0" smtClean="0">
              <a:solidFill>
                <a:srgbClr val="002060"/>
              </a:solidFill>
              <a:latin typeface="Californian FB" pitchFamily="18" charset="0"/>
            </a:endParaRPr>
          </a:p>
          <a:p>
            <a:endParaRPr lang="en-US" b="1" u="sng" dirty="0" smtClean="0">
              <a:solidFill>
                <a:srgbClr val="002060"/>
              </a:solidFill>
              <a:latin typeface="Californian FB" pitchFamily="18" charset="0"/>
            </a:endParaRPr>
          </a:p>
          <a:p>
            <a:r>
              <a:rPr lang="en-US" dirty="0" smtClean="0">
                <a:solidFill>
                  <a:srgbClr val="002060"/>
                </a:solidFill>
                <a:latin typeface="Californian FB" pitchFamily="18" charset="0"/>
              </a:rPr>
              <a:t>We welcome feedback from our users. To send your feedback </a:t>
            </a:r>
            <a:r>
              <a:rPr lang="en-US" b="1" u="sng" dirty="0" smtClean="0">
                <a:solidFill>
                  <a:srgbClr val="0070C0"/>
                </a:solidFill>
                <a:latin typeface="Californian FB" pitchFamily="18" charset="0"/>
              </a:rPr>
              <a:t>click here</a:t>
            </a:r>
            <a:endParaRPr lang="en-US" b="1" dirty="0" smtClean="0">
              <a:solidFill>
                <a:srgbClr val="002060"/>
              </a:solidFill>
              <a:latin typeface="Californian FB" pitchFamily="18" charset="0"/>
            </a:endParaRPr>
          </a:p>
          <a:p>
            <a:endParaRPr lang="en-US" b="1" dirty="0" smtClean="0">
              <a:solidFill>
                <a:srgbClr val="002060"/>
              </a:solidFill>
              <a:latin typeface="Californian FB" pitchFamily="18" charset="0"/>
            </a:endParaRPr>
          </a:p>
          <a:p>
            <a:r>
              <a:rPr lang="en-US" dirty="0" smtClean="0">
                <a:solidFill>
                  <a:srgbClr val="002060"/>
                </a:solidFill>
                <a:latin typeface="Californian FB" pitchFamily="18" charset="0"/>
              </a:rPr>
              <a:t>To contribute a document or any type of file, you can send it as an attachment </a:t>
            </a:r>
            <a:r>
              <a:rPr lang="en-US" b="1" u="sng" dirty="0" smtClean="0">
                <a:solidFill>
                  <a:srgbClr val="0070C0"/>
                </a:solidFill>
                <a:latin typeface="Californian FB" pitchFamily="18" charset="0"/>
              </a:rPr>
              <a:t>here</a:t>
            </a:r>
            <a:endParaRPr lang="en-US" dirty="0" smtClean="0">
              <a:solidFill>
                <a:srgbClr val="002060"/>
              </a:solidFill>
              <a:latin typeface="Californian FB" pitchFamily="18" charset="0"/>
            </a:endParaRPr>
          </a:p>
          <a:p>
            <a:endParaRPr lang="en-US" dirty="0" smtClean="0"/>
          </a:p>
          <a:p>
            <a:endParaRPr lang="en-US" dirty="0"/>
          </a:p>
        </p:txBody>
      </p:sp>
      <p:pic>
        <p:nvPicPr>
          <p:cNvPr id="7" name="Picture 6" descr="LS copy.jpg"/>
          <p:cNvPicPr>
            <a:picLocks noChangeAspect="1"/>
          </p:cNvPicPr>
          <p:nvPr/>
        </p:nvPicPr>
        <p:blipFill>
          <a:blip r:embed="rId3" cstate="print"/>
          <a:stretch>
            <a:fillRect/>
          </a:stretch>
        </p:blipFill>
        <p:spPr>
          <a:xfrm>
            <a:off x="5638800" y="1447800"/>
            <a:ext cx="609600" cy="609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2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20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solidFill>
                  <a:srgbClr val="002060"/>
                </a:solidFill>
              </a:rPr>
              <a:t>Module 2</a:t>
            </a:r>
            <a:br>
              <a:rPr lang="en-US" sz="3200" b="1" dirty="0" smtClean="0">
                <a:solidFill>
                  <a:srgbClr val="002060"/>
                </a:solidFill>
              </a:rPr>
            </a:br>
            <a:r>
              <a:rPr lang="en-US" sz="3200" b="1" dirty="0" smtClean="0">
                <a:solidFill>
                  <a:srgbClr val="002060"/>
                </a:solidFill>
              </a:rPr>
              <a:t/>
            </a:r>
            <a:br>
              <a:rPr lang="en-US" sz="3200" b="1" dirty="0" smtClean="0">
                <a:solidFill>
                  <a:srgbClr val="002060"/>
                </a:solidFill>
              </a:rPr>
            </a:br>
            <a:r>
              <a:rPr lang="en-US" sz="3200" b="1" dirty="0" smtClean="0">
                <a:solidFill>
                  <a:srgbClr val="00B050"/>
                </a:solidFill>
              </a:rPr>
              <a:t>READING AND COMPREHENSION</a:t>
            </a:r>
            <a:endParaRPr lang="en-US" sz="3200" b="1" dirty="0">
              <a:solidFill>
                <a:srgbClr val="00B050"/>
              </a:solidFill>
            </a:endParaRPr>
          </a:p>
        </p:txBody>
      </p:sp>
      <p:sp>
        <p:nvSpPr>
          <p:cNvPr id="3" name="Content Placeholder 2"/>
          <p:cNvSpPr>
            <a:spLocks noGrp="1"/>
          </p:cNvSpPr>
          <p:nvPr>
            <p:ph idx="1"/>
          </p:nvPr>
        </p:nvSpPr>
        <p:spPr/>
        <p:txBody>
          <a:bodyPr>
            <a:normAutofit/>
          </a:bodyPr>
          <a:lstStyle/>
          <a:p>
            <a:pPr>
              <a:buNone/>
            </a:pPr>
            <a:endParaRPr lang="en-US" dirty="0" smtClean="0">
              <a:solidFill>
                <a:srgbClr val="002060"/>
              </a:solidFill>
              <a:latin typeface="Californian FB" pitchFamily="18" charset="0"/>
            </a:endParaRPr>
          </a:p>
          <a:p>
            <a:pPr>
              <a:buNone/>
            </a:pPr>
            <a:r>
              <a:rPr lang="en-US" dirty="0" smtClean="0">
                <a:solidFill>
                  <a:srgbClr val="002060"/>
                </a:solidFill>
                <a:latin typeface="Californian FB" pitchFamily="18" charset="0"/>
              </a:rPr>
              <a:t>Objective:</a:t>
            </a:r>
          </a:p>
          <a:p>
            <a:pPr>
              <a:buNone/>
            </a:pPr>
            <a:endParaRPr lang="en-US" dirty="0" smtClean="0">
              <a:solidFill>
                <a:srgbClr val="002060"/>
              </a:solidFill>
              <a:latin typeface="Californian FB" pitchFamily="18" charset="0"/>
            </a:endParaRPr>
          </a:p>
          <a:p>
            <a:pPr algn="just">
              <a:buNone/>
            </a:pPr>
            <a:r>
              <a:rPr lang="en-US" sz="2000" i="1" dirty="0" smtClean="0">
                <a:solidFill>
                  <a:srgbClr val="002060"/>
                </a:solidFill>
                <a:latin typeface="Californian FB" pitchFamily="18" charset="0"/>
              </a:rPr>
              <a:t>	</a:t>
            </a:r>
            <a:r>
              <a:rPr lang="en-US" i="1" dirty="0" smtClean="0">
                <a:solidFill>
                  <a:schemeClr val="tx2"/>
                </a:solidFill>
              </a:rPr>
              <a:t>The module on Reading and Comprehension has been so designed as to help the users assess their reading and comprehension skills. Crossword puzzles and multiple choice questions are the formats used here. </a:t>
            </a:r>
            <a:endParaRPr lang="en-US" dirty="0" smtClean="0">
              <a:solidFill>
                <a:schemeClr val="tx2"/>
              </a:solidFill>
            </a:endParaRPr>
          </a:p>
          <a:p>
            <a:pPr algn="just"/>
            <a:endParaRPr lang="en-US" sz="2000" dirty="0" smtClean="0">
              <a:solidFill>
                <a:schemeClr val="tx2"/>
              </a:solidFill>
            </a:endParaRPr>
          </a:p>
          <a:p>
            <a:endParaRPr lang="en-US" sz="2000" dirty="0" smtClean="0">
              <a:solidFill>
                <a:srgbClr val="002060"/>
              </a:solidFill>
            </a:endParaRPr>
          </a:p>
          <a:p>
            <a:endParaRPr lang="en-US" sz="2000" dirty="0" smtClean="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fltVal val="0"/>
                                          </p:val>
                                        </p:tav>
                                        <p:tav tm="100000">
                                          <p:val>
                                            <p:strVal val="#ppt_w"/>
                                          </p:val>
                                        </p:tav>
                                      </p:tavLst>
                                    </p:anim>
                                    <p:anim calcmode="lin" valueType="num">
                                      <p:cBhvr>
                                        <p:cTn id="8" dur="2000" fill="hold"/>
                                        <p:tgtEl>
                                          <p:spTgt spid="2"/>
                                        </p:tgtEl>
                                        <p:attrNameLst>
                                          <p:attrName>ppt_h</p:attrName>
                                        </p:attrNameLst>
                                      </p:cBhvr>
                                      <p:tavLst>
                                        <p:tav tm="0">
                                          <p:val>
                                            <p:fltVal val="0"/>
                                          </p:val>
                                        </p:tav>
                                        <p:tav tm="100000">
                                          <p:val>
                                            <p:strVal val="#ppt_h"/>
                                          </p:val>
                                        </p:tav>
                                      </p:tavLst>
                                    </p:anim>
                                    <p:animEffect transition="in" filter="fade">
                                      <p:cBhvr>
                                        <p:cTn id="9" dur="2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0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solidFill>
                  <a:srgbClr val="002060"/>
                </a:solidFill>
                <a:latin typeface="Californian FB" pitchFamily="18" charset="0"/>
              </a:rPr>
              <a:t>Click on the thumbnail </a:t>
            </a:r>
            <a:r>
              <a:rPr lang="en-US" b="1" u="sng" dirty="0" smtClean="0">
                <a:solidFill>
                  <a:srgbClr val="0070C0"/>
                </a:solidFill>
                <a:latin typeface="Californian FB" pitchFamily="18" charset="0"/>
              </a:rPr>
              <a:t>Reading Comprehension </a:t>
            </a:r>
            <a:endParaRPr lang="en-US" b="1" u="sng" dirty="0" smtClean="0">
              <a:solidFill>
                <a:srgbClr val="002060"/>
              </a:solidFill>
              <a:latin typeface="Californian FB" pitchFamily="18" charset="0"/>
            </a:endParaRPr>
          </a:p>
          <a:p>
            <a:pPr>
              <a:buNone/>
            </a:pPr>
            <a:endParaRPr lang="en-US" dirty="0" smtClean="0">
              <a:solidFill>
                <a:srgbClr val="FF0000"/>
              </a:solidFill>
              <a:latin typeface="Californian FB" pitchFamily="18" charset="0"/>
            </a:endParaRPr>
          </a:p>
          <a:p>
            <a:r>
              <a:rPr lang="en-US" dirty="0" smtClean="0">
                <a:solidFill>
                  <a:srgbClr val="002060"/>
                </a:solidFill>
                <a:latin typeface="Californian FB" pitchFamily="18" charset="0"/>
              </a:rPr>
              <a:t>You will be directed to the </a:t>
            </a:r>
            <a:r>
              <a:rPr lang="en-US" b="1" u="sng" dirty="0" smtClean="0">
                <a:solidFill>
                  <a:srgbClr val="0070C0"/>
                </a:solidFill>
                <a:latin typeface="Californian FB" pitchFamily="18" charset="0"/>
              </a:rPr>
              <a:t>Reading Comprehension Homepage</a:t>
            </a:r>
          </a:p>
          <a:p>
            <a:pPr>
              <a:buNone/>
            </a:pPr>
            <a:endParaRPr lang="en-US" b="1" u="sng" dirty="0" smtClean="0">
              <a:solidFill>
                <a:srgbClr val="0070C0"/>
              </a:solidFill>
              <a:latin typeface="Californian FB" pitchFamily="18" charset="0"/>
            </a:endParaRPr>
          </a:p>
          <a:p>
            <a:r>
              <a:rPr lang="en-US" dirty="0" smtClean="0">
                <a:solidFill>
                  <a:srgbClr val="002060"/>
                </a:solidFill>
                <a:latin typeface="Californian FB" pitchFamily="18" charset="0"/>
              </a:rPr>
              <a:t>You will have access to </a:t>
            </a:r>
            <a:r>
              <a:rPr lang="en-US" b="1" u="sng" dirty="0" smtClean="0">
                <a:solidFill>
                  <a:srgbClr val="0070C0"/>
                </a:solidFill>
                <a:latin typeface="Californian FB" pitchFamily="18" charset="0"/>
              </a:rPr>
              <a:t>various files on reading comprehension </a:t>
            </a:r>
            <a:r>
              <a:rPr lang="en-US" dirty="0" smtClean="0">
                <a:solidFill>
                  <a:srgbClr val="002060"/>
                </a:solidFill>
                <a:latin typeface="Californian FB" pitchFamily="18" charset="0"/>
              </a:rPr>
              <a:t>from the region</a:t>
            </a:r>
          </a:p>
          <a:p>
            <a:pPr>
              <a:buNone/>
            </a:pPr>
            <a:endParaRPr lang="en-US" dirty="0" smtClean="0">
              <a:solidFill>
                <a:srgbClr val="002060"/>
              </a:solidFill>
              <a:latin typeface="Californian FB" pitchFamily="18" charset="0"/>
            </a:endParaRPr>
          </a:p>
          <a:p>
            <a:r>
              <a:rPr lang="en-US" dirty="0" smtClean="0">
                <a:solidFill>
                  <a:srgbClr val="002060"/>
                </a:solidFill>
                <a:latin typeface="Californian FB" pitchFamily="18" charset="0"/>
              </a:rPr>
              <a:t>To assess  yourself you can undergo  </a:t>
            </a:r>
            <a:r>
              <a:rPr lang="en-US" b="1" u="sng" dirty="0" smtClean="0">
                <a:solidFill>
                  <a:srgbClr val="0070C0"/>
                </a:solidFill>
                <a:latin typeface="Californian FB" pitchFamily="18" charset="0"/>
              </a:rPr>
              <a:t>self evaluation tests</a:t>
            </a:r>
            <a:endParaRPr lang="en-US" b="1" u="sng" dirty="0" smtClean="0">
              <a:solidFill>
                <a:srgbClr val="002060"/>
              </a:solidFill>
              <a:latin typeface="Californian FB" pitchFamily="18" charset="0"/>
            </a:endParaRPr>
          </a:p>
          <a:p>
            <a:endParaRPr lang="en-US" b="1" u="sng" dirty="0" smtClean="0">
              <a:solidFill>
                <a:srgbClr val="002060"/>
              </a:solidFill>
              <a:latin typeface="Californian FB" pitchFamily="18" charset="0"/>
            </a:endParaRPr>
          </a:p>
          <a:p>
            <a:r>
              <a:rPr lang="en-US" dirty="0" smtClean="0">
                <a:solidFill>
                  <a:srgbClr val="002060"/>
                </a:solidFill>
                <a:latin typeface="Californian FB" pitchFamily="18" charset="0"/>
              </a:rPr>
              <a:t>We welcome feedback from our users. To send your feedback </a:t>
            </a:r>
            <a:r>
              <a:rPr lang="en-US" b="1" u="sng" dirty="0" smtClean="0">
                <a:solidFill>
                  <a:srgbClr val="0070C0"/>
                </a:solidFill>
                <a:latin typeface="Californian FB" pitchFamily="18" charset="0"/>
              </a:rPr>
              <a:t>click here</a:t>
            </a:r>
            <a:endParaRPr lang="en-US" b="1" dirty="0" smtClean="0">
              <a:solidFill>
                <a:srgbClr val="002060"/>
              </a:solidFill>
              <a:latin typeface="Californian FB" pitchFamily="18" charset="0"/>
            </a:endParaRPr>
          </a:p>
          <a:p>
            <a:endParaRPr lang="en-US" b="1" dirty="0" smtClean="0">
              <a:solidFill>
                <a:srgbClr val="002060"/>
              </a:solidFill>
              <a:latin typeface="Californian FB" pitchFamily="18" charset="0"/>
            </a:endParaRPr>
          </a:p>
          <a:p>
            <a:r>
              <a:rPr lang="en-US" dirty="0" smtClean="0">
                <a:solidFill>
                  <a:srgbClr val="002060"/>
                </a:solidFill>
                <a:latin typeface="Californian FB" pitchFamily="18" charset="0"/>
              </a:rPr>
              <a:t>To contribute a document or any type of file, you can send it as an attachment </a:t>
            </a:r>
            <a:r>
              <a:rPr lang="en-US" b="1" u="sng" dirty="0" smtClean="0">
                <a:solidFill>
                  <a:srgbClr val="0070C0"/>
                </a:solidFill>
                <a:latin typeface="Californian FB" pitchFamily="18" charset="0"/>
              </a:rPr>
              <a:t>here</a:t>
            </a:r>
            <a:endParaRPr lang="en-US" dirty="0" smtClean="0">
              <a:solidFill>
                <a:srgbClr val="002060"/>
              </a:solidFill>
              <a:latin typeface="Californian FB" pitchFamily="18" charset="0"/>
            </a:endParaRPr>
          </a:p>
          <a:p>
            <a:endParaRPr lang="en-US" dirty="0" smtClean="0"/>
          </a:p>
          <a:p>
            <a:endParaRPr lang="en-US" dirty="0" smtClean="0"/>
          </a:p>
          <a:p>
            <a:endParaRPr lang="en-US" dirty="0"/>
          </a:p>
        </p:txBody>
      </p:sp>
      <p:pic>
        <p:nvPicPr>
          <p:cNvPr id="4" name="Picture 3" descr="RC.jpg"/>
          <p:cNvPicPr>
            <a:picLocks noChangeAspect="1"/>
          </p:cNvPicPr>
          <p:nvPr/>
        </p:nvPicPr>
        <p:blipFill>
          <a:blip r:embed="rId2" cstate="print"/>
          <a:stretch>
            <a:fillRect/>
          </a:stretch>
        </p:blipFill>
        <p:spPr>
          <a:xfrm>
            <a:off x="6705600" y="1447800"/>
            <a:ext cx="685800" cy="685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2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20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54162"/>
          </a:xfrm>
        </p:spPr>
        <p:txBody>
          <a:bodyPr>
            <a:normAutofit fontScale="90000"/>
          </a:bodyPr>
          <a:lstStyle/>
          <a:p>
            <a:r>
              <a:rPr lang="en-US" sz="3200" b="1" dirty="0" smtClean="0">
                <a:solidFill>
                  <a:srgbClr val="002060"/>
                </a:solidFill>
              </a:rPr>
              <a:t>Module 3</a:t>
            </a:r>
            <a:r>
              <a:rPr lang="en-US" sz="3200" dirty="0" smtClean="0">
                <a:solidFill>
                  <a:srgbClr val="002060"/>
                </a:solidFill>
                <a:latin typeface="Arial Rounded MT Bold" pitchFamily="34" charset="0"/>
              </a:rPr>
              <a:t/>
            </a:r>
            <a:br>
              <a:rPr lang="en-US" sz="3200" dirty="0" smtClean="0">
                <a:solidFill>
                  <a:srgbClr val="002060"/>
                </a:solidFill>
                <a:latin typeface="Arial Rounded MT Bold" pitchFamily="34" charset="0"/>
              </a:rPr>
            </a:br>
            <a:r>
              <a:rPr lang="en-US" sz="3200" dirty="0" smtClean="0">
                <a:solidFill>
                  <a:srgbClr val="002060"/>
                </a:solidFill>
                <a:latin typeface="Arial Rounded MT Bold" pitchFamily="34" charset="0"/>
              </a:rPr>
              <a:t/>
            </a:r>
            <a:br>
              <a:rPr lang="en-US" sz="3200" dirty="0" smtClean="0">
                <a:solidFill>
                  <a:srgbClr val="002060"/>
                </a:solidFill>
                <a:latin typeface="Arial Rounded MT Bold" pitchFamily="34" charset="0"/>
              </a:rPr>
            </a:br>
            <a:r>
              <a:rPr lang="en-US" sz="3200" b="1" dirty="0" smtClean="0">
                <a:solidFill>
                  <a:srgbClr val="00B050"/>
                </a:solidFill>
              </a:rPr>
              <a:t>VOCABULARY</a:t>
            </a:r>
            <a:endParaRPr lang="en-US" sz="3200" b="1" dirty="0">
              <a:solidFill>
                <a:srgbClr val="00B050"/>
              </a:solidFill>
            </a:endParaRPr>
          </a:p>
        </p:txBody>
      </p:sp>
      <p:sp>
        <p:nvSpPr>
          <p:cNvPr id="3" name="Content Placeholder 2"/>
          <p:cNvSpPr>
            <a:spLocks noGrp="1"/>
          </p:cNvSpPr>
          <p:nvPr>
            <p:ph idx="1"/>
          </p:nvPr>
        </p:nvSpPr>
        <p:spPr/>
        <p:txBody>
          <a:bodyPr>
            <a:normAutofit/>
          </a:bodyPr>
          <a:lstStyle/>
          <a:p>
            <a:pPr>
              <a:buNone/>
            </a:pPr>
            <a:r>
              <a:rPr lang="en-US" sz="2000" dirty="0" smtClean="0">
                <a:solidFill>
                  <a:srgbClr val="002060"/>
                </a:solidFill>
                <a:latin typeface="Californian FB" pitchFamily="18" charset="0"/>
              </a:rPr>
              <a:t>	</a:t>
            </a:r>
            <a:r>
              <a:rPr lang="en-US" dirty="0" smtClean="0">
                <a:solidFill>
                  <a:srgbClr val="002060"/>
                </a:solidFill>
                <a:latin typeface="Californian FB" pitchFamily="18" charset="0"/>
              </a:rPr>
              <a:t>Objective:</a:t>
            </a:r>
          </a:p>
          <a:p>
            <a:endParaRPr lang="en-US" sz="2000" dirty="0">
              <a:solidFill>
                <a:srgbClr val="002060"/>
              </a:solidFill>
            </a:endParaRPr>
          </a:p>
          <a:p>
            <a:pPr marL="341313" indent="-341313" algn="just">
              <a:spcBef>
                <a:spcPts val="600"/>
              </a:spcBef>
              <a:buClr>
                <a:srgbClr val="FF0000"/>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i="1" dirty="0" smtClean="0">
                <a:solidFill>
                  <a:schemeClr val="tx2"/>
                </a:solidFill>
              </a:rPr>
              <a:t>    This  module  aims at improving the vocabulary  of the  users with the help of several exercises in varying formats including antonyms, synonyms, </a:t>
            </a:r>
            <a:r>
              <a:rPr lang="en-US" sz="2800" i="1" dirty="0" smtClean="0">
                <a:solidFill>
                  <a:schemeClr val="tx2"/>
                </a:solidFill>
                <a:latin typeface="Calibri" pitchFamily="32" charset="0"/>
              </a:rPr>
              <a:t>Greek and Latin Root Words, Latin Phrases, Animation, Word Power. It will also feature Video Lectures on Vocabulary by experts</a:t>
            </a:r>
          </a:p>
          <a:p>
            <a:pPr algn="just">
              <a:buNone/>
            </a:pPr>
            <a:endParaRPr lang="en-US" sz="2000" dirty="0" smtClean="0">
              <a:solidFill>
                <a:srgbClr val="002060"/>
              </a:solidFill>
            </a:endParaRPr>
          </a:p>
          <a:p>
            <a:endParaRPr lang="en-US" sz="2000" dirty="0" smtClean="0">
              <a:solidFill>
                <a:srgbClr val="002060"/>
              </a:solidFill>
            </a:endParaRPr>
          </a:p>
          <a:p>
            <a:endParaRPr lang="en-US" sz="2000" dirty="0" smtClean="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fltVal val="0"/>
                                          </p:val>
                                        </p:tav>
                                        <p:tav tm="100000">
                                          <p:val>
                                            <p:strVal val="#ppt_w"/>
                                          </p:val>
                                        </p:tav>
                                      </p:tavLst>
                                    </p:anim>
                                    <p:anim calcmode="lin" valueType="num">
                                      <p:cBhvr>
                                        <p:cTn id="8" dur="2000" fill="hold"/>
                                        <p:tgtEl>
                                          <p:spTgt spid="2"/>
                                        </p:tgtEl>
                                        <p:attrNameLst>
                                          <p:attrName>ppt_h</p:attrName>
                                        </p:attrNameLst>
                                      </p:cBhvr>
                                      <p:tavLst>
                                        <p:tav tm="0">
                                          <p:val>
                                            <p:fltVal val="0"/>
                                          </p:val>
                                        </p:tav>
                                        <p:tav tm="100000">
                                          <p:val>
                                            <p:strVal val="#ppt_h"/>
                                          </p:val>
                                        </p:tav>
                                      </p:tavLst>
                                    </p:anim>
                                    <p:animEffect transition="in" filter="fade">
                                      <p:cBhvr>
                                        <p:cTn id="9" dur="2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solidFill>
                  <a:srgbClr val="002060"/>
                </a:solidFill>
                <a:latin typeface="Californian FB" pitchFamily="18" charset="0"/>
              </a:rPr>
              <a:t>Click on the thumbnail </a:t>
            </a:r>
            <a:r>
              <a:rPr lang="en-US" b="1" u="sng" dirty="0" smtClean="0">
                <a:solidFill>
                  <a:srgbClr val="0070C0"/>
                </a:solidFill>
                <a:latin typeface="Californian FB" pitchFamily="18" charset="0"/>
              </a:rPr>
              <a:t> Vocabulary</a:t>
            </a:r>
            <a:r>
              <a:rPr lang="en-US" dirty="0" smtClean="0">
                <a:solidFill>
                  <a:srgbClr val="0070C0"/>
                </a:solidFill>
                <a:latin typeface="Californian FB" pitchFamily="18" charset="0"/>
              </a:rPr>
              <a:t>  </a:t>
            </a:r>
            <a:endParaRPr lang="en-US" dirty="0" smtClean="0">
              <a:solidFill>
                <a:srgbClr val="FF0000"/>
              </a:solidFill>
              <a:latin typeface="Californian FB" pitchFamily="18" charset="0"/>
            </a:endParaRPr>
          </a:p>
          <a:p>
            <a:endParaRPr lang="en-US" dirty="0" smtClean="0">
              <a:solidFill>
                <a:srgbClr val="FF0000"/>
              </a:solidFill>
              <a:latin typeface="Californian FB" pitchFamily="18" charset="0"/>
            </a:endParaRPr>
          </a:p>
          <a:p>
            <a:r>
              <a:rPr lang="en-US" dirty="0" smtClean="0">
                <a:solidFill>
                  <a:srgbClr val="002060"/>
                </a:solidFill>
                <a:latin typeface="Californian FB" pitchFamily="18" charset="0"/>
              </a:rPr>
              <a:t>You will be directed to the </a:t>
            </a:r>
            <a:r>
              <a:rPr lang="en-US" b="1" u="sng" dirty="0" smtClean="0">
                <a:solidFill>
                  <a:srgbClr val="0070C0"/>
                </a:solidFill>
                <a:latin typeface="Californian FB" pitchFamily="18" charset="0"/>
              </a:rPr>
              <a:t>Vocabulary Homepage</a:t>
            </a:r>
          </a:p>
          <a:p>
            <a:pPr>
              <a:buNone/>
            </a:pPr>
            <a:endParaRPr lang="en-US" b="1" u="sng" dirty="0" smtClean="0">
              <a:solidFill>
                <a:srgbClr val="0070C0"/>
              </a:solidFill>
              <a:latin typeface="Californian FB" pitchFamily="18" charset="0"/>
            </a:endParaRPr>
          </a:p>
          <a:p>
            <a:r>
              <a:rPr lang="en-US" dirty="0" smtClean="0">
                <a:solidFill>
                  <a:srgbClr val="002060"/>
                </a:solidFill>
                <a:latin typeface="Californian FB" pitchFamily="18" charset="0"/>
              </a:rPr>
              <a:t>You will have access to </a:t>
            </a:r>
            <a:r>
              <a:rPr lang="en-US" b="1" u="sng" dirty="0" smtClean="0">
                <a:solidFill>
                  <a:srgbClr val="0070C0"/>
                </a:solidFill>
                <a:latin typeface="Californian FB" pitchFamily="18" charset="0"/>
              </a:rPr>
              <a:t>various files on Vocabulary</a:t>
            </a:r>
          </a:p>
          <a:p>
            <a:endParaRPr lang="en-US" dirty="0" smtClean="0">
              <a:solidFill>
                <a:srgbClr val="002060"/>
              </a:solidFill>
              <a:latin typeface="Californian FB" pitchFamily="18" charset="0"/>
            </a:endParaRPr>
          </a:p>
          <a:p>
            <a:r>
              <a:rPr lang="en-US" dirty="0" smtClean="0">
                <a:solidFill>
                  <a:srgbClr val="002060"/>
                </a:solidFill>
                <a:latin typeface="Californian FB" pitchFamily="18" charset="0"/>
              </a:rPr>
              <a:t>To assess yourself you can undergo a </a:t>
            </a:r>
            <a:r>
              <a:rPr lang="en-US" b="1" u="sng" dirty="0" smtClean="0">
                <a:solidFill>
                  <a:srgbClr val="0070C0"/>
                </a:solidFill>
                <a:latin typeface="Californian FB" pitchFamily="18" charset="0"/>
              </a:rPr>
              <a:t>self evaluation test</a:t>
            </a:r>
            <a:endParaRPr lang="en-US" b="1" u="sng" dirty="0" smtClean="0">
              <a:solidFill>
                <a:srgbClr val="002060"/>
              </a:solidFill>
              <a:latin typeface="Californian FB" pitchFamily="18" charset="0"/>
            </a:endParaRPr>
          </a:p>
          <a:p>
            <a:endParaRPr lang="en-US" b="1" u="sng" dirty="0" smtClean="0">
              <a:solidFill>
                <a:srgbClr val="002060"/>
              </a:solidFill>
              <a:latin typeface="Californian FB" pitchFamily="18" charset="0"/>
            </a:endParaRPr>
          </a:p>
          <a:p>
            <a:r>
              <a:rPr lang="en-US" dirty="0" smtClean="0">
                <a:solidFill>
                  <a:srgbClr val="002060"/>
                </a:solidFill>
                <a:latin typeface="Californian FB" pitchFamily="18" charset="0"/>
              </a:rPr>
              <a:t>We welcome feedback from our users. To send your feedback </a:t>
            </a:r>
            <a:r>
              <a:rPr lang="en-US" b="1" u="sng" dirty="0" smtClean="0">
                <a:solidFill>
                  <a:srgbClr val="0070C0"/>
                </a:solidFill>
                <a:latin typeface="Californian FB" pitchFamily="18" charset="0"/>
              </a:rPr>
              <a:t>click here</a:t>
            </a:r>
            <a:endParaRPr lang="en-US" b="1" dirty="0" smtClean="0">
              <a:solidFill>
                <a:srgbClr val="002060"/>
              </a:solidFill>
              <a:latin typeface="Californian FB" pitchFamily="18" charset="0"/>
            </a:endParaRPr>
          </a:p>
          <a:p>
            <a:endParaRPr lang="en-US" b="1" dirty="0" smtClean="0">
              <a:solidFill>
                <a:srgbClr val="002060"/>
              </a:solidFill>
              <a:latin typeface="Californian FB" pitchFamily="18" charset="0"/>
            </a:endParaRPr>
          </a:p>
          <a:p>
            <a:r>
              <a:rPr lang="en-US" dirty="0" smtClean="0">
                <a:solidFill>
                  <a:srgbClr val="002060"/>
                </a:solidFill>
                <a:latin typeface="Californian FB" pitchFamily="18" charset="0"/>
              </a:rPr>
              <a:t>To contribute a document or any type of file, you can send it as an attachment </a:t>
            </a:r>
            <a:r>
              <a:rPr lang="en-US" b="1" u="sng" dirty="0" smtClean="0">
                <a:solidFill>
                  <a:srgbClr val="0070C0"/>
                </a:solidFill>
                <a:latin typeface="Californian FB" pitchFamily="18" charset="0"/>
              </a:rPr>
              <a:t>here</a:t>
            </a:r>
            <a:endParaRPr lang="en-US" dirty="0" smtClean="0">
              <a:solidFill>
                <a:srgbClr val="002060"/>
              </a:solidFill>
              <a:latin typeface="Californian FB" pitchFamily="18" charset="0"/>
            </a:endParaRPr>
          </a:p>
          <a:p>
            <a:endParaRPr lang="en-US" dirty="0" smtClean="0"/>
          </a:p>
          <a:p>
            <a:endParaRPr lang="en-US" dirty="0"/>
          </a:p>
        </p:txBody>
      </p:sp>
      <p:pic>
        <p:nvPicPr>
          <p:cNvPr id="4" name="Picture 3" descr="vocab.jpg"/>
          <p:cNvPicPr>
            <a:picLocks noChangeAspect="1"/>
          </p:cNvPicPr>
          <p:nvPr/>
        </p:nvPicPr>
        <p:blipFill>
          <a:blip r:embed="rId2" cstate="print"/>
          <a:stretch>
            <a:fillRect/>
          </a:stretch>
        </p:blipFill>
        <p:spPr>
          <a:xfrm>
            <a:off x="5257800" y="1447800"/>
            <a:ext cx="609600" cy="609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2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20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TotalTime>
  <Words>218</Words>
  <Application>Microsoft Office PowerPoint</Application>
  <PresentationFormat>On-screen Show (4:3)</PresentationFormat>
  <Paragraphs>56</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Module 1  LISTENING SKILLS</vt:lpstr>
      <vt:lpstr>Procedure</vt:lpstr>
      <vt:lpstr>Module 2  READING AND COMPREHENSION</vt:lpstr>
      <vt:lpstr>Procedure</vt:lpstr>
      <vt:lpstr>Module 3  VOCABULARY</vt:lpstr>
      <vt:lpstr>Procedure</vt:lpstr>
    </vt:vector>
  </TitlesOfParts>
  <Company>IITG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IITG</dc:creator>
  <cp:lastModifiedBy>iitg</cp:lastModifiedBy>
  <cp:revision>72</cp:revision>
  <dcterms:created xsi:type="dcterms:W3CDTF">2010-09-28T05:58:52Z</dcterms:created>
  <dcterms:modified xsi:type="dcterms:W3CDTF">2010-10-11T04:02:28Z</dcterms:modified>
</cp:coreProperties>
</file>