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5" r:id="rId3"/>
    <p:sldId id="266" r:id="rId4"/>
    <p:sldId id="269" r:id="rId5"/>
    <p:sldId id="270" r:id="rId6"/>
    <p:sldId id="271" r:id="rId7"/>
    <p:sldId id="272" r:id="rId8"/>
    <p:sldId id="287" r:id="rId9"/>
    <p:sldId id="288" r:id="rId10"/>
    <p:sldId id="273" r:id="rId11"/>
    <p:sldId id="276" r:id="rId12"/>
    <p:sldId id="277" r:id="rId13"/>
    <p:sldId id="278" r:id="rId14"/>
    <p:sldId id="279" r:id="rId15"/>
    <p:sldId id="280" r:id="rId16"/>
    <p:sldId id="262" r:id="rId17"/>
    <p:sldId id="264" r:id="rId18"/>
    <p:sldId id="283" r:id="rId19"/>
    <p:sldId id="284" r:id="rId20"/>
    <p:sldId id="286" r:id="rId21"/>
    <p:sldId id="285"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4" d="100"/>
          <a:sy n="44" d="100"/>
        </p:scale>
        <p:origin x="13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87192F-FA96-49A8-916E-98E0F145C0D4}"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5C719-245C-4608-96AD-FFEE089ADF5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1076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87192F-FA96-49A8-916E-98E0F145C0D4}"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5C719-245C-4608-96AD-FFEE089ADF53}" type="slidenum">
              <a:rPr lang="en-US" smtClean="0"/>
              <a:t>‹#›</a:t>
            </a:fld>
            <a:endParaRPr lang="en-US"/>
          </a:p>
        </p:txBody>
      </p:sp>
    </p:spTree>
    <p:extLst>
      <p:ext uri="{BB962C8B-B14F-4D97-AF65-F5344CB8AC3E}">
        <p14:creationId xmlns:p14="http://schemas.microsoft.com/office/powerpoint/2010/main" val="1932943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87192F-FA96-49A8-916E-98E0F145C0D4}"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5C719-245C-4608-96AD-FFEE089ADF53}" type="slidenum">
              <a:rPr lang="en-US" smtClean="0"/>
              <a:t>‹#›</a:t>
            </a:fld>
            <a:endParaRPr lang="en-US"/>
          </a:p>
        </p:txBody>
      </p:sp>
    </p:spTree>
    <p:extLst>
      <p:ext uri="{BB962C8B-B14F-4D97-AF65-F5344CB8AC3E}">
        <p14:creationId xmlns:p14="http://schemas.microsoft.com/office/powerpoint/2010/main" val="1686662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87192F-FA96-49A8-916E-98E0F145C0D4}"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5C719-245C-4608-96AD-FFEE089ADF53}" type="slidenum">
              <a:rPr lang="en-US" smtClean="0"/>
              <a:t>‹#›</a:t>
            </a:fld>
            <a:endParaRPr lang="en-US"/>
          </a:p>
        </p:txBody>
      </p:sp>
    </p:spTree>
    <p:extLst>
      <p:ext uri="{BB962C8B-B14F-4D97-AF65-F5344CB8AC3E}">
        <p14:creationId xmlns:p14="http://schemas.microsoft.com/office/powerpoint/2010/main" val="314703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87192F-FA96-49A8-916E-98E0F145C0D4}"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25C719-245C-4608-96AD-FFEE089ADF5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1318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87192F-FA96-49A8-916E-98E0F145C0D4}" type="datetimeFigureOut">
              <a:rPr lang="en-US" smtClean="0"/>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5C719-245C-4608-96AD-FFEE089ADF53}" type="slidenum">
              <a:rPr lang="en-US" smtClean="0"/>
              <a:t>‹#›</a:t>
            </a:fld>
            <a:endParaRPr lang="en-US"/>
          </a:p>
        </p:txBody>
      </p:sp>
    </p:spTree>
    <p:extLst>
      <p:ext uri="{BB962C8B-B14F-4D97-AF65-F5344CB8AC3E}">
        <p14:creationId xmlns:p14="http://schemas.microsoft.com/office/powerpoint/2010/main" val="2070254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87192F-FA96-49A8-916E-98E0F145C0D4}" type="datetimeFigureOut">
              <a:rPr lang="en-US" smtClean="0"/>
              <a:t>5/2/2020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25C719-245C-4608-96AD-FFEE089ADF53}" type="slidenum">
              <a:rPr lang="en-US" smtClean="0"/>
              <a:t>‹#›</a:t>
            </a:fld>
            <a:endParaRPr lang="en-US"/>
          </a:p>
        </p:txBody>
      </p:sp>
    </p:spTree>
    <p:extLst>
      <p:ext uri="{BB962C8B-B14F-4D97-AF65-F5344CB8AC3E}">
        <p14:creationId xmlns:p14="http://schemas.microsoft.com/office/powerpoint/2010/main" val="1249982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87192F-FA96-49A8-916E-98E0F145C0D4}" type="datetimeFigureOut">
              <a:rPr lang="en-US" smtClean="0"/>
              <a:t>5/2/2020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25C719-245C-4608-96AD-FFEE089ADF53}" type="slidenum">
              <a:rPr lang="en-US" smtClean="0"/>
              <a:t>‹#›</a:t>
            </a:fld>
            <a:endParaRPr lang="en-US"/>
          </a:p>
        </p:txBody>
      </p:sp>
    </p:spTree>
    <p:extLst>
      <p:ext uri="{BB962C8B-B14F-4D97-AF65-F5344CB8AC3E}">
        <p14:creationId xmlns:p14="http://schemas.microsoft.com/office/powerpoint/2010/main" val="3674131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D87192F-FA96-49A8-916E-98E0F145C0D4}" type="datetimeFigureOut">
              <a:rPr lang="en-US" smtClean="0"/>
              <a:t>5/2/2020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725C719-245C-4608-96AD-FFEE089ADF53}" type="slidenum">
              <a:rPr lang="en-US" smtClean="0"/>
              <a:t>‹#›</a:t>
            </a:fld>
            <a:endParaRPr lang="en-US"/>
          </a:p>
        </p:txBody>
      </p:sp>
    </p:spTree>
    <p:extLst>
      <p:ext uri="{BB962C8B-B14F-4D97-AF65-F5344CB8AC3E}">
        <p14:creationId xmlns:p14="http://schemas.microsoft.com/office/powerpoint/2010/main" val="1495810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87192F-FA96-49A8-916E-98E0F145C0D4}" type="datetimeFigureOut">
              <a:rPr lang="en-US" smtClean="0"/>
              <a:t>5/2/2020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725C719-245C-4608-96AD-FFEE089ADF53}" type="slidenum">
              <a:rPr lang="en-US" smtClean="0"/>
              <a:t>‹#›</a:t>
            </a:fld>
            <a:endParaRPr lang="en-US"/>
          </a:p>
        </p:txBody>
      </p:sp>
    </p:spTree>
    <p:extLst>
      <p:ext uri="{BB962C8B-B14F-4D97-AF65-F5344CB8AC3E}">
        <p14:creationId xmlns:p14="http://schemas.microsoft.com/office/powerpoint/2010/main" val="2060262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87192F-FA96-49A8-916E-98E0F145C0D4}" type="datetimeFigureOut">
              <a:rPr lang="en-US" smtClean="0"/>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25C719-245C-4608-96AD-FFEE089ADF53}" type="slidenum">
              <a:rPr lang="en-US" smtClean="0"/>
              <a:t>‹#›</a:t>
            </a:fld>
            <a:endParaRPr lang="en-US"/>
          </a:p>
        </p:txBody>
      </p:sp>
    </p:spTree>
    <p:extLst>
      <p:ext uri="{BB962C8B-B14F-4D97-AF65-F5344CB8AC3E}">
        <p14:creationId xmlns:p14="http://schemas.microsoft.com/office/powerpoint/2010/main" val="3248050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D87192F-FA96-49A8-916E-98E0F145C0D4}" type="datetimeFigureOut">
              <a:rPr lang="en-US" smtClean="0"/>
              <a:t>5/2/2020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725C719-245C-4608-96AD-FFEE089ADF5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92072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hyperlink" Target="https://stateofchildhoodobesity.org/adult-obesity/" TargetMode="External"/><Relationship Id="rId5" Type="http://schemas.openxmlformats.org/officeDocument/2006/relationships/hyperlink" Target="https://stateofchildhoodobesity.org/methodology/" TargetMode="External"/><Relationship Id="rId4" Type="http://schemas.openxmlformats.org/officeDocument/2006/relationships/hyperlink" Target="https://www.cdc.gov/healthyweight/assessing/bmi/adult_bmi/index.html#InterpretedAdults"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aqs.epa.gov/data/api/annualData/byState?email=lilu216@hotmail.com&amp;key=baygoose48&amp;param=42602&amp;bdate=20170101&amp;edate=20171231&amp;state=%22" TargetMode="External"/><Relationship Id="rId2" Type="http://schemas.openxmlformats.org/officeDocument/2006/relationships/hyperlink" Target="https://dev.socrata.com/foundry/chronicdata.cdc.gov/hn4x-zwk7" TargetMode="External"/><Relationship Id="rId1" Type="http://schemas.openxmlformats.org/officeDocument/2006/relationships/slideLayout" Target="../slideLayouts/slideLayout2.xml"/><Relationship Id="rId6" Type="http://schemas.openxmlformats.org/officeDocument/2006/relationships/hyperlink" Target="https://chronicdata.cdc.gov/Nutrition-Physical-Activity-and-Obesity/Nutrition-Physical-Activity-and-Obesity-Behavioral/hn4x-zwk7" TargetMode="External"/><Relationship Id="rId5" Type="http://schemas.openxmlformats.org/officeDocument/2006/relationships/hyperlink" Target="https://dev.socrata.com/foundry/chronicdata.cdc.gov/8mrp-rmkw" TargetMode="External"/><Relationship Id="rId4" Type="http://schemas.openxmlformats.org/officeDocument/2006/relationships/hyperlink" Target="https://aqs.epa.gov/aqsweb/airdata/FileFormat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cdc.gov/air/pollutants.ht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2C036-D378-4BFF-8759-35D8DB1CE4F0}"/>
              </a:ext>
            </a:extLst>
          </p:cNvPr>
          <p:cNvSpPr>
            <a:spLocks noGrp="1"/>
          </p:cNvSpPr>
          <p:nvPr>
            <p:ph type="ctrTitle"/>
          </p:nvPr>
        </p:nvSpPr>
        <p:spPr>
          <a:xfrm>
            <a:off x="1097280" y="758952"/>
            <a:ext cx="10058400" cy="2249291"/>
          </a:xfrm>
        </p:spPr>
        <p:txBody>
          <a:bodyPr>
            <a:normAutofit/>
          </a:bodyPr>
          <a:lstStyle/>
          <a:p>
            <a:r>
              <a:rPr lang="en-US" sz="6000" b="1" dirty="0"/>
              <a:t>PROJECT -1</a:t>
            </a:r>
            <a:endParaRPr lang="en-US" sz="6000" dirty="0"/>
          </a:p>
        </p:txBody>
      </p:sp>
      <p:sp>
        <p:nvSpPr>
          <p:cNvPr id="3" name="Subtitle 2">
            <a:extLst>
              <a:ext uri="{FF2B5EF4-FFF2-40B4-BE49-F238E27FC236}">
                <a16:creationId xmlns:a16="http://schemas.microsoft.com/office/drawing/2014/main" id="{94D18C5D-EBD9-4DF6-B0F4-ECACBDFCE454}"/>
              </a:ext>
            </a:extLst>
          </p:cNvPr>
          <p:cNvSpPr>
            <a:spLocks noGrp="1"/>
          </p:cNvSpPr>
          <p:nvPr>
            <p:ph type="subTitle" idx="1"/>
          </p:nvPr>
        </p:nvSpPr>
        <p:spPr>
          <a:xfrm>
            <a:off x="1100051" y="3101009"/>
            <a:ext cx="10058400" cy="2497611"/>
          </a:xfrm>
        </p:spPr>
        <p:txBody>
          <a:bodyPr>
            <a:normAutofit/>
          </a:bodyPr>
          <a:lstStyle/>
          <a:p>
            <a:r>
              <a:rPr lang="en-US" sz="3600" dirty="0"/>
              <a:t>THE EFFECTS OF AIR QUALITY ON PHYSICAL ACTIVITY AND NUTRITION ANALYSIS IN 2017</a:t>
            </a:r>
          </a:p>
          <a:p>
            <a:endParaRPr lang="en-US" dirty="0"/>
          </a:p>
          <a:p>
            <a:r>
              <a:rPr lang="en-US" dirty="0"/>
              <a:t>By </a:t>
            </a:r>
            <a:r>
              <a:rPr lang="en-US" dirty="0" err="1"/>
              <a:t>Soujanya</a:t>
            </a:r>
            <a:r>
              <a:rPr lang="en-US" dirty="0"/>
              <a:t>, Brittany, &amp; Leah</a:t>
            </a:r>
          </a:p>
        </p:txBody>
      </p:sp>
    </p:spTree>
    <p:extLst>
      <p:ext uri="{BB962C8B-B14F-4D97-AF65-F5344CB8AC3E}">
        <p14:creationId xmlns:p14="http://schemas.microsoft.com/office/powerpoint/2010/main" val="315250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5D476-5860-4EFD-B73B-C66E13FFFEFC}"/>
              </a:ext>
            </a:extLst>
          </p:cNvPr>
          <p:cNvSpPr>
            <a:spLocks noGrp="1"/>
          </p:cNvSpPr>
          <p:nvPr>
            <p:ph type="title"/>
          </p:nvPr>
        </p:nvSpPr>
        <p:spPr>
          <a:xfrm>
            <a:off x="1023730" y="737166"/>
            <a:ext cx="10515600" cy="739775"/>
          </a:xfrm>
        </p:spPr>
        <p:txBody>
          <a:bodyPr>
            <a:noAutofit/>
          </a:bodyPr>
          <a:lstStyle/>
          <a:p>
            <a:r>
              <a:rPr lang="en-US" sz="3200" dirty="0"/>
              <a:t>BMI – measure of body fat based on height and weight</a:t>
            </a:r>
          </a:p>
        </p:txBody>
      </p:sp>
      <p:pic>
        <p:nvPicPr>
          <p:cNvPr id="5" name="Content Placeholder 4">
            <a:extLst>
              <a:ext uri="{FF2B5EF4-FFF2-40B4-BE49-F238E27FC236}">
                <a16:creationId xmlns:a16="http://schemas.microsoft.com/office/drawing/2014/main" id="{E4AF5551-D8EC-4B51-A73A-8B900B5855B6}"/>
              </a:ext>
            </a:extLst>
          </p:cNvPr>
          <p:cNvPicPr>
            <a:picLocks noGrp="1" noChangeAspect="1"/>
          </p:cNvPicPr>
          <p:nvPr>
            <p:ph sz="half" idx="1"/>
          </p:nvPr>
        </p:nvPicPr>
        <p:blipFill>
          <a:blip r:embed="rId2"/>
          <a:stretch>
            <a:fillRect/>
          </a:stretch>
        </p:blipFill>
        <p:spPr>
          <a:xfrm>
            <a:off x="719692" y="1810901"/>
            <a:ext cx="4726951" cy="4112821"/>
          </a:xfrm>
          <a:prstGeom prst="rect">
            <a:avLst/>
          </a:prstGeom>
        </p:spPr>
      </p:pic>
      <p:pic>
        <p:nvPicPr>
          <p:cNvPr id="6" name="Content Placeholder 3">
            <a:extLst>
              <a:ext uri="{FF2B5EF4-FFF2-40B4-BE49-F238E27FC236}">
                <a16:creationId xmlns:a16="http://schemas.microsoft.com/office/drawing/2014/main" id="{77FA8FB6-08E5-460E-B9E9-BFDE1762373C}"/>
              </a:ext>
            </a:extLst>
          </p:cNvPr>
          <p:cNvPicPr>
            <a:picLocks noGrp="1" noChangeAspect="1"/>
          </p:cNvPicPr>
          <p:nvPr>
            <p:ph sz="half" idx="2"/>
          </p:nvPr>
        </p:nvPicPr>
        <p:blipFill>
          <a:blip r:embed="rId3"/>
          <a:stretch>
            <a:fillRect/>
          </a:stretch>
        </p:blipFill>
        <p:spPr>
          <a:xfrm>
            <a:off x="5741915" y="1810901"/>
            <a:ext cx="6183230" cy="2767511"/>
          </a:xfrm>
          <a:prstGeom prst="rect">
            <a:avLst/>
          </a:prstGeom>
        </p:spPr>
      </p:pic>
      <p:sp>
        <p:nvSpPr>
          <p:cNvPr id="7" name="TextBox 6">
            <a:extLst>
              <a:ext uri="{FF2B5EF4-FFF2-40B4-BE49-F238E27FC236}">
                <a16:creationId xmlns:a16="http://schemas.microsoft.com/office/drawing/2014/main" id="{DD770C87-F4FC-47E3-9700-184143873632}"/>
              </a:ext>
            </a:extLst>
          </p:cNvPr>
          <p:cNvSpPr txBox="1"/>
          <p:nvPr/>
        </p:nvSpPr>
        <p:spPr>
          <a:xfrm>
            <a:off x="5954712" y="5105171"/>
            <a:ext cx="5188816" cy="1015663"/>
          </a:xfrm>
          <a:prstGeom prst="rect">
            <a:avLst/>
          </a:prstGeom>
          <a:noFill/>
        </p:spPr>
        <p:txBody>
          <a:bodyPr wrap="square" rtlCol="0">
            <a:spAutoFit/>
          </a:bodyPr>
          <a:lstStyle/>
          <a:p>
            <a:r>
              <a:rPr lang="en-US" sz="1200" dirty="0">
                <a:hlinkClick r:id="rId4"/>
              </a:rPr>
              <a:t>https://www.cdc.gov/healthyweight/assessing/bmi/adult_bmi/index.html#InterpretedAdults</a:t>
            </a:r>
            <a:endParaRPr lang="en-US" sz="1200" dirty="0"/>
          </a:p>
          <a:p>
            <a:r>
              <a:rPr lang="en-US" sz="1200" dirty="0">
                <a:hlinkClick r:id="rId5"/>
              </a:rPr>
              <a:t>https://stateofchildhoodobesity.org/methodology/</a:t>
            </a:r>
            <a:endParaRPr lang="en-US" sz="1200" dirty="0"/>
          </a:p>
          <a:p>
            <a:endParaRPr lang="en-US" sz="1200" dirty="0"/>
          </a:p>
          <a:p>
            <a:r>
              <a:rPr lang="en-US" sz="1200" dirty="0" err="1"/>
              <a:t>Source:</a:t>
            </a:r>
            <a:r>
              <a:rPr lang="en-US" sz="1200" dirty="0" err="1">
                <a:hlinkClick r:id="rId6"/>
              </a:rPr>
              <a:t>https</a:t>
            </a:r>
            <a:r>
              <a:rPr lang="en-US" sz="1200" dirty="0">
                <a:hlinkClick r:id="rId6"/>
              </a:rPr>
              <a:t>://stateofchildhoodobesity.org/adult-obesity/</a:t>
            </a:r>
            <a:endParaRPr lang="en-US" sz="1200" dirty="0"/>
          </a:p>
        </p:txBody>
      </p:sp>
    </p:spTree>
    <p:extLst>
      <p:ext uri="{BB962C8B-B14F-4D97-AF65-F5344CB8AC3E}">
        <p14:creationId xmlns:p14="http://schemas.microsoft.com/office/powerpoint/2010/main" val="2814965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F9319-69FE-4CA5-8F4B-E84BED8C68E4}"/>
              </a:ext>
            </a:extLst>
          </p:cNvPr>
          <p:cNvSpPr>
            <a:spLocks noGrp="1"/>
          </p:cNvSpPr>
          <p:nvPr>
            <p:ph type="title"/>
          </p:nvPr>
        </p:nvSpPr>
        <p:spPr/>
        <p:txBody>
          <a:bodyPr>
            <a:normAutofit/>
          </a:bodyPr>
          <a:lstStyle/>
          <a:p>
            <a:r>
              <a:rPr lang="en-US" sz="4000" dirty="0">
                <a:latin typeface="Abadi Extra Light" panose="020B0204020104020204" pitchFamily="34" charset="0"/>
              </a:rPr>
              <a:t>HEALTH DATA VALUES</a:t>
            </a:r>
          </a:p>
        </p:txBody>
      </p:sp>
      <p:sp>
        <p:nvSpPr>
          <p:cNvPr id="3" name="Text Placeholder 2">
            <a:extLst>
              <a:ext uri="{FF2B5EF4-FFF2-40B4-BE49-F238E27FC236}">
                <a16:creationId xmlns:a16="http://schemas.microsoft.com/office/drawing/2014/main" id="{177E11FC-2C67-49F9-BA1B-F6CCAD4A2D88}"/>
              </a:ext>
            </a:extLst>
          </p:cNvPr>
          <p:cNvSpPr>
            <a:spLocks noGrp="1"/>
          </p:cNvSpPr>
          <p:nvPr>
            <p:ph type="body" idx="1"/>
          </p:nvPr>
        </p:nvSpPr>
        <p:spPr/>
        <p:txBody>
          <a:bodyPr/>
          <a:lstStyle/>
          <a:p>
            <a:r>
              <a:rPr lang="en-US" dirty="0">
                <a:latin typeface="Abadi Extra Light" panose="020B0204020104020204" pitchFamily="34" charset="0"/>
              </a:rPr>
              <a:t>Percent of Americans who:</a:t>
            </a:r>
          </a:p>
        </p:txBody>
      </p:sp>
      <p:sp>
        <p:nvSpPr>
          <p:cNvPr id="4" name="Content Placeholder 3">
            <a:extLst>
              <a:ext uri="{FF2B5EF4-FFF2-40B4-BE49-F238E27FC236}">
                <a16:creationId xmlns:a16="http://schemas.microsoft.com/office/drawing/2014/main" id="{CFAF8A62-BE77-4DCA-83C4-42E95E7C48BD}"/>
              </a:ext>
            </a:extLst>
          </p:cNvPr>
          <p:cNvSpPr>
            <a:spLocks noGrp="1"/>
          </p:cNvSpPr>
          <p:nvPr>
            <p:ph sz="half" idx="2"/>
          </p:nvPr>
        </p:nvSpPr>
        <p:spPr/>
        <p:txBody>
          <a:bodyPr anchor="ctr">
            <a:normAutofit/>
          </a:bodyPr>
          <a:lstStyle/>
          <a:p>
            <a:pPr>
              <a:buFont typeface="Wingdings" panose="05000000000000000000" pitchFamily="2" charset="2"/>
              <a:buChar char="Ø"/>
            </a:pPr>
            <a:r>
              <a:rPr lang="en-US" sz="2400" dirty="0">
                <a:latin typeface="Abadi Extra Light" panose="020B0204020104020204" pitchFamily="34" charset="0"/>
              </a:rPr>
              <a:t> Are overweight</a:t>
            </a:r>
          </a:p>
          <a:p>
            <a:pPr>
              <a:buFont typeface="Wingdings" panose="05000000000000000000" pitchFamily="2" charset="2"/>
              <a:buChar char="Ø"/>
            </a:pPr>
            <a:r>
              <a:rPr lang="en-US" sz="2400" dirty="0">
                <a:latin typeface="Abadi Extra Light" panose="020B0204020104020204" pitchFamily="34" charset="0"/>
              </a:rPr>
              <a:t> Are obese</a:t>
            </a:r>
          </a:p>
          <a:p>
            <a:pPr>
              <a:buFont typeface="Wingdings" panose="05000000000000000000" pitchFamily="2" charset="2"/>
              <a:buChar char="Ø"/>
            </a:pPr>
            <a:r>
              <a:rPr lang="en-US" sz="2400" dirty="0">
                <a:latin typeface="Abadi Extra Light" panose="020B0204020104020204" pitchFamily="34" charset="0"/>
              </a:rPr>
              <a:t> Engage in physical activity</a:t>
            </a:r>
          </a:p>
          <a:p>
            <a:pPr>
              <a:buFont typeface="Wingdings" panose="05000000000000000000" pitchFamily="2" charset="2"/>
              <a:buChar char="Ø"/>
            </a:pPr>
            <a:r>
              <a:rPr lang="en-US" sz="2400" dirty="0">
                <a:latin typeface="Abadi Extra Light" panose="020B0204020104020204" pitchFamily="34" charset="0"/>
              </a:rPr>
              <a:t> Engage in no physical activity</a:t>
            </a:r>
          </a:p>
          <a:p>
            <a:pPr>
              <a:buFont typeface="Wingdings" panose="05000000000000000000" pitchFamily="2" charset="2"/>
              <a:buChar char="Ø"/>
            </a:pPr>
            <a:r>
              <a:rPr lang="en-US" sz="2400" dirty="0">
                <a:latin typeface="Abadi Extra Light" panose="020B0204020104020204" pitchFamily="34" charset="0"/>
              </a:rPr>
              <a:t> Eat less than one fruit per day</a:t>
            </a:r>
          </a:p>
          <a:p>
            <a:pPr>
              <a:buFont typeface="Wingdings" panose="05000000000000000000" pitchFamily="2" charset="2"/>
              <a:buChar char="Ø"/>
            </a:pPr>
            <a:r>
              <a:rPr lang="en-US" sz="2400" dirty="0">
                <a:latin typeface="Abadi Extra Light" panose="020B0204020104020204" pitchFamily="34" charset="0"/>
              </a:rPr>
              <a:t> Eat less than one veggie per day</a:t>
            </a:r>
          </a:p>
          <a:p>
            <a:pPr>
              <a:buFont typeface="Wingdings" panose="05000000000000000000" pitchFamily="2" charset="2"/>
              <a:buChar char="Ø"/>
            </a:pPr>
            <a:endParaRPr lang="en-US" dirty="0"/>
          </a:p>
        </p:txBody>
      </p:sp>
      <p:pic>
        <p:nvPicPr>
          <p:cNvPr id="12" name="Picture 11" descr="A screenshot of a cell phone&#10;&#10;Description automatically generated">
            <a:extLst>
              <a:ext uri="{FF2B5EF4-FFF2-40B4-BE49-F238E27FC236}">
                <a16:creationId xmlns:a16="http://schemas.microsoft.com/office/drawing/2014/main" id="{BDD7092C-8974-43F1-8F34-D7F111EBB2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2532" y="2093119"/>
            <a:ext cx="6088408" cy="3890983"/>
          </a:xfrm>
          <a:prstGeom prst="rect">
            <a:avLst/>
          </a:prstGeom>
        </p:spPr>
      </p:pic>
    </p:spTree>
    <p:extLst>
      <p:ext uri="{BB962C8B-B14F-4D97-AF65-F5344CB8AC3E}">
        <p14:creationId xmlns:p14="http://schemas.microsoft.com/office/powerpoint/2010/main" val="2321329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E34DD-C02F-496C-A1DA-F2D02D668D65}"/>
              </a:ext>
            </a:extLst>
          </p:cNvPr>
          <p:cNvSpPr>
            <a:spLocks noGrp="1"/>
          </p:cNvSpPr>
          <p:nvPr>
            <p:ph type="title"/>
          </p:nvPr>
        </p:nvSpPr>
        <p:spPr>
          <a:xfrm>
            <a:off x="1097280" y="263527"/>
            <a:ext cx="10164417" cy="1450757"/>
          </a:xfrm>
        </p:spPr>
        <p:txBody>
          <a:bodyPr>
            <a:normAutofit/>
          </a:bodyPr>
          <a:lstStyle/>
          <a:p>
            <a:r>
              <a:rPr lang="en-US" sz="4000" dirty="0">
                <a:latin typeface="Abadi Extra Light" panose="020B0204020104020204" pitchFamily="34" charset="0"/>
              </a:rPr>
              <a:t>CLEANING THE DATA – AIR QUALITY</a:t>
            </a:r>
          </a:p>
        </p:txBody>
      </p:sp>
      <p:sp>
        <p:nvSpPr>
          <p:cNvPr id="3" name="Content Placeholder 2">
            <a:extLst>
              <a:ext uri="{FF2B5EF4-FFF2-40B4-BE49-F238E27FC236}">
                <a16:creationId xmlns:a16="http://schemas.microsoft.com/office/drawing/2014/main" id="{AAC6097E-77B6-40E6-BACC-A16753551326}"/>
              </a:ext>
            </a:extLst>
          </p:cNvPr>
          <p:cNvSpPr>
            <a:spLocks noGrp="1"/>
          </p:cNvSpPr>
          <p:nvPr>
            <p:ph idx="1"/>
          </p:nvPr>
        </p:nvSpPr>
        <p:spPr>
          <a:xfrm>
            <a:off x="1097280" y="2107096"/>
            <a:ext cx="10058400" cy="3761998"/>
          </a:xfrm>
        </p:spPr>
        <p:txBody>
          <a:bodyPr>
            <a:normAutofit/>
          </a:bodyPr>
          <a:lstStyle/>
          <a:p>
            <a:pPr marL="457200" indent="-457200">
              <a:buFont typeface="+mj-lt"/>
              <a:buAutoNum type="arabicPeriod"/>
            </a:pPr>
            <a:r>
              <a:rPr lang="en-US" sz="2400" dirty="0">
                <a:latin typeface="Abadi Extra Light" panose="020B0204020104020204" pitchFamily="34" charset="0"/>
              </a:rPr>
              <a:t> API </a:t>
            </a:r>
          </a:p>
          <a:p>
            <a:pPr marL="457200" indent="-457200">
              <a:buFont typeface="+mj-lt"/>
              <a:buAutoNum type="arabicPeriod"/>
            </a:pPr>
            <a:r>
              <a:rPr lang="en-US" sz="2400" dirty="0">
                <a:latin typeface="Abadi Extra Light" panose="020B0204020104020204" pitchFamily="34" charset="0"/>
              </a:rPr>
              <a:t> Set up query </a:t>
            </a:r>
            <a:r>
              <a:rPr lang="en-US" sz="2400" dirty="0" err="1">
                <a:latin typeface="Abadi Extra Light" panose="020B0204020104020204" pitchFamily="34" charset="0"/>
              </a:rPr>
              <a:t>url</a:t>
            </a:r>
            <a:r>
              <a:rPr lang="en-US" sz="2400" dirty="0">
                <a:latin typeface="Abadi Extra Light" panose="020B0204020104020204" pitchFamily="34" charset="0"/>
              </a:rPr>
              <a:t> </a:t>
            </a:r>
          </a:p>
          <a:p>
            <a:pPr marL="457200" indent="-457200">
              <a:buFont typeface="+mj-lt"/>
              <a:buAutoNum type="arabicPeriod"/>
            </a:pPr>
            <a:r>
              <a:rPr lang="en-US" sz="2400" dirty="0">
                <a:latin typeface="Abadi Extra Light" panose="020B0204020104020204" pitchFamily="34" charset="0"/>
              </a:rPr>
              <a:t> Loop through each state in the pull request</a:t>
            </a:r>
          </a:p>
          <a:p>
            <a:pPr marL="457200" indent="-457200">
              <a:buFont typeface="+mj-lt"/>
              <a:buAutoNum type="arabicPeriod"/>
            </a:pPr>
            <a:r>
              <a:rPr lang="en-US" sz="2400" dirty="0">
                <a:latin typeface="Abadi Extra Light" panose="020B0204020104020204" pitchFamily="34" charset="0"/>
              </a:rPr>
              <a:t> The loop extracted each data point into a list, which we put in a </a:t>
            </a:r>
            <a:r>
              <a:rPr lang="en-US" sz="2400" dirty="0" err="1">
                <a:latin typeface="Abadi Extra Light" panose="020B0204020104020204" pitchFamily="34" charset="0"/>
              </a:rPr>
              <a:t>DataFrame</a:t>
            </a:r>
            <a:endParaRPr lang="en-US" sz="2400" dirty="0">
              <a:latin typeface="Abadi Extra Light" panose="020B0204020104020204" pitchFamily="34" charset="0"/>
            </a:endParaRPr>
          </a:p>
          <a:p>
            <a:pPr marL="457200" indent="-457200">
              <a:buFont typeface="+mj-lt"/>
              <a:buAutoNum type="arabicPeriod"/>
            </a:pPr>
            <a:r>
              <a:rPr lang="en-US" sz="2400" dirty="0">
                <a:latin typeface="Abadi Extra Light" panose="020B0204020104020204" pitchFamily="34" charset="0"/>
              </a:rPr>
              <a:t> The result was 912 data points</a:t>
            </a:r>
          </a:p>
          <a:p>
            <a:pPr marL="457200" indent="-457200">
              <a:buFont typeface="+mj-lt"/>
              <a:buAutoNum type="arabicPeriod"/>
            </a:pPr>
            <a:r>
              <a:rPr lang="en-US" sz="2400" dirty="0">
                <a:latin typeface="Abadi Extra Light" panose="020B0204020104020204" pitchFamily="34" charset="0"/>
              </a:rPr>
              <a:t> Consolidated by state</a:t>
            </a:r>
          </a:p>
          <a:p>
            <a:pPr marL="457200" indent="-457200">
              <a:buFont typeface="+mj-lt"/>
              <a:buAutoNum type="arabicPeriod"/>
            </a:pPr>
            <a:r>
              <a:rPr lang="en-US" sz="2400" dirty="0">
                <a:latin typeface="Abadi Extra Light" panose="020B0204020104020204" pitchFamily="34" charset="0"/>
              </a:rPr>
              <a:t> Converted to float types</a:t>
            </a:r>
          </a:p>
        </p:txBody>
      </p:sp>
    </p:spTree>
    <p:extLst>
      <p:ext uri="{BB962C8B-B14F-4D97-AF65-F5344CB8AC3E}">
        <p14:creationId xmlns:p14="http://schemas.microsoft.com/office/powerpoint/2010/main" val="3807061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C352-61CD-40B9-A5FD-3CD748F6A2F7}"/>
              </a:ext>
            </a:extLst>
          </p:cNvPr>
          <p:cNvSpPr>
            <a:spLocks noGrp="1"/>
          </p:cNvSpPr>
          <p:nvPr>
            <p:ph type="title"/>
          </p:nvPr>
        </p:nvSpPr>
        <p:spPr/>
        <p:txBody>
          <a:bodyPr>
            <a:normAutofit/>
          </a:bodyPr>
          <a:lstStyle/>
          <a:p>
            <a:r>
              <a:rPr lang="en-US" sz="4000" dirty="0">
                <a:latin typeface="Abadi Extra Light" panose="020B0204020104020204" pitchFamily="34" charset="0"/>
              </a:rPr>
              <a:t>CLEANING THE DATA – HEALTH </a:t>
            </a:r>
          </a:p>
        </p:txBody>
      </p:sp>
      <p:sp>
        <p:nvSpPr>
          <p:cNvPr id="5" name="Content Placeholder 4">
            <a:extLst>
              <a:ext uri="{FF2B5EF4-FFF2-40B4-BE49-F238E27FC236}">
                <a16:creationId xmlns:a16="http://schemas.microsoft.com/office/drawing/2014/main" id="{06A8494F-1223-4792-8DBD-1CAB10422AD1}"/>
              </a:ext>
            </a:extLst>
          </p:cNvPr>
          <p:cNvSpPr>
            <a:spLocks noGrp="1"/>
          </p:cNvSpPr>
          <p:nvPr>
            <p:ph idx="1"/>
          </p:nvPr>
        </p:nvSpPr>
        <p:spPr>
          <a:xfrm>
            <a:off x="1237957" y="2098953"/>
            <a:ext cx="3953022" cy="4023360"/>
          </a:xfrm>
        </p:spPr>
        <p:txBody>
          <a:bodyPr>
            <a:normAutofit/>
          </a:bodyPr>
          <a:lstStyle/>
          <a:p>
            <a:pPr marL="457200" indent="-457200">
              <a:buFont typeface="+mj-lt"/>
              <a:buAutoNum type="arabicPeriod"/>
            </a:pPr>
            <a:r>
              <a:rPr lang="en-US" dirty="0">
                <a:latin typeface="Abadi Extra Light" panose="020B0204020104020204" pitchFamily="34" charset="0"/>
              </a:rPr>
              <a:t>CSV File was 63000 rows and 33 columns</a:t>
            </a:r>
          </a:p>
          <a:p>
            <a:pPr marL="457200" indent="-457200">
              <a:buFont typeface="+mj-lt"/>
              <a:buAutoNum type="arabicPeriod"/>
            </a:pPr>
            <a:r>
              <a:rPr lang="en-US" dirty="0">
                <a:latin typeface="Abadi Extra Light" panose="020B0204020104020204" pitchFamily="34" charset="0"/>
              </a:rPr>
              <a:t>Extracted only the columns needed</a:t>
            </a:r>
          </a:p>
          <a:p>
            <a:pPr marL="457200" indent="-457200">
              <a:buFont typeface="+mj-lt"/>
              <a:buAutoNum type="arabicPeriod"/>
            </a:pPr>
            <a:r>
              <a:rPr lang="en-US" dirty="0">
                <a:latin typeface="Abadi Extra Light" panose="020B0204020104020204" pitchFamily="34" charset="0"/>
              </a:rPr>
              <a:t>Extracted only data from 2017</a:t>
            </a:r>
          </a:p>
          <a:p>
            <a:pPr marL="201168" lvl="1" indent="0">
              <a:buNone/>
            </a:pPr>
            <a:r>
              <a:rPr lang="en-US" dirty="0">
                <a:latin typeface="Abadi Extra Light" panose="020B0204020104020204" pitchFamily="34" charset="0"/>
              </a:rPr>
              <a:t>	 .loc</a:t>
            </a:r>
          </a:p>
          <a:p>
            <a:pPr marL="457200" indent="-457200">
              <a:buFont typeface="+mj-lt"/>
              <a:buAutoNum type="arabicPeriod"/>
            </a:pPr>
            <a:r>
              <a:rPr lang="en-US" dirty="0">
                <a:latin typeface="Abadi Extra Light" panose="020B0204020104020204" pitchFamily="34" charset="0"/>
              </a:rPr>
              <a:t>Dropped a couple of states</a:t>
            </a:r>
          </a:p>
          <a:p>
            <a:pPr marL="201168" lvl="1" indent="0">
              <a:buNone/>
            </a:pPr>
            <a:r>
              <a:rPr lang="en-US" dirty="0">
                <a:latin typeface="Abadi Extra Light" panose="020B0204020104020204" pitchFamily="34" charset="0"/>
              </a:rPr>
              <a:t>	Puerto Rico and Virgin Islands</a:t>
            </a:r>
          </a:p>
          <a:p>
            <a:pPr marL="457200" indent="-457200">
              <a:buFont typeface="+mj-lt"/>
              <a:buAutoNum type="arabicPeriod"/>
            </a:pPr>
            <a:r>
              <a:rPr lang="en-US" dirty="0">
                <a:latin typeface="Abadi Extra Light" panose="020B0204020104020204" pitchFamily="34" charset="0"/>
              </a:rPr>
              <a:t>Consolidated 4 similar health questions into 1</a:t>
            </a:r>
          </a:p>
          <a:p>
            <a:pPr marL="201168" lvl="1" indent="0">
              <a:buNone/>
            </a:pPr>
            <a:r>
              <a:rPr lang="en-US" dirty="0">
                <a:latin typeface="Abadi Extra Light" panose="020B0204020104020204" pitchFamily="34" charset="0"/>
              </a:rPr>
              <a:t>	.replace</a:t>
            </a:r>
            <a:endParaRPr lang="en-US" dirty="0"/>
          </a:p>
          <a:p>
            <a:pPr>
              <a:buFont typeface="Wingdings" panose="05000000000000000000" pitchFamily="2" charset="2"/>
              <a:buChar char="Ø"/>
            </a:pPr>
            <a:endParaRPr lang="en-US" dirty="0"/>
          </a:p>
        </p:txBody>
      </p:sp>
      <p:sp>
        <p:nvSpPr>
          <p:cNvPr id="6" name="Content Placeholder 4">
            <a:extLst>
              <a:ext uri="{FF2B5EF4-FFF2-40B4-BE49-F238E27FC236}">
                <a16:creationId xmlns:a16="http://schemas.microsoft.com/office/drawing/2014/main" id="{CBE62793-792A-42BB-9E78-6B84426E0A93}"/>
              </a:ext>
            </a:extLst>
          </p:cNvPr>
          <p:cNvSpPr txBox="1">
            <a:spLocks/>
          </p:cNvSpPr>
          <p:nvPr/>
        </p:nvSpPr>
        <p:spPr>
          <a:xfrm>
            <a:off x="6328117" y="2098953"/>
            <a:ext cx="3953022"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buFont typeface="+mj-lt"/>
              <a:buAutoNum type="arabicPeriod" startAt="6"/>
            </a:pPr>
            <a:r>
              <a:rPr lang="en-US" dirty="0">
                <a:latin typeface="Abadi Extra Light" panose="020B0204020104020204" pitchFamily="34" charset="0"/>
              </a:rPr>
              <a:t>Grouped by state and added some calculated columns</a:t>
            </a:r>
          </a:p>
          <a:p>
            <a:pPr marL="201168" lvl="1" indent="0">
              <a:buNone/>
            </a:pPr>
            <a:r>
              <a:rPr lang="en-US" dirty="0">
                <a:latin typeface="Abadi Extra Light" panose="020B0204020104020204" pitchFamily="34" charset="0"/>
              </a:rPr>
              <a:t>	.</a:t>
            </a:r>
            <a:r>
              <a:rPr lang="en-US" dirty="0" err="1">
                <a:latin typeface="Abadi Extra Light" panose="020B0204020104020204" pitchFamily="34" charset="0"/>
              </a:rPr>
              <a:t>groupby</a:t>
            </a:r>
            <a:r>
              <a:rPr lang="en-US" dirty="0">
                <a:latin typeface="Abadi Extra Light" panose="020B0204020104020204" pitchFamily="34" charset="0"/>
              </a:rPr>
              <a:t> and .</a:t>
            </a:r>
            <a:r>
              <a:rPr lang="en-US" dirty="0" err="1">
                <a:latin typeface="Abadi Extra Light" panose="020B0204020104020204" pitchFamily="34" charset="0"/>
              </a:rPr>
              <a:t>agg</a:t>
            </a:r>
            <a:endParaRPr lang="en-US" dirty="0">
              <a:latin typeface="Abadi Extra Light" panose="020B0204020104020204" pitchFamily="34" charset="0"/>
            </a:endParaRPr>
          </a:p>
          <a:p>
            <a:pPr marL="457200" indent="-457200">
              <a:buFont typeface="+mj-lt"/>
              <a:buAutoNum type="arabicPeriod" startAt="6"/>
            </a:pPr>
            <a:r>
              <a:rPr lang="en-US" dirty="0">
                <a:latin typeface="Abadi Extra Light" panose="020B0204020104020204" pitchFamily="34" charset="0"/>
              </a:rPr>
              <a:t>Renamed the columns so that they were no longer “stacked” and one column name matched out other dataset to prepare for a merge</a:t>
            </a:r>
          </a:p>
          <a:p>
            <a:pPr marL="457200" indent="-457200">
              <a:buFont typeface="+mj-lt"/>
              <a:buAutoNum type="arabicPeriod" startAt="6"/>
            </a:pPr>
            <a:r>
              <a:rPr lang="en-US" dirty="0">
                <a:latin typeface="Abadi Extra Light" panose="020B0204020104020204" pitchFamily="34" charset="0"/>
              </a:rPr>
              <a:t>Create individual </a:t>
            </a:r>
            <a:r>
              <a:rPr lang="en-US" dirty="0" err="1">
                <a:latin typeface="Abadi Extra Light" panose="020B0204020104020204" pitchFamily="34" charset="0"/>
              </a:rPr>
              <a:t>DataFrames</a:t>
            </a:r>
            <a:r>
              <a:rPr lang="en-US" dirty="0">
                <a:latin typeface="Abadi Extra Light" panose="020B0204020104020204" pitchFamily="34" charset="0"/>
              </a:rPr>
              <a:t> for each question</a:t>
            </a:r>
          </a:p>
          <a:p>
            <a:pPr marL="457200" indent="-457200">
              <a:buFont typeface="+mj-lt"/>
              <a:buAutoNum type="arabicPeriod" startAt="6"/>
            </a:pPr>
            <a:r>
              <a:rPr lang="en-US" dirty="0">
                <a:latin typeface="Abadi Extra Light" panose="020B0204020104020204" pitchFamily="34" charset="0"/>
              </a:rPr>
              <a:t>Merged each question with our air pollution data</a:t>
            </a:r>
          </a:p>
          <a:p>
            <a:pPr lvl="1">
              <a:buFont typeface="Wingdings" panose="05000000000000000000" pitchFamily="2" charset="2"/>
              <a:buChar char="Ø"/>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015962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CEC113-8285-4DD7-8F13-98F363EFB3D9}"/>
              </a:ext>
            </a:extLst>
          </p:cNvPr>
          <p:cNvSpPr>
            <a:spLocks noGrp="1"/>
          </p:cNvSpPr>
          <p:nvPr>
            <p:ph type="title"/>
          </p:nvPr>
        </p:nvSpPr>
        <p:spPr/>
        <p:txBody>
          <a:bodyPr>
            <a:normAutofit/>
          </a:bodyPr>
          <a:lstStyle/>
          <a:p>
            <a:r>
              <a:rPr lang="en-US" sz="4000" dirty="0"/>
              <a:t>POLLUTANTS VS. OVERWEIGHT</a:t>
            </a:r>
          </a:p>
        </p:txBody>
      </p:sp>
      <p:sp>
        <p:nvSpPr>
          <p:cNvPr id="6" name="Content Placeholder 5">
            <a:extLst>
              <a:ext uri="{FF2B5EF4-FFF2-40B4-BE49-F238E27FC236}">
                <a16:creationId xmlns:a16="http://schemas.microsoft.com/office/drawing/2014/main" id="{37A24B2E-69F9-483E-AC6C-EC0312E52B09}"/>
              </a:ext>
            </a:extLst>
          </p:cNvPr>
          <p:cNvSpPr>
            <a:spLocks noGrp="1"/>
          </p:cNvSpPr>
          <p:nvPr>
            <p:ph sz="half" idx="2"/>
          </p:nvPr>
        </p:nvSpPr>
        <p:spPr/>
        <p:txBody>
          <a:bodyPr anchor="ctr">
            <a:normAutofit/>
          </a:bodyPr>
          <a:lstStyle/>
          <a:p>
            <a:r>
              <a:rPr lang="en-US" sz="2400" dirty="0"/>
              <a:t>Showed almost 39.67% of the variance in each variable accounted for by the other. This is the strongest correlation we found by comparing the average levels of ozone per state and the percent of adults classified as ‘overweight’ in those states. We could theoretically predict the ‘overweight’ classification 40% of the time by the ozone levels in that state.</a:t>
            </a:r>
          </a:p>
        </p:txBody>
      </p:sp>
      <p:pic>
        <p:nvPicPr>
          <p:cNvPr id="10" name="Picture 9">
            <a:extLst>
              <a:ext uri="{FF2B5EF4-FFF2-40B4-BE49-F238E27FC236}">
                <a16:creationId xmlns:a16="http://schemas.microsoft.com/office/drawing/2014/main" id="{65F76057-73CA-4A9D-AA56-9CF6292DDEAE}"/>
              </a:ext>
            </a:extLst>
          </p:cNvPr>
          <p:cNvPicPr>
            <a:picLocks noChangeAspect="1"/>
          </p:cNvPicPr>
          <p:nvPr/>
        </p:nvPicPr>
        <p:blipFill>
          <a:blip r:embed="rId2"/>
          <a:stretch>
            <a:fillRect/>
          </a:stretch>
        </p:blipFill>
        <p:spPr>
          <a:xfrm>
            <a:off x="1209199" y="2024408"/>
            <a:ext cx="4448175" cy="3381375"/>
          </a:xfrm>
          <a:prstGeom prst="rect">
            <a:avLst/>
          </a:prstGeom>
        </p:spPr>
      </p:pic>
    </p:spTree>
    <p:extLst>
      <p:ext uri="{BB962C8B-B14F-4D97-AF65-F5344CB8AC3E}">
        <p14:creationId xmlns:p14="http://schemas.microsoft.com/office/powerpoint/2010/main" val="4277023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10B85-1136-4546-9E88-51083E6D1540}"/>
              </a:ext>
            </a:extLst>
          </p:cNvPr>
          <p:cNvSpPr>
            <a:spLocks noGrp="1"/>
          </p:cNvSpPr>
          <p:nvPr>
            <p:ph type="title"/>
          </p:nvPr>
        </p:nvSpPr>
        <p:spPr/>
        <p:txBody>
          <a:bodyPr>
            <a:normAutofit/>
          </a:bodyPr>
          <a:lstStyle/>
          <a:p>
            <a:r>
              <a:rPr lang="en-US" sz="4000" dirty="0"/>
              <a:t>POLLUTANTS VS. OBESITY	</a:t>
            </a:r>
          </a:p>
        </p:txBody>
      </p:sp>
      <p:sp>
        <p:nvSpPr>
          <p:cNvPr id="3" name="Content Placeholder 2">
            <a:extLst>
              <a:ext uri="{FF2B5EF4-FFF2-40B4-BE49-F238E27FC236}">
                <a16:creationId xmlns:a16="http://schemas.microsoft.com/office/drawing/2014/main" id="{625500E5-5288-4D42-9E07-18914280102B}"/>
              </a:ext>
            </a:extLst>
          </p:cNvPr>
          <p:cNvSpPr>
            <a:spLocks noGrp="1"/>
          </p:cNvSpPr>
          <p:nvPr>
            <p:ph sz="half" idx="1"/>
          </p:nvPr>
        </p:nvSpPr>
        <p:spPr>
          <a:xfrm>
            <a:off x="1097280" y="1974573"/>
            <a:ext cx="4922520" cy="4202389"/>
          </a:xfrm>
        </p:spPr>
        <p:txBody>
          <a:bodyPr>
            <a:normAutofit/>
          </a:bodyPr>
          <a:lstStyle/>
          <a:p>
            <a:endParaRPr lang="en-US" dirty="0"/>
          </a:p>
          <a:p>
            <a:r>
              <a:rPr lang="en-US" sz="2400" dirty="0"/>
              <a:t>Comparing the percent of adults classified as ‘obese’ showed a similar trend in the average levels of ozone per state as well as the maximum recorded level of ozone per state. </a:t>
            </a:r>
          </a:p>
          <a:p>
            <a:r>
              <a:rPr lang="en-US" sz="2400" dirty="0"/>
              <a:t>There was no statistical significance or correlation between the average levels of NO</a:t>
            </a:r>
            <a:r>
              <a:rPr lang="en-US" sz="2400" baseline="-25000" dirty="0"/>
              <a:t>2</a:t>
            </a:r>
            <a:r>
              <a:rPr lang="en-US" sz="2400" dirty="0"/>
              <a:t> per state and levels of obesity or overweight classifications.</a:t>
            </a:r>
          </a:p>
        </p:txBody>
      </p:sp>
      <p:pic>
        <p:nvPicPr>
          <p:cNvPr id="7" name="Content Placeholder 6">
            <a:extLst>
              <a:ext uri="{FF2B5EF4-FFF2-40B4-BE49-F238E27FC236}">
                <a16:creationId xmlns:a16="http://schemas.microsoft.com/office/drawing/2014/main" id="{C61C47A3-2517-42F5-BF19-326C31294CBD}"/>
              </a:ext>
            </a:extLst>
          </p:cNvPr>
          <p:cNvPicPr>
            <a:picLocks noGrp="1" noChangeAspect="1"/>
          </p:cNvPicPr>
          <p:nvPr>
            <p:ph sz="half" idx="2"/>
          </p:nvPr>
        </p:nvPicPr>
        <p:blipFill>
          <a:blip r:embed="rId2"/>
          <a:stretch>
            <a:fillRect/>
          </a:stretch>
        </p:blipFill>
        <p:spPr>
          <a:xfrm>
            <a:off x="6640830" y="2237899"/>
            <a:ext cx="4514850" cy="3438525"/>
          </a:xfrm>
          <a:prstGeom prst="rect">
            <a:avLst/>
          </a:prstGeom>
        </p:spPr>
      </p:pic>
    </p:spTree>
    <p:extLst>
      <p:ext uri="{BB962C8B-B14F-4D97-AF65-F5344CB8AC3E}">
        <p14:creationId xmlns:p14="http://schemas.microsoft.com/office/powerpoint/2010/main" val="1231822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5629-0339-4E98-87D7-874921B027F9}"/>
              </a:ext>
            </a:extLst>
          </p:cNvPr>
          <p:cNvSpPr>
            <a:spLocks noGrp="1"/>
          </p:cNvSpPr>
          <p:nvPr>
            <p:ph type="title"/>
          </p:nvPr>
        </p:nvSpPr>
        <p:spPr/>
        <p:txBody>
          <a:bodyPr>
            <a:normAutofit/>
          </a:bodyPr>
          <a:lstStyle/>
          <a:p>
            <a:r>
              <a:rPr lang="en-US" sz="4000" dirty="0"/>
              <a:t>NO2 VS. PHYSICAL ACTIVITY</a:t>
            </a:r>
          </a:p>
        </p:txBody>
      </p:sp>
      <p:pic>
        <p:nvPicPr>
          <p:cNvPr id="12" name="Content Placeholder 11" descr="A close up of text on a white background&#10;&#10;Description automatically generated">
            <a:extLst>
              <a:ext uri="{FF2B5EF4-FFF2-40B4-BE49-F238E27FC236}">
                <a16:creationId xmlns:a16="http://schemas.microsoft.com/office/drawing/2014/main" id="{B9982552-06A4-4D4B-A958-248EE973CA8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96963" y="2625726"/>
            <a:ext cx="4938712" cy="3292474"/>
          </a:xfrm>
        </p:spPr>
      </p:pic>
      <p:sp>
        <p:nvSpPr>
          <p:cNvPr id="6" name="Content Placeholder 5">
            <a:extLst>
              <a:ext uri="{FF2B5EF4-FFF2-40B4-BE49-F238E27FC236}">
                <a16:creationId xmlns:a16="http://schemas.microsoft.com/office/drawing/2014/main" id="{6E1AF0B0-04B1-4522-BEDC-11860DF1ADC4}"/>
              </a:ext>
            </a:extLst>
          </p:cNvPr>
          <p:cNvSpPr>
            <a:spLocks noGrp="1"/>
          </p:cNvSpPr>
          <p:nvPr>
            <p:ph sz="quarter" idx="4"/>
          </p:nvPr>
        </p:nvSpPr>
        <p:spPr/>
        <p:txBody>
          <a:bodyPr>
            <a:normAutofit/>
          </a:bodyPr>
          <a:lstStyle/>
          <a:p>
            <a:pPr marL="0" indent="0">
              <a:buNone/>
            </a:pPr>
            <a:r>
              <a:rPr lang="en-US" dirty="0">
                <a:latin typeface="Abadi Extra Light" panose="020B0204020104020204" pitchFamily="34" charset="0"/>
              </a:rPr>
              <a:t>Correlation Coefficient </a:t>
            </a:r>
            <a:r>
              <a:rPr lang="en-US" dirty="0">
                <a:solidFill>
                  <a:srgbClr val="FF0000"/>
                </a:solidFill>
                <a:latin typeface="Abadi Extra Light" panose="020B0204020104020204" pitchFamily="34" charset="0"/>
              </a:rPr>
              <a:t>-0.21</a:t>
            </a:r>
          </a:p>
          <a:p>
            <a:pPr marL="0" indent="0">
              <a:buNone/>
            </a:pPr>
            <a:endParaRPr lang="en-US" dirty="0">
              <a:solidFill>
                <a:srgbClr val="FF0000"/>
              </a:solidFill>
              <a:latin typeface="Abadi Extra Light" panose="020B0204020104020204" pitchFamily="34" charset="0"/>
            </a:endParaRPr>
          </a:p>
          <a:p>
            <a:pPr marL="0" indent="0">
              <a:buNone/>
            </a:pPr>
            <a:r>
              <a:rPr lang="en-US" dirty="0">
                <a:latin typeface="Abadi Extra Light" panose="020B0204020104020204" pitchFamily="34" charset="0"/>
              </a:rPr>
              <a:t>Mild negative correlation</a:t>
            </a:r>
          </a:p>
          <a:p>
            <a:pPr marL="0" indent="0">
              <a:buNone/>
            </a:pPr>
            <a:endParaRPr lang="en-US" dirty="0">
              <a:solidFill>
                <a:srgbClr val="FF0000"/>
              </a:solidFill>
              <a:latin typeface="Abadi Extra Light" panose="020B0204020104020204" pitchFamily="34" charset="0"/>
            </a:endParaRPr>
          </a:p>
          <a:p>
            <a:pPr marL="0" indent="0">
              <a:buNone/>
            </a:pPr>
            <a:r>
              <a:rPr lang="en-US" dirty="0">
                <a:latin typeface="Abadi Extra Light" panose="020B0204020104020204" pitchFamily="34" charset="0"/>
              </a:rPr>
              <a:t>This data shows that states reporting lower max No2 levels also report lower percentage of physically active people</a:t>
            </a:r>
          </a:p>
          <a:p>
            <a:pPr marL="0" indent="0">
              <a:buNone/>
            </a:pPr>
            <a:endParaRPr lang="en-US" dirty="0">
              <a:latin typeface="Abadi Extra Light" panose="020B0204020104020204" pitchFamily="34" charset="0"/>
            </a:endParaRPr>
          </a:p>
          <a:p>
            <a:endParaRPr lang="en-US" dirty="0">
              <a:latin typeface="Abadi Extra Light" panose="020B0204020104020204" pitchFamily="34" charset="0"/>
            </a:endParaRPr>
          </a:p>
        </p:txBody>
      </p:sp>
    </p:spTree>
    <p:extLst>
      <p:ext uri="{BB962C8B-B14F-4D97-AF65-F5344CB8AC3E}">
        <p14:creationId xmlns:p14="http://schemas.microsoft.com/office/powerpoint/2010/main" val="1280616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A5D54-0C06-4621-96DA-362BA053F933}"/>
              </a:ext>
            </a:extLst>
          </p:cNvPr>
          <p:cNvSpPr>
            <a:spLocks noGrp="1"/>
          </p:cNvSpPr>
          <p:nvPr>
            <p:ph type="title"/>
          </p:nvPr>
        </p:nvSpPr>
        <p:spPr/>
        <p:txBody>
          <a:bodyPr>
            <a:normAutofit/>
          </a:bodyPr>
          <a:lstStyle/>
          <a:p>
            <a:r>
              <a:rPr lang="en-US" sz="4000" dirty="0">
                <a:latin typeface="Abadi Extra Light" panose="020B0204020104020204" pitchFamily="34" charset="0"/>
              </a:rPr>
              <a:t>O3 VS. PHYSICAL ACTIVITY</a:t>
            </a:r>
          </a:p>
        </p:txBody>
      </p:sp>
      <p:pic>
        <p:nvPicPr>
          <p:cNvPr id="12" name="Content Placeholder 11" descr="A close up of a map&#10;&#10;Description automatically generated">
            <a:extLst>
              <a:ext uri="{FF2B5EF4-FFF2-40B4-BE49-F238E27FC236}">
                <a16:creationId xmlns:a16="http://schemas.microsoft.com/office/drawing/2014/main" id="{757E919E-1758-48CE-A9C7-938C416B2B5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96963" y="2625726"/>
            <a:ext cx="4938712" cy="3292474"/>
          </a:xfrm>
        </p:spPr>
      </p:pic>
      <p:sp>
        <p:nvSpPr>
          <p:cNvPr id="6" name="Content Placeholder 5">
            <a:extLst>
              <a:ext uri="{FF2B5EF4-FFF2-40B4-BE49-F238E27FC236}">
                <a16:creationId xmlns:a16="http://schemas.microsoft.com/office/drawing/2014/main" id="{03B42AF0-C259-4F91-BB1B-FE5E8BA7E7BB}"/>
              </a:ext>
            </a:extLst>
          </p:cNvPr>
          <p:cNvSpPr>
            <a:spLocks noGrp="1"/>
          </p:cNvSpPr>
          <p:nvPr>
            <p:ph sz="quarter" idx="4"/>
          </p:nvPr>
        </p:nvSpPr>
        <p:spPr/>
        <p:txBody>
          <a:bodyPr>
            <a:normAutofit/>
          </a:bodyPr>
          <a:lstStyle/>
          <a:p>
            <a:pPr marL="0" indent="0">
              <a:buNone/>
            </a:pPr>
            <a:r>
              <a:rPr lang="en-US" dirty="0">
                <a:latin typeface="Abadi Extra Light" panose="020B0204020104020204" pitchFamily="34" charset="0"/>
              </a:rPr>
              <a:t>Correlation Coefficient </a:t>
            </a:r>
            <a:r>
              <a:rPr lang="en-US" dirty="0">
                <a:solidFill>
                  <a:srgbClr val="FF0000"/>
                </a:solidFill>
                <a:latin typeface="Abadi Extra Light" panose="020B0204020104020204" pitchFamily="34" charset="0"/>
              </a:rPr>
              <a:t>-0.15</a:t>
            </a:r>
          </a:p>
          <a:p>
            <a:pPr marL="0" indent="0">
              <a:buNone/>
            </a:pPr>
            <a:endParaRPr lang="en-US" dirty="0">
              <a:solidFill>
                <a:srgbClr val="FF0000"/>
              </a:solidFill>
              <a:latin typeface="Abadi Extra Light" panose="020B0204020104020204" pitchFamily="34" charset="0"/>
            </a:endParaRPr>
          </a:p>
          <a:p>
            <a:pPr marL="0" indent="0">
              <a:buNone/>
            </a:pPr>
            <a:r>
              <a:rPr lang="en-US" dirty="0">
                <a:latin typeface="Abadi Extra Light" panose="020B0204020104020204" pitchFamily="34" charset="0"/>
              </a:rPr>
              <a:t>Mild negative correlation</a:t>
            </a:r>
          </a:p>
          <a:p>
            <a:pPr marL="0" indent="0">
              <a:buNone/>
            </a:pPr>
            <a:endParaRPr lang="en-US" dirty="0">
              <a:solidFill>
                <a:srgbClr val="FF0000"/>
              </a:solidFill>
              <a:latin typeface="Abadi Extra Light" panose="020B0204020104020204" pitchFamily="34" charset="0"/>
            </a:endParaRPr>
          </a:p>
          <a:p>
            <a:pPr marL="0" indent="0">
              <a:buNone/>
            </a:pPr>
            <a:r>
              <a:rPr lang="en-US" dirty="0">
                <a:latin typeface="Abadi Extra Light" panose="020B0204020104020204" pitchFamily="34" charset="0"/>
              </a:rPr>
              <a:t>This data shows that states reporting lower max o3 levels report  lower percentage of non-physically active people</a:t>
            </a:r>
          </a:p>
        </p:txBody>
      </p:sp>
    </p:spTree>
    <p:extLst>
      <p:ext uri="{BB962C8B-B14F-4D97-AF65-F5344CB8AC3E}">
        <p14:creationId xmlns:p14="http://schemas.microsoft.com/office/powerpoint/2010/main" val="3334783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5CBA4-9D60-470B-B214-7CCCF13E4E04}"/>
              </a:ext>
            </a:extLst>
          </p:cNvPr>
          <p:cNvSpPr>
            <a:spLocks noGrp="1"/>
          </p:cNvSpPr>
          <p:nvPr>
            <p:ph type="title"/>
          </p:nvPr>
        </p:nvSpPr>
        <p:spPr>
          <a:xfrm>
            <a:off x="1162760" y="797636"/>
            <a:ext cx="11029240" cy="931714"/>
          </a:xfrm>
        </p:spPr>
        <p:txBody>
          <a:bodyPr>
            <a:normAutofit/>
          </a:bodyPr>
          <a:lstStyle/>
          <a:p>
            <a:r>
              <a:rPr lang="en-US" sz="3600" dirty="0"/>
              <a:t>NITROGEN DIOXIDE ANALYSIS VS NUTRITION</a:t>
            </a:r>
          </a:p>
        </p:txBody>
      </p:sp>
      <p:pic>
        <p:nvPicPr>
          <p:cNvPr id="10" name="Content Placeholder 9">
            <a:extLst>
              <a:ext uri="{FF2B5EF4-FFF2-40B4-BE49-F238E27FC236}">
                <a16:creationId xmlns:a16="http://schemas.microsoft.com/office/drawing/2014/main" id="{853E6815-BC8C-4810-815B-72C933F37494}"/>
              </a:ext>
            </a:extLst>
          </p:cNvPr>
          <p:cNvPicPr>
            <a:picLocks noGrp="1" noChangeAspect="1"/>
          </p:cNvPicPr>
          <p:nvPr>
            <p:ph idx="1"/>
          </p:nvPr>
        </p:nvPicPr>
        <p:blipFill>
          <a:blip r:embed="rId2"/>
          <a:stretch>
            <a:fillRect/>
          </a:stretch>
        </p:blipFill>
        <p:spPr>
          <a:xfrm>
            <a:off x="2254270" y="1886907"/>
            <a:ext cx="3929713" cy="2909569"/>
          </a:xfrm>
          <a:prstGeom prst="rect">
            <a:avLst/>
          </a:prstGeom>
        </p:spPr>
      </p:pic>
      <p:sp>
        <p:nvSpPr>
          <p:cNvPr id="7" name="TextBox 6">
            <a:extLst>
              <a:ext uri="{FF2B5EF4-FFF2-40B4-BE49-F238E27FC236}">
                <a16:creationId xmlns:a16="http://schemas.microsoft.com/office/drawing/2014/main" id="{A9B80808-B10C-42DE-A042-F0D3AB4E484E}"/>
              </a:ext>
            </a:extLst>
          </p:cNvPr>
          <p:cNvSpPr txBox="1"/>
          <p:nvPr/>
        </p:nvSpPr>
        <p:spPr>
          <a:xfrm>
            <a:off x="1162760" y="5111591"/>
            <a:ext cx="10781001"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badi Extra Light" panose="020B0204020104020204" pitchFamily="34" charset="0"/>
              </a:rPr>
              <a:t>Correlation Coefficient  for No2 levels vs. all 3 Behavior and nutrition questions is </a:t>
            </a:r>
            <a:r>
              <a:rPr lang="en-US" b="1" dirty="0">
                <a:latin typeface="Abadi Extra Light" panose="020B0204020104020204" pitchFamily="34" charset="0"/>
              </a:rPr>
              <a:t>-0.09</a:t>
            </a:r>
          </a:p>
          <a:p>
            <a:pPr marL="285750" indent="-285750">
              <a:buFont typeface="Arial" panose="020B0604020202020204" pitchFamily="34" charset="0"/>
              <a:buChar char="•"/>
            </a:pPr>
            <a:r>
              <a:rPr lang="en-US" dirty="0">
                <a:latin typeface="Abadi Extra Light" panose="020B0204020104020204" pitchFamily="34" charset="0"/>
              </a:rPr>
              <a:t>This data shows almost no correlation between consuming fruits/Vegetables less than one time daily and average No2 levels</a:t>
            </a:r>
          </a:p>
        </p:txBody>
      </p:sp>
      <p:pic>
        <p:nvPicPr>
          <p:cNvPr id="11" name="Picture 10">
            <a:extLst>
              <a:ext uri="{FF2B5EF4-FFF2-40B4-BE49-F238E27FC236}">
                <a16:creationId xmlns:a16="http://schemas.microsoft.com/office/drawing/2014/main" id="{0F73BC69-98E1-4C9A-8E38-CB357176BD8A}"/>
              </a:ext>
            </a:extLst>
          </p:cNvPr>
          <p:cNvPicPr>
            <a:picLocks noChangeAspect="1"/>
          </p:cNvPicPr>
          <p:nvPr/>
        </p:nvPicPr>
        <p:blipFill>
          <a:blip r:embed="rId3"/>
          <a:stretch>
            <a:fillRect/>
          </a:stretch>
        </p:blipFill>
        <p:spPr>
          <a:xfrm>
            <a:off x="1977823" y="1964137"/>
            <a:ext cx="4409971" cy="2912667"/>
          </a:xfrm>
          <a:prstGeom prst="rect">
            <a:avLst/>
          </a:prstGeom>
        </p:spPr>
      </p:pic>
      <p:pic>
        <p:nvPicPr>
          <p:cNvPr id="12" name="Picture 11">
            <a:extLst>
              <a:ext uri="{FF2B5EF4-FFF2-40B4-BE49-F238E27FC236}">
                <a16:creationId xmlns:a16="http://schemas.microsoft.com/office/drawing/2014/main" id="{EB6D99C8-1F21-46E9-809C-40AFFC23A958}"/>
              </a:ext>
            </a:extLst>
          </p:cNvPr>
          <p:cNvPicPr>
            <a:picLocks noChangeAspect="1"/>
          </p:cNvPicPr>
          <p:nvPr/>
        </p:nvPicPr>
        <p:blipFill>
          <a:blip r:embed="rId4"/>
          <a:stretch>
            <a:fillRect/>
          </a:stretch>
        </p:blipFill>
        <p:spPr>
          <a:xfrm>
            <a:off x="6266171" y="2169042"/>
            <a:ext cx="4083717" cy="2707762"/>
          </a:xfrm>
          <a:prstGeom prst="rect">
            <a:avLst/>
          </a:prstGeom>
        </p:spPr>
      </p:pic>
    </p:spTree>
    <p:extLst>
      <p:ext uri="{BB962C8B-B14F-4D97-AF65-F5344CB8AC3E}">
        <p14:creationId xmlns:p14="http://schemas.microsoft.com/office/powerpoint/2010/main" val="970605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5FB59-CDA2-47B2-8EB2-79952D2007AF}"/>
              </a:ext>
            </a:extLst>
          </p:cNvPr>
          <p:cNvSpPr>
            <a:spLocks noGrp="1"/>
          </p:cNvSpPr>
          <p:nvPr>
            <p:ph type="title"/>
          </p:nvPr>
        </p:nvSpPr>
        <p:spPr>
          <a:xfrm>
            <a:off x="1125831" y="718026"/>
            <a:ext cx="10515600" cy="1003348"/>
          </a:xfrm>
        </p:spPr>
        <p:txBody>
          <a:bodyPr>
            <a:normAutofit/>
          </a:bodyPr>
          <a:lstStyle/>
          <a:p>
            <a:r>
              <a:rPr lang="en-US" sz="3200" dirty="0"/>
              <a:t>OZONE ANALYSIS VS NUTRITION &amp; HEALTH DATA</a:t>
            </a:r>
          </a:p>
        </p:txBody>
      </p:sp>
      <p:pic>
        <p:nvPicPr>
          <p:cNvPr id="4" name="Content Placeholder 3">
            <a:extLst>
              <a:ext uri="{FF2B5EF4-FFF2-40B4-BE49-F238E27FC236}">
                <a16:creationId xmlns:a16="http://schemas.microsoft.com/office/drawing/2014/main" id="{553C6434-2C6C-41EA-8316-0CB1648E363D}"/>
              </a:ext>
            </a:extLst>
          </p:cNvPr>
          <p:cNvPicPr>
            <a:picLocks noGrp="1" noChangeAspect="1"/>
          </p:cNvPicPr>
          <p:nvPr>
            <p:ph idx="1"/>
          </p:nvPr>
        </p:nvPicPr>
        <p:blipFill>
          <a:blip r:embed="rId2"/>
          <a:stretch>
            <a:fillRect/>
          </a:stretch>
        </p:blipFill>
        <p:spPr>
          <a:xfrm>
            <a:off x="2096426" y="2178404"/>
            <a:ext cx="3792128" cy="2501191"/>
          </a:xfrm>
          <a:prstGeom prst="rect">
            <a:avLst/>
          </a:prstGeom>
        </p:spPr>
      </p:pic>
      <p:pic>
        <p:nvPicPr>
          <p:cNvPr id="5" name="Picture 4">
            <a:extLst>
              <a:ext uri="{FF2B5EF4-FFF2-40B4-BE49-F238E27FC236}">
                <a16:creationId xmlns:a16="http://schemas.microsoft.com/office/drawing/2014/main" id="{8B860609-42FB-4C3B-A16F-4A96A41170B8}"/>
              </a:ext>
            </a:extLst>
          </p:cNvPr>
          <p:cNvPicPr>
            <a:picLocks noChangeAspect="1"/>
          </p:cNvPicPr>
          <p:nvPr/>
        </p:nvPicPr>
        <p:blipFill>
          <a:blip r:embed="rId3"/>
          <a:stretch>
            <a:fillRect/>
          </a:stretch>
        </p:blipFill>
        <p:spPr>
          <a:xfrm>
            <a:off x="2096426" y="2080967"/>
            <a:ext cx="4116794" cy="2858678"/>
          </a:xfrm>
          <a:prstGeom prst="rect">
            <a:avLst/>
          </a:prstGeom>
        </p:spPr>
      </p:pic>
      <p:pic>
        <p:nvPicPr>
          <p:cNvPr id="6" name="Picture 5">
            <a:extLst>
              <a:ext uri="{FF2B5EF4-FFF2-40B4-BE49-F238E27FC236}">
                <a16:creationId xmlns:a16="http://schemas.microsoft.com/office/drawing/2014/main" id="{80AC173D-041E-443A-9F7E-E4FD0BFCDA1E}"/>
              </a:ext>
            </a:extLst>
          </p:cNvPr>
          <p:cNvPicPr>
            <a:picLocks noChangeAspect="1"/>
          </p:cNvPicPr>
          <p:nvPr/>
        </p:nvPicPr>
        <p:blipFill>
          <a:blip r:embed="rId4"/>
          <a:stretch>
            <a:fillRect/>
          </a:stretch>
        </p:blipFill>
        <p:spPr>
          <a:xfrm>
            <a:off x="6525744" y="2080967"/>
            <a:ext cx="4116794" cy="2926666"/>
          </a:xfrm>
          <a:prstGeom prst="rect">
            <a:avLst/>
          </a:prstGeom>
        </p:spPr>
      </p:pic>
      <p:sp>
        <p:nvSpPr>
          <p:cNvPr id="9" name="TextBox 8">
            <a:extLst>
              <a:ext uri="{FF2B5EF4-FFF2-40B4-BE49-F238E27FC236}">
                <a16:creationId xmlns:a16="http://schemas.microsoft.com/office/drawing/2014/main" id="{1DB98429-5535-4A90-94BD-2E3ADCF0E2EC}"/>
              </a:ext>
            </a:extLst>
          </p:cNvPr>
          <p:cNvSpPr txBox="1"/>
          <p:nvPr/>
        </p:nvSpPr>
        <p:spPr>
          <a:xfrm>
            <a:off x="1125830" y="4939645"/>
            <a:ext cx="10478565"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badi Extra Light" panose="020B0204020104020204" pitchFamily="34" charset="0"/>
              </a:rPr>
              <a:t>Correlation Coefficient  for all Ozone 2 levels vs. all 3 Behavior and nutrition questions is </a:t>
            </a:r>
            <a:r>
              <a:rPr lang="en-US" b="1" dirty="0">
                <a:latin typeface="Abadi Extra Light" panose="020B0204020104020204" pitchFamily="34" charset="0"/>
              </a:rPr>
              <a:t>-0.09</a:t>
            </a:r>
          </a:p>
          <a:p>
            <a:pPr marL="285750" indent="-285750">
              <a:buFont typeface="Arial" panose="020B0604020202020204" pitchFamily="34" charset="0"/>
              <a:buChar char="•"/>
            </a:pPr>
            <a:r>
              <a:rPr lang="en-US" dirty="0">
                <a:latin typeface="Abadi Extra Light" panose="020B0204020104020204" pitchFamily="34" charset="0"/>
              </a:rPr>
              <a:t>This data shows almost no correlation between consuming fruits/Vegetables less than one time daily and average Ozone levels</a:t>
            </a:r>
          </a:p>
          <a:p>
            <a:endParaRPr lang="en-US" dirty="0"/>
          </a:p>
        </p:txBody>
      </p:sp>
    </p:spTree>
    <p:extLst>
      <p:ext uri="{BB962C8B-B14F-4D97-AF65-F5344CB8AC3E}">
        <p14:creationId xmlns:p14="http://schemas.microsoft.com/office/powerpoint/2010/main" val="4039767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B4D54-A232-4EF7-901B-AB744D5CDDCB}"/>
              </a:ext>
            </a:extLst>
          </p:cNvPr>
          <p:cNvSpPr>
            <a:spLocks noGrp="1"/>
          </p:cNvSpPr>
          <p:nvPr>
            <p:ph type="title"/>
          </p:nvPr>
        </p:nvSpPr>
        <p:spPr>
          <a:xfrm>
            <a:off x="838200" y="681037"/>
            <a:ext cx="10515600" cy="1048896"/>
          </a:xfrm>
        </p:spPr>
        <p:txBody>
          <a:bodyPr>
            <a:normAutofit/>
          </a:bodyPr>
          <a:lstStyle/>
          <a:p>
            <a:r>
              <a:rPr lang="en-US" sz="3600" dirty="0"/>
              <a:t> </a:t>
            </a:r>
            <a:r>
              <a:rPr lang="en-US" sz="3600" b="1" dirty="0"/>
              <a:t>OUTLINE</a:t>
            </a:r>
          </a:p>
        </p:txBody>
      </p:sp>
      <p:sp>
        <p:nvSpPr>
          <p:cNvPr id="3" name="Content Placeholder 2">
            <a:extLst>
              <a:ext uri="{FF2B5EF4-FFF2-40B4-BE49-F238E27FC236}">
                <a16:creationId xmlns:a16="http://schemas.microsoft.com/office/drawing/2014/main" id="{CC5D5286-DF1A-40DB-8D1D-6FDE3E238B83}"/>
              </a:ext>
            </a:extLst>
          </p:cNvPr>
          <p:cNvSpPr>
            <a:spLocks noGrp="1"/>
          </p:cNvSpPr>
          <p:nvPr>
            <p:ph idx="1"/>
          </p:nvPr>
        </p:nvSpPr>
        <p:spPr>
          <a:xfrm>
            <a:off x="923826" y="1881809"/>
            <a:ext cx="10429973" cy="4295154"/>
          </a:xfrm>
        </p:spPr>
        <p:txBody>
          <a:bodyPr>
            <a:normAutofit lnSpcReduction="10000"/>
          </a:bodyPr>
          <a:lstStyle/>
          <a:p>
            <a:r>
              <a:rPr lang="en-US" sz="2800" dirty="0"/>
              <a:t>Data Motivation</a:t>
            </a:r>
          </a:p>
          <a:p>
            <a:r>
              <a:rPr lang="en-US" sz="2800" dirty="0"/>
              <a:t>Final Idea &amp; Data Sources</a:t>
            </a:r>
          </a:p>
          <a:p>
            <a:r>
              <a:rPr lang="en-US" sz="2800" dirty="0"/>
              <a:t>Hypothesis</a:t>
            </a:r>
          </a:p>
          <a:p>
            <a:r>
              <a:rPr lang="en-US" sz="2800" dirty="0"/>
              <a:t>Exploring the Data</a:t>
            </a:r>
          </a:p>
          <a:p>
            <a:r>
              <a:rPr lang="en-US" sz="2800" dirty="0"/>
              <a:t>Cleaning the Data</a:t>
            </a:r>
          </a:p>
          <a:p>
            <a:r>
              <a:rPr lang="en-US" sz="2800" dirty="0"/>
              <a:t>Data Analysis</a:t>
            </a:r>
          </a:p>
          <a:p>
            <a:r>
              <a:rPr lang="en-US" sz="2800" dirty="0"/>
              <a:t>Conclusions, Limitations, &amp; Final Thoughts</a:t>
            </a:r>
          </a:p>
          <a:p>
            <a:r>
              <a:rPr lang="en-US" sz="2800" dirty="0"/>
              <a:t>Sources</a:t>
            </a:r>
          </a:p>
          <a:p>
            <a:endParaRPr lang="en-US" sz="1800" dirty="0"/>
          </a:p>
          <a:p>
            <a:endParaRPr lang="en-US" sz="1800" dirty="0"/>
          </a:p>
          <a:p>
            <a:endParaRPr lang="en-US" sz="1800" dirty="0"/>
          </a:p>
          <a:p>
            <a:endParaRPr lang="en-US" sz="1800" dirty="0"/>
          </a:p>
        </p:txBody>
      </p:sp>
      <p:pic>
        <p:nvPicPr>
          <p:cNvPr id="5" name="Picture 4">
            <a:extLst>
              <a:ext uri="{FF2B5EF4-FFF2-40B4-BE49-F238E27FC236}">
                <a16:creationId xmlns:a16="http://schemas.microsoft.com/office/drawing/2014/main" id="{3FD22ED7-2F89-4F1F-B23C-0D17F09C3B69}"/>
              </a:ext>
            </a:extLst>
          </p:cNvPr>
          <p:cNvPicPr>
            <a:picLocks noChangeAspect="1"/>
          </p:cNvPicPr>
          <p:nvPr/>
        </p:nvPicPr>
        <p:blipFill>
          <a:blip r:embed="rId2"/>
          <a:stretch>
            <a:fillRect/>
          </a:stretch>
        </p:blipFill>
        <p:spPr>
          <a:xfrm>
            <a:off x="225858" y="6251165"/>
            <a:ext cx="1418216" cy="606546"/>
          </a:xfrm>
          <a:prstGeom prst="rect">
            <a:avLst/>
          </a:prstGeom>
        </p:spPr>
      </p:pic>
    </p:spTree>
    <p:extLst>
      <p:ext uri="{BB962C8B-B14F-4D97-AF65-F5344CB8AC3E}">
        <p14:creationId xmlns:p14="http://schemas.microsoft.com/office/powerpoint/2010/main" val="2608207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776F8-8398-44EB-B1F7-4D6E0050F9C1}"/>
              </a:ext>
            </a:extLst>
          </p:cNvPr>
          <p:cNvSpPr>
            <a:spLocks noGrp="1"/>
          </p:cNvSpPr>
          <p:nvPr>
            <p:ph type="title"/>
          </p:nvPr>
        </p:nvSpPr>
        <p:spPr/>
        <p:txBody>
          <a:bodyPr>
            <a:normAutofit/>
          </a:bodyPr>
          <a:lstStyle/>
          <a:p>
            <a:r>
              <a:rPr lang="en-US" sz="3600" dirty="0"/>
              <a:t>NO2 AND HIGHER BMI LEVEL STATES [BMI &gt; 35]</a:t>
            </a:r>
          </a:p>
        </p:txBody>
      </p:sp>
      <p:pic>
        <p:nvPicPr>
          <p:cNvPr id="4" name="Content Placeholder 3">
            <a:extLst>
              <a:ext uri="{FF2B5EF4-FFF2-40B4-BE49-F238E27FC236}">
                <a16:creationId xmlns:a16="http://schemas.microsoft.com/office/drawing/2014/main" id="{3D039CFF-36FE-4984-81AB-7BE361566EA6}"/>
              </a:ext>
            </a:extLst>
          </p:cNvPr>
          <p:cNvPicPr>
            <a:picLocks noGrp="1" noChangeAspect="1"/>
          </p:cNvPicPr>
          <p:nvPr>
            <p:ph idx="1"/>
          </p:nvPr>
        </p:nvPicPr>
        <p:blipFill>
          <a:blip r:embed="rId2"/>
          <a:stretch>
            <a:fillRect/>
          </a:stretch>
        </p:blipFill>
        <p:spPr>
          <a:xfrm>
            <a:off x="4048125" y="2406162"/>
            <a:ext cx="4095750" cy="2667000"/>
          </a:xfrm>
          <a:prstGeom prst="rect">
            <a:avLst/>
          </a:prstGeom>
        </p:spPr>
      </p:pic>
      <p:sp>
        <p:nvSpPr>
          <p:cNvPr id="5" name="TextBox 4">
            <a:extLst>
              <a:ext uri="{FF2B5EF4-FFF2-40B4-BE49-F238E27FC236}">
                <a16:creationId xmlns:a16="http://schemas.microsoft.com/office/drawing/2014/main" id="{2F7906FF-F178-4CB7-A8CE-87EB34813405}"/>
              </a:ext>
            </a:extLst>
          </p:cNvPr>
          <p:cNvSpPr txBox="1"/>
          <p:nvPr/>
        </p:nvSpPr>
        <p:spPr>
          <a:xfrm>
            <a:off x="838200" y="5073162"/>
            <a:ext cx="10515600" cy="830997"/>
          </a:xfrm>
          <a:prstGeom prst="rect">
            <a:avLst/>
          </a:prstGeom>
          <a:noFill/>
        </p:spPr>
        <p:txBody>
          <a:bodyPr wrap="square" rtlCol="0">
            <a:spAutoFit/>
          </a:bodyPr>
          <a:lstStyle/>
          <a:p>
            <a:r>
              <a:rPr lang="en-US" sz="2400" dirty="0"/>
              <a:t>There was almost no correlation between the Nitrogen Dioxide levels vs Americans who did not engage in any leisure activity in MS,OK,IO,AR</a:t>
            </a:r>
          </a:p>
        </p:txBody>
      </p:sp>
    </p:spTree>
    <p:extLst>
      <p:ext uri="{BB962C8B-B14F-4D97-AF65-F5344CB8AC3E}">
        <p14:creationId xmlns:p14="http://schemas.microsoft.com/office/powerpoint/2010/main" val="50504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383D2-BDD3-4EBE-B540-203F463C0DEB}"/>
              </a:ext>
            </a:extLst>
          </p:cNvPr>
          <p:cNvSpPr>
            <a:spLocks noGrp="1"/>
          </p:cNvSpPr>
          <p:nvPr>
            <p:ph type="title"/>
          </p:nvPr>
        </p:nvSpPr>
        <p:spPr/>
        <p:txBody>
          <a:bodyPr>
            <a:normAutofit/>
          </a:bodyPr>
          <a:lstStyle/>
          <a:p>
            <a:r>
              <a:rPr lang="en-US" sz="4000" dirty="0">
                <a:latin typeface="Abadi Extra Light" panose="020B0204020104020204" pitchFamily="34" charset="0"/>
              </a:rPr>
              <a:t>CONCLUSIONS AND LIMITATIONS</a:t>
            </a:r>
          </a:p>
        </p:txBody>
      </p:sp>
      <p:sp>
        <p:nvSpPr>
          <p:cNvPr id="7" name="Content Placeholder 6">
            <a:extLst>
              <a:ext uri="{FF2B5EF4-FFF2-40B4-BE49-F238E27FC236}">
                <a16:creationId xmlns:a16="http://schemas.microsoft.com/office/drawing/2014/main" id="{B2625DB8-EB53-4ACA-8D8A-EF64AC3184A3}"/>
              </a:ext>
            </a:extLst>
          </p:cNvPr>
          <p:cNvSpPr>
            <a:spLocks noGrp="1"/>
          </p:cNvSpPr>
          <p:nvPr>
            <p:ph idx="1"/>
          </p:nvPr>
        </p:nvSpPr>
        <p:spPr>
          <a:xfrm>
            <a:off x="1097280" y="2160104"/>
            <a:ext cx="10058400" cy="3708990"/>
          </a:xfrm>
        </p:spPr>
        <p:txBody>
          <a:bodyPr>
            <a:normAutofit fontScale="85000" lnSpcReduction="20000"/>
          </a:bodyPr>
          <a:lstStyle/>
          <a:p>
            <a:pPr>
              <a:buFont typeface="Wingdings" panose="05000000000000000000" pitchFamily="2" charset="2"/>
              <a:buChar char="Ø"/>
            </a:pPr>
            <a:r>
              <a:rPr lang="en-US" dirty="0">
                <a:latin typeface="Abadi Extra Light" panose="020B0204020104020204" pitchFamily="34" charset="0"/>
              </a:rPr>
              <a:t> We could not prove our hypothesis</a:t>
            </a:r>
          </a:p>
          <a:p>
            <a:pPr>
              <a:buFont typeface="Wingdings" panose="05000000000000000000" pitchFamily="2" charset="2"/>
              <a:buChar char="Ø"/>
            </a:pPr>
            <a:r>
              <a:rPr lang="en-US" dirty="0">
                <a:latin typeface="Abadi Extra Light" panose="020B0204020104020204" pitchFamily="34" charset="0"/>
              </a:rPr>
              <a:t> Maybe population density was playing a role on the air pollution</a:t>
            </a:r>
          </a:p>
          <a:p>
            <a:pPr lvl="1">
              <a:buFont typeface="Wingdings" panose="05000000000000000000" pitchFamily="2" charset="2"/>
              <a:buChar char="Ø"/>
            </a:pPr>
            <a:r>
              <a:rPr lang="en-US" sz="2000" dirty="0">
                <a:latin typeface="Abadi Extra Light" panose="020B0204020104020204" pitchFamily="34" charset="0"/>
              </a:rPr>
              <a:t> Pulled in 2017 census data and re-ran the pollution data per capita but found even greater correlations that follow the null hypothesis</a:t>
            </a:r>
          </a:p>
          <a:p>
            <a:pPr>
              <a:buFont typeface="Wingdings" panose="05000000000000000000" pitchFamily="2" charset="2"/>
              <a:buChar char="Ø"/>
            </a:pPr>
            <a:r>
              <a:rPr lang="en-US" dirty="0">
                <a:latin typeface="Abadi Extra Light" panose="020B0204020104020204" pitchFamily="34" charset="0"/>
              </a:rPr>
              <a:t> Definition of “Health” was determined by the data we could find on it</a:t>
            </a:r>
          </a:p>
          <a:p>
            <a:pPr>
              <a:buFont typeface="Wingdings" panose="05000000000000000000" pitchFamily="2" charset="2"/>
              <a:buChar char="Ø"/>
            </a:pPr>
            <a:r>
              <a:rPr lang="en-US" dirty="0">
                <a:latin typeface="Abadi Extra Light" panose="020B0204020104020204" pitchFamily="34" charset="0"/>
              </a:rPr>
              <a:t> Health data was self-reported questions, no measurements were used to confirm the data</a:t>
            </a:r>
          </a:p>
          <a:p>
            <a:pPr>
              <a:buFont typeface="Wingdings" panose="05000000000000000000" pitchFamily="2" charset="2"/>
              <a:buChar char="Ø"/>
            </a:pPr>
            <a:r>
              <a:rPr lang="en-US" dirty="0">
                <a:latin typeface="Abadi Extra Light" panose="020B0204020104020204" pitchFamily="34" charset="0"/>
              </a:rPr>
              <a:t> Health data did not properly categorize age, ethnicity, income, etc. so we couldn’t use it</a:t>
            </a:r>
          </a:p>
          <a:p>
            <a:pPr>
              <a:buFont typeface="Wingdings" panose="05000000000000000000" pitchFamily="2" charset="2"/>
              <a:buChar char="Ø"/>
            </a:pPr>
            <a:r>
              <a:rPr lang="en-US" dirty="0">
                <a:latin typeface="Abadi Extra Light" panose="020B0204020104020204" pitchFamily="34" charset="0"/>
              </a:rPr>
              <a:t> Air Pollutant data was from the EPA, who also sets the standards for acceptable levels</a:t>
            </a:r>
          </a:p>
          <a:p>
            <a:pPr>
              <a:buFont typeface="Wingdings" panose="05000000000000000000" pitchFamily="2" charset="2"/>
              <a:buChar char="Ø"/>
            </a:pPr>
            <a:r>
              <a:rPr lang="en-US" dirty="0">
                <a:latin typeface="Abadi Extra Light" panose="020B0204020104020204" pitchFamily="34" charset="0"/>
              </a:rPr>
              <a:t> Some states have more data points (testing sites) than others</a:t>
            </a:r>
          </a:p>
          <a:p>
            <a:pPr>
              <a:buFont typeface="Wingdings" panose="05000000000000000000" pitchFamily="2" charset="2"/>
              <a:buChar char="Ø"/>
            </a:pPr>
            <a:r>
              <a:rPr lang="en-US" dirty="0">
                <a:latin typeface="Abadi Extra Light" panose="020B0204020104020204" pitchFamily="34" charset="0"/>
              </a:rPr>
              <a:t> We had to drop some states because there was no data from one of our two source</a:t>
            </a:r>
          </a:p>
          <a:p>
            <a:pPr>
              <a:buFont typeface="Wingdings" panose="05000000000000000000" pitchFamily="2" charset="2"/>
              <a:buChar char="Ø"/>
            </a:pPr>
            <a:r>
              <a:rPr lang="en-US" dirty="0">
                <a:latin typeface="Abadi Extra Light" panose="020B0204020104020204" pitchFamily="34" charset="0"/>
              </a:rPr>
              <a:t> Looking Forward – analyze more years, include timeline data or air quality</a:t>
            </a:r>
          </a:p>
          <a:p>
            <a:pPr>
              <a:buFont typeface="Wingdings" panose="05000000000000000000" pitchFamily="2" charset="2"/>
              <a:buChar char="Ø"/>
            </a:pPr>
            <a:endParaRPr lang="en-US" dirty="0">
              <a:latin typeface="Abadi Extra Light" panose="020B0204020104020204" pitchFamily="34" charset="0"/>
            </a:endParaRPr>
          </a:p>
          <a:p>
            <a:pPr marL="201168" lvl="1" indent="0">
              <a:buNone/>
            </a:pPr>
            <a:endParaRPr lang="en-US" dirty="0">
              <a:latin typeface="Abadi Extra Light" panose="020B0204020104020204" pitchFamily="34" charset="0"/>
            </a:endParaRPr>
          </a:p>
        </p:txBody>
      </p:sp>
    </p:spTree>
    <p:extLst>
      <p:ext uri="{BB962C8B-B14F-4D97-AF65-F5344CB8AC3E}">
        <p14:creationId xmlns:p14="http://schemas.microsoft.com/office/powerpoint/2010/main" val="4064503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1EA6A-9A7C-4B37-8B6B-801A5AC05EB0}"/>
              </a:ext>
            </a:extLst>
          </p:cNvPr>
          <p:cNvSpPr>
            <a:spLocks noGrp="1"/>
          </p:cNvSpPr>
          <p:nvPr>
            <p:ph type="title"/>
          </p:nvPr>
        </p:nvSpPr>
        <p:spPr/>
        <p:txBody>
          <a:bodyPr>
            <a:normAutofit/>
          </a:bodyPr>
          <a:lstStyle/>
          <a:p>
            <a:r>
              <a:rPr lang="en-US" sz="4000" dirty="0"/>
              <a:t>REFERENCES</a:t>
            </a:r>
          </a:p>
        </p:txBody>
      </p:sp>
      <p:sp>
        <p:nvSpPr>
          <p:cNvPr id="3" name="Content Placeholder 2">
            <a:extLst>
              <a:ext uri="{FF2B5EF4-FFF2-40B4-BE49-F238E27FC236}">
                <a16:creationId xmlns:a16="http://schemas.microsoft.com/office/drawing/2014/main" id="{BC1C5028-2BC4-42D5-989C-5DAA5DF5E7FC}"/>
              </a:ext>
            </a:extLst>
          </p:cNvPr>
          <p:cNvSpPr>
            <a:spLocks noGrp="1"/>
          </p:cNvSpPr>
          <p:nvPr>
            <p:ph idx="1"/>
          </p:nvPr>
        </p:nvSpPr>
        <p:spPr>
          <a:xfrm>
            <a:off x="838200" y="2067339"/>
            <a:ext cx="10515600" cy="4109624"/>
          </a:xfrm>
        </p:spPr>
        <p:txBody>
          <a:bodyPr>
            <a:normAutofit/>
          </a:bodyPr>
          <a:lstStyle/>
          <a:p>
            <a:r>
              <a:rPr lang="en-US" sz="2000" dirty="0"/>
              <a:t>API’s used:</a:t>
            </a:r>
          </a:p>
          <a:p>
            <a:pPr lvl="1"/>
            <a:r>
              <a:rPr lang="en-US" sz="1600" dirty="0">
                <a:hlinkClick r:id="rId2"/>
              </a:rPr>
              <a:t>https://dev.socrata.com/foundry/chronicdata.cdc.gov/hn4x-zwk7</a:t>
            </a:r>
            <a:endParaRPr lang="en-US" sz="1600" dirty="0"/>
          </a:p>
          <a:p>
            <a:pPr lvl="1"/>
            <a:r>
              <a:rPr lang="en-US" sz="1600" dirty="0">
                <a:hlinkClick r:id="rId3"/>
              </a:rPr>
              <a:t>https://aqs.epa.gov/data/api/annualData/byState?</a:t>
            </a:r>
            <a:endParaRPr lang="en-US" sz="1600" dirty="0"/>
          </a:p>
          <a:p>
            <a:pPr marL="457200" lvl="1" indent="0">
              <a:buNone/>
            </a:pPr>
            <a:endParaRPr lang="en-US" sz="1600" dirty="0"/>
          </a:p>
          <a:p>
            <a:pPr lvl="1"/>
            <a:r>
              <a:rPr lang="en-US" sz="1600" dirty="0">
                <a:hlinkClick r:id="rId4"/>
              </a:rPr>
              <a:t>https://aqs.epa.gov/aqsweb/airdata/FileFormats.html</a:t>
            </a:r>
            <a:endParaRPr lang="en-US" sz="1600" dirty="0"/>
          </a:p>
          <a:p>
            <a:pPr marL="457200" lvl="1" indent="0">
              <a:buNone/>
            </a:pPr>
            <a:endParaRPr lang="en-US" sz="1600" dirty="0"/>
          </a:p>
          <a:p>
            <a:pPr marL="457200" lvl="1" indent="0">
              <a:buNone/>
            </a:pPr>
            <a:r>
              <a:rPr lang="en-US" sz="1600" dirty="0"/>
              <a:t>CSV File:</a:t>
            </a:r>
          </a:p>
          <a:p>
            <a:pPr marL="457200" lvl="1" indent="0">
              <a:buNone/>
            </a:pPr>
            <a:r>
              <a:rPr lang="en-US" sz="1600" dirty="0"/>
              <a:t>Behavioral Risk Factor Surveillance System</a:t>
            </a:r>
          </a:p>
          <a:p>
            <a:pPr marL="457200" lvl="1" indent="0">
              <a:buNone/>
            </a:pPr>
            <a:r>
              <a:rPr lang="en-US" sz="1600" dirty="0">
                <a:hlinkClick r:id="rId5"/>
              </a:rPr>
              <a:t>https://dev.socrata.com/foundry/chronicdata.cdc.gov/8mrp-rmkw</a:t>
            </a:r>
            <a:endParaRPr lang="en-US" sz="1600" dirty="0"/>
          </a:p>
          <a:p>
            <a:pPr marL="457200" lvl="1" indent="0">
              <a:buNone/>
            </a:pPr>
            <a:r>
              <a:rPr lang="en-US" sz="1600" dirty="0">
                <a:hlinkClick r:id="rId6"/>
              </a:rPr>
              <a:t>https://chronicdata.cdc.gov/Nutrition-Physical-Activity-and-Obesity/Nutrition-Physical-Activity-and-Obesity-Behavioral/hn4x-zwk7</a:t>
            </a:r>
            <a:endParaRPr lang="en-US" sz="1600" dirty="0"/>
          </a:p>
          <a:p>
            <a:pPr lvl="1"/>
            <a:endParaRPr lang="en-US" sz="1600" dirty="0"/>
          </a:p>
        </p:txBody>
      </p:sp>
    </p:spTree>
    <p:extLst>
      <p:ext uri="{BB962C8B-B14F-4D97-AF65-F5344CB8AC3E}">
        <p14:creationId xmlns:p14="http://schemas.microsoft.com/office/powerpoint/2010/main" val="1664499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5ABE1-D89E-4D7D-BF93-4832E879891F}"/>
              </a:ext>
            </a:extLst>
          </p:cNvPr>
          <p:cNvSpPr>
            <a:spLocks noGrp="1"/>
          </p:cNvSpPr>
          <p:nvPr>
            <p:ph type="title"/>
          </p:nvPr>
        </p:nvSpPr>
        <p:spPr/>
        <p:txBody>
          <a:bodyPr>
            <a:normAutofit/>
          </a:bodyPr>
          <a:lstStyle/>
          <a:p>
            <a:r>
              <a:rPr lang="en-US" sz="3600" dirty="0">
                <a:latin typeface="Abadi Extra Light" panose="020B0204020104020204" pitchFamily="34" charset="0"/>
              </a:rPr>
              <a:t>DATA MOTIVATION - THE ORIGINAL IDEA</a:t>
            </a:r>
          </a:p>
        </p:txBody>
      </p:sp>
      <p:sp>
        <p:nvSpPr>
          <p:cNvPr id="3" name="Content Placeholder 2">
            <a:extLst>
              <a:ext uri="{FF2B5EF4-FFF2-40B4-BE49-F238E27FC236}">
                <a16:creationId xmlns:a16="http://schemas.microsoft.com/office/drawing/2014/main" id="{3747464F-FC03-4690-B199-F841C40C2233}"/>
              </a:ext>
            </a:extLst>
          </p:cNvPr>
          <p:cNvSpPr>
            <a:spLocks noGrp="1"/>
          </p:cNvSpPr>
          <p:nvPr>
            <p:ph sz="half" idx="1"/>
          </p:nvPr>
        </p:nvSpPr>
        <p:spPr/>
        <p:txBody>
          <a:bodyPr anchor="ctr">
            <a:normAutofit/>
          </a:bodyPr>
          <a:lstStyle/>
          <a:p>
            <a:pPr marL="0" indent="0">
              <a:buNone/>
            </a:pPr>
            <a:r>
              <a:rPr lang="en-US" sz="3200" dirty="0">
                <a:latin typeface="Abadi Extra Light" panose="020B0604020202020204" pitchFamily="34" charset="0"/>
              </a:rPr>
              <a:t>Denver</a:t>
            </a:r>
          </a:p>
          <a:p>
            <a:pPr marL="0" indent="0">
              <a:buNone/>
            </a:pPr>
            <a:r>
              <a:rPr lang="en-US" sz="3200" dirty="0">
                <a:latin typeface="Abadi Extra Light" panose="020B0604020202020204" pitchFamily="34" charset="0"/>
              </a:rPr>
              <a:t>Parking</a:t>
            </a:r>
          </a:p>
          <a:p>
            <a:pPr marL="0" indent="0">
              <a:buNone/>
            </a:pPr>
            <a:r>
              <a:rPr lang="en-US" sz="3200" dirty="0">
                <a:latin typeface="Abadi Extra Light" panose="020B0604020202020204" pitchFamily="34" charset="0"/>
              </a:rPr>
              <a:t>Data</a:t>
            </a:r>
          </a:p>
          <a:p>
            <a:pPr>
              <a:buFont typeface="Wingdings" panose="05000000000000000000" pitchFamily="2" charset="2"/>
              <a:buChar char="Ø"/>
            </a:pPr>
            <a:endParaRPr lang="en-US" dirty="0">
              <a:latin typeface="Abadi Extra Light" panose="020B0204020104020204" pitchFamily="34" charset="0"/>
            </a:endParaRPr>
          </a:p>
          <a:p>
            <a:pPr marL="0" indent="0">
              <a:buNone/>
            </a:pPr>
            <a:endParaRPr lang="en-US" dirty="0"/>
          </a:p>
        </p:txBody>
      </p:sp>
      <p:sp>
        <p:nvSpPr>
          <p:cNvPr id="4" name="Content Placeholder 3">
            <a:extLst>
              <a:ext uri="{FF2B5EF4-FFF2-40B4-BE49-F238E27FC236}">
                <a16:creationId xmlns:a16="http://schemas.microsoft.com/office/drawing/2014/main" id="{0EC3F6DE-C7BC-462D-811D-9EF68E0ACA55}"/>
              </a:ext>
            </a:extLst>
          </p:cNvPr>
          <p:cNvSpPr>
            <a:spLocks noGrp="1"/>
          </p:cNvSpPr>
          <p:nvPr>
            <p:ph sz="half" idx="2"/>
          </p:nvPr>
        </p:nvSpPr>
        <p:spPr>
          <a:xfrm>
            <a:off x="3922643" y="1825625"/>
            <a:ext cx="7431157" cy="4351338"/>
          </a:xfrm>
        </p:spPr>
        <p:txBody>
          <a:bodyPr anchor="ctr">
            <a:normAutofit/>
          </a:bodyPr>
          <a:lstStyle/>
          <a:p>
            <a:pPr>
              <a:buFont typeface="Wingdings" panose="05000000000000000000" pitchFamily="2" charset="2"/>
              <a:buChar char="Ø"/>
            </a:pPr>
            <a:r>
              <a:rPr lang="en-US" sz="2800" dirty="0">
                <a:latin typeface="Abadi Extra Light" panose="020B0204020104020204" pitchFamily="34" charset="0"/>
              </a:rPr>
              <a:t> How many parking meters/lots were in Denver</a:t>
            </a:r>
          </a:p>
          <a:p>
            <a:pPr>
              <a:buFont typeface="Wingdings" panose="05000000000000000000" pitchFamily="2" charset="2"/>
              <a:buChar char="Ø"/>
            </a:pPr>
            <a:r>
              <a:rPr lang="en-US" sz="2800" dirty="0">
                <a:latin typeface="Abadi Extra Light" panose="020B0204020104020204" pitchFamily="34" charset="0"/>
              </a:rPr>
              <a:t> What areas were most densely populated with parking meters/lots</a:t>
            </a:r>
          </a:p>
          <a:p>
            <a:pPr>
              <a:buFont typeface="Wingdings" panose="05000000000000000000" pitchFamily="2" charset="2"/>
              <a:buChar char="Ø"/>
            </a:pPr>
            <a:r>
              <a:rPr lang="en-US" sz="2800" dirty="0">
                <a:latin typeface="Abadi Extra Light" panose="020B0204020104020204" pitchFamily="34" charset="0"/>
              </a:rPr>
              <a:t> What areas were priced highest and lowest</a:t>
            </a:r>
          </a:p>
          <a:p>
            <a:pPr>
              <a:buFont typeface="Wingdings" panose="05000000000000000000" pitchFamily="2" charset="2"/>
              <a:buChar char="Ø"/>
            </a:pPr>
            <a:r>
              <a:rPr lang="en-US" sz="2800" dirty="0">
                <a:latin typeface="Abadi Extra Light" panose="020B0204020104020204" pitchFamily="34" charset="0"/>
              </a:rPr>
              <a:t> Limitation: Parking data is not free</a:t>
            </a:r>
          </a:p>
          <a:p>
            <a:endParaRPr lang="en-US" sz="4800" dirty="0">
              <a:latin typeface="Abadi Extra Light" panose="020B0604020202020204" pitchFamily="34" charset="0"/>
            </a:endParaRPr>
          </a:p>
        </p:txBody>
      </p:sp>
    </p:spTree>
    <p:extLst>
      <p:ext uri="{BB962C8B-B14F-4D97-AF65-F5344CB8AC3E}">
        <p14:creationId xmlns:p14="http://schemas.microsoft.com/office/powerpoint/2010/main" val="1220327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77EEA-5A32-4AEA-9491-308C2096EEA1}"/>
              </a:ext>
            </a:extLst>
          </p:cNvPr>
          <p:cNvSpPr>
            <a:spLocks noGrp="1"/>
          </p:cNvSpPr>
          <p:nvPr>
            <p:ph type="title"/>
          </p:nvPr>
        </p:nvSpPr>
        <p:spPr>
          <a:xfrm>
            <a:off x="1180212" y="951176"/>
            <a:ext cx="10173587" cy="784945"/>
          </a:xfrm>
        </p:spPr>
        <p:txBody>
          <a:bodyPr>
            <a:normAutofit fontScale="90000"/>
          </a:bodyPr>
          <a:lstStyle/>
          <a:p>
            <a:br>
              <a:rPr lang="en-US" dirty="0">
                <a:latin typeface="Abadi Extra Light" panose="020B0204020104020204" pitchFamily="34" charset="0"/>
              </a:rPr>
            </a:br>
            <a:r>
              <a:rPr lang="en-US" sz="4000" dirty="0">
                <a:latin typeface="Abadi Extra Light" panose="020B0204020104020204" pitchFamily="34" charset="0"/>
              </a:rPr>
              <a:t>FINAL DATA DESCRIPTION &amp; SIZE</a:t>
            </a:r>
            <a:endParaRPr lang="en-US" sz="4400" dirty="0">
              <a:latin typeface="Abadi Extra Light" panose="020B0204020104020204" pitchFamily="34" charset="0"/>
            </a:endParaRPr>
          </a:p>
        </p:txBody>
      </p:sp>
      <p:sp>
        <p:nvSpPr>
          <p:cNvPr id="3" name="Content Placeholder 2">
            <a:extLst>
              <a:ext uri="{FF2B5EF4-FFF2-40B4-BE49-F238E27FC236}">
                <a16:creationId xmlns:a16="http://schemas.microsoft.com/office/drawing/2014/main" id="{613D0CE9-A704-44C6-ADD9-3B1132D5A4FD}"/>
              </a:ext>
            </a:extLst>
          </p:cNvPr>
          <p:cNvSpPr>
            <a:spLocks noGrp="1"/>
          </p:cNvSpPr>
          <p:nvPr>
            <p:ph idx="1"/>
          </p:nvPr>
        </p:nvSpPr>
        <p:spPr>
          <a:xfrm>
            <a:off x="1180214" y="1961322"/>
            <a:ext cx="10173586" cy="4215641"/>
          </a:xfrm>
        </p:spPr>
        <p:txBody>
          <a:bodyPr/>
          <a:lstStyle/>
          <a:p>
            <a:r>
              <a:rPr lang="en-US" sz="2400" dirty="0">
                <a:latin typeface="Abadi Extra Light" panose="020B0204020104020204" pitchFamily="34" charset="0"/>
              </a:rPr>
              <a:t>We used Air Quality API and Nutrition and Behavioral data (csv file) (sources listed in the last slide)</a:t>
            </a:r>
          </a:p>
          <a:p>
            <a:r>
              <a:rPr lang="en-US" sz="2400" dirty="0">
                <a:latin typeface="Abadi Extra Light" panose="020B0204020104020204" pitchFamily="34" charset="0"/>
              </a:rPr>
              <a:t>We chose to analyze the level of air pollutants versus the percent of people engaging in physical activity and nutritional food </a:t>
            </a:r>
          </a:p>
          <a:p>
            <a:r>
              <a:rPr lang="en-US" sz="2400" dirty="0">
                <a:latin typeface="Abadi Extra Light" panose="020B0204020104020204" pitchFamily="34" charset="0"/>
              </a:rPr>
              <a:t>Data size -   csv file - 63,000 rows, 33 columns </a:t>
            </a:r>
          </a:p>
          <a:p>
            <a:r>
              <a:rPr lang="en-US" sz="2400" dirty="0">
                <a:latin typeface="Abadi Extra Light" panose="020B0204020104020204" pitchFamily="34" charset="0"/>
              </a:rPr>
              <a:t>We filtered it down to use only 2017 data since that was the most recent and significant among the ones, we found </a:t>
            </a:r>
          </a:p>
          <a:p>
            <a:r>
              <a:rPr lang="en-US" sz="2400" dirty="0">
                <a:latin typeface="Abadi Extra Light" panose="020B0204020104020204" pitchFamily="34" charset="0"/>
              </a:rPr>
              <a:t>Final csv data file size - 12329 rows × 4 columns</a:t>
            </a:r>
          </a:p>
          <a:p>
            <a:endParaRPr lang="en-US" dirty="0"/>
          </a:p>
          <a:p>
            <a:endParaRPr lang="en-US" dirty="0"/>
          </a:p>
          <a:p>
            <a:pPr marL="457200" lvl="1" indent="0">
              <a:buNone/>
            </a:pPr>
            <a:endParaRPr lang="en-US" dirty="0"/>
          </a:p>
        </p:txBody>
      </p:sp>
    </p:spTree>
    <p:extLst>
      <p:ext uri="{BB962C8B-B14F-4D97-AF65-F5344CB8AC3E}">
        <p14:creationId xmlns:p14="http://schemas.microsoft.com/office/powerpoint/2010/main" val="579031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DE386-FB4B-4AAC-B92F-1A95C62B458E}"/>
              </a:ext>
            </a:extLst>
          </p:cNvPr>
          <p:cNvSpPr>
            <a:spLocks noGrp="1"/>
          </p:cNvSpPr>
          <p:nvPr>
            <p:ph type="title"/>
          </p:nvPr>
        </p:nvSpPr>
        <p:spPr>
          <a:xfrm>
            <a:off x="1188720" y="758058"/>
            <a:ext cx="10058400" cy="923329"/>
          </a:xfrm>
        </p:spPr>
        <p:txBody>
          <a:bodyPr>
            <a:normAutofit/>
          </a:bodyPr>
          <a:lstStyle/>
          <a:p>
            <a:r>
              <a:rPr lang="en-US" sz="4000" dirty="0"/>
              <a:t>HYPOTHESIS</a:t>
            </a:r>
          </a:p>
        </p:txBody>
      </p:sp>
      <p:sp>
        <p:nvSpPr>
          <p:cNvPr id="3" name="Subtitle 2">
            <a:extLst>
              <a:ext uri="{FF2B5EF4-FFF2-40B4-BE49-F238E27FC236}">
                <a16:creationId xmlns:a16="http://schemas.microsoft.com/office/drawing/2014/main" id="{BC86839B-A987-4AAD-A46C-2DCD8238F998}"/>
              </a:ext>
            </a:extLst>
          </p:cNvPr>
          <p:cNvSpPr>
            <a:spLocks noGrp="1"/>
          </p:cNvSpPr>
          <p:nvPr>
            <p:ph sz="half" idx="1"/>
          </p:nvPr>
        </p:nvSpPr>
        <p:spPr>
          <a:xfrm>
            <a:off x="1036321" y="3581050"/>
            <a:ext cx="4937760" cy="2440094"/>
          </a:xfrm>
        </p:spPr>
        <p:txBody>
          <a:bodyPr>
            <a:normAutofit/>
          </a:bodyPr>
          <a:lstStyle/>
          <a:p>
            <a:pPr marL="0" indent="0" algn="l">
              <a:buNone/>
            </a:pPr>
            <a:r>
              <a:rPr lang="en-US" dirty="0"/>
              <a:t>Searched air pollutants through the EPA, found the API with measurements from sites across the country, and found average levels of NO</a:t>
            </a:r>
            <a:r>
              <a:rPr lang="en-US" baseline="-25000" dirty="0"/>
              <a:t>2</a:t>
            </a:r>
            <a:r>
              <a:rPr lang="en-US" dirty="0"/>
              <a:t> and ozone in 2017. </a:t>
            </a:r>
          </a:p>
          <a:p>
            <a:pPr marL="0" indent="0" algn="l">
              <a:buNone/>
            </a:pPr>
            <a:r>
              <a:rPr lang="en-US" dirty="0"/>
              <a:t>Pulled the health data from CDC source determining levels of physical activity, obesity, and nutrition per state.</a:t>
            </a:r>
          </a:p>
        </p:txBody>
      </p:sp>
      <p:sp>
        <p:nvSpPr>
          <p:cNvPr id="10" name="Content Placeholder 9">
            <a:extLst>
              <a:ext uri="{FF2B5EF4-FFF2-40B4-BE49-F238E27FC236}">
                <a16:creationId xmlns:a16="http://schemas.microsoft.com/office/drawing/2014/main" id="{68F6CBBD-4306-478C-9AA6-591B78CC22DF}"/>
              </a:ext>
            </a:extLst>
          </p:cNvPr>
          <p:cNvSpPr>
            <a:spLocks noGrp="1"/>
          </p:cNvSpPr>
          <p:nvPr>
            <p:ph sz="half" idx="2"/>
          </p:nvPr>
        </p:nvSpPr>
        <p:spPr>
          <a:xfrm>
            <a:off x="6217920" y="3525077"/>
            <a:ext cx="4937760" cy="2344017"/>
          </a:xfrm>
        </p:spPr>
        <p:txBody>
          <a:bodyPr>
            <a:normAutofit/>
          </a:bodyPr>
          <a:lstStyle/>
          <a:p>
            <a:r>
              <a:rPr lang="en-US" dirty="0"/>
              <a:t>Comparing the data initially allowed us to question if air pollution was correlated to health data. Could a study about obesity, physical activity, and nutritional choices show people were impacted by outside factors such as pollution? Assumed there would be a negative correlation. Began forming hypothesis around this information.</a:t>
            </a:r>
          </a:p>
          <a:p>
            <a:endParaRPr lang="en-US" dirty="0"/>
          </a:p>
        </p:txBody>
      </p:sp>
      <p:sp>
        <p:nvSpPr>
          <p:cNvPr id="4" name="Rectangle 3">
            <a:extLst>
              <a:ext uri="{FF2B5EF4-FFF2-40B4-BE49-F238E27FC236}">
                <a16:creationId xmlns:a16="http://schemas.microsoft.com/office/drawing/2014/main" id="{50F1DC92-120E-4CF7-885F-C8028E8451FA}"/>
              </a:ext>
            </a:extLst>
          </p:cNvPr>
          <p:cNvSpPr/>
          <p:nvPr/>
        </p:nvSpPr>
        <p:spPr>
          <a:xfrm>
            <a:off x="1036322" y="2031054"/>
            <a:ext cx="10479818" cy="830997"/>
          </a:xfrm>
          <a:prstGeom prst="rect">
            <a:avLst/>
          </a:prstGeom>
        </p:spPr>
        <p:txBody>
          <a:bodyPr wrap="square">
            <a:spAutoFit/>
          </a:bodyPr>
          <a:lstStyle/>
          <a:p>
            <a:r>
              <a:rPr lang="en-US" sz="2400" dirty="0"/>
              <a:t>As the level of air pollutants increases, the percent of people engaging in physical activity and nutritional food decreases. </a:t>
            </a:r>
          </a:p>
        </p:txBody>
      </p:sp>
    </p:spTree>
    <p:extLst>
      <p:ext uri="{BB962C8B-B14F-4D97-AF65-F5344CB8AC3E}">
        <p14:creationId xmlns:p14="http://schemas.microsoft.com/office/powerpoint/2010/main" val="2153606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3543C-D278-41AE-A7FB-43B0C7F907AA}"/>
              </a:ext>
            </a:extLst>
          </p:cNvPr>
          <p:cNvSpPr>
            <a:spLocks noGrp="1"/>
          </p:cNvSpPr>
          <p:nvPr>
            <p:ph type="title"/>
          </p:nvPr>
        </p:nvSpPr>
        <p:spPr/>
        <p:txBody>
          <a:bodyPr>
            <a:normAutofit/>
          </a:bodyPr>
          <a:lstStyle/>
          <a:p>
            <a:r>
              <a:rPr lang="en-US" sz="4000" dirty="0"/>
              <a:t>PARAMETERS</a:t>
            </a:r>
          </a:p>
        </p:txBody>
      </p:sp>
      <p:sp>
        <p:nvSpPr>
          <p:cNvPr id="3" name="Content Placeholder 2">
            <a:extLst>
              <a:ext uri="{FF2B5EF4-FFF2-40B4-BE49-F238E27FC236}">
                <a16:creationId xmlns:a16="http://schemas.microsoft.com/office/drawing/2014/main" id="{6541F7E4-E925-45B6-B5E5-0ECDB6788DC8}"/>
              </a:ext>
            </a:extLst>
          </p:cNvPr>
          <p:cNvSpPr>
            <a:spLocks noGrp="1"/>
          </p:cNvSpPr>
          <p:nvPr>
            <p:ph idx="1"/>
          </p:nvPr>
        </p:nvSpPr>
        <p:spPr>
          <a:xfrm>
            <a:off x="1097280" y="2293034"/>
            <a:ext cx="5570806" cy="3684810"/>
          </a:xfrm>
        </p:spPr>
        <p:txBody>
          <a:bodyPr>
            <a:normAutofit fontScale="92500" lnSpcReduction="20000"/>
          </a:bodyPr>
          <a:lstStyle/>
          <a:p>
            <a:pPr marL="0" indent="0">
              <a:buNone/>
            </a:pPr>
            <a:r>
              <a:rPr lang="en-US" sz="2800" dirty="0"/>
              <a:t>Nitrogen Dioxide and Ozone are two air pollutants recognized as harmful to humans by the EPA and both are regulated in the United States.</a:t>
            </a:r>
          </a:p>
          <a:p>
            <a:pPr marL="0" indent="0">
              <a:buNone/>
            </a:pPr>
            <a:r>
              <a:rPr lang="en-US" sz="2800" dirty="0"/>
              <a:t>They are released in the air most often due to burning of fossil fuels. EPA is required to monitor levels and has testing sites all over the country. </a:t>
            </a:r>
          </a:p>
          <a:p>
            <a:pPr marL="0" indent="0">
              <a:buNone/>
            </a:pPr>
            <a:r>
              <a:rPr lang="en-US" sz="2800" dirty="0"/>
              <a:t>2017 produced significant data across both sources and it was interesting to study more recent findings.</a:t>
            </a:r>
          </a:p>
        </p:txBody>
      </p:sp>
      <p:pic>
        <p:nvPicPr>
          <p:cNvPr id="1026" name="Picture 2" descr="What type of air pollution does Denver get? | 9news.com">
            <a:extLst>
              <a:ext uri="{FF2B5EF4-FFF2-40B4-BE49-F238E27FC236}">
                <a16:creationId xmlns:a16="http://schemas.microsoft.com/office/drawing/2014/main" id="{A0F1B976-A37E-4D0D-B895-913EB3CFAD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4028" y="2750875"/>
            <a:ext cx="4457022" cy="2513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882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D9356-BF7A-467D-A263-5FDA6551E8E2}"/>
              </a:ext>
            </a:extLst>
          </p:cNvPr>
          <p:cNvSpPr>
            <a:spLocks noGrp="1"/>
          </p:cNvSpPr>
          <p:nvPr>
            <p:ph type="title"/>
          </p:nvPr>
        </p:nvSpPr>
        <p:spPr/>
        <p:txBody>
          <a:bodyPr>
            <a:normAutofit/>
          </a:bodyPr>
          <a:lstStyle/>
          <a:p>
            <a:r>
              <a:rPr lang="en-US" sz="4000" dirty="0"/>
              <a:t>WHY NITROGEN DIOXIDE &amp; OZONE</a:t>
            </a:r>
          </a:p>
        </p:txBody>
      </p:sp>
      <p:sp>
        <p:nvSpPr>
          <p:cNvPr id="3" name="Content Placeholder 2">
            <a:extLst>
              <a:ext uri="{FF2B5EF4-FFF2-40B4-BE49-F238E27FC236}">
                <a16:creationId xmlns:a16="http://schemas.microsoft.com/office/drawing/2014/main" id="{42D84268-F9A4-4B8B-8654-DEEDA0D56C3D}"/>
              </a:ext>
            </a:extLst>
          </p:cNvPr>
          <p:cNvSpPr>
            <a:spLocks noGrp="1"/>
          </p:cNvSpPr>
          <p:nvPr>
            <p:ph idx="1"/>
          </p:nvPr>
        </p:nvSpPr>
        <p:spPr>
          <a:xfrm>
            <a:off x="1097280" y="2208628"/>
            <a:ext cx="10058400" cy="3660466"/>
          </a:xfrm>
        </p:spPr>
        <p:txBody>
          <a:bodyPr>
            <a:normAutofit fontScale="92500" lnSpcReduction="10000"/>
          </a:bodyPr>
          <a:lstStyle/>
          <a:p>
            <a:r>
              <a:rPr lang="en-US" sz="2800" dirty="0"/>
              <a:t>The EPA has identified six pollutants as “criteria” air pollutants because it regulates them by developing human health-based and/or environmentally-based criteria (science-based guidelines) for setting permissible levels. These six pollutants are carbon monoxide, lead, nitrogen oxides, ground-level ozone, particle pollution (often referred to as particulate matter), and sulfur oxides.</a:t>
            </a:r>
          </a:p>
          <a:p>
            <a:r>
              <a:rPr lang="en-US" sz="2800" dirty="0"/>
              <a:t>Source: </a:t>
            </a:r>
            <a:r>
              <a:rPr lang="en-US" sz="2800" dirty="0">
                <a:hlinkClick r:id="rId2"/>
              </a:rPr>
              <a:t>https://www.cdc.gov/air/pollutants.htm</a:t>
            </a:r>
            <a:endParaRPr lang="en-US" sz="2800" dirty="0"/>
          </a:p>
          <a:p>
            <a:endParaRPr lang="en-US" sz="2800" dirty="0"/>
          </a:p>
          <a:p>
            <a:r>
              <a:rPr lang="en-US" sz="2800" dirty="0"/>
              <a:t>On our API, we had all parameters available for Nitrogen Dioxide and Ozone among the 6 pollutants. </a:t>
            </a:r>
          </a:p>
        </p:txBody>
      </p:sp>
    </p:spTree>
    <p:extLst>
      <p:ext uri="{BB962C8B-B14F-4D97-AF65-F5344CB8AC3E}">
        <p14:creationId xmlns:p14="http://schemas.microsoft.com/office/powerpoint/2010/main" val="1706991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6889B-9820-4C7B-9FAC-2A6154A8B8ED}"/>
              </a:ext>
            </a:extLst>
          </p:cNvPr>
          <p:cNvSpPr>
            <a:spLocks noGrp="1"/>
          </p:cNvSpPr>
          <p:nvPr>
            <p:ph type="title"/>
          </p:nvPr>
        </p:nvSpPr>
        <p:spPr/>
        <p:txBody>
          <a:bodyPr>
            <a:normAutofit/>
          </a:bodyPr>
          <a:lstStyle/>
          <a:p>
            <a:r>
              <a:rPr lang="en-US" sz="4000" dirty="0"/>
              <a:t>EFFECTS OF NO2 &amp; O3</a:t>
            </a:r>
          </a:p>
        </p:txBody>
      </p:sp>
      <p:sp>
        <p:nvSpPr>
          <p:cNvPr id="3" name="Content Placeholder 2">
            <a:extLst>
              <a:ext uri="{FF2B5EF4-FFF2-40B4-BE49-F238E27FC236}">
                <a16:creationId xmlns:a16="http://schemas.microsoft.com/office/drawing/2014/main" id="{E3C324E0-565D-4CDC-9081-60904FBAEE1C}"/>
              </a:ext>
            </a:extLst>
          </p:cNvPr>
          <p:cNvSpPr>
            <a:spLocks noGrp="1"/>
          </p:cNvSpPr>
          <p:nvPr>
            <p:ph idx="1"/>
          </p:nvPr>
        </p:nvSpPr>
        <p:spPr>
          <a:xfrm>
            <a:off x="1097280" y="2169042"/>
            <a:ext cx="10058400" cy="3625702"/>
          </a:xfrm>
        </p:spPr>
        <p:txBody>
          <a:bodyPr>
            <a:normAutofit fontScale="92500" lnSpcReduction="20000"/>
          </a:bodyPr>
          <a:lstStyle/>
          <a:p>
            <a:r>
              <a:rPr lang="en-US" dirty="0"/>
              <a:t>NO2 - NO</a:t>
            </a:r>
            <a:r>
              <a:rPr lang="en-US" baseline="-25000" dirty="0"/>
              <a:t>2</a:t>
            </a:r>
            <a:r>
              <a:rPr lang="en-US" dirty="0"/>
              <a:t> can irritate airways in the human respiratory system. Such exposures over short periods can aggravate respiratory diseases, particularly asthma, leading to respiratory symptoms (such as coughing, wheezing or difficulty breathing), hospital admissions and visits to emergency rooms. Longer exposures to elevated concentrations of NO</a:t>
            </a:r>
            <a:r>
              <a:rPr lang="en-US" baseline="-25000" dirty="0"/>
              <a:t>2</a:t>
            </a:r>
            <a:r>
              <a:rPr lang="en-US" dirty="0"/>
              <a:t> may contribute to the development of asthma and potentially increase susceptibility to respiratory infections.</a:t>
            </a:r>
          </a:p>
          <a:p>
            <a:r>
              <a:rPr lang="en-US" dirty="0"/>
              <a:t>Ozone - People most at risk from breathing air containing ozone include people with asthma, children, older adults, and people who are active outdoors, especially outdoor workers. In addition, people with certain genetic characteristics, and people with reduced intake of certain nutrients, such as vitamins C and E, are at greater risk from ozone exposure. Breathing ozone can trigger a variety of health problems including chest pain, coughing, throat irritation, and airway inflammation. It also can reduce lung function and harm lung tissue. Ozone can worsen bronchitis, emphysema, and asthma, leading to increased medical care.</a:t>
            </a:r>
          </a:p>
          <a:p>
            <a:r>
              <a:rPr lang="en-US" dirty="0"/>
              <a:t>Ozone also affects sensitive vegetation and ecosystems, including forests, parks, wildlife refuges and wilderness areas.  In particular, ozone harms sensitive vegetation during the growing season</a:t>
            </a:r>
          </a:p>
          <a:p>
            <a:endParaRPr lang="en-US" dirty="0"/>
          </a:p>
        </p:txBody>
      </p:sp>
    </p:spTree>
    <p:extLst>
      <p:ext uri="{BB962C8B-B14F-4D97-AF65-F5344CB8AC3E}">
        <p14:creationId xmlns:p14="http://schemas.microsoft.com/office/powerpoint/2010/main" val="3008477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35E95D-763F-4AF1-8EC1-871914C951E2}"/>
              </a:ext>
            </a:extLst>
          </p:cNvPr>
          <p:cNvPicPr>
            <a:picLocks noChangeAspect="1"/>
          </p:cNvPicPr>
          <p:nvPr/>
        </p:nvPicPr>
        <p:blipFill>
          <a:blip r:embed="rId2"/>
          <a:stretch>
            <a:fillRect/>
          </a:stretch>
        </p:blipFill>
        <p:spPr>
          <a:xfrm>
            <a:off x="846667" y="302078"/>
            <a:ext cx="10498666" cy="5905500"/>
          </a:xfrm>
          <a:prstGeom prst="rect">
            <a:avLst/>
          </a:prstGeom>
        </p:spPr>
      </p:pic>
    </p:spTree>
    <p:extLst>
      <p:ext uri="{BB962C8B-B14F-4D97-AF65-F5344CB8AC3E}">
        <p14:creationId xmlns:p14="http://schemas.microsoft.com/office/powerpoint/2010/main" val="2925976830"/>
      </p:ext>
    </p:extLst>
  </p:cSld>
  <p:clrMapOvr>
    <a:masterClrMapping/>
  </p:clrMapOvr>
</p:sld>
</file>

<file path=ppt/theme/theme1.xml><?xml version="1.0" encoding="utf-8"?>
<a:theme xmlns:a="http://schemas.openxmlformats.org/drawingml/2006/main" name="Retrospect">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ustom 2">
      <a:majorFont>
        <a:latin typeface="Abadi Extra Light"/>
        <a:ea typeface=""/>
        <a:cs typeface=""/>
      </a:majorFont>
      <a:minorFont>
        <a:latin typeface="Abadi Extra Light"/>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223</TotalTime>
  <Words>1524</Words>
  <Application>Microsoft Office PowerPoint</Application>
  <PresentationFormat>Widescreen</PresentationFormat>
  <Paragraphs>131</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Abadi Extra Light</vt:lpstr>
      <vt:lpstr>Arial</vt:lpstr>
      <vt:lpstr>Calibri</vt:lpstr>
      <vt:lpstr>Wingdings</vt:lpstr>
      <vt:lpstr>Retrospect</vt:lpstr>
      <vt:lpstr>PROJECT -1</vt:lpstr>
      <vt:lpstr> OUTLINE</vt:lpstr>
      <vt:lpstr>DATA MOTIVATION - THE ORIGINAL IDEA</vt:lpstr>
      <vt:lpstr> FINAL DATA DESCRIPTION &amp; SIZE</vt:lpstr>
      <vt:lpstr>HYPOTHESIS</vt:lpstr>
      <vt:lpstr>PARAMETERS</vt:lpstr>
      <vt:lpstr>WHY NITROGEN DIOXIDE &amp; OZONE</vt:lpstr>
      <vt:lpstr>EFFECTS OF NO2 &amp; O3</vt:lpstr>
      <vt:lpstr>PowerPoint Presentation</vt:lpstr>
      <vt:lpstr>BMI – measure of body fat based on height and weight</vt:lpstr>
      <vt:lpstr>HEALTH DATA VALUES</vt:lpstr>
      <vt:lpstr>CLEANING THE DATA – AIR QUALITY</vt:lpstr>
      <vt:lpstr>CLEANING THE DATA – HEALTH </vt:lpstr>
      <vt:lpstr>POLLUTANTS VS. OVERWEIGHT</vt:lpstr>
      <vt:lpstr>POLLUTANTS VS. OBESITY </vt:lpstr>
      <vt:lpstr>NO2 VS. PHYSICAL ACTIVITY</vt:lpstr>
      <vt:lpstr>O3 VS. PHYSICAL ACTIVITY</vt:lpstr>
      <vt:lpstr>NITROGEN DIOXIDE ANALYSIS VS NUTRITION</vt:lpstr>
      <vt:lpstr>OZONE ANALYSIS VS NUTRITION &amp; HEALTH DATA</vt:lpstr>
      <vt:lpstr>NO2 AND HIGHER BMI LEVEL STATES [BMI &gt; 35]</vt:lpstr>
      <vt:lpstr>CONCLUSIONS AND LIMITATIONS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Soujanya Sridharan</dc:creator>
  <cp:lastModifiedBy>Leah Stucky</cp:lastModifiedBy>
  <cp:revision>23</cp:revision>
  <dcterms:created xsi:type="dcterms:W3CDTF">2020-05-02T14:34:24Z</dcterms:created>
  <dcterms:modified xsi:type="dcterms:W3CDTF">2020-05-02T18:26:32Z</dcterms:modified>
</cp:coreProperties>
</file>