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75" r:id="rId7"/>
    <p:sldId id="261" r:id="rId8"/>
    <p:sldId id="265" r:id="rId9"/>
    <p:sldId id="266" r:id="rId10"/>
    <p:sldId id="267" r:id="rId11"/>
    <p:sldId id="268" r:id="rId12"/>
    <p:sldId id="269" r:id="rId13"/>
    <p:sldId id="270" r:id="rId14"/>
    <p:sldId id="271" r:id="rId15"/>
    <p:sldId id="272" r:id="rId16"/>
    <p:sldId id="273" r:id="rId17"/>
    <p:sldId id="27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1" d="100"/>
          <a:sy n="51" d="100"/>
        </p:scale>
        <p:origin x="24" y="1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3/29/2024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3/29/2024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9AD35-D80E-A32C-B89B-C91A33D3FC22}"/>
              </a:ext>
            </a:extLst>
          </p:cNvPr>
          <p:cNvSpPr>
            <a:spLocks noGrp="1"/>
          </p:cNvSpPr>
          <p:nvPr>
            <p:ph type="ctrTitle"/>
          </p:nvPr>
        </p:nvSpPr>
        <p:spPr>
          <a:xfrm>
            <a:off x="1868993" y="612949"/>
            <a:ext cx="8799007" cy="1858946"/>
          </a:xfrm>
        </p:spPr>
        <p:txBody>
          <a:bodyPr>
            <a:normAutofit fontScale="90000"/>
          </a:bodyPr>
          <a:lstStyle/>
          <a:p>
            <a:r>
              <a:rPr lang="en-IN" sz="4400" kern="1400" spc="-50" dirty="0">
                <a:effectLst/>
                <a:latin typeface="Calibri Light" panose="020F0302020204030204" pitchFamily="34" charset="0"/>
                <a:ea typeface="Times New Roman" panose="02020603050405020304" pitchFamily="18" charset="0"/>
                <a:cs typeface="Times New Roman" panose="02020603050405020304" pitchFamily="18" charset="0"/>
              </a:rPr>
              <a:t>IMPLEMENTING THE PHASES OF  A  COMPILER</a:t>
            </a:r>
            <a:br>
              <a:rPr lang="en-IN" sz="1800" kern="1400" spc="-50" dirty="0">
                <a:effectLst/>
                <a:latin typeface="Calibri Light" panose="020F0302020204030204" pitchFamily="34" charset="0"/>
                <a:ea typeface="Times New Roman" panose="02020603050405020304" pitchFamily="18" charset="0"/>
                <a:cs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73772C2D-B90C-95EB-AC50-2A07826C4E5C}"/>
              </a:ext>
            </a:extLst>
          </p:cNvPr>
          <p:cNvSpPr>
            <a:spLocks noGrp="1"/>
          </p:cNvSpPr>
          <p:nvPr>
            <p:ph type="subTitle" idx="1"/>
          </p:nvPr>
        </p:nvSpPr>
        <p:spPr>
          <a:xfrm>
            <a:off x="7290781" y="2471895"/>
            <a:ext cx="9060264" cy="3328516"/>
          </a:xfrm>
        </p:spPr>
        <p:txBody>
          <a:bodyPr>
            <a:normAutofit fontScale="25000" lnSpcReduction="20000"/>
          </a:bodyPr>
          <a:lstStyle/>
          <a:p>
            <a:pPr algn="l"/>
            <a:r>
              <a:rPr lang="en-US" sz="8000" b="1" dirty="0">
                <a:solidFill>
                  <a:schemeClr val="bg1"/>
                </a:solidFill>
                <a:latin typeface="Times New Roman" panose="02020603050405020304" pitchFamily="18" charset="0"/>
                <a:cs typeface="Times New Roman" panose="02020603050405020304" pitchFamily="18" charset="0"/>
              </a:rPr>
              <a:t>Course Faculty:                                                                                                                                                                                      </a:t>
            </a:r>
          </a:p>
          <a:p>
            <a:pPr algn="l"/>
            <a:r>
              <a:rPr lang="en-US" sz="8000" dirty="0">
                <a:solidFill>
                  <a:schemeClr val="bg1"/>
                </a:solidFill>
                <a:latin typeface="Times New Roman" panose="02020603050405020304" pitchFamily="18" charset="0"/>
                <a:cs typeface="Times New Roman" panose="02020603050405020304" pitchFamily="18" charset="0"/>
              </a:rPr>
              <a:t>DR.</a:t>
            </a:r>
            <a:r>
              <a:rPr lang="en-GB" sz="8000" dirty="0" err="1">
                <a:solidFill>
                  <a:schemeClr val="bg1"/>
                </a:solidFill>
                <a:latin typeface="Times New Roman" panose="02020603050405020304" pitchFamily="18" charset="0"/>
                <a:cs typeface="Times New Roman" panose="02020603050405020304" pitchFamily="18" charset="0"/>
              </a:rPr>
              <a:t>michael</a:t>
            </a:r>
            <a:endParaRPr lang="en-US" sz="8000" dirty="0">
              <a:solidFill>
                <a:schemeClr val="bg1"/>
              </a:solidFill>
              <a:latin typeface="Times New Roman" panose="02020603050405020304" pitchFamily="18" charset="0"/>
              <a:cs typeface="Times New Roman" panose="02020603050405020304" pitchFamily="18" charset="0"/>
            </a:endParaRPr>
          </a:p>
          <a:p>
            <a:pPr algn="l"/>
            <a:r>
              <a:rPr lang="en-US" sz="8000" dirty="0">
                <a:solidFill>
                  <a:schemeClr val="bg1"/>
                </a:solidFill>
                <a:latin typeface="Times New Roman" panose="02020603050405020304" pitchFamily="18" charset="0"/>
                <a:cs typeface="Times New Roman" panose="02020603050405020304" pitchFamily="18" charset="0"/>
              </a:rPr>
              <a:t>CSA</a:t>
            </a:r>
            <a:r>
              <a:rPr lang="en-GB" sz="8000" dirty="0">
                <a:solidFill>
                  <a:schemeClr val="bg1"/>
                </a:solidFill>
                <a:latin typeface="Times New Roman" panose="02020603050405020304" pitchFamily="18" charset="0"/>
                <a:cs typeface="Times New Roman" panose="02020603050405020304" pitchFamily="18" charset="0"/>
              </a:rPr>
              <a:t>1461/ COMPILER DESIGN</a:t>
            </a:r>
            <a:r>
              <a:rPr lang="en-US" sz="8000" dirty="0">
                <a:solidFill>
                  <a:schemeClr val="bg1"/>
                </a:solidFill>
                <a:latin typeface="Times New Roman" panose="02020603050405020304" pitchFamily="18" charset="0"/>
                <a:cs typeface="Times New Roman" panose="02020603050405020304" pitchFamily="18" charset="0"/>
              </a:rPr>
              <a:t> </a:t>
            </a:r>
          </a:p>
          <a:p>
            <a:pPr algn="l"/>
            <a:endParaRPr lang="en-US" sz="8000" b="1" dirty="0">
              <a:solidFill>
                <a:schemeClr val="bg1"/>
              </a:solidFill>
              <a:latin typeface="Times New Roman" panose="02020603050405020304" pitchFamily="18" charset="0"/>
              <a:cs typeface="Times New Roman" panose="02020603050405020304" pitchFamily="18" charset="0"/>
            </a:endParaRPr>
          </a:p>
          <a:p>
            <a:pPr algn="l"/>
            <a:r>
              <a:rPr lang="en-US" sz="8000" b="1" dirty="0">
                <a:solidFill>
                  <a:schemeClr val="bg1"/>
                </a:solidFill>
                <a:latin typeface="Times New Roman" panose="02020603050405020304" pitchFamily="18" charset="0"/>
                <a:cs typeface="Times New Roman" panose="02020603050405020304" pitchFamily="18" charset="0"/>
              </a:rPr>
              <a:t>Work Done:</a:t>
            </a:r>
          </a:p>
          <a:p>
            <a:pPr algn="l"/>
            <a:r>
              <a:rPr lang="en-GB" sz="8000" dirty="0" err="1">
                <a:solidFill>
                  <a:schemeClr val="bg1"/>
                </a:solidFill>
                <a:latin typeface="Times New Roman" panose="02020603050405020304" pitchFamily="18" charset="0"/>
                <a:cs typeface="Times New Roman" panose="02020603050405020304" pitchFamily="18" charset="0"/>
              </a:rPr>
              <a:t>D.Niswitha</a:t>
            </a:r>
            <a:r>
              <a:rPr lang="en-GB" sz="8000" dirty="0">
                <a:solidFill>
                  <a:schemeClr val="bg1"/>
                </a:solidFill>
                <a:latin typeface="Times New Roman" panose="02020603050405020304" pitchFamily="18" charset="0"/>
                <a:cs typeface="Times New Roman" panose="02020603050405020304" pitchFamily="18" charset="0"/>
              </a:rPr>
              <a:t> </a:t>
            </a:r>
            <a:r>
              <a:rPr lang="en-US" sz="8000" dirty="0">
                <a:solidFill>
                  <a:schemeClr val="bg1"/>
                </a:solidFill>
                <a:latin typeface="Times New Roman" panose="02020603050405020304" pitchFamily="18" charset="0"/>
                <a:cs typeface="Times New Roman" panose="02020603050405020304" pitchFamily="18" charset="0"/>
              </a:rPr>
              <a:t>-192211</a:t>
            </a:r>
            <a:r>
              <a:rPr lang="en-GB" sz="8000">
                <a:solidFill>
                  <a:schemeClr val="bg1"/>
                </a:solidFill>
                <a:latin typeface="Times New Roman" panose="02020603050405020304" pitchFamily="18" charset="0"/>
                <a:cs typeface="Times New Roman" panose="02020603050405020304" pitchFamily="18" charset="0"/>
              </a:rPr>
              <a:t>496</a:t>
            </a:r>
            <a:endParaRPr lang="en-US" sz="8000" dirty="0">
              <a:solidFill>
                <a:schemeClr val="bg1"/>
              </a:solidFill>
              <a:latin typeface="Times New Roman" panose="02020603050405020304" pitchFamily="18" charset="0"/>
              <a:cs typeface="Times New Roman" panose="02020603050405020304" pitchFamily="18" charset="0"/>
            </a:endParaRPr>
          </a:p>
          <a:p>
            <a:pPr algn="l"/>
            <a:r>
              <a:rPr lang="en-GB" sz="8000" dirty="0">
                <a:solidFill>
                  <a:schemeClr val="bg1"/>
                </a:solidFill>
                <a:latin typeface="Times New Roman" panose="02020603050405020304" pitchFamily="18" charset="0"/>
                <a:cs typeface="Times New Roman" panose="02020603050405020304" pitchFamily="18" charset="0"/>
              </a:rPr>
              <a:t>B. </a:t>
            </a:r>
            <a:r>
              <a:rPr lang="en-GB" sz="8000" dirty="0" err="1">
                <a:solidFill>
                  <a:schemeClr val="bg1"/>
                </a:solidFill>
                <a:latin typeface="Times New Roman" panose="02020603050405020304" pitchFamily="18" charset="0"/>
                <a:cs typeface="Times New Roman" panose="02020603050405020304" pitchFamily="18" charset="0"/>
              </a:rPr>
              <a:t>Soujanya</a:t>
            </a:r>
            <a:r>
              <a:rPr lang="en-GB" sz="8000" dirty="0">
                <a:solidFill>
                  <a:schemeClr val="bg1"/>
                </a:solidFill>
                <a:latin typeface="Times New Roman" panose="02020603050405020304" pitchFamily="18" charset="0"/>
                <a:cs typeface="Times New Roman" panose="02020603050405020304" pitchFamily="18" charset="0"/>
              </a:rPr>
              <a:t> </a:t>
            </a:r>
            <a:r>
              <a:rPr lang="en-US" sz="8000" dirty="0">
                <a:solidFill>
                  <a:schemeClr val="bg1"/>
                </a:solidFill>
                <a:latin typeface="Times New Roman" panose="02020603050405020304" pitchFamily="18" charset="0"/>
                <a:cs typeface="Times New Roman" panose="02020603050405020304" pitchFamily="18" charset="0"/>
              </a:rPr>
              <a:t>-192211</a:t>
            </a:r>
            <a:r>
              <a:rPr lang="en-GB" sz="8000" dirty="0">
                <a:solidFill>
                  <a:schemeClr val="bg1"/>
                </a:solidFill>
                <a:latin typeface="Times New Roman" panose="02020603050405020304" pitchFamily="18" charset="0"/>
                <a:cs typeface="Times New Roman" panose="02020603050405020304" pitchFamily="18" charset="0"/>
              </a:rPr>
              <a:t>752</a:t>
            </a:r>
            <a:endParaRPr lang="en-US" sz="8000" dirty="0">
              <a:solidFill>
                <a:schemeClr val="bg1"/>
              </a:solidFill>
              <a:latin typeface="Times New Roman" panose="02020603050405020304" pitchFamily="18" charset="0"/>
              <a:cs typeface="Times New Roman" panose="02020603050405020304" pitchFamily="18" charset="0"/>
            </a:endParaRPr>
          </a:p>
          <a:p>
            <a:pPr algn="l"/>
            <a:r>
              <a:rPr lang="en-GB" sz="8000" dirty="0">
                <a:solidFill>
                  <a:schemeClr val="bg1"/>
                </a:solidFill>
                <a:latin typeface="Times New Roman" panose="02020603050405020304" pitchFamily="18" charset="0"/>
                <a:cs typeface="Times New Roman" panose="02020603050405020304" pitchFamily="18" charset="0"/>
              </a:rPr>
              <a:t>v. </a:t>
            </a:r>
            <a:r>
              <a:rPr lang="en-GB" sz="8000" dirty="0" err="1">
                <a:solidFill>
                  <a:schemeClr val="bg1"/>
                </a:solidFill>
                <a:latin typeface="Times New Roman" panose="02020603050405020304" pitchFamily="18" charset="0"/>
                <a:cs typeface="Times New Roman" panose="02020603050405020304" pitchFamily="18" charset="0"/>
              </a:rPr>
              <a:t>Vaishnavi</a:t>
            </a:r>
            <a:r>
              <a:rPr lang="en-US" sz="8000" dirty="0">
                <a:solidFill>
                  <a:schemeClr val="bg1"/>
                </a:solidFill>
                <a:latin typeface="Times New Roman" panose="02020603050405020304" pitchFamily="18" charset="0"/>
                <a:cs typeface="Times New Roman" panose="02020603050405020304" pitchFamily="18" charset="0"/>
              </a:rPr>
              <a:t>-192211</a:t>
            </a:r>
            <a:r>
              <a:rPr lang="en-GB" sz="8000" dirty="0">
                <a:solidFill>
                  <a:schemeClr val="bg1"/>
                </a:solidFill>
                <a:latin typeface="Times New Roman" panose="02020603050405020304" pitchFamily="18" charset="0"/>
                <a:cs typeface="Times New Roman" panose="02020603050405020304" pitchFamily="18" charset="0"/>
              </a:rPr>
              <a:t>502</a:t>
            </a:r>
            <a:endParaRPr lang="en-US" sz="8000" dirty="0">
              <a:solidFill>
                <a:schemeClr val="bg1"/>
              </a:solidFill>
              <a:latin typeface="Times New Roman" panose="02020603050405020304" pitchFamily="18" charset="0"/>
              <a:cs typeface="Times New Roman" panose="02020603050405020304" pitchFamily="18" charset="0"/>
            </a:endParaRPr>
          </a:p>
          <a:p>
            <a:pPr algn="l"/>
            <a:endParaRPr lang="en-US" sz="8000" dirty="0">
              <a:latin typeface="Times New Roman" panose="02020603050405020304" pitchFamily="18" charset="0"/>
              <a:cs typeface="Times New Roman" panose="02020603050405020304" pitchFamily="18" charset="0"/>
            </a:endParaRPr>
          </a:p>
          <a:p>
            <a:pPr algn="l"/>
            <a:endParaRPr lang="en-IN" dirty="0"/>
          </a:p>
        </p:txBody>
      </p:sp>
    </p:spTree>
    <p:extLst>
      <p:ext uri="{BB962C8B-B14F-4D97-AF65-F5344CB8AC3E}">
        <p14:creationId xmlns:p14="http://schemas.microsoft.com/office/powerpoint/2010/main" val="19352701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5264B-731B-5FC1-216E-15E02CDE2697}"/>
              </a:ext>
            </a:extLst>
          </p:cNvPr>
          <p:cNvSpPr>
            <a:spLocks noGrp="1"/>
          </p:cNvSpPr>
          <p:nvPr>
            <p:ph type="title"/>
          </p:nvPr>
        </p:nvSpPr>
        <p:spPr/>
        <p:txBody>
          <a:bodyPr/>
          <a:lstStyle/>
          <a:p>
            <a:r>
              <a:rPr lang="en-IN" b="1" i="0" dirty="0">
                <a:solidFill>
                  <a:srgbClr val="ECECEC"/>
                </a:solidFill>
                <a:effectLst/>
                <a:latin typeface="Söhne"/>
              </a:rPr>
              <a:t>Semantic Analysis</a:t>
            </a:r>
            <a:br>
              <a:rPr lang="en-IN" b="1" i="0" dirty="0">
                <a:solidFill>
                  <a:srgbClr val="ECECEC"/>
                </a:solidFill>
                <a:effectLst/>
                <a:latin typeface="Söhne"/>
              </a:rPr>
            </a:br>
            <a:endParaRPr lang="en-IN" dirty="0"/>
          </a:p>
        </p:txBody>
      </p:sp>
      <p:sp>
        <p:nvSpPr>
          <p:cNvPr id="3" name="Content Placeholder 2">
            <a:extLst>
              <a:ext uri="{FF2B5EF4-FFF2-40B4-BE49-F238E27FC236}">
                <a16:creationId xmlns:a16="http://schemas.microsoft.com/office/drawing/2014/main" id="{1F5B5E7C-BDD8-13F9-B783-64D5EAAB5EE9}"/>
              </a:ext>
            </a:extLst>
          </p:cNvPr>
          <p:cNvSpPr>
            <a:spLocks noGrp="1"/>
          </p:cNvSpPr>
          <p:nvPr>
            <p:ph idx="1"/>
          </p:nvPr>
        </p:nvSpPr>
        <p:spPr>
          <a:xfrm>
            <a:off x="1072586" y="1443242"/>
            <a:ext cx="9905999" cy="3541714"/>
          </a:xfrm>
        </p:spPr>
        <p:txBody>
          <a:bodyPr/>
          <a:lstStyle/>
          <a:p>
            <a:r>
              <a:rPr lang="en-US" b="0" i="0" dirty="0">
                <a:solidFill>
                  <a:srgbClr val="ECECEC"/>
                </a:solidFill>
                <a:effectLst/>
                <a:latin typeface="Söhne"/>
              </a:rPr>
              <a:t>Develop semantic analysis routines to check the meaning of the source code beyond its syntax.</a:t>
            </a:r>
            <a:endParaRPr lang="en-IN" dirty="0"/>
          </a:p>
        </p:txBody>
      </p:sp>
      <p:sp>
        <p:nvSpPr>
          <p:cNvPr id="4" name="AutoShape 2">
            <a:extLst>
              <a:ext uri="{FF2B5EF4-FFF2-40B4-BE49-F238E27FC236}">
                <a16:creationId xmlns:a16="http://schemas.microsoft.com/office/drawing/2014/main" id="{8432BC26-02C2-F85F-8133-158B3611205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a:extLst>
              <a:ext uri="{FF2B5EF4-FFF2-40B4-BE49-F238E27FC236}">
                <a16:creationId xmlns:a16="http://schemas.microsoft.com/office/drawing/2014/main" id="{F39A150E-5EC2-AEB3-89C7-598004CAAB30}"/>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a:extLst>
              <a:ext uri="{FF2B5EF4-FFF2-40B4-BE49-F238E27FC236}">
                <a16:creationId xmlns:a16="http://schemas.microsoft.com/office/drawing/2014/main" id="{F1732278-0D6C-30C4-3884-B04994AB7BE1}"/>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104" name="Picture 8">
            <a:extLst>
              <a:ext uri="{FF2B5EF4-FFF2-40B4-BE49-F238E27FC236}">
                <a16:creationId xmlns:a16="http://schemas.microsoft.com/office/drawing/2014/main" id="{2543BAB6-99FC-50AB-FC07-AA55CE99C4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7832" y="2597346"/>
            <a:ext cx="4332338" cy="3642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628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8EF21-9F69-8C5C-8C6B-5DB1390BA43E}"/>
              </a:ext>
            </a:extLst>
          </p:cNvPr>
          <p:cNvSpPr>
            <a:spLocks noGrp="1"/>
          </p:cNvSpPr>
          <p:nvPr>
            <p:ph type="title"/>
          </p:nvPr>
        </p:nvSpPr>
        <p:spPr/>
        <p:txBody>
          <a:bodyPr/>
          <a:lstStyle/>
          <a:p>
            <a:r>
              <a:rPr lang="en-IN" b="1" i="0" dirty="0">
                <a:solidFill>
                  <a:srgbClr val="ECECEC"/>
                </a:solidFill>
                <a:effectLst/>
                <a:latin typeface="Söhne"/>
              </a:rPr>
              <a:t>Intermediate Code Generation</a:t>
            </a:r>
            <a:br>
              <a:rPr lang="en-IN" b="1" i="0" dirty="0">
                <a:solidFill>
                  <a:srgbClr val="ECECEC"/>
                </a:solidFill>
                <a:effectLst/>
                <a:latin typeface="Söhne"/>
              </a:rPr>
            </a:br>
            <a:endParaRPr lang="en-IN" dirty="0"/>
          </a:p>
        </p:txBody>
      </p:sp>
      <p:sp>
        <p:nvSpPr>
          <p:cNvPr id="3" name="Content Placeholder 2">
            <a:extLst>
              <a:ext uri="{FF2B5EF4-FFF2-40B4-BE49-F238E27FC236}">
                <a16:creationId xmlns:a16="http://schemas.microsoft.com/office/drawing/2014/main" id="{077F0F8D-3049-AFEA-8055-99A7680A0C37}"/>
              </a:ext>
            </a:extLst>
          </p:cNvPr>
          <p:cNvSpPr>
            <a:spLocks noGrp="1"/>
          </p:cNvSpPr>
          <p:nvPr>
            <p:ph idx="1"/>
          </p:nvPr>
        </p:nvSpPr>
        <p:spPr>
          <a:xfrm>
            <a:off x="1141413" y="1533832"/>
            <a:ext cx="9905998" cy="4257369"/>
          </a:xfrm>
        </p:spPr>
        <p:txBody>
          <a:bodyPr/>
          <a:lstStyle/>
          <a:p>
            <a:r>
              <a:rPr lang="en-US" b="0" i="0" dirty="0">
                <a:solidFill>
                  <a:srgbClr val="ECECEC"/>
                </a:solidFill>
                <a:effectLst/>
                <a:latin typeface="Söhne"/>
              </a:rPr>
              <a:t>Generate an intermediate representation (IR) of the source code that is closer to machine code but still platform-independent.</a:t>
            </a:r>
            <a:endParaRPr lang="en-IN" dirty="0"/>
          </a:p>
        </p:txBody>
      </p:sp>
      <p:sp>
        <p:nvSpPr>
          <p:cNvPr id="4" name="AutoShape 2">
            <a:extLst>
              <a:ext uri="{FF2B5EF4-FFF2-40B4-BE49-F238E27FC236}">
                <a16:creationId xmlns:a16="http://schemas.microsoft.com/office/drawing/2014/main" id="{8DFE0B1D-A25E-C2E2-BE99-AA12FA7811B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124" name="Picture 4">
            <a:extLst>
              <a:ext uri="{FF2B5EF4-FFF2-40B4-BE49-F238E27FC236}">
                <a16:creationId xmlns:a16="http://schemas.microsoft.com/office/drawing/2014/main" id="{FF9C2478-1EA5-DB81-C42F-FA7CBB2558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8631" y="2571750"/>
            <a:ext cx="8337755" cy="4045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09886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BCB2E-A73C-572C-4E66-6EE67D47BCEA}"/>
              </a:ext>
            </a:extLst>
          </p:cNvPr>
          <p:cNvSpPr>
            <a:spLocks noGrp="1"/>
          </p:cNvSpPr>
          <p:nvPr>
            <p:ph type="title"/>
          </p:nvPr>
        </p:nvSpPr>
        <p:spPr/>
        <p:txBody>
          <a:bodyPr/>
          <a:lstStyle/>
          <a:p>
            <a:r>
              <a:rPr lang="en-IN" dirty="0"/>
              <a:t>CODE </a:t>
            </a:r>
            <a:r>
              <a:rPr lang="en-IN" b="1" i="0" dirty="0">
                <a:solidFill>
                  <a:srgbClr val="ECECEC"/>
                </a:solidFill>
                <a:effectLst/>
                <a:latin typeface="Söhne"/>
              </a:rPr>
              <a:t>Optimization</a:t>
            </a:r>
            <a:br>
              <a:rPr lang="en-IN" b="1" i="0" dirty="0">
                <a:solidFill>
                  <a:srgbClr val="ECECEC"/>
                </a:solidFill>
                <a:effectLst/>
                <a:latin typeface="Söhne"/>
              </a:rPr>
            </a:br>
            <a:endParaRPr lang="en-IN" dirty="0"/>
          </a:p>
        </p:txBody>
      </p:sp>
      <p:sp>
        <p:nvSpPr>
          <p:cNvPr id="3" name="Content Placeholder 2">
            <a:extLst>
              <a:ext uri="{FF2B5EF4-FFF2-40B4-BE49-F238E27FC236}">
                <a16:creationId xmlns:a16="http://schemas.microsoft.com/office/drawing/2014/main" id="{79F4E360-7AAB-D373-B8FB-2001C7E4C600}"/>
              </a:ext>
            </a:extLst>
          </p:cNvPr>
          <p:cNvSpPr>
            <a:spLocks noGrp="1"/>
          </p:cNvSpPr>
          <p:nvPr>
            <p:ph idx="1"/>
          </p:nvPr>
        </p:nvSpPr>
        <p:spPr>
          <a:xfrm>
            <a:off x="1052052" y="1317523"/>
            <a:ext cx="9995359" cy="4473678"/>
          </a:xfrm>
        </p:spPr>
        <p:txBody>
          <a:bodyPr/>
          <a:lstStyle/>
          <a:p>
            <a:r>
              <a:rPr lang="en-US" b="0" i="0" dirty="0">
                <a:solidFill>
                  <a:srgbClr val="ECECEC"/>
                </a:solidFill>
                <a:effectLst/>
                <a:latin typeface="Söhne"/>
              </a:rPr>
              <a:t>Improve the efficiency and performance of the intermediate code through various optimization techniques.</a:t>
            </a:r>
            <a:endParaRPr lang="en-IN" dirty="0"/>
          </a:p>
        </p:txBody>
      </p:sp>
      <p:pic>
        <p:nvPicPr>
          <p:cNvPr id="6146" name="Picture 2">
            <a:extLst>
              <a:ext uri="{FF2B5EF4-FFF2-40B4-BE49-F238E27FC236}">
                <a16:creationId xmlns:a16="http://schemas.microsoft.com/office/drawing/2014/main" id="{6FB28B0E-8393-4F92-DC57-3BF1EFBF2C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2594" y="2379405"/>
            <a:ext cx="5840667" cy="4291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6294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A3B8E-1535-9A40-D0AD-6D6695D57432}"/>
              </a:ext>
            </a:extLst>
          </p:cNvPr>
          <p:cNvSpPr>
            <a:spLocks noGrp="1"/>
          </p:cNvSpPr>
          <p:nvPr>
            <p:ph type="title"/>
          </p:nvPr>
        </p:nvSpPr>
        <p:spPr/>
        <p:txBody>
          <a:bodyPr/>
          <a:lstStyle/>
          <a:p>
            <a:r>
              <a:rPr lang="en-IN" b="1" i="0" dirty="0">
                <a:solidFill>
                  <a:srgbClr val="ECECEC"/>
                </a:solidFill>
                <a:effectLst/>
                <a:latin typeface="Söhne"/>
              </a:rPr>
              <a:t>Code Generation</a:t>
            </a:r>
            <a:br>
              <a:rPr lang="en-IN" b="1" i="0" dirty="0">
                <a:solidFill>
                  <a:srgbClr val="ECECEC"/>
                </a:solidFill>
                <a:effectLst/>
                <a:latin typeface="Söhne"/>
              </a:rPr>
            </a:br>
            <a:endParaRPr lang="en-IN" dirty="0"/>
          </a:p>
        </p:txBody>
      </p:sp>
      <p:sp>
        <p:nvSpPr>
          <p:cNvPr id="3" name="Content Placeholder 2">
            <a:extLst>
              <a:ext uri="{FF2B5EF4-FFF2-40B4-BE49-F238E27FC236}">
                <a16:creationId xmlns:a16="http://schemas.microsoft.com/office/drawing/2014/main" id="{D94EDB5F-0D08-A39A-0D85-D4A8A0CD4605}"/>
              </a:ext>
            </a:extLst>
          </p:cNvPr>
          <p:cNvSpPr>
            <a:spLocks noGrp="1"/>
          </p:cNvSpPr>
          <p:nvPr>
            <p:ph idx="1"/>
          </p:nvPr>
        </p:nvSpPr>
        <p:spPr>
          <a:xfrm>
            <a:off x="1002890" y="1406013"/>
            <a:ext cx="10044521" cy="4385188"/>
          </a:xfrm>
        </p:spPr>
        <p:txBody>
          <a:bodyPr/>
          <a:lstStyle/>
          <a:p>
            <a:r>
              <a:rPr lang="en-US" b="0" i="0" dirty="0">
                <a:solidFill>
                  <a:srgbClr val="ECECEC"/>
                </a:solidFill>
                <a:effectLst/>
                <a:latin typeface="Söhne"/>
              </a:rPr>
              <a:t>Translate the optimized intermediate code into executable machine code for the target architecture.</a:t>
            </a:r>
            <a:endParaRPr lang="en-IN" dirty="0"/>
          </a:p>
        </p:txBody>
      </p:sp>
      <p:pic>
        <p:nvPicPr>
          <p:cNvPr id="7170" name="Picture 2">
            <a:extLst>
              <a:ext uri="{FF2B5EF4-FFF2-40B4-BE49-F238E27FC236}">
                <a16:creationId xmlns:a16="http://schemas.microsoft.com/office/drawing/2014/main" id="{35CACA7D-2442-F9EC-B98D-821F6A13A7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3057" y="2386422"/>
            <a:ext cx="5702709" cy="4277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84369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F6692-4F63-1F3B-1E7C-EFD739BD5215}"/>
              </a:ext>
            </a:extLst>
          </p:cNvPr>
          <p:cNvSpPr>
            <a:spLocks noGrp="1"/>
          </p:cNvSpPr>
          <p:nvPr>
            <p:ph type="title"/>
          </p:nvPr>
        </p:nvSpPr>
        <p:spPr>
          <a:xfrm>
            <a:off x="5162807" y="-279036"/>
            <a:ext cx="9905998" cy="1478570"/>
          </a:xfrm>
        </p:spPr>
        <p:txBody>
          <a:bodyPr/>
          <a:lstStyle/>
          <a:p>
            <a:r>
              <a:rPr lang="en-IN" dirty="0"/>
              <a:t>CODE</a:t>
            </a:r>
          </a:p>
        </p:txBody>
      </p:sp>
      <p:pic>
        <p:nvPicPr>
          <p:cNvPr id="6" name="Content Placeholder 5">
            <a:extLst>
              <a:ext uri="{FF2B5EF4-FFF2-40B4-BE49-F238E27FC236}">
                <a16:creationId xmlns:a16="http://schemas.microsoft.com/office/drawing/2014/main" id="{7B6B742C-491D-4E7A-A493-7ABA86D259C3}"/>
              </a:ext>
            </a:extLst>
          </p:cNvPr>
          <p:cNvPicPr>
            <a:picLocks noGrp="1" noChangeAspect="1"/>
          </p:cNvPicPr>
          <p:nvPr>
            <p:ph idx="1"/>
          </p:nvPr>
        </p:nvPicPr>
        <p:blipFill>
          <a:blip r:embed="rId2"/>
          <a:stretch>
            <a:fillRect/>
          </a:stretch>
        </p:blipFill>
        <p:spPr>
          <a:xfrm>
            <a:off x="2084440" y="737418"/>
            <a:ext cx="8141108" cy="5712543"/>
          </a:xfrm>
        </p:spPr>
      </p:pic>
    </p:spTree>
    <p:extLst>
      <p:ext uri="{BB962C8B-B14F-4D97-AF65-F5344CB8AC3E}">
        <p14:creationId xmlns:p14="http://schemas.microsoft.com/office/powerpoint/2010/main" val="2741226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25C7E-A85D-844A-54A5-33259707B9AB}"/>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83E5EE1E-8853-9C0A-C09E-AB1BBDF5D8D0}"/>
              </a:ext>
            </a:extLst>
          </p:cNvPr>
          <p:cNvPicPr>
            <a:picLocks noGrp="1" noChangeAspect="1"/>
          </p:cNvPicPr>
          <p:nvPr>
            <p:ph idx="1"/>
          </p:nvPr>
        </p:nvPicPr>
        <p:blipFill>
          <a:blip r:embed="rId2"/>
          <a:stretch>
            <a:fillRect/>
          </a:stretch>
        </p:blipFill>
        <p:spPr>
          <a:xfrm>
            <a:off x="707923" y="216310"/>
            <a:ext cx="11071122" cy="6023172"/>
          </a:xfrm>
        </p:spPr>
      </p:pic>
    </p:spTree>
    <p:extLst>
      <p:ext uri="{BB962C8B-B14F-4D97-AF65-F5344CB8AC3E}">
        <p14:creationId xmlns:p14="http://schemas.microsoft.com/office/powerpoint/2010/main" val="27502050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BE627-FDA6-7014-231E-03B7CC662680}"/>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1236B51B-1E21-B7BF-0BFF-E72B57801F5B}"/>
              </a:ext>
            </a:extLst>
          </p:cNvPr>
          <p:cNvPicPr>
            <a:picLocks noGrp="1" noChangeAspect="1"/>
          </p:cNvPicPr>
          <p:nvPr>
            <p:ph idx="1"/>
          </p:nvPr>
        </p:nvPicPr>
        <p:blipFill>
          <a:blip r:embed="rId2"/>
          <a:stretch>
            <a:fillRect/>
          </a:stretch>
        </p:blipFill>
        <p:spPr>
          <a:xfrm>
            <a:off x="865239" y="275303"/>
            <a:ext cx="11159613" cy="6223820"/>
          </a:xfrm>
        </p:spPr>
      </p:pic>
    </p:spTree>
    <p:extLst>
      <p:ext uri="{BB962C8B-B14F-4D97-AF65-F5344CB8AC3E}">
        <p14:creationId xmlns:p14="http://schemas.microsoft.com/office/powerpoint/2010/main" val="3539315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201CC-F2E1-2E03-4DD4-33D05F845029}"/>
              </a:ext>
            </a:extLst>
          </p:cNvPr>
          <p:cNvSpPr>
            <a:spLocks noGrp="1"/>
          </p:cNvSpPr>
          <p:nvPr>
            <p:ph type="title"/>
          </p:nvPr>
        </p:nvSpPr>
        <p:spPr>
          <a:xfrm>
            <a:off x="3500283" y="393290"/>
            <a:ext cx="7547127" cy="1740310"/>
          </a:xfrm>
        </p:spPr>
        <p:txBody>
          <a:bodyPr>
            <a:normAutofit/>
          </a:bodyPr>
          <a:lstStyle/>
          <a:p>
            <a:r>
              <a:rPr lang="en-IN" sz="4000" b="1"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CONCLUSION</a:t>
            </a:r>
            <a:br>
              <a:rPr lang="en-IN" sz="4000" kern="100" dirty="0">
                <a:effectLst/>
                <a:highlight>
                  <a:srgbClr val="000000"/>
                </a:highlight>
                <a:latin typeface="Calibri" panose="020F0502020204030204" pitchFamily="34" charset="0"/>
                <a:ea typeface="Calibri" panose="020F0502020204030204" pitchFamily="34" charset="0"/>
                <a:cs typeface="Times New Roman" panose="02020603050405020304" pitchFamily="18" charset="0"/>
              </a:rPr>
            </a:br>
            <a:endParaRPr lang="en-IN" sz="4000" dirty="0">
              <a:highlight>
                <a:srgbClr val="000000"/>
              </a:highlight>
            </a:endParaRPr>
          </a:p>
        </p:txBody>
      </p:sp>
      <p:sp>
        <p:nvSpPr>
          <p:cNvPr id="3" name="Content Placeholder 2">
            <a:extLst>
              <a:ext uri="{FF2B5EF4-FFF2-40B4-BE49-F238E27FC236}">
                <a16:creationId xmlns:a16="http://schemas.microsoft.com/office/drawing/2014/main" id="{5BF1865B-356C-F371-AE9C-8B514BE05A16}"/>
              </a:ext>
            </a:extLst>
          </p:cNvPr>
          <p:cNvSpPr>
            <a:spLocks noGrp="1"/>
          </p:cNvSpPr>
          <p:nvPr>
            <p:ph idx="1"/>
          </p:nvPr>
        </p:nvSpPr>
        <p:spPr/>
        <p:txBody>
          <a:bodyPr>
            <a:normAutofit fontScale="92500" lnSpcReduction="10000"/>
          </a:bodyPr>
          <a:lstStyle/>
          <a:p>
            <a:r>
              <a:rPr lang="en-IN" sz="1800" dirty="0">
                <a:solidFill>
                  <a:srgbClr val="0D0D0D"/>
                </a:solidFill>
                <a:effectLst/>
                <a:latin typeface="Times New Roman" panose="02020603050405020304" pitchFamily="18" charset="0"/>
                <a:ea typeface="Calibri" panose="020F0502020204030204" pitchFamily="34" charset="0"/>
              </a:rPr>
              <a:t>In conclusion, the design and implementation of a compiler system tailored to handle inputs with a maximum size of 6 elements present a unique challenge that emphasizes the importance of efficiency, precision, and optimization in each phase of compilation. Through this capstone project, we have explored the intricacies of compiler design and highlighted the significance of adapting compiler principles to constrained environments. The problem statement centred around developing a simplified compiler system capable of translating source code into executable machine code within the constraints of limited input size. By clearly defining the problem, we identified the key components, objectives, and significance of the project, laying the groundwork for the proposed. The proposed design outlined the essential phases of compilation, including lexical analysis, syntax analysis, semantic analysis, intermediate code generation, code optimization, and code generation, tailored to the 6-element input constraint. Each phase was designed to prioritize simplicity, efficiency, and adaptability, ensuring the generation of correct and optimized executable code. Additionally, the </a:t>
            </a:r>
            <a:endParaRPr lang="en-IN" dirty="0"/>
          </a:p>
        </p:txBody>
      </p:sp>
    </p:spTree>
    <p:extLst>
      <p:ext uri="{BB962C8B-B14F-4D97-AF65-F5344CB8AC3E}">
        <p14:creationId xmlns:p14="http://schemas.microsoft.com/office/powerpoint/2010/main" val="2663724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9076E-0D99-1FCC-475C-EAE045A4FCEF}"/>
              </a:ext>
            </a:extLst>
          </p:cNvPr>
          <p:cNvSpPr>
            <a:spLocks noGrp="1"/>
          </p:cNvSpPr>
          <p:nvPr>
            <p:ph type="title"/>
          </p:nvPr>
        </p:nvSpPr>
        <p:spPr>
          <a:xfrm>
            <a:off x="4269658" y="-319170"/>
            <a:ext cx="9905999" cy="1825783"/>
          </a:xfrm>
        </p:spPr>
        <p:txBody>
          <a:bodyPr/>
          <a:lstStyle/>
          <a:p>
            <a:r>
              <a:rPr lang="en-US" dirty="0">
                <a:latin typeface="Times New Roman" panose="02020603050405020304" pitchFamily="18" charset="0"/>
                <a:cs typeface="Times New Roman" panose="02020603050405020304" pitchFamily="18" charset="0"/>
              </a:rPr>
              <a:t>Contents</a:t>
            </a:r>
            <a:endParaRPr lang="en-IN" dirty="0"/>
          </a:p>
        </p:txBody>
      </p:sp>
      <p:sp>
        <p:nvSpPr>
          <p:cNvPr id="3" name="Content Placeholder 2">
            <a:extLst>
              <a:ext uri="{FF2B5EF4-FFF2-40B4-BE49-F238E27FC236}">
                <a16:creationId xmlns:a16="http://schemas.microsoft.com/office/drawing/2014/main" id="{5D8E64C7-D7E7-6160-4CFA-4C07E054372B}"/>
              </a:ext>
            </a:extLst>
          </p:cNvPr>
          <p:cNvSpPr>
            <a:spLocks noGrp="1"/>
          </p:cNvSpPr>
          <p:nvPr>
            <p:ph idx="1"/>
          </p:nvPr>
        </p:nvSpPr>
        <p:spPr>
          <a:xfrm>
            <a:off x="1524870" y="1166445"/>
            <a:ext cx="9905999" cy="4525109"/>
          </a:xfrm>
        </p:spPr>
        <p:txBody>
          <a:bodyPr>
            <a:normAutofit fontScale="25000" lnSpcReduction="20000"/>
          </a:bodyPr>
          <a:lstStyle/>
          <a:p>
            <a:pPr algn="just">
              <a:buFont typeface="Wingdings" panose="05000000000000000000" pitchFamily="2" charset="2"/>
              <a:buChar char="v"/>
            </a:pPr>
            <a:r>
              <a:rPr lang="en-US" sz="6400" dirty="0">
                <a:solidFill>
                  <a:schemeClr val="bg1"/>
                </a:solidFill>
                <a:latin typeface="Times New Roman" panose="02020603050405020304" pitchFamily="18" charset="0"/>
                <a:cs typeface="Times New Roman" panose="02020603050405020304" pitchFamily="18" charset="0"/>
              </a:rPr>
              <a:t>Abstract</a:t>
            </a:r>
          </a:p>
          <a:p>
            <a:pPr algn="just">
              <a:buFont typeface="Wingdings" panose="05000000000000000000" pitchFamily="2" charset="2"/>
              <a:buChar char="v"/>
            </a:pPr>
            <a:r>
              <a:rPr lang="en-US" sz="6400" dirty="0">
                <a:solidFill>
                  <a:schemeClr val="bg1"/>
                </a:solidFill>
                <a:latin typeface="Times New Roman" panose="02020603050405020304" pitchFamily="18" charset="0"/>
                <a:cs typeface="Times New Roman" panose="02020603050405020304" pitchFamily="18" charset="0"/>
              </a:rPr>
              <a:t>Introduction</a:t>
            </a:r>
          </a:p>
          <a:p>
            <a:pPr algn="just">
              <a:buFont typeface="Wingdings" panose="05000000000000000000" pitchFamily="2" charset="2"/>
              <a:buChar char="v"/>
            </a:pPr>
            <a:r>
              <a:rPr lang="en-US" sz="6400" dirty="0">
                <a:solidFill>
                  <a:schemeClr val="bg1"/>
                </a:solidFill>
                <a:latin typeface="Times New Roman" panose="02020603050405020304" pitchFamily="18" charset="0"/>
                <a:cs typeface="Times New Roman" panose="02020603050405020304" pitchFamily="18" charset="0"/>
              </a:rPr>
              <a:t>Problem Statement</a:t>
            </a:r>
          </a:p>
          <a:p>
            <a:pPr algn="just">
              <a:buFont typeface="Wingdings" panose="05000000000000000000" pitchFamily="2" charset="2"/>
              <a:buChar char="v"/>
            </a:pPr>
            <a:r>
              <a:rPr lang="en-US" sz="6400" dirty="0">
                <a:solidFill>
                  <a:schemeClr val="bg1"/>
                </a:solidFill>
                <a:latin typeface="Times New Roman" panose="02020603050405020304" pitchFamily="18" charset="0"/>
                <a:cs typeface="Times New Roman" panose="02020603050405020304" pitchFamily="18" charset="0"/>
              </a:rPr>
              <a:t>WHY Used?</a:t>
            </a:r>
          </a:p>
          <a:p>
            <a:pPr marL="514350" indent="-514350" algn="just">
              <a:buFont typeface="+mj-lt"/>
              <a:buAutoNum type="romanUcPeriod"/>
            </a:pPr>
            <a:r>
              <a:rPr lang="en-US" sz="6400" dirty="0">
                <a:solidFill>
                  <a:schemeClr val="bg1"/>
                </a:solidFill>
                <a:latin typeface="Times New Roman" panose="02020603050405020304" pitchFamily="18" charset="0"/>
                <a:cs typeface="Times New Roman" panose="02020603050405020304" pitchFamily="18" charset="0"/>
              </a:rPr>
              <a:t>Proposes</a:t>
            </a:r>
          </a:p>
          <a:p>
            <a:pPr marL="514350" indent="-514350" algn="just">
              <a:buFont typeface="+mj-lt"/>
              <a:buAutoNum type="romanUcPeriod"/>
            </a:pPr>
            <a:r>
              <a:rPr lang="en-US" sz="6400" dirty="0">
                <a:solidFill>
                  <a:schemeClr val="bg1"/>
                </a:solidFill>
                <a:latin typeface="Times New Roman" panose="02020603050405020304" pitchFamily="18" charset="0"/>
                <a:cs typeface="Times New Roman" panose="02020603050405020304" pitchFamily="18" charset="0"/>
              </a:rPr>
              <a:t>Methods</a:t>
            </a:r>
          </a:p>
          <a:p>
            <a:pPr marL="514350" indent="-514350" algn="just">
              <a:buFont typeface="+mj-lt"/>
              <a:buAutoNum type="romanUcPeriod"/>
            </a:pPr>
            <a:r>
              <a:rPr lang="en-US" sz="6400" dirty="0">
                <a:solidFill>
                  <a:schemeClr val="bg1"/>
                </a:solidFill>
                <a:latin typeface="Times New Roman" panose="02020603050405020304" pitchFamily="18" charset="0"/>
                <a:cs typeface="Times New Roman" panose="02020603050405020304" pitchFamily="18" charset="0"/>
              </a:rPr>
              <a:t>Examples</a:t>
            </a:r>
          </a:p>
          <a:p>
            <a:pPr algn="just">
              <a:buFont typeface="Wingdings" panose="05000000000000000000" pitchFamily="2" charset="2"/>
              <a:buChar char="v"/>
            </a:pPr>
            <a:r>
              <a:rPr lang="en-US" sz="6400" dirty="0">
                <a:solidFill>
                  <a:schemeClr val="bg1"/>
                </a:solidFill>
                <a:latin typeface="Times New Roman" panose="02020603050405020304" pitchFamily="18" charset="0"/>
                <a:cs typeface="Times New Roman" panose="02020603050405020304" pitchFamily="18" charset="0"/>
              </a:rPr>
              <a:t>How Bug Created</a:t>
            </a:r>
          </a:p>
          <a:p>
            <a:pPr marL="514350" indent="-514350" algn="just">
              <a:buFont typeface="+mj-lt"/>
              <a:buAutoNum type="romanUcPeriod"/>
            </a:pPr>
            <a:r>
              <a:rPr lang="en-US" sz="6400" dirty="0">
                <a:solidFill>
                  <a:schemeClr val="bg1"/>
                </a:solidFill>
                <a:latin typeface="Times New Roman" panose="02020603050405020304" pitchFamily="18" charset="0"/>
                <a:cs typeface="Times New Roman" panose="02020603050405020304" pitchFamily="18" charset="0"/>
              </a:rPr>
              <a:t>Frontend</a:t>
            </a:r>
          </a:p>
          <a:p>
            <a:pPr marL="514350" indent="-514350" algn="just">
              <a:buFont typeface="+mj-lt"/>
              <a:buAutoNum type="romanUcPeriod"/>
            </a:pPr>
            <a:r>
              <a:rPr lang="en-US" sz="6400" dirty="0">
                <a:solidFill>
                  <a:schemeClr val="bg1"/>
                </a:solidFill>
                <a:latin typeface="Times New Roman" panose="02020603050405020304" pitchFamily="18" charset="0"/>
                <a:cs typeface="Times New Roman" panose="02020603050405020304" pitchFamily="18" charset="0"/>
              </a:rPr>
              <a:t>Backend</a:t>
            </a:r>
          </a:p>
          <a:p>
            <a:pPr algn="just">
              <a:buFont typeface="Wingdings" panose="05000000000000000000" pitchFamily="2" charset="2"/>
              <a:buChar char="v"/>
            </a:pPr>
            <a:r>
              <a:rPr lang="en-US" sz="6400" dirty="0">
                <a:solidFill>
                  <a:schemeClr val="bg1"/>
                </a:solidFill>
                <a:latin typeface="Times New Roman" panose="02020603050405020304" pitchFamily="18" charset="0"/>
                <a:cs typeface="Times New Roman" panose="02020603050405020304" pitchFamily="18" charset="0"/>
              </a:rPr>
              <a:t>UI Design</a:t>
            </a:r>
          </a:p>
          <a:p>
            <a:pPr marL="514350" indent="-514350" algn="just">
              <a:buFont typeface="+mj-lt"/>
              <a:buAutoNum type="romanUcPeriod"/>
            </a:pPr>
            <a:r>
              <a:rPr lang="en-US" sz="6400" dirty="0">
                <a:solidFill>
                  <a:schemeClr val="bg1"/>
                </a:solidFill>
                <a:latin typeface="Times New Roman" panose="02020603050405020304" pitchFamily="18" charset="0"/>
                <a:cs typeface="Times New Roman" panose="02020603050405020304" pitchFamily="18" charset="0"/>
              </a:rPr>
              <a:t>Layout Design</a:t>
            </a:r>
          </a:p>
          <a:p>
            <a:pPr marL="514350" indent="-514350" algn="just">
              <a:buFont typeface="+mj-lt"/>
              <a:buAutoNum type="romanUcPeriod"/>
            </a:pPr>
            <a:r>
              <a:rPr lang="en-US" sz="6400" dirty="0">
                <a:solidFill>
                  <a:schemeClr val="bg1"/>
                </a:solidFill>
                <a:latin typeface="Times New Roman" panose="02020603050405020304" pitchFamily="18" charset="0"/>
                <a:cs typeface="Times New Roman" panose="02020603050405020304" pitchFamily="18" charset="0"/>
              </a:rPr>
              <a:t>Feasible Elements Used </a:t>
            </a:r>
          </a:p>
          <a:p>
            <a:pPr algn="just">
              <a:buFont typeface="Wingdings" panose="05000000000000000000" pitchFamily="2" charset="2"/>
              <a:buChar char="v"/>
            </a:pPr>
            <a:r>
              <a:rPr lang="en-US" sz="6400" dirty="0">
                <a:solidFill>
                  <a:schemeClr val="bg1"/>
                </a:solidFill>
                <a:latin typeface="Times New Roman" panose="02020603050405020304" pitchFamily="18" charset="0"/>
                <a:cs typeface="Times New Roman" panose="02020603050405020304" pitchFamily="18" charset="0"/>
              </a:rPr>
              <a:t>Conclusion</a:t>
            </a:r>
          </a:p>
          <a:p>
            <a:endParaRPr lang="en-IN" dirty="0"/>
          </a:p>
        </p:txBody>
      </p:sp>
    </p:spTree>
    <p:extLst>
      <p:ext uri="{BB962C8B-B14F-4D97-AF65-F5344CB8AC3E}">
        <p14:creationId xmlns:p14="http://schemas.microsoft.com/office/powerpoint/2010/main" val="1921641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CE607-96C4-DEDD-4EA2-5CDE4648B2BD}"/>
              </a:ext>
            </a:extLst>
          </p:cNvPr>
          <p:cNvSpPr>
            <a:spLocks noGrp="1"/>
          </p:cNvSpPr>
          <p:nvPr>
            <p:ph type="title"/>
          </p:nvPr>
        </p:nvSpPr>
        <p:spPr>
          <a:xfrm>
            <a:off x="1265169" y="284221"/>
            <a:ext cx="9905998" cy="1478570"/>
          </a:xfrm>
        </p:spPr>
        <p:txBody>
          <a:bodyPr/>
          <a:lstStyle/>
          <a:p>
            <a:r>
              <a:rPr lang="en-US" dirty="0">
                <a:latin typeface="Times New Roman" panose="02020603050405020304" pitchFamily="18" charset="0"/>
                <a:cs typeface="Times New Roman" panose="02020603050405020304" pitchFamily="18" charset="0"/>
              </a:rPr>
              <a:t>ABSTRACT</a:t>
            </a:r>
            <a:endParaRPr lang="en-IN" dirty="0"/>
          </a:p>
        </p:txBody>
      </p:sp>
      <p:sp>
        <p:nvSpPr>
          <p:cNvPr id="3" name="Content Placeholder 2">
            <a:extLst>
              <a:ext uri="{FF2B5EF4-FFF2-40B4-BE49-F238E27FC236}">
                <a16:creationId xmlns:a16="http://schemas.microsoft.com/office/drawing/2014/main" id="{6304CDB1-805D-402C-A43E-2C3FCC6EF550}"/>
              </a:ext>
            </a:extLst>
          </p:cNvPr>
          <p:cNvSpPr>
            <a:spLocks noGrp="1"/>
          </p:cNvSpPr>
          <p:nvPr>
            <p:ph idx="1"/>
          </p:nvPr>
        </p:nvSpPr>
        <p:spPr>
          <a:xfrm>
            <a:off x="1020832" y="1658143"/>
            <a:ext cx="9905999" cy="3541714"/>
          </a:xfrm>
        </p:spPr>
        <p:txBody>
          <a:bodyPr>
            <a:noAutofit/>
          </a:bodyPr>
          <a:lstStyle/>
          <a:p>
            <a:r>
              <a:rPr lang="en-IN" sz="1600" b="1" dirty="0">
                <a:solidFill>
                  <a:schemeClr val="bg1"/>
                </a:solidFill>
                <a:effectLst/>
                <a:latin typeface="Times New Roman" panose="02020603050405020304" pitchFamily="18" charset="0"/>
                <a:ea typeface="Calibri" panose="020F0502020204030204" pitchFamily="34" charset="0"/>
              </a:rPr>
              <a:t>Lexical analyser</a:t>
            </a:r>
            <a:r>
              <a:rPr lang="en-IN" sz="1600" dirty="0">
                <a:solidFill>
                  <a:schemeClr val="bg1"/>
                </a:solidFill>
                <a:effectLst/>
                <a:latin typeface="Times New Roman" panose="02020603050405020304" pitchFamily="18" charset="0"/>
                <a:ea typeface="Calibri" panose="020F0502020204030204" pitchFamily="34" charset="0"/>
              </a:rPr>
              <a:t>: This phase involves breaking down the input source code into tokens or lexemes, identifying keywords, identifiers, operators, and literals. In our project, this phase will be pivotal in handling the limited input size efficiently, ensuring accurate tokenization within the specified constraints. </a:t>
            </a:r>
            <a:r>
              <a:rPr lang="en-IN" sz="1600" b="1" dirty="0">
                <a:solidFill>
                  <a:schemeClr val="bg1"/>
                </a:solidFill>
                <a:effectLst/>
                <a:latin typeface="Times New Roman" panose="02020603050405020304" pitchFamily="18" charset="0"/>
                <a:ea typeface="Calibri" panose="020F0502020204030204" pitchFamily="34" charset="0"/>
              </a:rPr>
              <a:t>Syntax Analysis</a:t>
            </a:r>
            <a:r>
              <a:rPr lang="en-IN" sz="1600" dirty="0">
                <a:solidFill>
                  <a:schemeClr val="bg1"/>
                </a:solidFill>
                <a:effectLst/>
                <a:latin typeface="Times New Roman" panose="02020603050405020304" pitchFamily="18" charset="0"/>
                <a:ea typeface="Calibri" panose="020F0502020204030204" pitchFamily="34" charset="0"/>
              </a:rPr>
              <a:t>: Syntax analysis verifies the structure of the source code based on the grammar rules of the programming language. With a focus on a maximum input size of 6 elements, this phase becomes critical in detecting and reporting any syntactic errors within the limited code space. </a:t>
            </a:r>
            <a:r>
              <a:rPr lang="en-IN" sz="1600" b="1" dirty="0">
                <a:solidFill>
                  <a:schemeClr val="bg1"/>
                </a:solidFill>
                <a:effectLst/>
                <a:latin typeface="Times New Roman" panose="02020603050405020304" pitchFamily="18" charset="0"/>
                <a:ea typeface="Calibri" panose="020F0502020204030204" pitchFamily="34" charset="0"/>
              </a:rPr>
              <a:t>Semantic Analysis</a:t>
            </a:r>
            <a:r>
              <a:rPr lang="en-IN" sz="1600" dirty="0">
                <a:solidFill>
                  <a:schemeClr val="bg1"/>
                </a:solidFill>
                <a:effectLst/>
                <a:latin typeface="Times New Roman" panose="02020603050405020304" pitchFamily="18" charset="0"/>
                <a:ea typeface="Calibri" panose="020F0502020204030204" pitchFamily="34" charset="0"/>
              </a:rPr>
              <a:t>: Semantic analysis checks the meaning and consistency of the code. Despite the small input size, this phase remains essential for detecting semantic errors and ensuring the correctness of the program logic within the defined constraints </a:t>
            </a:r>
            <a:r>
              <a:rPr lang="en-IN" sz="1600" b="1" dirty="0">
                <a:solidFill>
                  <a:schemeClr val="bg1"/>
                </a:solidFill>
                <a:effectLst/>
                <a:latin typeface="Times New Roman" panose="02020603050405020304" pitchFamily="18" charset="0"/>
                <a:ea typeface="Calibri" panose="020F0502020204030204" pitchFamily="34" charset="0"/>
              </a:rPr>
              <a:t>. Intermediate Code Generation</a:t>
            </a:r>
            <a:r>
              <a:rPr lang="en-IN" sz="1600" dirty="0">
                <a:solidFill>
                  <a:schemeClr val="bg1"/>
                </a:solidFill>
                <a:effectLst/>
                <a:latin typeface="Times New Roman" panose="02020603050405020304" pitchFamily="18" charset="0"/>
                <a:ea typeface="Calibri" panose="020F0502020204030204" pitchFamily="34" charset="0"/>
              </a:rPr>
              <a:t>: This phase involves generating an intermediate representation of the source code, which simplifies subsequent optimization and code generation stages. Despite the restricted input size, generating an intermediate code is valuable for maintaining modularity and facilitating optimization</a:t>
            </a:r>
            <a:r>
              <a:rPr lang="en-IN" sz="1600" b="1" dirty="0">
                <a:solidFill>
                  <a:schemeClr val="bg1"/>
                </a:solidFill>
                <a:effectLst/>
                <a:latin typeface="Times New Roman" panose="02020603050405020304" pitchFamily="18" charset="0"/>
                <a:ea typeface="Calibri" panose="020F0502020204030204" pitchFamily="34" charset="0"/>
              </a:rPr>
              <a:t>. Code Optimization</a:t>
            </a:r>
            <a:r>
              <a:rPr lang="en-IN" sz="1600" dirty="0">
                <a:solidFill>
                  <a:schemeClr val="bg1"/>
                </a:solidFill>
                <a:effectLst/>
                <a:latin typeface="Times New Roman" panose="02020603050405020304" pitchFamily="18" charset="0"/>
                <a:ea typeface="Calibri" panose="020F0502020204030204" pitchFamily="34" charset="0"/>
              </a:rPr>
              <a:t>: Optimization techniques aim to improve the efficiency and performance of the generated code. Even with a limited input size, applying optimization strategies can enhance the execution speed and resource utilization of the compiled program. </a:t>
            </a:r>
            <a:r>
              <a:rPr lang="en-IN" sz="1600" b="1" dirty="0">
                <a:solidFill>
                  <a:schemeClr val="bg1"/>
                </a:solidFill>
                <a:effectLst/>
                <a:latin typeface="Times New Roman" panose="02020603050405020304" pitchFamily="18" charset="0"/>
                <a:ea typeface="Calibri" panose="020F0502020204030204" pitchFamily="34" charset="0"/>
              </a:rPr>
              <a:t>Code Generation</a:t>
            </a:r>
            <a:r>
              <a:rPr lang="en-IN" sz="1600" dirty="0">
                <a:solidFill>
                  <a:schemeClr val="bg1"/>
                </a:solidFill>
                <a:effectLst/>
                <a:latin typeface="Times New Roman" panose="02020603050405020304" pitchFamily="18" charset="0"/>
                <a:ea typeface="Calibri" panose="020F0502020204030204" pitchFamily="34" charset="0"/>
              </a:rPr>
              <a:t>: The final phase translates the optimized intermediate code into executable machine code suitable for the target platform. Adhering to the constraint of a maximum input size of 6 elements, this phase ensures the generation of compact and efficient machine code</a:t>
            </a:r>
            <a:endParaRPr lang="en-IN" sz="1600" dirty="0">
              <a:solidFill>
                <a:schemeClr val="bg1"/>
              </a:solidFill>
            </a:endParaRPr>
          </a:p>
        </p:txBody>
      </p:sp>
    </p:spTree>
    <p:extLst>
      <p:ext uri="{BB962C8B-B14F-4D97-AF65-F5344CB8AC3E}">
        <p14:creationId xmlns:p14="http://schemas.microsoft.com/office/powerpoint/2010/main" val="2305221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CE89C-3057-FC57-9AFE-505293E767E1}"/>
              </a:ext>
            </a:extLst>
          </p:cNvPr>
          <p:cNvSpPr>
            <a:spLocks noGrp="1"/>
          </p:cNvSpPr>
          <p:nvPr>
            <p:ph type="title"/>
          </p:nvPr>
        </p:nvSpPr>
        <p:spPr>
          <a:xfrm>
            <a:off x="1141412" y="291402"/>
            <a:ext cx="9905999" cy="1205802"/>
          </a:xfrm>
        </p:spPr>
        <p:txBody>
          <a:bodyPr/>
          <a:lstStyle/>
          <a:p>
            <a:r>
              <a:rPr lang="en-IN" sz="4000" b="1" kern="100" dirty="0">
                <a:effectLst/>
                <a:latin typeface="Times New Roman" panose="02020603050405020304" pitchFamily="18" charset="0"/>
                <a:ea typeface="Calibri" panose="020F0502020204030204" pitchFamily="34" charset="0"/>
                <a:cs typeface="Times New Roman" panose="02020603050405020304" pitchFamily="18" charset="0"/>
              </a:rPr>
              <a:t>INTRODUCTION:</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E10CE250-04D3-865E-C77A-3AE126F9A876}"/>
              </a:ext>
            </a:extLst>
          </p:cNvPr>
          <p:cNvSpPr>
            <a:spLocks noGrp="1"/>
          </p:cNvSpPr>
          <p:nvPr>
            <p:ph idx="1"/>
          </p:nvPr>
        </p:nvSpPr>
        <p:spPr>
          <a:xfrm>
            <a:off x="1141412" y="1426866"/>
            <a:ext cx="9905999" cy="4364335"/>
          </a:xfrm>
        </p:spPr>
        <p:txBody>
          <a:bodyPr/>
          <a:lstStyle/>
          <a:p>
            <a:pPr indent="457200" algn="just">
              <a:lnSpc>
                <a:spcPct val="107000"/>
              </a:lnSpc>
              <a:spcAft>
                <a:spcPts val="800"/>
              </a:spcAft>
            </a:pPr>
            <a:r>
              <a:rPr lang="en-IN"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One essential compiler improvement that has a big influence on produced code speed is register allocation. The goal of register allocation is to reduce the amount of intermediate values that must be stored in memory by mapping program variables to a restricted number of hardware registers. Since accessing registers on current CPUs is much quicker than accessing memory</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p>
          <a:p>
            <a:r>
              <a:rPr lang="en-IN" sz="1800" dirty="0">
                <a:solidFill>
                  <a:schemeClr val="bg1"/>
                </a:solidFill>
                <a:effectLst/>
                <a:latin typeface="Times New Roman" panose="02020603050405020304" pitchFamily="18" charset="0"/>
                <a:ea typeface="Calibri" panose="020F0502020204030204" pitchFamily="34" charset="0"/>
              </a:rPr>
              <a:t>A difficult optimization problem is efficient register allocation, especially for architectures with few registers and intricate instruction sets. The objective is to reduce the amount of register spills and fills, which happen when a scarcity of registers forces a variable to be temporarily stored in memory. The register allocation problem has been approached using a variety of techniques, from straightforward heuristics to complex graph colouring algorithms. This work provides a comprehensive analysis of effective register allocation strategies, emphasizing new methods that overcome the drawbacks of the state of the matter.</a:t>
            </a:r>
            <a:r>
              <a:rPr lang="en-IN" sz="1800" kern="0" dirty="0">
                <a:solidFill>
                  <a:schemeClr val="bg1"/>
                </a:solidFill>
                <a:effectLst/>
                <a:latin typeface="Segoe UI" panose="020B0502040204020203" pitchFamily="34" charset="0"/>
                <a:ea typeface="Times New Roman" panose="02020603050405020304" pitchFamily="18" charset="0"/>
              </a:rPr>
              <a:t> </a:t>
            </a:r>
            <a:endParaRPr lang="en-IN" dirty="0">
              <a:solidFill>
                <a:schemeClr val="bg1"/>
              </a:solidFill>
            </a:endParaRPr>
          </a:p>
        </p:txBody>
      </p:sp>
    </p:spTree>
    <p:extLst>
      <p:ext uri="{BB962C8B-B14F-4D97-AF65-F5344CB8AC3E}">
        <p14:creationId xmlns:p14="http://schemas.microsoft.com/office/powerpoint/2010/main" val="2425343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2530E-AE97-7A35-FBBF-EF09A70B90E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Problem Statement</a:t>
            </a:r>
            <a:endParaRPr lang="en-IN" dirty="0"/>
          </a:p>
        </p:txBody>
      </p:sp>
      <p:sp>
        <p:nvSpPr>
          <p:cNvPr id="3" name="Content Placeholder 2">
            <a:extLst>
              <a:ext uri="{FF2B5EF4-FFF2-40B4-BE49-F238E27FC236}">
                <a16:creationId xmlns:a16="http://schemas.microsoft.com/office/drawing/2014/main" id="{74E1801E-6D7E-1F36-05F8-AC0EB558B064}"/>
              </a:ext>
            </a:extLst>
          </p:cNvPr>
          <p:cNvSpPr>
            <a:spLocks noGrp="1"/>
          </p:cNvSpPr>
          <p:nvPr>
            <p:ph idx="1"/>
          </p:nvPr>
        </p:nvSpPr>
        <p:spPr>
          <a:xfrm>
            <a:off x="1141413" y="1936955"/>
            <a:ext cx="9905998" cy="3854246"/>
          </a:xfrm>
        </p:spPr>
        <p:txBody>
          <a:bodyPr>
            <a:normAutofit fontScale="85000" lnSpcReduction="10000"/>
          </a:bodyPr>
          <a:lstStyle/>
          <a:p>
            <a:pPr indent="457200" algn="just">
              <a:lnSpc>
                <a:spcPct val="107000"/>
              </a:lnSpc>
              <a:spcAft>
                <a:spcPts val="800"/>
              </a:spcAft>
            </a:pPr>
            <a:r>
              <a:rPr lang="en-IN" sz="18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The project involves designing a compiler system encompassing all essential phases, from lexical analysis to code generation, tailored to handle inputs with a maximum length of 6 elements. The design must prioritize simplicity, efficiency, and adaptability to the constrained input size. Input Size Constraint: The compiler must be capable of processing source code inputs containing a maximum of 6 elements. This constraint adds complexity to the compilation process, requiring meticulous handling of tokenization, parsing, and code generation within the limited code space. Translation to Executable Code: The ultimate goal is to translate the source code into executable machine code that can be run on a target platform. Despite the restriction on input size, the compiler must ensure the generation of correct and optimized machine code suitable for execution. </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indent="457200" algn="just">
              <a:lnSpc>
                <a:spcPct val="107000"/>
              </a:lnSpc>
              <a:spcAft>
                <a:spcPts val="800"/>
              </a:spcAft>
            </a:pPr>
            <a:r>
              <a:rPr lang="en-IN" sz="18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Educational Value: Developing a compiler under constraints provides a hands-on learning experience for understanding compiler design principles, including lexical analysis, parsing, semantic analysis, optimization, and code generation. Practical Application: While the input size constraint may seem artificial, it simulates scenarios where memory or processing power is limited, such as embedded systems or constrained environments. The skills gained from this project are transferable to real-world compiler optimization challenges. Research Potential: Exploring compiler design under constraints can lead to insights into optimizing compiler performance, resource utilization, and code efficiency in resource-constrained environments.</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317915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BADBE-79A2-79EC-EE98-007525BACD54}"/>
              </a:ext>
            </a:extLst>
          </p:cNvPr>
          <p:cNvSpPr>
            <a:spLocks noGrp="1"/>
          </p:cNvSpPr>
          <p:nvPr>
            <p:ph type="title"/>
          </p:nvPr>
        </p:nvSpPr>
        <p:spPr>
          <a:xfrm>
            <a:off x="4759684" y="0"/>
            <a:ext cx="9905998" cy="1478570"/>
          </a:xfrm>
        </p:spPr>
        <p:txBody>
          <a:bodyPr/>
          <a:lstStyle/>
          <a:p>
            <a:r>
              <a:rPr lang="en-IN" dirty="0"/>
              <a:t>ARCHITECTURE </a:t>
            </a:r>
          </a:p>
        </p:txBody>
      </p:sp>
      <p:pic>
        <p:nvPicPr>
          <p:cNvPr id="9218" name="Picture 2">
            <a:extLst>
              <a:ext uri="{FF2B5EF4-FFF2-40B4-BE49-F238E27FC236}">
                <a16:creationId xmlns:a16="http://schemas.microsoft.com/office/drawing/2014/main" id="{FBEC0175-21EE-3F20-B52D-026D4A45C19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46591" y="1678328"/>
            <a:ext cx="5903886" cy="4053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5415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50508-9F6E-27D3-CA4D-8EC98A30B44F}"/>
              </a:ext>
            </a:extLst>
          </p:cNvPr>
          <p:cNvSpPr>
            <a:spLocks noGrp="1"/>
          </p:cNvSpPr>
          <p:nvPr>
            <p:ph type="title"/>
          </p:nvPr>
        </p:nvSpPr>
        <p:spPr/>
        <p:txBody>
          <a:bodyPr/>
          <a:lstStyle/>
          <a:p>
            <a:r>
              <a:rPr lang="en-IN" b="0" i="0" dirty="0">
                <a:solidFill>
                  <a:srgbClr val="ECECEC"/>
                </a:solidFill>
                <a:effectLst/>
                <a:latin typeface="Söhne"/>
              </a:rPr>
              <a:t>WHY PHASES OF COMPILER?</a:t>
            </a:r>
            <a:endParaRPr lang="en-IN" dirty="0"/>
          </a:p>
        </p:txBody>
      </p:sp>
      <p:sp>
        <p:nvSpPr>
          <p:cNvPr id="3" name="Content Placeholder 2">
            <a:extLst>
              <a:ext uri="{FF2B5EF4-FFF2-40B4-BE49-F238E27FC236}">
                <a16:creationId xmlns:a16="http://schemas.microsoft.com/office/drawing/2014/main" id="{A54D5661-0DC2-5463-EBF8-17EAB6F64B01}"/>
              </a:ext>
            </a:extLst>
          </p:cNvPr>
          <p:cNvSpPr>
            <a:spLocks noGrp="1"/>
          </p:cNvSpPr>
          <p:nvPr>
            <p:ph idx="1"/>
          </p:nvPr>
        </p:nvSpPr>
        <p:spPr/>
        <p:txBody>
          <a:bodyPr>
            <a:normAutofit/>
          </a:bodyPr>
          <a:lstStyle/>
          <a:p>
            <a:r>
              <a:rPr lang="en-IN" b="1" i="0" dirty="0">
                <a:solidFill>
                  <a:schemeClr val="bg1"/>
                </a:solidFill>
                <a:effectLst/>
                <a:latin typeface="Söhne"/>
              </a:rPr>
              <a:t>Modularity and Maintainability</a:t>
            </a:r>
          </a:p>
          <a:p>
            <a:r>
              <a:rPr lang="en-IN" b="1" i="0" dirty="0">
                <a:solidFill>
                  <a:schemeClr val="bg1"/>
                </a:solidFill>
                <a:effectLst/>
                <a:latin typeface="Söhne"/>
              </a:rPr>
              <a:t>Optimization Opportunities</a:t>
            </a:r>
            <a:endParaRPr lang="en-IN" b="1" dirty="0">
              <a:solidFill>
                <a:schemeClr val="bg1"/>
              </a:solidFill>
              <a:latin typeface="Söhne"/>
            </a:endParaRPr>
          </a:p>
          <a:p>
            <a:r>
              <a:rPr lang="en-IN" b="1" i="0" dirty="0">
                <a:solidFill>
                  <a:schemeClr val="bg1"/>
                </a:solidFill>
                <a:effectLst/>
                <a:latin typeface="Söhne"/>
              </a:rPr>
              <a:t>Portability</a:t>
            </a:r>
            <a:endParaRPr lang="en-IN" dirty="0">
              <a:solidFill>
                <a:schemeClr val="bg1"/>
              </a:solidFill>
              <a:latin typeface="Söhne"/>
            </a:endParaRPr>
          </a:p>
          <a:p>
            <a:r>
              <a:rPr lang="en-IN" b="1" i="0" dirty="0">
                <a:solidFill>
                  <a:schemeClr val="bg1"/>
                </a:solidFill>
                <a:effectLst/>
                <a:latin typeface="Söhne"/>
              </a:rPr>
              <a:t>Error Detection and Reporting</a:t>
            </a:r>
          </a:p>
          <a:p>
            <a:r>
              <a:rPr lang="en-IN" b="1" i="0" dirty="0">
                <a:solidFill>
                  <a:schemeClr val="bg1"/>
                </a:solidFill>
                <a:effectLst/>
                <a:latin typeface="Söhne"/>
              </a:rPr>
              <a:t>Understanding and Teaching</a:t>
            </a:r>
            <a:endParaRPr lang="en-IN" dirty="0">
              <a:solidFill>
                <a:schemeClr val="bg1"/>
              </a:solidFill>
            </a:endParaRPr>
          </a:p>
        </p:txBody>
      </p:sp>
    </p:spTree>
    <p:extLst>
      <p:ext uri="{BB962C8B-B14F-4D97-AF65-F5344CB8AC3E}">
        <p14:creationId xmlns:p14="http://schemas.microsoft.com/office/powerpoint/2010/main" val="1210078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8C35B-5D73-C4B2-8321-93CA980CDDF4}"/>
              </a:ext>
            </a:extLst>
          </p:cNvPr>
          <p:cNvSpPr>
            <a:spLocks noGrp="1"/>
          </p:cNvSpPr>
          <p:nvPr>
            <p:ph type="title"/>
          </p:nvPr>
        </p:nvSpPr>
        <p:spPr/>
        <p:txBody>
          <a:bodyPr/>
          <a:lstStyle/>
          <a:p>
            <a:r>
              <a:rPr lang="en-IN" b="1" i="0" dirty="0">
                <a:solidFill>
                  <a:srgbClr val="ECECEC"/>
                </a:solidFill>
                <a:effectLst/>
                <a:latin typeface="Söhne"/>
              </a:rPr>
              <a:t>Lexical Analysis (Scanner)</a:t>
            </a:r>
            <a:br>
              <a:rPr lang="en-IN" b="1" i="0" dirty="0">
                <a:solidFill>
                  <a:srgbClr val="ECECEC"/>
                </a:solidFill>
                <a:effectLst/>
                <a:latin typeface="Söhne"/>
              </a:rPr>
            </a:br>
            <a:endParaRPr lang="en-IN" dirty="0"/>
          </a:p>
        </p:txBody>
      </p:sp>
      <p:sp>
        <p:nvSpPr>
          <p:cNvPr id="3" name="Content Placeholder 2">
            <a:extLst>
              <a:ext uri="{FF2B5EF4-FFF2-40B4-BE49-F238E27FC236}">
                <a16:creationId xmlns:a16="http://schemas.microsoft.com/office/drawing/2014/main" id="{222885FF-ED84-82A4-35F4-D63E51C47E19}"/>
              </a:ext>
            </a:extLst>
          </p:cNvPr>
          <p:cNvSpPr>
            <a:spLocks noGrp="1"/>
          </p:cNvSpPr>
          <p:nvPr>
            <p:ph idx="1"/>
          </p:nvPr>
        </p:nvSpPr>
        <p:spPr>
          <a:xfrm>
            <a:off x="1003761" y="1541565"/>
            <a:ext cx="9905999" cy="3541714"/>
          </a:xfrm>
        </p:spPr>
        <p:txBody>
          <a:bodyPr/>
          <a:lstStyle/>
          <a:p>
            <a:r>
              <a:rPr lang="en-US" b="0" i="0" dirty="0">
                <a:solidFill>
                  <a:srgbClr val="ECECEC"/>
                </a:solidFill>
                <a:effectLst/>
                <a:latin typeface="Söhne"/>
              </a:rPr>
              <a:t>Develop a scanner that reads the input source code character by character and recognizes tokens based on predefined lexical rules.</a:t>
            </a:r>
            <a:endParaRPr lang="en-IN" dirty="0"/>
          </a:p>
        </p:txBody>
      </p:sp>
      <p:pic>
        <p:nvPicPr>
          <p:cNvPr id="2050" name="Picture 2">
            <a:extLst>
              <a:ext uri="{FF2B5EF4-FFF2-40B4-BE49-F238E27FC236}">
                <a16:creationId xmlns:a16="http://schemas.microsoft.com/office/drawing/2014/main" id="{745D420B-7558-3B98-9986-6B06F5A990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922" y="2502310"/>
            <a:ext cx="7796980" cy="4188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3180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3F7BA-CA41-749A-F43F-F97157BBFE4B}"/>
              </a:ext>
            </a:extLst>
          </p:cNvPr>
          <p:cNvSpPr>
            <a:spLocks noGrp="1"/>
          </p:cNvSpPr>
          <p:nvPr>
            <p:ph type="title"/>
          </p:nvPr>
        </p:nvSpPr>
        <p:spPr/>
        <p:txBody>
          <a:bodyPr/>
          <a:lstStyle/>
          <a:p>
            <a:r>
              <a:rPr lang="en-IN" b="1" i="0" dirty="0">
                <a:solidFill>
                  <a:srgbClr val="ECECEC"/>
                </a:solidFill>
                <a:effectLst/>
                <a:latin typeface="Söhne"/>
              </a:rPr>
              <a:t>Syntax Analysis (Parser)</a:t>
            </a:r>
            <a:br>
              <a:rPr lang="en-IN" b="1" i="0" dirty="0">
                <a:solidFill>
                  <a:srgbClr val="ECECEC"/>
                </a:solidFill>
                <a:effectLst/>
                <a:latin typeface="Söhne"/>
              </a:rPr>
            </a:br>
            <a:endParaRPr lang="en-IN" dirty="0"/>
          </a:p>
        </p:txBody>
      </p:sp>
      <p:sp>
        <p:nvSpPr>
          <p:cNvPr id="3" name="Content Placeholder 2">
            <a:extLst>
              <a:ext uri="{FF2B5EF4-FFF2-40B4-BE49-F238E27FC236}">
                <a16:creationId xmlns:a16="http://schemas.microsoft.com/office/drawing/2014/main" id="{18F38D46-8EFD-7A98-B0BD-F374913BE5DF}"/>
              </a:ext>
            </a:extLst>
          </p:cNvPr>
          <p:cNvSpPr>
            <a:spLocks noGrp="1"/>
          </p:cNvSpPr>
          <p:nvPr>
            <p:ph idx="1"/>
          </p:nvPr>
        </p:nvSpPr>
        <p:spPr>
          <a:xfrm>
            <a:off x="1141413" y="1376516"/>
            <a:ext cx="9905998" cy="4414685"/>
          </a:xfrm>
        </p:spPr>
        <p:txBody>
          <a:bodyPr/>
          <a:lstStyle/>
          <a:p>
            <a:r>
              <a:rPr lang="en-US" b="0" i="0" dirty="0">
                <a:solidFill>
                  <a:srgbClr val="ECECEC"/>
                </a:solidFill>
                <a:effectLst/>
                <a:latin typeface="Söhne"/>
              </a:rPr>
              <a:t>Construct a parser that analyzes the syntactic structure of the input source code and builds a parse tree or abstract syntax tree</a:t>
            </a:r>
            <a:endParaRPr lang="en-IN" dirty="0"/>
          </a:p>
        </p:txBody>
      </p:sp>
      <p:pic>
        <p:nvPicPr>
          <p:cNvPr id="3074" name="Picture 2">
            <a:extLst>
              <a:ext uri="{FF2B5EF4-FFF2-40B4-BE49-F238E27FC236}">
                <a16:creationId xmlns:a16="http://schemas.microsoft.com/office/drawing/2014/main" id="{0EC9859C-99B8-6C63-C499-30E872F80D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4710" y="2576051"/>
            <a:ext cx="5801032" cy="3973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65804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162</TotalTime>
  <Words>1091</Words>
  <Application>Microsoft Office PowerPoint</Application>
  <PresentationFormat>Widescreen</PresentationFormat>
  <Paragraphs>54</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Calibri</vt:lpstr>
      <vt:lpstr>Calibri Light</vt:lpstr>
      <vt:lpstr>Segoe UI</vt:lpstr>
      <vt:lpstr>Söhne</vt:lpstr>
      <vt:lpstr>Times New Roman</vt:lpstr>
      <vt:lpstr>Tw Cen MT</vt:lpstr>
      <vt:lpstr>Wingdings</vt:lpstr>
      <vt:lpstr>Circuit</vt:lpstr>
      <vt:lpstr>IMPLEMENTING THE PHASES OF  A  COMPILER </vt:lpstr>
      <vt:lpstr>Contents</vt:lpstr>
      <vt:lpstr>ABSTRACT</vt:lpstr>
      <vt:lpstr>INTRODUCTION: </vt:lpstr>
      <vt:lpstr>Problem Statement</vt:lpstr>
      <vt:lpstr>ARCHITECTURE </vt:lpstr>
      <vt:lpstr>WHY PHASES OF COMPILER?</vt:lpstr>
      <vt:lpstr>Lexical Analysis (Scanner) </vt:lpstr>
      <vt:lpstr>Syntax Analysis (Parser) </vt:lpstr>
      <vt:lpstr>Semantic Analysis </vt:lpstr>
      <vt:lpstr>Intermediate Code Generation </vt:lpstr>
      <vt:lpstr>CODE Optimization </vt:lpstr>
      <vt:lpstr>Code Generation </vt:lpstr>
      <vt:lpstr>CODE</vt:lpstr>
      <vt:lpstr>PowerPoint Presentation</vt:lpstr>
      <vt:lpstr>PowerPoint Presentation</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IMPLEMENTING THE PHASES OF  A  COMPILER </dc:title>
  <dc:creator>jahnavi vykuntam</dc:creator>
  <cp:lastModifiedBy>SOUJANYA BUDUGONDA</cp:lastModifiedBy>
  <cp:revision>4</cp:revision>
  <dcterms:created xsi:type="dcterms:W3CDTF">2024-03-27T11:57:01Z</dcterms:created>
  <dcterms:modified xsi:type="dcterms:W3CDTF">2024-03-29T02:58:28Z</dcterms:modified>
</cp:coreProperties>
</file>