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56" r:id="rId3"/>
    <p:sldId id="258" r:id="rId4"/>
    <p:sldId id="261" r:id="rId5"/>
    <p:sldId id="257" r:id="rId6"/>
    <p:sldId id="266" r:id="rId7"/>
    <p:sldId id="267" r:id="rId8"/>
    <p:sldId id="268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299F72-E6FE-C1A2-3077-382EA5B2CE69}" v="50" dt="2019-07-18T11:37:44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AC2EC0-0C7E-4146-B9E1-C498F56BB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902" y="1680906"/>
            <a:ext cx="8911687" cy="207164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6000" b="1" dirty="0">
                <a:latin typeface="Californian FB"/>
              </a:rPr>
              <a:t>OOPS </a:t>
            </a:r>
            <a:r>
              <a:rPr lang="en-US" sz="6000" b="1" dirty="0" smtClean="0">
                <a:latin typeface="Californian FB"/>
              </a:rPr>
              <a:t>CONCEPTS</a:t>
            </a:r>
            <a:r>
              <a:rPr lang="en-US" sz="6000" dirty="0" smtClean="0">
                <a:latin typeface="Californian FB"/>
              </a:rPr>
              <a:t/>
            </a:r>
            <a:br>
              <a:rPr lang="en-US" sz="6000" dirty="0" smtClean="0">
                <a:latin typeface="Californian FB"/>
              </a:rPr>
            </a:br>
            <a:r>
              <a:rPr lang="en-US" sz="6000" dirty="0" smtClean="0">
                <a:latin typeface="Californian FB"/>
              </a:rPr>
              <a:t>          </a:t>
            </a:r>
            <a:r>
              <a:rPr lang="en-US" sz="6000" dirty="0">
                <a:latin typeface="Californian FB"/>
              </a:rPr>
              <a:t> ENCAPSULATION</a:t>
            </a:r>
            <a:br>
              <a:rPr lang="en-US" sz="6000" dirty="0">
                <a:latin typeface="Californian FB"/>
              </a:rPr>
            </a:b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013047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56F980-134D-482E-B1D0-9D2143AF0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793" y="2680073"/>
            <a:ext cx="8911687" cy="1280890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Californian FB"/>
              </a:rPr>
              <a:t>      </a:t>
            </a:r>
            <a:r>
              <a:rPr lang="en-US" sz="7200" b="1" dirty="0" smtClean="0">
                <a:latin typeface="Californian FB"/>
              </a:rPr>
              <a:t>THANK </a:t>
            </a:r>
            <a:r>
              <a:rPr lang="en-US" sz="7200" b="1" dirty="0">
                <a:latin typeface="Californian FB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73858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A692209D-B607-46C3-8560-07AF722916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4874638-CF15-4908-BC4B-4908744D0BA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770" y="564850"/>
            <a:ext cx="3778870" cy="3900118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b="1" dirty="0">
                <a:solidFill>
                  <a:srgbClr val="FEFFFF"/>
                </a:solidFill>
                <a:latin typeface="Californian FB"/>
              </a:rPr>
              <a:t>OVERVIEW:</a:t>
            </a:r>
            <a:r>
              <a:rPr lang="en-US" sz="3400" b="1" dirty="0">
                <a:latin typeface="Californian FB"/>
              </a:rPr>
              <a:t/>
            </a:r>
            <a:br>
              <a:rPr lang="en-US" sz="3400" b="1" dirty="0">
                <a:latin typeface="Californian FB"/>
              </a:rPr>
            </a:br>
            <a:r>
              <a:rPr lang="en-US" sz="3400" dirty="0">
                <a:latin typeface="Californian FB"/>
              </a:rPr>
              <a:t/>
            </a:r>
            <a:br>
              <a:rPr lang="en-US" sz="3400" dirty="0">
                <a:latin typeface="Californian FB"/>
              </a:rPr>
            </a:br>
            <a:r>
              <a:rPr lang="en-US" sz="3400" dirty="0">
                <a:solidFill>
                  <a:srgbClr val="FEFFFF"/>
                </a:solidFill>
                <a:latin typeface="Californian FB"/>
              </a:rPr>
              <a:t>1. </a:t>
            </a:r>
            <a:r>
              <a:rPr lang="en-US" sz="3400" dirty="0" smtClean="0">
                <a:solidFill>
                  <a:srgbClr val="FEFFFF"/>
                </a:solidFill>
                <a:latin typeface="Californian FB"/>
              </a:rPr>
              <a:t>What is Encapsulation?</a:t>
            </a:r>
            <a:r>
              <a:rPr lang="en-US" sz="3400" dirty="0">
                <a:latin typeface="Californian FB"/>
              </a:rPr>
              <a:t/>
            </a:r>
            <a:br>
              <a:rPr lang="en-US" sz="3400" dirty="0">
                <a:latin typeface="Californian FB"/>
              </a:rPr>
            </a:br>
            <a:r>
              <a:rPr lang="en-US" sz="3400" dirty="0" smtClean="0">
                <a:solidFill>
                  <a:srgbClr val="FEFFFF"/>
                </a:solidFill>
                <a:latin typeface="Californian FB"/>
              </a:rPr>
              <a:t>2.Steps</a:t>
            </a:r>
            <a:r>
              <a:rPr lang="en-US" sz="3400" dirty="0">
                <a:solidFill>
                  <a:srgbClr val="FEFFFF"/>
                </a:solidFill>
                <a:latin typeface="Californian FB"/>
              </a:rPr>
              <a:t/>
            </a:r>
            <a:br>
              <a:rPr lang="en-US" sz="3400" dirty="0">
                <a:solidFill>
                  <a:srgbClr val="FEFFFF"/>
                </a:solidFill>
                <a:latin typeface="Californian FB"/>
              </a:rPr>
            </a:br>
            <a:r>
              <a:rPr lang="en-US" sz="3400" dirty="0">
                <a:solidFill>
                  <a:srgbClr val="FEFFFF"/>
                </a:solidFill>
                <a:latin typeface="Californian FB"/>
              </a:rPr>
              <a:t>3. . Real time examples</a:t>
            </a:r>
            <a:br>
              <a:rPr lang="en-US" sz="3400" dirty="0">
                <a:solidFill>
                  <a:srgbClr val="FEFFFF"/>
                </a:solidFill>
                <a:latin typeface="Californian FB"/>
              </a:rPr>
            </a:br>
            <a:r>
              <a:rPr lang="en-US" sz="3400" dirty="0">
                <a:solidFill>
                  <a:srgbClr val="FEFFFF"/>
                </a:solidFill>
                <a:latin typeface="Californian FB"/>
              </a:rPr>
              <a:t>4. Sample Code</a:t>
            </a:r>
            <a:br>
              <a:rPr lang="en-US" sz="3400" dirty="0">
                <a:solidFill>
                  <a:srgbClr val="FEFFFF"/>
                </a:solidFill>
                <a:latin typeface="Californian FB"/>
              </a:rPr>
            </a:br>
            <a:r>
              <a:rPr lang="en-US" sz="3400" dirty="0">
                <a:solidFill>
                  <a:srgbClr val="FEFFFF"/>
                </a:solidFill>
                <a:latin typeface="Californian FB"/>
              </a:rPr>
              <a:t>5. Benefits</a:t>
            </a:r>
          </a:p>
        </p:txBody>
      </p:sp>
      <p:sp>
        <p:nvSpPr>
          <p:cNvPr id="13" name="Freeform 5">
            <a:extLst>
              <a:ext uri="{FF2B5EF4-FFF2-40B4-BE49-F238E27FC236}">
                <a16:creationId xmlns="" xmlns:a16="http://schemas.microsoft.com/office/drawing/2014/main" id="{5F1B8348-CD6E-4561-A704-C232D9A26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07A0BDD1-91B0-4A27-9C19-A3F4954A78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92" b="7865"/>
          <a:stretch/>
        </p:blipFill>
        <p:spPr>
          <a:xfrm>
            <a:off x="6571646" y="694247"/>
            <a:ext cx="3687604" cy="471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BA42E2-61E1-44BB-8F6E-B5D27820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901" y="694216"/>
            <a:ext cx="8911687" cy="1280890"/>
          </a:xfrm>
        </p:spPr>
        <p:txBody>
          <a:bodyPr/>
          <a:lstStyle/>
          <a:p>
            <a:r>
              <a:rPr lang="en-US" b="1" dirty="0">
                <a:latin typeface="Californian FB"/>
              </a:rPr>
              <a:t>WHAT IS ENCAPSULATION???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CE70908-1C10-4040-8E23-06A02B26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9663" y="1721476"/>
            <a:ext cx="8915400" cy="377762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endParaRPr lang="en-US" sz="3600" dirty="0">
              <a:latin typeface="Times"/>
              <a:cs typeface="Times"/>
            </a:endParaRPr>
          </a:p>
          <a:p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 in Java is a mechanism of wrapping the data (variables) and code acting on the data (methods) together as a single unit. In encapsulation, the variables of a class will be hidden from other classes, and can be accessed only through the methods of their current class. Therefore, it is also known as 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hiding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4200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99A000-DE91-4027-ABEA-BB6BBA746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8585" y="1026676"/>
            <a:ext cx="8911687" cy="1280890"/>
          </a:xfrm>
        </p:spPr>
        <p:txBody>
          <a:bodyPr/>
          <a:lstStyle/>
          <a:p>
            <a:r>
              <a:rPr lang="en-US" dirty="0">
                <a:latin typeface="Californian FB"/>
              </a:rPr>
              <a:t>Steps to achieve Encapsulation: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C913561-86FA-4CAB-996B-ABF5A7B5A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8004" y="2708694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latin typeface="Times"/>
                <a:cs typeface="Times"/>
              </a:rPr>
              <a:t>Declare the variables of a class as private.</a:t>
            </a:r>
            <a:endParaRPr lang="en-US"/>
          </a:p>
          <a:p>
            <a:endParaRPr lang="en-US" sz="2800" dirty="0">
              <a:latin typeface="Times"/>
              <a:cs typeface="Times"/>
            </a:endParaRPr>
          </a:p>
          <a:p>
            <a:r>
              <a:rPr lang="en-US" sz="2800" dirty="0">
                <a:latin typeface="Times"/>
                <a:cs typeface="Times"/>
              </a:rPr>
              <a:t>Provide public setter and getter methods to modify and view the variables values.</a:t>
            </a:r>
          </a:p>
        </p:txBody>
      </p:sp>
    </p:spTree>
    <p:extLst>
      <p:ext uri="{BB962C8B-B14F-4D97-AF65-F5344CB8AC3E}">
        <p14:creationId xmlns:p14="http://schemas.microsoft.com/office/powerpoint/2010/main" val="1421884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018EEA-E384-474F-BE63-DECC36262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mbria"/>
              </a:rPr>
              <a:t>Real Time Examples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FB6EFC1B-6A61-4227-A4D5-068282E3B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1818" y="1484269"/>
            <a:ext cx="4539471" cy="2632134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="" xmlns:a16="http://schemas.microsoft.com/office/drawing/2014/main" id="{2926FA68-1CBD-4B13-B280-AFDCC6019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326" y="3817247"/>
            <a:ext cx="4655387" cy="29328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FBDCDE8-781E-4D83-B184-40A8238449AB}"/>
              </a:ext>
            </a:extLst>
          </p:cNvPr>
          <p:cNvSpPr txBox="1"/>
          <p:nvPr/>
        </p:nvSpPr>
        <p:spPr>
          <a:xfrm>
            <a:off x="7973684" y="1805796"/>
            <a:ext cx="38215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alifornian FB"/>
              </a:rPr>
              <a:t>Main medicine enclosed in a capsule.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9857266-E236-4DEF-B900-ACB6EBA293BE}"/>
              </a:ext>
            </a:extLst>
          </p:cNvPr>
          <p:cNvSpPr txBox="1"/>
          <p:nvPr/>
        </p:nvSpPr>
        <p:spPr>
          <a:xfrm>
            <a:off x="1948671" y="5140445"/>
            <a:ext cx="52017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ambria"/>
              </a:rPr>
              <a:t>Engine</a:t>
            </a:r>
            <a:r>
              <a:rPr lang="en-US" sz="2400" smtClean="0">
                <a:latin typeface="Cambria"/>
              </a:rPr>
              <a:t>, </a:t>
            </a:r>
            <a:r>
              <a:rPr lang="en-US" sz="2400" dirty="0">
                <a:latin typeface="Cambria"/>
              </a:rPr>
              <a:t>gear system etc., </a:t>
            </a:r>
            <a:r>
              <a:rPr lang="en-US" sz="2400">
                <a:latin typeface="Cambria"/>
              </a:rPr>
              <a:t>are </a:t>
            </a:r>
            <a:r>
              <a:rPr lang="en-US" sz="2400" smtClean="0">
                <a:latin typeface="Cambria"/>
              </a:rPr>
              <a:t>hidden.</a:t>
            </a:r>
            <a:endParaRPr lang="en-US" sz="2400" dirty="0"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3700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7313" y="546837"/>
            <a:ext cx="8911687" cy="766808"/>
          </a:xfrm>
        </p:spPr>
        <p:txBody>
          <a:bodyPr>
            <a:normAutofit/>
          </a:bodyPr>
          <a:lstStyle/>
          <a:p>
            <a:r>
              <a:rPr lang="en-US" sz="4000" b="1" i="1" dirty="0" smtClean="0">
                <a:latin typeface="Arial Rounded MT Bold" panose="020F0704030504030204" pitchFamily="34" charset="0"/>
              </a:rPr>
              <a:t>Sample Code</a:t>
            </a:r>
            <a:endParaRPr lang="en-US" sz="4000" b="1" i="1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12694" y="1439259"/>
            <a:ext cx="4313864" cy="5151548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EncapTest</a:t>
            </a:r>
            <a:endParaRPr lang="en-US" altLang="en-US" dirty="0">
              <a:solidFill>
                <a:srgbClr val="7F005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 smtClean="0">
                <a:solidFill>
                  <a:srgbClr val="66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 smtClean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en-US" dirty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  <a:r>
              <a:rPr lang="en-US" altLang="en-US" dirty="0">
                <a:solidFill>
                  <a:srgbClr val="66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 smtClean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private</a:t>
            </a:r>
            <a:r>
              <a:rPr lang="en-US" altLang="en-US" dirty="0" smtClean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idNum</a:t>
            </a:r>
            <a:r>
              <a:rPr lang="en-US" altLang="en-US" dirty="0">
                <a:solidFill>
                  <a:srgbClr val="66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dirty="0" smtClean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altLang="en-US" dirty="0" smtClean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age</a:t>
            </a:r>
            <a:r>
              <a:rPr lang="en-US" altLang="en-US" dirty="0">
                <a:solidFill>
                  <a:srgbClr val="66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 smtClean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en-US" dirty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getAge</a:t>
            </a:r>
            <a:r>
              <a:rPr lang="en-US" altLang="en-US" dirty="0">
                <a:solidFill>
                  <a:srgbClr val="66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 smtClean="0">
                <a:solidFill>
                  <a:srgbClr val="66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  <a:r>
              <a:rPr lang="en-US" altLang="en-US" dirty="0" smtClean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 smtClean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return</a:t>
            </a:r>
            <a:r>
              <a:rPr lang="en-US" altLang="en-US" dirty="0" smtClean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altLang="en-US" dirty="0">
                <a:solidFill>
                  <a:srgbClr val="66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 smtClean="0">
                <a:solidFill>
                  <a:srgbClr val="66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r>
              <a:rPr lang="en-US" altLang="en-US" dirty="0" smtClean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dirty="0">
              <a:solidFill>
                <a:srgbClr val="31313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 smtClean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public</a:t>
            </a:r>
            <a:r>
              <a:rPr lang="en-US" altLang="en-US" dirty="0" smtClean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US" altLang="en-US" dirty="0">
                <a:solidFill>
                  <a:srgbClr val="66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 smtClean="0">
                <a:solidFill>
                  <a:srgbClr val="66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  <a:endParaRPr lang="en-US" altLang="en-US" dirty="0">
              <a:solidFill>
                <a:srgbClr val="66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 smtClean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en-US" dirty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  <a:r>
              <a:rPr lang="en-US" altLang="en-US" dirty="0">
                <a:solidFill>
                  <a:srgbClr val="66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 smtClean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en-US" dirty="0">
                <a:solidFill>
                  <a:srgbClr val="66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 smtClean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dirty="0" smtClean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altLang="en-US" dirty="0" smtClean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getIdNum</a:t>
            </a:r>
            <a:r>
              <a:rPr lang="en-US" altLang="en-US" dirty="0">
                <a:solidFill>
                  <a:srgbClr val="66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 smtClean="0">
                <a:solidFill>
                  <a:srgbClr val="66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 smtClean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dirty="0" smtClean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en-US" dirty="0" smtClean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idNum</a:t>
            </a:r>
            <a:r>
              <a:rPr lang="en-US" altLang="en-US" dirty="0">
                <a:solidFill>
                  <a:srgbClr val="66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 smtClean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dirty="0">
                <a:solidFill>
                  <a:srgbClr val="66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setAge</a:t>
            </a:r>
            <a:r>
              <a:rPr lang="en-US" altLang="en-US" dirty="0">
                <a:solidFill>
                  <a:srgbClr val="66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newAge</a:t>
            </a:r>
            <a:r>
              <a:rPr lang="en-US" altLang="en-US" dirty="0">
                <a:solidFill>
                  <a:srgbClr val="66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66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en-US" altLang="en-US" dirty="0">
                <a:solidFill>
                  <a:srgbClr val="66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newAge</a:t>
            </a:r>
            <a:r>
              <a:rPr lang="en-US" altLang="en-US" dirty="0">
                <a:solidFill>
                  <a:srgbClr val="66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solidFill>
                  <a:srgbClr val="66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setName</a:t>
            </a:r>
            <a:r>
              <a:rPr lang="en-US" altLang="en-US" dirty="0">
                <a:solidFill>
                  <a:srgbClr val="66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newName</a:t>
            </a:r>
            <a:r>
              <a:rPr lang="en-US" altLang="en-US" dirty="0">
                <a:solidFill>
                  <a:srgbClr val="66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66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US" altLang="en-US" dirty="0">
                <a:solidFill>
                  <a:srgbClr val="66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newName</a:t>
            </a:r>
            <a:r>
              <a:rPr lang="en-US" altLang="en-US" dirty="0">
                <a:solidFill>
                  <a:srgbClr val="66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66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setIdNum</a:t>
            </a:r>
            <a:r>
              <a:rPr lang="en-US" altLang="en-US" dirty="0">
                <a:solidFill>
                  <a:srgbClr val="66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newId</a:t>
            </a:r>
            <a:r>
              <a:rPr lang="en-US" altLang="en-US" dirty="0">
                <a:solidFill>
                  <a:srgbClr val="66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66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 smtClean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dirty="0" err="1" smtClean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IdNum</a:t>
            </a:r>
            <a:r>
              <a:rPr lang="en-US" altLang="en-US" dirty="0" smtClean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66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newId</a:t>
            </a:r>
            <a:r>
              <a:rPr lang="en-US" altLang="en-US" dirty="0" smtClean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 smtClean="0">
                <a:solidFill>
                  <a:srgbClr val="66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altLang="en-US" dirty="0">
              <a:solidFill>
                <a:srgbClr val="66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66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979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803601" y="1582700"/>
            <a:ext cx="10045058" cy="428700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33308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RunEncap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EncapTest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encap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EncapTest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encap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setName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"James"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encap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setAge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encap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setIdNum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"12343ms"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"Name : 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encap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Age : 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encap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getAge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7044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497" y="868809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altLang="en-US" sz="5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Output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/>
            </a:r>
            <a:b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28604" y="2149699"/>
            <a:ext cx="4386009" cy="553998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 : James Age : 20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635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24373D-F8B4-4905-B65C-9D3E65F9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1680" y="350940"/>
            <a:ext cx="8911687" cy="1280890"/>
          </a:xfrm>
        </p:spPr>
        <p:txBody>
          <a:bodyPr/>
          <a:lstStyle/>
          <a:p>
            <a:r>
              <a:rPr lang="en-US" b="1" dirty="0">
                <a:latin typeface="Californian FB"/>
              </a:rPr>
              <a:t>Benefits of Encapsulation</a:t>
            </a:r>
          </a:p>
        </p:txBody>
      </p:sp>
      <p:pic>
        <p:nvPicPr>
          <p:cNvPr id="4" name="Picture 4" descr="A close up of a piece of paper&#10;&#10;Description generated with high confidence">
            <a:extLst>
              <a:ext uri="{FF2B5EF4-FFF2-40B4-BE49-F238E27FC236}">
                <a16:creationId xmlns="" xmlns:a16="http://schemas.microsoft.com/office/drawing/2014/main" id="{BCDA5204-7A46-48D2-8E75-8DB8CD28D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730" t="29658" r="13227" b="-1141"/>
          <a:stretch/>
        </p:blipFill>
        <p:spPr>
          <a:xfrm>
            <a:off x="2788837" y="1572883"/>
            <a:ext cx="8834568" cy="511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2235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</TotalTime>
  <Words>289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Arial Rounded MT Bold</vt:lpstr>
      <vt:lpstr>Californian FB</vt:lpstr>
      <vt:lpstr>Cambria</vt:lpstr>
      <vt:lpstr>Century Gothic</vt:lpstr>
      <vt:lpstr>Times</vt:lpstr>
      <vt:lpstr>Times New Roman</vt:lpstr>
      <vt:lpstr>Verdana</vt:lpstr>
      <vt:lpstr>Wingdings 3</vt:lpstr>
      <vt:lpstr>Wisp</vt:lpstr>
      <vt:lpstr>OOPS CONCEPTS            ENCAPSULATION </vt:lpstr>
      <vt:lpstr>OVERVIEW:  1. What is Encapsulation? 2.Steps 3. . Real time examples 4. Sample Code 5. Benefits</vt:lpstr>
      <vt:lpstr>WHAT IS ENCAPSULATION???</vt:lpstr>
      <vt:lpstr>Steps to achieve Encapsulation:</vt:lpstr>
      <vt:lpstr>Real Time Examples</vt:lpstr>
      <vt:lpstr>Sample Code</vt:lpstr>
      <vt:lpstr>PowerPoint Presentation</vt:lpstr>
      <vt:lpstr>Output </vt:lpstr>
      <vt:lpstr>Benefits of Encapsulation</vt:lpstr>
      <vt:lpstr>      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Kanchumarthi, Lakshmi Soujanya</dc:creator>
  <cp:lastModifiedBy>Kanchumarthi, Lakshmi Soujanya</cp:lastModifiedBy>
  <cp:revision>359</cp:revision>
  <dcterms:created xsi:type="dcterms:W3CDTF">2014-09-12T02:13:59Z</dcterms:created>
  <dcterms:modified xsi:type="dcterms:W3CDTF">2019-07-19T04:20:53Z</dcterms:modified>
</cp:coreProperties>
</file>