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8288000" cy="10287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914400" y="2406960"/>
            <a:ext cx="16458840" cy="28454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914400" y="5523120"/>
            <a:ext cx="16458840" cy="2845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914400" y="2406960"/>
            <a:ext cx="8031600" cy="28454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9348120" y="2406960"/>
            <a:ext cx="8031600" cy="28454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914400" y="5523120"/>
            <a:ext cx="8031600" cy="28454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9348120" y="5523120"/>
            <a:ext cx="8031600" cy="2845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914400" y="2406960"/>
            <a:ext cx="5299560" cy="28454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479280" y="2406960"/>
            <a:ext cx="5299560" cy="28454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12044160" y="2406960"/>
            <a:ext cx="5299560" cy="28454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914400" y="5523120"/>
            <a:ext cx="5299560" cy="28454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6479280" y="5523120"/>
            <a:ext cx="5299560" cy="28454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12044160" y="5523120"/>
            <a:ext cx="5299560" cy="2845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914400" y="2406960"/>
            <a:ext cx="16458840" cy="5965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914400" y="2406960"/>
            <a:ext cx="16458840" cy="5965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914400" y="2406960"/>
            <a:ext cx="8031600" cy="596592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9348120" y="2406960"/>
            <a:ext cx="8031600" cy="59659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14400" y="410400"/>
            <a:ext cx="16458840" cy="7962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914400" y="2406960"/>
            <a:ext cx="8031600" cy="28454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9348120" y="2406960"/>
            <a:ext cx="8031600" cy="596592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914400" y="5523120"/>
            <a:ext cx="8031600" cy="2845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914400" y="2406960"/>
            <a:ext cx="8031600" cy="596592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9348120" y="2406960"/>
            <a:ext cx="8031600" cy="28454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9348120" y="5523120"/>
            <a:ext cx="8031600" cy="28454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914400" y="2406960"/>
            <a:ext cx="8031600" cy="28454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9348120" y="2406960"/>
            <a:ext cx="8031600" cy="28454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914400" y="5523120"/>
            <a:ext cx="16458840" cy="28454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410400"/>
            <a:ext cx="16458840" cy="17175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914400" y="2406960"/>
            <a:ext cx="16458840" cy="5965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9e9"/>
        </a:solidFill>
      </p:bgPr>
    </p:bg>
    <p:spTree>
      <p:nvGrpSpPr>
        <p:cNvPr id="1" name=""/>
        <p:cNvGrpSpPr/>
        <p:nvPr/>
      </p:nvGrpSpPr>
      <p:grpSpPr>
        <a:xfrm>
          <a:off x="0" y="0"/>
          <a:ext cx="0" cy="0"/>
          <a:chOff x="0" y="0"/>
          <a:chExt cx="0" cy="0"/>
        </a:xfrm>
      </p:grpSpPr>
      <p:sp>
        <p:nvSpPr>
          <p:cNvPr id="38" name="CustomShape 1"/>
          <p:cNvSpPr/>
          <p:nvPr/>
        </p:nvSpPr>
        <p:spPr>
          <a:xfrm>
            <a:off x="4286880" y="4589280"/>
            <a:ext cx="10161360" cy="4766760"/>
          </a:xfrm>
          <a:prstGeom prst="rect">
            <a:avLst/>
          </a:prstGeom>
          <a:noFill/>
          <a:ln>
            <a:noFill/>
          </a:ln>
        </p:spPr>
        <p:style>
          <a:lnRef idx="0"/>
          <a:fillRef idx="0"/>
          <a:effectRef idx="0"/>
          <a:fontRef idx="minor"/>
        </p:style>
        <p:txBody>
          <a:bodyPr lIns="0" rIns="0" tIns="0" bIns="0">
            <a:spAutoFit/>
          </a:bodyPr>
          <a:p>
            <a:pPr algn="ctr">
              <a:lnSpc>
                <a:spcPts val="6256"/>
              </a:lnSpc>
            </a:pPr>
            <a:r>
              <a:rPr b="0" lang="en-US" sz="4470" spc="-1" strike="noStrike">
                <a:solidFill>
                  <a:srgbClr val="545454"/>
                </a:solidFill>
                <a:latin typeface="Garet"/>
                <a:ea typeface="Garet"/>
              </a:rPr>
              <a:t>By team Dream Driven Devs</a:t>
            </a:r>
            <a:endParaRPr b="0" lang="en-IN" sz="4470" spc="-1" strike="noStrike">
              <a:latin typeface="Arial"/>
            </a:endParaRPr>
          </a:p>
          <a:p>
            <a:pPr algn="ctr">
              <a:lnSpc>
                <a:spcPts val="6256"/>
              </a:lnSpc>
            </a:pPr>
            <a:r>
              <a:rPr b="0" lang="en-US" sz="4470" spc="-1" strike="noStrike">
                <a:solidFill>
                  <a:srgbClr val="545454"/>
                </a:solidFill>
                <a:latin typeface="Garet"/>
                <a:ea typeface="Garet"/>
              </a:rPr>
              <a:t>Team Members:</a:t>
            </a:r>
            <a:endParaRPr b="0" lang="en-IN" sz="4470" spc="-1" strike="noStrike">
              <a:latin typeface="Arial"/>
            </a:endParaRPr>
          </a:p>
          <a:p>
            <a:pPr algn="ctr">
              <a:lnSpc>
                <a:spcPts val="6256"/>
              </a:lnSpc>
            </a:pPr>
            <a:r>
              <a:rPr b="0" lang="en-US" sz="3600" spc="-1" strike="noStrike">
                <a:solidFill>
                  <a:srgbClr val="545454"/>
                </a:solidFill>
                <a:latin typeface="Garet"/>
                <a:ea typeface="Garet"/>
              </a:rPr>
              <a:t>Sai Ramya Lanka</a:t>
            </a:r>
            <a:endParaRPr b="0" lang="en-IN" sz="3600" spc="-1" strike="noStrike">
              <a:latin typeface="Arial"/>
            </a:endParaRPr>
          </a:p>
          <a:p>
            <a:pPr algn="ctr">
              <a:lnSpc>
                <a:spcPts val="6256"/>
              </a:lnSpc>
            </a:pPr>
            <a:r>
              <a:rPr b="0" lang="en-US" sz="3600" spc="-1" strike="noStrike">
                <a:solidFill>
                  <a:srgbClr val="545454"/>
                </a:solidFill>
                <a:latin typeface="Garet"/>
                <a:ea typeface="Garet"/>
              </a:rPr>
              <a:t>Soujanya Errabaka</a:t>
            </a:r>
            <a:endParaRPr b="0" lang="en-IN" sz="3600" spc="-1" strike="noStrike">
              <a:latin typeface="Arial"/>
            </a:endParaRPr>
          </a:p>
          <a:p>
            <a:pPr algn="ctr">
              <a:lnSpc>
                <a:spcPts val="6256"/>
              </a:lnSpc>
            </a:pPr>
            <a:r>
              <a:rPr b="0" lang="en-US" sz="3600" spc="-1" strike="noStrike">
                <a:solidFill>
                  <a:srgbClr val="545454"/>
                </a:solidFill>
                <a:latin typeface="Garet"/>
                <a:ea typeface="Garet"/>
              </a:rPr>
              <a:t>Bhagyasri Chintharla</a:t>
            </a:r>
            <a:endParaRPr b="0" lang="en-IN" sz="3600" spc="-1" strike="noStrike">
              <a:latin typeface="Arial"/>
            </a:endParaRPr>
          </a:p>
          <a:p>
            <a:pPr algn="ctr">
              <a:lnSpc>
                <a:spcPts val="6256"/>
              </a:lnSpc>
            </a:pPr>
            <a:r>
              <a:rPr b="0" lang="en-US" sz="3600" spc="-1" strike="noStrike">
                <a:solidFill>
                  <a:srgbClr val="545454"/>
                </a:solidFill>
                <a:latin typeface="Garet"/>
                <a:ea typeface="Garet"/>
              </a:rPr>
              <a:t>Chandana Pogula</a:t>
            </a:r>
            <a:endParaRPr b="0" lang="en-IN" sz="3600" spc="-1" strike="noStrike">
              <a:latin typeface="Arial"/>
            </a:endParaRPr>
          </a:p>
        </p:txBody>
      </p:sp>
      <p:sp>
        <p:nvSpPr>
          <p:cNvPr id="39" name="CustomShape 2"/>
          <p:cNvSpPr/>
          <p:nvPr/>
        </p:nvSpPr>
        <p:spPr>
          <a:xfrm>
            <a:off x="3345840" y="569520"/>
            <a:ext cx="12043440" cy="3276360"/>
          </a:xfrm>
          <a:prstGeom prst="rect">
            <a:avLst/>
          </a:prstGeom>
          <a:noFill/>
          <a:ln>
            <a:noFill/>
          </a:ln>
        </p:spPr>
        <p:style>
          <a:lnRef idx="0"/>
          <a:fillRef idx="0"/>
          <a:effectRef idx="0"/>
          <a:fontRef idx="minor"/>
        </p:style>
        <p:txBody>
          <a:bodyPr lIns="0" rIns="0" tIns="0" bIns="0">
            <a:spAutoFit/>
          </a:bodyPr>
          <a:p>
            <a:pPr algn="ctr">
              <a:lnSpc>
                <a:spcPts val="8600"/>
              </a:lnSpc>
            </a:pPr>
            <a:r>
              <a:rPr b="1" lang="en-US" sz="6150" spc="-1" strike="noStrike">
                <a:solidFill>
                  <a:srgbClr val="545454"/>
                </a:solidFill>
                <a:latin typeface="Garet Bold"/>
                <a:ea typeface="Garet Bold"/>
              </a:rPr>
              <a:t>Multi-agent legal companion </a:t>
            </a:r>
            <a:endParaRPr b="0" lang="en-IN" sz="6150" spc="-1" strike="noStrike">
              <a:latin typeface="Arial"/>
            </a:endParaRPr>
          </a:p>
          <a:p>
            <a:pPr algn="ctr">
              <a:lnSpc>
                <a:spcPts val="8600"/>
              </a:lnSpc>
            </a:pPr>
            <a:r>
              <a:rPr b="1" lang="en-US" sz="6150" spc="-1" strike="noStrike">
                <a:solidFill>
                  <a:srgbClr val="545454"/>
                </a:solidFill>
                <a:latin typeface="Garet Bold"/>
                <a:ea typeface="Garet Bold"/>
              </a:rPr>
              <a:t>for law students.</a:t>
            </a:r>
            <a:endParaRPr b="0" lang="en-IN" sz="615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9e9"/>
        </a:solidFill>
      </p:bgPr>
    </p:bg>
    <p:spTree>
      <p:nvGrpSpPr>
        <p:cNvPr id="1" name=""/>
        <p:cNvGrpSpPr/>
        <p:nvPr/>
      </p:nvGrpSpPr>
      <p:grpSpPr>
        <a:xfrm>
          <a:off x="0" y="0"/>
          <a:ext cx="0" cy="0"/>
          <a:chOff x="0" y="0"/>
          <a:chExt cx="0" cy="0"/>
        </a:xfrm>
      </p:grpSpPr>
      <p:sp>
        <p:nvSpPr>
          <p:cNvPr id="71" name="CustomShape 1"/>
          <p:cNvSpPr/>
          <p:nvPr/>
        </p:nvSpPr>
        <p:spPr>
          <a:xfrm>
            <a:off x="1921320" y="616320"/>
            <a:ext cx="12638520" cy="1151280"/>
          </a:xfrm>
          <a:prstGeom prst="rect">
            <a:avLst/>
          </a:prstGeom>
          <a:noFill/>
          <a:ln>
            <a:noFill/>
          </a:ln>
        </p:spPr>
        <p:style>
          <a:lnRef idx="0"/>
          <a:fillRef idx="0"/>
          <a:effectRef idx="0"/>
          <a:fontRef idx="minor"/>
        </p:style>
        <p:txBody>
          <a:bodyPr lIns="0" rIns="0" tIns="0" bIns="0">
            <a:spAutoFit/>
          </a:bodyPr>
          <a:p>
            <a:pPr algn="ctr">
              <a:lnSpc>
                <a:spcPts val="9068"/>
              </a:lnSpc>
            </a:pPr>
            <a:r>
              <a:rPr b="1" lang="en-US" sz="6480" spc="-1" strike="noStrike">
                <a:solidFill>
                  <a:srgbClr val="3f3d3e"/>
                </a:solidFill>
                <a:latin typeface="Alexandria Bold"/>
                <a:ea typeface="Alexandria Bold"/>
              </a:rPr>
              <a:t>IMPACT ANALYSIS</a:t>
            </a:r>
            <a:endParaRPr b="0" lang="en-IN" sz="6480" spc="-1" strike="noStrike">
              <a:latin typeface="Arial"/>
            </a:endParaRPr>
          </a:p>
        </p:txBody>
      </p:sp>
      <p:sp>
        <p:nvSpPr>
          <p:cNvPr id="72" name="CustomShape 2"/>
          <p:cNvSpPr/>
          <p:nvPr/>
        </p:nvSpPr>
        <p:spPr>
          <a:xfrm rot="21025800">
            <a:off x="-598680" y="5498280"/>
            <a:ext cx="4839480" cy="6757560"/>
          </a:xfrm>
          <a:custGeom>
            <a:avLst/>
            <a:gdLst/>
            <a:ahLst/>
            <a:rect l="l" t="t" r="r" b="b"/>
            <a:pathLst>
              <a:path w="4840370" h="6758253">
                <a:moveTo>
                  <a:pt x="0" y="0"/>
                </a:moveTo>
                <a:lnTo>
                  <a:pt x="4840370" y="0"/>
                </a:lnTo>
                <a:lnTo>
                  <a:pt x="4840370" y="6758253"/>
                </a:lnTo>
                <a:lnTo>
                  <a:pt x="0" y="6758253"/>
                </a:lnTo>
                <a:lnTo>
                  <a:pt x="0" y="0"/>
                </a:lnTo>
                <a:close/>
              </a:path>
            </a:pathLst>
          </a:custGeom>
          <a:blipFill rotWithShape="0">
            <a:blip r:embed="rId1"/>
            <a:stretch>
              <a:fillRect/>
            </a:stretch>
          </a:blipFill>
          <a:ln>
            <a:noFill/>
          </a:ln>
        </p:spPr>
        <p:style>
          <a:lnRef idx="0"/>
          <a:fillRef idx="0"/>
          <a:effectRef idx="0"/>
          <a:fontRef idx="minor"/>
        </p:style>
      </p:sp>
      <p:sp>
        <p:nvSpPr>
          <p:cNvPr id="73" name="Line 3"/>
          <p:cNvSpPr/>
          <p:nvPr/>
        </p:nvSpPr>
        <p:spPr>
          <a:xfrm>
            <a:off x="4541400" y="9464040"/>
            <a:ext cx="11672640" cy="0"/>
          </a:xfrm>
          <a:prstGeom prst="line">
            <a:avLst/>
          </a:prstGeom>
          <a:ln w="9360">
            <a:solidFill>
              <a:srgbClr val="545454"/>
            </a:solidFill>
            <a:round/>
          </a:ln>
        </p:spPr>
        <p:style>
          <a:lnRef idx="0"/>
          <a:fillRef idx="0"/>
          <a:effectRef idx="0"/>
          <a:fontRef idx="minor"/>
        </p:style>
      </p:sp>
      <p:sp>
        <p:nvSpPr>
          <p:cNvPr id="74" name="CustomShape 4"/>
          <p:cNvSpPr/>
          <p:nvPr/>
        </p:nvSpPr>
        <p:spPr>
          <a:xfrm>
            <a:off x="16214400" y="9019440"/>
            <a:ext cx="1270800" cy="843120"/>
          </a:xfrm>
          <a:prstGeom prst="rect">
            <a:avLst/>
          </a:prstGeom>
          <a:noFill/>
          <a:ln>
            <a:noFill/>
          </a:ln>
        </p:spPr>
        <p:style>
          <a:lnRef idx="0"/>
          <a:fillRef idx="0"/>
          <a:effectRef idx="0"/>
          <a:fontRef idx="minor"/>
        </p:style>
        <p:txBody>
          <a:bodyPr lIns="0" rIns="0" tIns="0" bIns="0">
            <a:spAutoFit/>
          </a:bodyPr>
          <a:p>
            <a:pPr algn="ctr">
              <a:lnSpc>
                <a:spcPts val="6642"/>
              </a:lnSpc>
            </a:pPr>
            <a:r>
              <a:rPr b="1" lang="en-US" sz="4750" spc="-1" strike="noStrike">
                <a:solidFill>
                  <a:srgbClr val="545454"/>
                </a:solidFill>
                <a:latin typeface="Garet Bold"/>
                <a:ea typeface="Garet Bold"/>
              </a:rPr>
              <a:t>07</a:t>
            </a:r>
            <a:endParaRPr b="0" lang="en-IN" sz="4750" spc="-1" strike="noStrike">
              <a:latin typeface="Arial"/>
            </a:endParaRPr>
          </a:p>
        </p:txBody>
      </p:sp>
      <p:sp>
        <p:nvSpPr>
          <p:cNvPr id="75" name="CustomShape 5"/>
          <p:cNvSpPr/>
          <p:nvPr/>
        </p:nvSpPr>
        <p:spPr>
          <a:xfrm>
            <a:off x="864360" y="2622240"/>
            <a:ext cx="16810560" cy="5892120"/>
          </a:xfrm>
          <a:prstGeom prst="rect">
            <a:avLst/>
          </a:prstGeom>
          <a:noFill/>
          <a:ln>
            <a:noFill/>
          </a:ln>
        </p:spPr>
        <p:style>
          <a:lnRef idx="0"/>
          <a:fillRef idx="0"/>
          <a:effectRef idx="0"/>
          <a:fontRef idx="minor"/>
        </p:style>
        <p:txBody>
          <a:bodyPr lIns="0" rIns="0" tIns="0" bIns="0">
            <a:spAutoFit/>
          </a:bodyPr>
          <a:p>
            <a:pPr>
              <a:lnSpc>
                <a:spcPts val="5800"/>
              </a:lnSpc>
            </a:pPr>
            <a:r>
              <a:rPr b="0" lang="en-US" sz="4150" spc="-1" strike="noStrike">
                <a:solidFill>
                  <a:srgbClr val="000000"/>
                </a:solidFill>
                <a:latin typeface="Garet"/>
                <a:ea typeface="Garet"/>
              </a:rPr>
              <a:t>This system helps law students quickly find trustworthy legal sources and academic papers with verified ISSNs. It extracts and summarizes complex legal documents, making it easier to understand key arguments. By remembering conversation context, it offers smarter, relevant help throughout research. The user-friendly design supports multiple file types and saves time, helping students build stronger legal arguments efficiently and confidently.</a:t>
            </a:r>
            <a:endParaRPr b="0" lang="en-IN" sz="415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9e9"/>
        </a:solidFill>
      </p:bgPr>
    </p:bg>
    <p:spTree>
      <p:nvGrpSpPr>
        <p:cNvPr id="1" name=""/>
        <p:cNvGrpSpPr/>
        <p:nvPr/>
      </p:nvGrpSpPr>
      <p:grpSpPr>
        <a:xfrm>
          <a:off x="0" y="0"/>
          <a:ext cx="0" cy="0"/>
          <a:chOff x="0" y="0"/>
          <a:chExt cx="0" cy="0"/>
        </a:xfrm>
      </p:grpSpPr>
      <p:sp>
        <p:nvSpPr>
          <p:cNvPr id="76" name="CustomShape 1"/>
          <p:cNvSpPr/>
          <p:nvPr/>
        </p:nvSpPr>
        <p:spPr>
          <a:xfrm>
            <a:off x="4048560" y="396000"/>
            <a:ext cx="9204480" cy="1168920"/>
          </a:xfrm>
          <a:prstGeom prst="rect">
            <a:avLst/>
          </a:prstGeom>
          <a:noFill/>
          <a:ln>
            <a:noFill/>
          </a:ln>
        </p:spPr>
        <p:style>
          <a:lnRef idx="0"/>
          <a:fillRef idx="0"/>
          <a:effectRef idx="0"/>
          <a:fontRef idx="minor"/>
        </p:style>
        <p:txBody>
          <a:bodyPr lIns="0" rIns="0" tIns="0" bIns="0">
            <a:spAutoFit/>
          </a:bodyPr>
          <a:p>
            <a:pPr algn="ctr">
              <a:lnSpc>
                <a:spcPts val="9207"/>
              </a:lnSpc>
            </a:pPr>
            <a:r>
              <a:rPr b="1" lang="en-US" sz="6580" spc="-1" strike="noStrike">
                <a:solidFill>
                  <a:srgbClr val="3f3d3e"/>
                </a:solidFill>
                <a:latin typeface="Alexandria Bold"/>
                <a:ea typeface="Alexandria Bold"/>
              </a:rPr>
              <a:t>CONCLUSION</a:t>
            </a:r>
            <a:endParaRPr b="0" lang="en-IN" sz="6580" spc="-1" strike="noStrike">
              <a:latin typeface="Arial"/>
            </a:endParaRPr>
          </a:p>
        </p:txBody>
      </p:sp>
      <p:sp>
        <p:nvSpPr>
          <p:cNvPr id="77" name="CustomShape 2"/>
          <p:cNvSpPr/>
          <p:nvPr/>
        </p:nvSpPr>
        <p:spPr>
          <a:xfrm rot="21025800">
            <a:off x="-598680" y="5498280"/>
            <a:ext cx="4839480" cy="6757560"/>
          </a:xfrm>
          <a:custGeom>
            <a:avLst/>
            <a:gdLst/>
            <a:ahLst/>
            <a:rect l="l" t="t" r="r" b="b"/>
            <a:pathLst>
              <a:path w="4840370" h="6758253">
                <a:moveTo>
                  <a:pt x="0" y="0"/>
                </a:moveTo>
                <a:lnTo>
                  <a:pt x="4840370" y="0"/>
                </a:lnTo>
                <a:lnTo>
                  <a:pt x="4840370" y="6758253"/>
                </a:lnTo>
                <a:lnTo>
                  <a:pt x="0" y="6758253"/>
                </a:lnTo>
                <a:lnTo>
                  <a:pt x="0" y="0"/>
                </a:lnTo>
                <a:close/>
              </a:path>
            </a:pathLst>
          </a:custGeom>
          <a:blipFill rotWithShape="0">
            <a:blip r:embed="rId1"/>
            <a:stretch>
              <a:fillRect/>
            </a:stretch>
          </a:blipFill>
          <a:ln>
            <a:noFill/>
          </a:ln>
        </p:spPr>
        <p:style>
          <a:lnRef idx="0"/>
          <a:fillRef idx="0"/>
          <a:effectRef idx="0"/>
          <a:fontRef idx="minor"/>
        </p:style>
      </p:sp>
      <p:sp>
        <p:nvSpPr>
          <p:cNvPr id="78" name="Line 3"/>
          <p:cNvSpPr/>
          <p:nvPr/>
        </p:nvSpPr>
        <p:spPr>
          <a:xfrm>
            <a:off x="4541400" y="9464040"/>
            <a:ext cx="11672640" cy="0"/>
          </a:xfrm>
          <a:prstGeom prst="line">
            <a:avLst/>
          </a:prstGeom>
          <a:ln w="9360">
            <a:solidFill>
              <a:srgbClr val="545454"/>
            </a:solidFill>
            <a:round/>
          </a:ln>
        </p:spPr>
        <p:style>
          <a:lnRef idx="0"/>
          <a:fillRef idx="0"/>
          <a:effectRef idx="0"/>
          <a:fontRef idx="minor"/>
        </p:style>
      </p:sp>
      <p:sp>
        <p:nvSpPr>
          <p:cNvPr id="79" name="CustomShape 4"/>
          <p:cNvSpPr/>
          <p:nvPr/>
        </p:nvSpPr>
        <p:spPr>
          <a:xfrm>
            <a:off x="16214400" y="9019440"/>
            <a:ext cx="1270800" cy="843120"/>
          </a:xfrm>
          <a:prstGeom prst="rect">
            <a:avLst/>
          </a:prstGeom>
          <a:noFill/>
          <a:ln>
            <a:noFill/>
          </a:ln>
        </p:spPr>
        <p:style>
          <a:lnRef idx="0"/>
          <a:fillRef idx="0"/>
          <a:effectRef idx="0"/>
          <a:fontRef idx="minor"/>
        </p:style>
        <p:txBody>
          <a:bodyPr lIns="0" rIns="0" tIns="0" bIns="0">
            <a:spAutoFit/>
          </a:bodyPr>
          <a:p>
            <a:pPr algn="ctr">
              <a:lnSpc>
                <a:spcPts val="6642"/>
              </a:lnSpc>
            </a:pPr>
            <a:r>
              <a:rPr b="1" lang="en-US" sz="4750" spc="-1" strike="noStrike">
                <a:solidFill>
                  <a:srgbClr val="545454"/>
                </a:solidFill>
                <a:latin typeface="Garet Bold"/>
                <a:ea typeface="Garet Bold"/>
              </a:rPr>
              <a:t>08</a:t>
            </a:r>
            <a:endParaRPr b="0" lang="en-IN" sz="4750" spc="-1" strike="noStrike">
              <a:latin typeface="Arial"/>
            </a:endParaRPr>
          </a:p>
        </p:txBody>
      </p:sp>
      <p:sp>
        <p:nvSpPr>
          <p:cNvPr id="80" name="CustomShape 5"/>
          <p:cNvSpPr/>
          <p:nvPr/>
        </p:nvSpPr>
        <p:spPr>
          <a:xfrm>
            <a:off x="2027160" y="2837520"/>
            <a:ext cx="14483160" cy="5165640"/>
          </a:xfrm>
          <a:prstGeom prst="rect">
            <a:avLst/>
          </a:prstGeom>
          <a:noFill/>
          <a:ln>
            <a:noFill/>
          </a:ln>
        </p:spPr>
        <p:style>
          <a:lnRef idx="0"/>
          <a:fillRef idx="0"/>
          <a:effectRef idx="0"/>
          <a:fontRef idx="minor"/>
        </p:style>
        <p:txBody>
          <a:bodyPr lIns="0" rIns="0" tIns="0" bIns="0">
            <a:spAutoFit/>
          </a:bodyPr>
          <a:p>
            <a:pPr>
              <a:lnSpc>
                <a:spcPts val="5811"/>
              </a:lnSpc>
            </a:pPr>
            <a:r>
              <a:rPr b="0" lang="en-US" sz="4150" spc="-1" strike="noStrike">
                <a:solidFill>
                  <a:srgbClr val="000000"/>
                </a:solidFill>
                <a:latin typeface="Garet"/>
                <a:ea typeface="Garet"/>
              </a:rPr>
              <a:t>This system helps law students find reliable sources, summarize legal papers, and keep track of research context easily. By using trusted databases and validating ISSNs, it ensures credible information. The user-friendly design and multi-agent setup make legal research faster and more effective, supporting students in building strong arguments.</a:t>
            </a:r>
            <a:endParaRPr b="0" lang="en-IN" sz="41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9e9"/>
        </a:solidFill>
      </p:bgPr>
    </p:bg>
    <p:spTree>
      <p:nvGrpSpPr>
        <p:cNvPr id="1" name=""/>
        <p:cNvGrpSpPr/>
        <p:nvPr/>
      </p:nvGrpSpPr>
      <p:grpSpPr>
        <a:xfrm>
          <a:off x="0" y="0"/>
          <a:ext cx="0" cy="0"/>
          <a:chOff x="0" y="0"/>
          <a:chExt cx="0" cy="0"/>
        </a:xfrm>
      </p:grpSpPr>
      <p:sp>
        <p:nvSpPr>
          <p:cNvPr id="81" name="CustomShape 1"/>
          <p:cNvSpPr/>
          <p:nvPr/>
        </p:nvSpPr>
        <p:spPr>
          <a:xfrm rot="5400000">
            <a:off x="-597960" y="-1743120"/>
            <a:ext cx="4839480" cy="6757560"/>
          </a:xfrm>
          <a:custGeom>
            <a:avLst/>
            <a:gdLst/>
            <a:ahLst/>
            <a:rect l="l" t="t" r="r" b="b"/>
            <a:pathLst>
              <a:path w="4840370" h="6758253">
                <a:moveTo>
                  <a:pt x="0" y="0"/>
                </a:moveTo>
                <a:lnTo>
                  <a:pt x="4840370" y="0"/>
                </a:lnTo>
                <a:lnTo>
                  <a:pt x="4840370" y="6758253"/>
                </a:lnTo>
                <a:lnTo>
                  <a:pt x="0" y="6758253"/>
                </a:lnTo>
                <a:lnTo>
                  <a:pt x="0" y="0"/>
                </a:lnTo>
                <a:close/>
              </a:path>
            </a:pathLst>
          </a:custGeom>
          <a:blipFill rotWithShape="0">
            <a:blip r:embed="rId1"/>
            <a:stretch>
              <a:fillRect/>
            </a:stretch>
          </a:blipFill>
          <a:ln>
            <a:noFill/>
          </a:ln>
        </p:spPr>
        <p:style>
          <a:lnRef idx="0"/>
          <a:fillRef idx="0"/>
          <a:effectRef idx="0"/>
          <a:fontRef idx="minor"/>
        </p:style>
      </p:sp>
      <p:sp>
        <p:nvSpPr>
          <p:cNvPr id="82" name="CustomShape 2"/>
          <p:cNvSpPr/>
          <p:nvPr/>
        </p:nvSpPr>
        <p:spPr>
          <a:xfrm>
            <a:off x="2668320" y="4041720"/>
            <a:ext cx="12950640" cy="2045160"/>
          </a:xfrm>
          <a:prstGeom prst="rect">
            <a:avLst/>
          </a:prstGeom>
          <a:noFill/>
          <a:ln>
            <a:noFill/>
          </a:ln>
        </p:spPr>
        <p:style>
          <a:lnRef idx="0"/>
          <a:fillRef idx="0"/>
          <a:effectRef idx="0"/>
          <a:fontRef idx="minor"/>
        </p:style>
        <p:txBody>
          <a:bodyPr lIns="0" rIns="0" tIns="0" bIns="0">
            <a:spAutoFit/>
          </a:bodyPr>
          <a:p>
            <a:pPr algn="ctr">
              <a:lnSpc>
                <a:spcPts val="16106"/>
              </a:lnSpc>
            </a:pPr>
            <a:r>
              <a:rPr b="1" lang="en-US" sz="11510" spc="-1" strike="noStrike">
                <a:solidFill>
                  <a:srgbClr val="3f3d3e"/>
                </a:solidFill>
                <a:latin typeface="Alexandria Bold"/>
                <a:ea typeface="Alexandria Bold"/>
              </a:rPr>
              <a:t>THANK YOU</a:t>
            </a:r>
            <a:endParaRPr b="0" lang="en-IN" sz="11510" spc="-1" strike="noStrike">
              <a:latin typeface="Arial"/>
            </a:endParaRPr>
          </a:p>
        </p:txBody>
      </p:sp>
      <p:sp>
        <p:nvSpPr>
          <p:cNvPr id="83" name="CustomShape 3"/>
          <p:cNvSpPr/>
          <p:nvPr/>
        </p:nvSpPr>
        <p:spPr>
          <a:xfrm rot="21025800">
            <a:off x="-598680" y="5498280"/>
            <a:ext cx="4839480" cy="6757560"/>
          </a:xfrm>
          <a:custGeom>
            <a:avLst/>
            <a:gdLst/>
            <a:ahLst/>
            <a:rect l="l" t="t" r="r" b="b"/>
            <a:pathLst>
              <a:path w="4840370" h="6758253">
                <a:moveTo>
                  <a:pt x="0" y="0"/>
                </a:moveTo>
                <a:lnTo>
                  <a:pt x="4840370" y="0"/>
                </a:lnTo>
                <a:lnTo>
                  <a:pt x="4840370" y="6758253"/>
                </a:lnTo>
                <a:lnTo>
                  <a:pt x="0" y="6758253"/>
                </a:lnTo>
                <a:lnTo>
                  <a:pt x="0" y="0"/>
                </a:lnTo>
                <a:close/>
              </a:path>
            </a:pathLst>
          </a:custGeom>
          <a:blipFill rotWithShape="0">
            <a:blip r:embed="rId2"/>
            <a:stretch>
              <a:fillRect/>
            </a:stretch>
          </a:blipFill>
          <a:ln>
            <a:noFill/>
          </a:ln>
        </p:spPr>
        <p:style>
          <a:lnRef idx="0"/>
          <a:fillRef idx="0"/>
          <a:effectRef idx="0"/>
          <a:fontRef idx="minor"/>
        </p:style>
      </p:sp>
      <p:sp>
        <p:nvSpPr>
          <p:cNvPr id="84" name="Line 4"/>
          <p:cNvSpPr/>
          <p:nvPr/>
        </p:nvSpPr>
        <p:spPr>
          <a:xfrm>
            <a:off x="4541400" y="9464040"/>
            <a:ext cx="11672640" cy="0"/>
          </a:xfrm>
          <a:prstGeom prst="line">
            <a:avLst/>
          </a:prstGeom>
          <a:ln w="9360">
            <a:solidFill>
              <a:srgbClr val="545454"/>
            </a:solidFill>
            <a:round/>
          </a:ln>
        </p:spPr>
        <p:style>
          <a:lnRef idx="0"/>
          <a:fillRef idx="0"/>
          <a:effectRef idx="0"/>
          <a:fontRef idx="minor"/>
        </p:style>
      </p:sp>
      <p:sp>
        <p:nvSpPr>
          <p:cNvPr id="85" name="CustomShape 5"/>
          <p:cNvSpPr/>
          <p:nvPr/>
        </p:nvSpPr>
        <p:spPr>
          <a:xfrm>
            <a:off x="16214400" y="9019440"/>
            <a:ext cx="1270800" cy="843120"/>
          </a:xfrm>
          <a:prstGeom prst="rect">
            <a:avLst/>
          </a:prstGeom>
          <a:noFill/>
          <a:ln>
            <a:noFill/>
          </a:ln>
        </p:spPr>
        <p:style>
          <a:lnRef idx="0"/>
          <a:fillRef idx="0"/>
          <a:effectRef idx="0"/>
          <a:fontRef idx="minor"/>
        </p:style>
        <p:txBody>
          <a:bodyPr lIns="0" rIns="0" tIns="0" bIns="0">
            <a:spAutoFit/>
          </a:bodyPr>
          <a:p>
            <a:pPr algn="ctr">
              <a:lnSpc>
                <a:spcPts val="6642"/>
              </a:lnSpc>
            </a:pPr>
            <a:r>
              <a:rPr b="1" lang="en-US" sz="4750" spc="-1" strike="noStrike">
                <a:solidFill>
                  <a:srgbClr val="545454"/>
                </a:solidFill>
                <a:latin typeface="Garet Bold"/>
                <a:ea typeface="Garet Bold"/>
              </a:rPr>
              <a:t>10</a:t>
            </a:r>
            <a:endParaRPr b="0" lang="en-IN" sz="475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9e9"/>
        </a:solidFill>
      </p:bgPr>
    </p:bg>
    <p:spTree>
      <p:nvGrpSpPr>
        <p:cNvPr id="1" name=""/>
        <p:cNvGrpSpPr/>
        <p:nvPr/>
      </p:nvGrpSpPr>
      <p:grpSpPr>
        <a:xfrm>
          <a:off x="0" y="0"/>
          <a:ext cx="0" cy="0"/>
          <a:chOff x="0" y="0"/>
          <a:chExt cx="0" cy="0"/>
        </a:xfrm>
      </p:grpSpPr>
      <p:sp>
        <p:nvSpPr>
          <p:cNvPr id="40" name="CustomShape 1"/>
          <p:cNvSpPr/>
          <p:nvPr/>
        </p:nvSpPr>
        <p:spPr>
          <a:xfrm>
            <a:off x="1028880" y="993240"/>
            <a:ext cx="15503040" cy="1146240"/>
          </a:xfrm>
          <a:prstGeom prst="rect">
            <a:avLst/>
          </a:prstGeom>
          <a:noFill/>
          <a:ln>
            <a:noFill/>
          </a:ln>
        </p:spPr>
        <p:style>
          <a:lnRef idx="0"/>
          <a:fillRef idx="0"/>
          <a:effectRef idx="0"/>
          <a:fontRef idx="minor"/>
        </p:style>
        <p:txBody>
          <a:bodyPr lIns="0" rIns="0" tIns="0" bIns="0">
            <a:spAutoFit/>
          </a:bodyPr>
          <a:p>
            <a:pPr algn="ctr">
              <a:lnSpc>
                <a:spcPts val="9028"/>
              </a:lnSpc>
            </a:pPr>
            <a:r>
              <a:rPr b="1" lang="en-US" sz="6450" spc="-1" strike="noStrike">
                <a:solidFill>
                  <a:srgbClr val="3f3d3e"/>
                </a:solidFill>
                <a:latin typeface="Alexandria Bold"/>
                <a:ea typeface="Alexandria Bold"/>
              </a:rPr>
              <a:t>PROBLEM STATEMENT</a:t>
            </a:r>
            <a:endParaRPr b="0" lang="en-IN" sz="6450" spc="-1" strike="noStrike">
              <a:latin typeface="Arial"/>
            </a:endParaRPr>
          </a:p>
        </p:txBody>
      </p:sp>
      <p:sp>
        <p:nvSpPr>
          <p:cNvPr id="41" name="CustomShape 2"/>
          <p:cNvSpPr/>
          <p:nvPr/>
        </p:nvSpPr>
        <p:spPr>
          <a:xfrm>
            <a:off x="1920960" y="3003120"/>
            <a:ext cx="14292720" cy="4429800"/>
          </a:xfrm>
          <a:prstGeom prst="rect">
            <a:avLst/>
          </a:prstGeom>
          <a:noFill/>
          <a:ln>
            <a:noFill/>
          </a:ln>
        </p:spPr>
        <p:style>
          <a:lnRef idx="0"/>
          <a:fillRef idx="0"/>
          <a:effectRef idx="0"/>
          <a:fontRef idx="minor"/>
        </p:style>
        <p:txBody>
          <a:bodyPr lIns="0" rIns="0" tIns="0" bIns="0">
            <a:spAutoFit/>
          </a:bodyPr>
          <a:p>
            <a:pPr algn="just">
              <a:lnSpc>
                <a:spcPts val="5814"/>
              </a:lnSpc>
            </a:pPr>
            <a:r>
              <a:rPr b="0" lang="en-US" sz="4160" spc="-1" strike="noStrike">
                <a:solidFill>
                  <a:srgbClr val="000000"/>
                </a:solidFill>
                <a:latin typeface="Garet"/>
                <a:ea typeface="Garet"/>
              </a:rPr>
              <a:t>Law students often face challenges in finding credible legal sources, summarizing complex academic documents, understanding within context, and managing their research files. These difficulties can slow down their learning process and impact the quality of their legal research.</a:t>
            </a:r>
            <a:endParaRPr b="0" lang="en-IN" sz="4160" spc="-1" strike="noStrike">
              <a:latin typeface="Arial"/>
            </a:endParaRPr>
          </a:p>
        </p:txBody>
      </p:sp>
      <p:sp>
        <p:nvSpPr>
          <p:cNvPr id="42" name="CustomShape 3"/>
          <p:cNvSpPr/>
          <p:nvPr/>
        </p:nvSpPr>
        <p:spPr>
          <a:xfrm rot="21025800">
            <a:off x="-598680" y="5498280"/>
            <a:ext cx="4839480" cy="6757560"/>
          </a:xfrm>
          <a:custGeom>
            <a:avLst/>
            <a:gdLst/>
            <a:ahLst/>
            <a:rect l="l" t="t" r="r" b="b"/>
            <a:pathLst>
              <a:path w="4840370" h="6758253">
                <a:moveTo>
                  <a:pt x="0" y="0"/>
                </a:moveTo>
                <a:lnTo>
                  <a:pt x="4840370" y="0"/>
                </a:lnTo>
                <a:lnTo>
                  <a:pt x="4840370" y="6758253"/>
                </a:lnTo>
                <a:lnTo>
                  <a:pt x="0" y="6758253"/>
                </a:lnTo>
                <a:lnTo>
                  <a:pt x="0" y="0"/>
                </a:lnTo>
                <a:close/>
              </a:path>
            </a:pathLst>
          </a:custGeom>
          <a:blipFill rotWithShape="0">
            <a:blip r:embed="rId1"/>
            <a:stretch>
              <a:fillRect/>
            </a:stretch>
          </a:blipFill>
          <a:ln>
            <a:noFill/>
          </a:ln>
        </p:spPr>
        <p:style>
          <a:lnRef idx="0"/>
          <a:fillRef idx="0"/>
          <a:effectRef idx="0"/>
          <a:fontRef idx="minor"/>
        </p:style>
      </p:sp>
      <p:sp>
        <p:nvSpPr>
          <p:cNvPr id="43" name="Line 4"/>
          <p:cNvSpPr/>
          <p:nvPr/>
        </p:nvSpPr>
        <p:spPr>
          <a:xfrm>
            <a:off x="4541400" y="9464040"/>
            <a:ext cx="11672640" cy="0"/>
          </a:xfrm>
          <a:prstGeom prst="line">
            <a:avLst/>
          </a:prstGeom>
          <a:ln w="9360">
            <a:solidFill>
              <a:srgbClr val="545454"/>
            </a:solidFill>
            <a:round/>
          </a:ln>
        </p:spPr>
        <p:style>
          <a:lnRef idx="0"/>
          <a:fillRef idx="0"/>
          <a:effectRef idx="0"/>
          <a:fontRef idx="minor"/>
        </p:style>
      </p:sp>
      <p:sp>
        <p:nvSpPr>
          <p:cNvPr id="44" name="CustomShape 5"/>
          <p:cNvSpPr/>
          <p:nvPr/>
        </p:nvSpPr>
        <p:spPr>
          <a:xfrm>
            <a:off x="16214400" y="9019440"/>
            <a:ext cx="1270800" cy="843120"/>
          </a:xfrm>
          <a:prstGeom prst="rect">
            <a:avLst/>
          </a:prstGeom>
          <a:noFill/>
          <a:ln>
            <a:noFill/>
          </a:ln>
        </p:spPr>
        <p:style>
          <a:lnRef idx="0"/>
          <a:fillRef idx="0"/>
          <a:effectRef idx="0"/>
          <a:fontRef idx="minor"/>
        </p:style>
        <p:txBody>
          <a:bodyPr lIns="0" rIns="0" tIns="0" bIns="0">
            <a:spAutoFit/>
          </a:bodyPr>
          <a:p>
            <a:pPr algn="ctr">
              <a:lnSpc>
                <a:spcPts val="6642"/>
              </a:lnSpc>
            </a:pPr>
            <a:r>
              <a:rPr b="1" lang="en-US" sz="4750" spc="-1" strike="noStrike">
                <a:solidFill>
                  <a:srgbClr val="545454"/>
                </a:solidFill>
                <a:latin typeface="Garet Bold"/>
                <a:ea typeface="Garet Bold"/>
              </a:rPr>
              <a:t>01</a:t>
            </a:r>
            <a:endParaRPr b="0" lang="en-IN" sz="475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9e9"/>
        </a:solidFill>
      </p:bgPr>
    </p:bg>
    <p:spTree>
      <p:nvGrpSpPr>
        <p:cNvPr id="1" name=""/>
        <p:cNvGrpSpPr/>
        <p:nvPr/>
      </p:nvGrpSpPr>
      <p:grpSpPr>
        <a:xfrm>
          <a:off x="0" y="0"/>
          <a:ext cx="0" cy="0"/>
          <a:chOff x="0" y="0"/>
          <a:chExt cx="0" cy="0"/>
        </a:xfrm>
      </p:grpSpPr>
      <p:sp>
        <p:nvSpPr>
          <p:cNvPr id="45" name="CustomShape 1"/>
          <p:cNvSpPr/>
          <p:nvPr/>
        </p:nvSpPr>
        <p:spPr>
          <a:xfrm>
            <a:off x="1028880" y="681120"/>
            <a:ext cx="14362560" cy="1138680"/>
          </a:xfrm>
          <a:prstGeom prst="rect">
            <a:avLst/>
          </a:prstGeom>
          <a:noFill/>
          <a:ln>
            <a:noFill/>
          </a:ln>
        </p:spPr>
        <p:style>
          <a:lnRef idx="0"/>
          <a:fillRef idx="0"/>
          <a:effectRef idx="0"/>
          <a:fontRef idx="minor"/>
        </p:style>
        <p:txBody>
          <a:bodyPr lIns="0" rIns="0" tIns="0" bIns="0">
            <a:spAutoFit/>
          </a:bodyPr>
          <a:p>
            <a:pPr algn="ctr">
              <a:lnSpc>
                <a:spcPts val="8969"/>
              </a:lnSpc>
            </a:pPr>
            <a:r>
              <a:rPr b="1" lang="en-US" sz="6410" spc="-1" strike="noStrike">
                <a:solidFill>
                  <a:srgbClr val="3f3d3e"/>
                </a:solidFill>
                <a:latin typeface="Alexandria Bold"/>
                <a:ea typeface="Alexandria Bold"/>
              </a:rPr>
              <a:t>SYSTEM ARCHITECTURE</a:t>
            </a:r>
            <a:endParaRPr b="0" lang="en-IN" sz="6410" spc="-1" strike="noStrike">
              <a:latin typeface="Arial"/>
            </a:endParaRPr>
          </a:p>
        </p:txBody>
      </p:sp>
      <p:sp>
        <p:nvSpPr>
          <p:cNvPr id="46" name="Line 2"/>
          <p:cNvSpPr/>
          <p:nvPr/>
        </p:nvSpPr>
        <p:spPr>
          <a:xfrm>
            <a:off x="4541400" y="9464040"/>
            <a:ext cx="11672640" cy="0"/>
          </a:xfrm>
          <a:prstGeom prst="line">
            <a:avLst/>
          </a:prstGeom>
          <a:ln w="9360">
            <a:solidFill>
              <a:srgbClr val="545454"/>
            </a:solidFill>
            <a:round/>
          </a:ln>
        </p:spPr>
        <p:style>
          <a:lnRef idx="0"/>
          <a:fillRef idx="0"/>
          <a:effectRef idx="0"/>
          <a:fontRef idx="minor"/>
        </p:style>
      </p:sp>
      <p:sp>
        <p:nvSpPr>
          <p:cNvPr id="47" name="CustomShape 3"/>
          <p:cNvSpPr/>
          <p:nvPr/>
        </p:nvSpPr>
        <p:spPr>
          <a:xfrm>
            <a:off x="16214400" y="9019440"/>
            <a:ext cx="1270800" cy="843120"/>
          </a:xfrm>
          <a:prstGeom prst="rect">
            <a:avLst/>
          </a:prstGeom>
          <a:noFill/>
          <a:ln>
            <a:noFill/>
          </a:ln>
        </p:spPr>
        <p:style>
          <a:lnRef idx="0"/>
          <a:fillRef idx="0"/>
          <a:effectRef idx="0"/>
          <a:fontRef idx="minor"/>
        </p:style>
        <p:txBody>
          <a:bodyPr lIns="0" rIns="0" tIns="0" bIns="0">
            <a:spAutoFit/>
          </a:bodyPr>
          <a:p>
            <a:pPr algn="ctr">
              <a:lnSpc>
                <a:spcPts val="6642"/>
              </a:lnSpc>
            </a:pPr>
            <a:r>
              <a:rPr b="1" lang="en-US" sz="4750" spc="-1" strike="noStrike">
                <a:solidFill>
                  <a:srgbClr val="545454"/>
                </a:solidFill>
                <a:latin typeface="Garet Bold"/>
                <a:ea typeface="Garet Bold"/>
              </a:rPr>
              <a:t>03</a:t>
            </a:r>
            <a:endParaRPr b="0" lang="en-IN" sz="4750" spc="-1" strike="noStrike">
              <a:latin typeface="Arial"/>
            </a:endParaRPr>
          </a:p>
        </p:txBody>
      </p:sp>
      <p:sp>
        <p:nvSpPr>
          <p:cNvPr id="48" name="CustomShape 4"/>
          <p:cNvSpPr/>
          <p:nvPr/>
        </p:nvSpPr>
        <p:spPr>
          <a:xfrm>
            <a:off x="1028880" y="1891800"/>
            <a:ext cx="14972040" cy="17990640"/>
          </a:xfrm>
          <a:prstGeom prst="rect">
            <a:avLst/>
          </a:prstGeom>
          <a:noFill/>
          <a:ln>
            <a:noFill/>
          </a:ln>
        </p:spPr>
        <p:style>
          <a:lnRef idx="0"/>
          <a:fillRef idx="0"/>
          <a:effectRef idx="0"/>
          <a:fontRef idx="minor"/>
        </p:style>
        <p:txBody>
          <a:bodyPr lIns="0" rIns="0" tIns="0" bIns="0">
            <a:spAutoFit/>
          </a:bodyPr>
          <a:p>
            <a:pPr>
              <a:lnSpc>
                <a:spcPts val="7089"/>
              </a:lnSpc>
            </a:pPr>
            <a:r>
              <a:rPr b="1" lang="en-US" sz="3940" spc="-1" strike="noStrike">
                <a:solidFill>
                  <a:srgbClr val="000000"/>
                </a:solidFill>
                <a:latin typeface="Garet Bold"/>
                <a:ea typeface="Garet Bold"/>
              </a:rPr>
              <a:t>Multi-Agent Architecture</a:t>
            </a:r>
            <a:endParaRPr b="0" lang="en-IN" sz="3940" spc="-1" strike="noStrike">
              <a:latin typeface="Arial"/>
            </a:endParaRPr>
          </a:p>
          <a:p>
            <a:pPr>
              <a:lnSpc>
                <a:spcPts val="5837"/>
              </a:lnSpc>
            </a:pPr>
            <a:r>
              <a:rPr b="1" lang="en-US" sz="3250" spc="-1" strike="noStrike">
                <a:solidFill>
                  <a:srgbClr val="000000"/>
                </a:solidFill>
                <a:latin typeface="Garet Bold"/>
                <a:ea typeface="Garet Bold"/>
              </a:rPr>
              <a:t>Contextual Agent (Memory Agent)</a:t>
            </a:r>
            <a:r>
              <a:rPr b="0" lang="en-US" sz="3250" spc="-1" strike="noStrike">
                <a:solidFill>
                  <a:srgbClr val="000000"/>
                </a:solidFill>
                <a:latin typeface="Garet"/>
                <a:ea typeface="Garet"/>
              </a:rPr>
              <a:t>: Understands and rephrases questions using chat context.</a:t>
            </a:r>
            <a:endParaRPr b="0" lang="en-IN" sz="3250" spc="-1" strike="noStrike">
              <a:latin typeface="Arial"/>
            </a:endParaRPr>
          </a:p>
          <a:p>
            <a:pPr>
              <a:lnSpc>
                <a:spcPts val="5837"/>
              </a:lnSpc>
            </a:pPr>
            <a:r>
              <a:rPr b="1" lang="en-US" sz="3250" spc="-1" strike="noStrike">
                <a:solidFill>
                  <a:srgbClr val="000000"/>
                </a:solidFill>
                <a:latin typeface="Garet Bold"/>
                <a:ea typeface="Garet Bold"/>
              </a:rPr>
              <a:t>PaperAnalysis Agent</a:t>
            </a:r>
            <a:r>
              <a:rPr b="0" lang="en-US" sz="3250" spc="-1" strike="noStrike">
                <a:solidFill>
                  <a:srgbClr val="000000"/>
                </a:solidFill>
                <a:latin typeface="Garet"/>
                <a:ea typeface="Garet"/>
              </a:rPr>
              <a:t>: Extracts and summarizes PDFs.</a:t>
            </a:r>
            <a:endParaRPr b="0" lang="en-IN" sz="3250" spc="-1" strike="noStrike">
              <a:latin typeface="Arial"/>
            </a:endParaRPr>
          </a:p>
          <a:p>
            <a:pPr>
              <a:lnSpc>
                <a:spcPts val="5837"/>
              </a:lnSpc>
            </a:pPr>
            <a:r>
              <a:rPr b="1" lang="en-US" sz="3250" spc="-1" strike="noStrike">
                <a:solidFill>
                  <a:srgbClr val="000000"/>
                </a:solidFill>
                <a:latin typeface="Garet Bold"/>
                <a:ea typeface="Garet Bold"/>
              </a:rPr>
              <a:t>ArgumentResearch Agent</a:t>
            </a:r>
            <a:r>
              <a:rPr b="0" lang="en-US" sz="3250" spc="-1" strike="noStrike">
                <a:solidFill>
                  <a:srgbClr val="000000"/>
                </a:solidFill>
                <a:latin typeface="Garet"/>
                <a:ea typeface="Garet"/>
              </a:rPr>
              <a:t> : Finds and verifies academic sources. </a:t>
            </a:r>
            <a:endParaRPr b="0" lang="en-IN" sz="3250" spc="-1" strike="noStrike">
              <a:latin typeface="Arial"/>
            </a:endParaRPr>
          </a:p>
          <a:p>
            <a:pPr lvl="1" marL="613800" indent="-306360">
              <a:lnSpc>
                <a:spcPts val="5117"/>
              </a:lnSpc>
              <a:buClr>
                <a:srgbClr val="000000"/>
              </a:buClr>
              <a:buFont typeface="Arial"/>
              <a:buChar char="•"/>
            </a:pPr>
            <a:r>
              <a:rPr b="0" lang="en-US" sz="2850" spc="-1" strike="noStrike">
                <a:solidFill>
                  <a:srgbClr val="000000"/>
                </a:solidFill>
                <a:latin typeface="Garet"/>
                <a:ea typeface="Garet"/>
              </a:rPr>
              <a:t>Keyword Generator (Enhanced query generation) </a:t>
            </a:r>
            <a:endParaRPr b="0" lang="en-IN" sz="2850" spc="-1" strike="noStrike">
              <a:latin typeface="Arial"/>
            </a:endParaRPr>
          </a:p>
          <a:p>
            <a:pPr lvl="1" marL="613800" indent="-306360">
              <a:lnSpc>
                <a:spcPts val="5117"/>
              </a:lnSpc>
              <a:buClr>
                <a:srgbClr val="000000"/>
              </a:buClr>
              <a:buFont typeface="Arial"/>
              <a:buChar char="•"/>
            </a:pPr>
            <a:r>
              <a:rPr b="0" lang="en-US" sz="2850" spc="-1" strike="noStrike">
                <a:solidFill>
                  <a:srgbClr val="000000"/>
                </a:solidFill>
                <a:latin typeface="Garet"/>
                <a:ea typeface="Garet"/>
              </a:rPr>
              <a:t>Source Crawler (Multi database academic search)</a:t>
            </a:r>
            <a:endParaRPr b="0" lang="en-IN" sz="2850" spc="-1" strike="noStrike">
              <a:latin typeface="Arial"/>
            </a:endParaRPr>
          </a:p>
          <a:p>
            <a:pPr lvl="1" marL="613800" indent="-306360">
              <a:lnSpc>
                <a:spcPts val="5117"/>
              </a:lnSpc>
              <a:buClr>
                <a:srgbClr val="000000"/>
              </a:buClr>
              <a:buFont typeface="Arial"/>
              <a:buChar char="•"/>
            </a:pPr>
            <a:r>
              <a:rPr b="0" lang="en-US" sz="2850" spc="-1" strike="noStrike">
                <a:solidFill>
                  <a:srgbClr val="000000"/>
                </a:solidFill>
                <a:latin typeface="Garet"/>
                <a:ea typeface="Garet"/>
              </a:rPr>
              <a:t>Citation Chainer (Quality control, deduplication and Validate ISSN)</a:t>
            </a:r>
            <a:endParaRPr b="0" lang="en-IN" sz="2850" spc="-1" strike="noStrike">
              <a:latin typeface="Arial"/>
            </a:endParaRPr>
          </a:p>
          <a:p>
            <a:pPr lvl="1" marL="613800" indent="-306360">
              <a:lnSpc>
                <a:spcPts val="5117"/>
              </a:lnSpc>
              <a:buClr>
                <a:srgbClr val="000000"/>
              </a:buClr>
              <a:buFont typeface="Arial"/>
              <a:buChar char="•"/>
            </a:pPr>
            <a:r>
              <a:rPr b="0" lang="en-US" sz="2850" spc="-1" strike="noStrike">
                <a:solidFill>
                  <a:srgbClr val="000000"/>
                </a:solidFill>
                <a:latin typeface="Garet"/>
                <a:ea typeface="Garet"/>
              </a:rPr>
              <a:t>Relevance based reranking (TF-IDF Vectorization)</a:t>
            </a:r>
            <a:endParaRPr b="0" lang="en-IN" sz="2850" spc="-1" strike="noStrike">
              <a:latin typeface="Arial"/>
            </a:endParaRPr>
          </a:p>
          <a:p>
            <a:pPr lvl="1" marL="613800" indent="-306360">
              <a:lnSpc>
                <a:spcPts val="5117"/>
              </a:lnSpc>
              <a:buClr>
                <a:srgbClr val="000000"/>
              </a:buClr>
              <a:buFont typeface="Arial"/>
              <a:buChar char="•"/>
            </a:pPr>
            <a:r>
              <a:rPr b="0" lang="en-US" sz="2850" spc="-1" strike="noStrike">
                <a:solidFill>
                  <a:srgbClr val="000000"/>
                </a:solidFill>
                <a:latin typeface="Garet"/>
                <a:ea typeface="Garet"/>
              </a:rPr>
              <a:t>Ai powered categorization. </a:t>
            </a:r>
            <a:endParaRPr b="0" lang="en-IN" sz="2850" spc="-1" strike="noStrike">
              <a:latin typeface="Arial"/>
            </a:endParaRPr>
          </a:p>
          <a:p>
            <a:pPr>
              <a:lnSpc>
                <a:spcPts val="5477"/>
              </a:lnSpc>
            </a:pPr>
            <a:r>
              <a:rPr b="1" lang="en-US" sz="3050" spc="-1" strike="noStrike">
                <a:solidFill>
                  <a:srgbClr val="000000"/>
                </a:solidFill>
                <a:latin typeface="Garet Bold"/>
                <a:ea typeface="Garet Bold"/>
              </a:rPr>
              <a:t>Extract Argument Agent</a:t>
            </a:r>
            <a:endParaRPr b="0" lang="en-IN" sz="3050" spc="-1" strike="noStrike">
              <a:latin typeface="Arial"/>
            </a:endParaRPr>
          </a:p>
          <a:p>
            <a:pPr>
              <a:lnSpc>
                <a:spcPts val="5117"/>
              </a:lnSpc>
            </a:pPr>
            <a:endParaRPr b="0" lang="en-IN" sz="3050" spc="-1" strike="noStrike">
              <a:latin typeface="Arial"/>
            </a:endParaRPr>
          </a:p>
          <a:p>
            <a:pPr>
              <a:lnSpc>
                <a:spcPts val="7098"/>
              </a:lnSpc>
            </a:pPr>
            <a:endParaRPr b="0" lang="en-IN" sz="3050" spc="-1" strike="noStrike">
              <a:latin typeface="Arial"/>
            </a:endParaRPr>
          </a:p>
          <a:p>
            <a:pPr>
              <a:lnSpc>
                <a:spcPts val="7098"/>
              </a:lnSpc>
            </a:pPr>
            <a:endParaRPr b="0" lang="en-IN" sz="3050" spc="-1" strike="noStrike">
              <a:latin typeface="Arial"/>
            </a:endParaRPr>
          </a:p>
          <a:p>
            <a:pPr>
              <a:lnSpc>
                <a:spcPts val="7098"/>
              </a:lnSpc>
            </a:pPr>
            <a:endParaRPr b="0" lang="en-IN" sz="3050" spc="-1" strike="noStrike">
              <a:latin typeface="Arial"/>
            </a:endParaRPr>
          </a:p>
          <a:p>
            <a:pPr>
              <a:lnSpc>
                <a:spcPts val="7098"/>
              </a:lnSpc>
            </a:pPr>
            <a:endParaRPr b="0" lang="en-IN" sz="3050" spc="-1" strike="noStrike">
              <a:latin typeface="Arial"/>
            </a:endParaRPr>
          </a:p>
          <a:p>
            <a:pPr>
              <a:lnSpc>
                <a:spcPts val="7098"/>
              </a:lnSpc>
            </a:pPr>
            <a:r>
              <a:rPr b="1" lang="en-US" sz="3950" spc="-1" strike="noStrike">
                <a:solidFill>
                  <a:srgbClr val="000000"/>
                </a:solidFill>
                <a:latin typeface="Garet Bold"/>
                <a:ea typeface="Garet Bold"/>
              </a:rPr>
              <a:t>  </a:t>
            </a:r>
            <a:endParaRPr b="0" lang="en-IN" sz="3950" spc="-1" strike="noStrike">
              <a:latin typeface="Arial"/>
            </a:endParaRPr>
          </a:p>
          <a:p>
            <a:pPr>
              <a:lnSpc>
                <a:spcPts val="7098"/>
              </a:lnSpc>
            </a:pPr>
            <a:endParaRPr b="0" lang="en-IN" sz="3950" spc="-1" strike="noStrike">
              <a:latin typeface="Arial"/>
            </a:endParaRPr>
          </a:p>
          <a:p>
            <a:pPr>
              <a:lnSpc>
                <a:spcPts val="7098"/>
              </a:lnSpc>
            </a:pPr>
            <a:endParaRPr b="0" lang="en-IN" sz="3950" spc="-1" strike="noStrike">
              <a:latin typeface="Arial"/>
            </a:endParaRPr>
          </a:p>
          <a:p>
            <a:pPr algn="ctr">
              <a:lnSpc>
                <a:spcPts val="6341"/>
              </a:lnSpc>
            </a:pPr>
            <a:endParaRPr b="0" lang="en-IN" sz="3950" spc="-1" strike="noStrike">
              <a:latin typeface="Arial"/>
            </a:endParaRPr>
          </a:p>
          <a:p>
            <a:pPr algn="ctr">
              <a:lnSpc>
                <a:spcPts val="6341"/>
              </a:lnSpc>
            </a:pPr>
            <a:endParaRPr b="0" lang="en-IN" sz="3950" spc="-1" strike="noStrike">
              <a:latin typeface="Arial"/>
            </a:endParaRPr>
          </a:p>
          <a:p>
            <a:pPr algn="ctr">
              <a:lnSpc>
                <a:spcPts val="6341"/>
              </a:lnSpc>
            </a:pPr>
            <a:endParaRPr b="0" lang="en-IN" sz="3950" spc="-1" strike="noStrike">
              <a:latin typeface="Arial"/>
            </a:endParaRPr>
          </a:p>
          <a:p>
            <a:pPr algn="ctr">
              <a:lnSpc>
                <a:spcPts val="6341"/>
              </a:lnSpc>
            </a:pPr>
            <a:endParaRPr b="0" lang="en-IN" sz="395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9e9"/>
        </a:solidFill>
      </p:bgPr>
    </p:bg>
    <p:spTree>
      <p:nvGrpSpPr>
        <p:cNvPr id="1" name=""/>
        <p:cNvGrpSpPr/>
        <p:nvPr/>
      </p:nvGrpSpPr>
      <p:grpSpPr>
        <a:xfrm>
          <a:off x="0" y="0"/>
          <a:ext cx="0" cy="0"/>
          <a:chOff x="0" y="0"/>
          <a:chExt cx="0" cy="0"/>
        </a:xfrm>
      </p:grpSpPr>
      <p:sp>
        <p:nvSpPr>
          <p:cNvPr id="49" name="CustomShape 1"/>
          <p:cNvSpPr/>
          <p:nvPr/>
        </p:nvSpPr>
        <p:spPr>
          <a:xfrm>
            <a:off x="2430360" y="1412280"/>
            <a:ext cx="13277520" cy="6628680"/>
          </a:xfrm>
          <a:prstGeom prst="rect">
            <a:avLst/>
          </a:prstGeom>
          <a:noFill/>
          <a:ln>
            <a:noFill/>
          </a:ln>
        </p:spPr>
        <p:style>
          <a:lnRef idx="0"/>
          <a:fillRef idx="0"/>
          <a:effectRef idx="0"/>
          <a:fontRef idx="minor"/>
        </p:style>
        <p:txBody>
          <a:bodyPr lIns="0" rIns="0" tIns="0" bIns="0">
            <a:spAutoFit/>
          </a:bodyPr>
          <a:p>
            <a:pPr>
              <a:lnSpc>
                <a:spcPts val="5800"/>
              </a:lnSpc>
            </a:pPr>
            <a:r>
              <a:rPr b="1" lang="en-US" sz="4150" spc="-1" strike="noStrike">
                <a:solidFill>
                  <a:srgbClr val="000000"/>
                </a:solidFill>
                <a:latin typeface="Garet Bold"/>
                <a:ea typeface="Garet Bold"/>
              </a:rPr>
              <a:t>Tech Stack:</a:t>
            </a:r>
            <a:endParaRPr b="0" lang="en-IN" sz="4150" spc="-1" strike="noStrike">
              <a:latin typeface="Arial"/>
            </a:endParaRPr>
          </a:p>
          <a:p>
            <a:pPr>
              <a:lnSpc>
                <a:spcPts val="5800"/>
              </a:lnSpc>
            </a:pPr>
            <a:endParaRPr b="0" lang="en-IN" sz="4150" spc="-1" strike="noStrike">
              <a:latin typeface="Arial"/>
            </a:endParaRPr>
          </a:p>
          <a:p>
            <a:pPr lvl="1" marL="894600" indent="-446760">
              <a:lnSpc>
                <a:spcPts val="5800"/>
              </a:lnSpc>
              <a:buClr>
                <a:srgbClr val="000000"/>
              </a:buClr>
              <a:buFont typeface="Arial"/>
              <a:buChar char="•"/>
            </a:pPr>
            <a:r>
              <a:rPr b="0" lang="en-US" sz="4150" spc="-1" strike="noStrike">
                <a:solidFill>
                  <a:srgbClr val="000000"/>
                </a:solidFill>
                <a:latin typeface="Garet"/>
                <a:ea typeface="Garet"/>
              </a:rPr>
              <a:t>Multi-agent orchestration</a:t>
            </a:r>
            <a:endParaRPr b="0" lang="en-IN" sz="4150" spc="-1" strike="noStrike">
              <a:latin typeface="Arial"/>
            </a:endParaRPr>
          </a:p>
          <a:p>
            <a:pPr lvl="1" marL="894600" indent="-446760">
              <a:lnSpc>
                <a:spcPts val="5800"/>
              </a:lnSpc>
              <a:buClr>
                <a:srgbClr val="000000"/>
              </a:buClr>
              <a:buFont typeface="Arial"/>
              <a:buChar char="•"/>
            </a:pPr>
            <a:r>
              <a:rPr b="0" lang="en-US" sz="4150" spc="-1" strike="noStrike">
                <a:solidFill>
                  <a:srgbClr val="000000"/>
                </a:solidFill>
                <a:latin typeface="Garet"/>
                <a:ea typeface="Garet"/>
              </a:rPr>
              <a:t>Python (PyPDF2)</a:t>
            </a:r>
            <a:endParaRPr b="0" lang="en-IN" sz="4150" spc="-1" strike="noStrike">
              <a:latin typeface="Arial"/>
            </a:endParaRPr>
          </a:p>
          <a:p>
            <a:pPr lvl="1" marL="894600" indent="-446760">
              <a:lnSpc>
                <a:spcPts val="5800"/>
              </a:lnSpc>
              <a:buClr>
                <a:srgbClr val="000000"/>
              </a:buClr>
              <a:buFont typeface="Arial"/>
              <a:buChar char="•"/>
            </a:pPr>
            <a:r>
              <a:rPr b="0" lang="en-US" sz="4150" spc="-1" strike="noStrike">
                <a:solidFill>
                  <a:srgbClr val="000000"/>
                </a:solidFill>
                <a:latin typeface="Garet"/>
                <a:ea typeface="Garet"/>
              </a:rPr>
              <a:t>LLM (Gemini, Ollama)</a:t>
            </a:r>
            <a:endParaRPr b="0" lang="en-IN" sz="4150" spc="-1" strike="noStrike">
              <a:latin typeface="Arial"/>
            </a:endParaRPr>
          </a:p>
          <a:p>
            <a:pPr lvl="1" marL="894600" indent="-446760">
              <a:lnSpc>
                <a:spcPts val="5800"/>
              </a:lnSpc>
              <a:buClr>
                <a:srgbClr val="000000"/>
              </a:buClr>
              <a:buFont typeface="Arial"/>
              <a:buChar char="•"/>
            </a:pPr>
            <a:r>
              <a:rPr b="0" lang="en-US" sz="4150" spc="-1" strike="noStrike">
                <a:solidFill>
                  <a:srgbClr val="000000"/>
                </a:solidFill>
                <a:latin typeface="Garet"/>
                <a:ea typeface="Garet"/>
              </a:rPr>
              <a:t>APIs: DOAJ, CrossRef</a:t>
            </a:r>
            <a:endParaRPr b="0" lang="en-IN" sz="4150" spc="-1" strike="noStrike">
              <a:latin typeface="Arial"/>
            </a:endParaRPr>
          </a:p>
          <a:p>
            <a:pPr lvl="1" marL="894600" indent="-446760">
              <a:lnSpc>
                <a:spcPts val="5800"/>
              </a:lnSpc>
              <a:buClr>
                <a:srgbClr val="000000"/>
              </a:buClr>
              <a:buFont typeface="Arial"/>
              <a:buChar char="•"/>
            </a:pPr>
            <a:r>
              <a:rPr b="0" lang="en-US" sz="4150" spc="-1" strike="noStrike">
                <a:solidFill>
                  <a:srgbClr val="000000"/>
                </a:solidFill>
                <a:latin typeface="Garet"/>
                <a:ea typeface="Garet"/>
              </a:rPr>
              <a:t>Frontend: HTML, CSS, JS</a:t>
            </a:r>
            <a:endParaRPr b="0" lang="en-IN" sz="4150" spc="-1" strike="noStrike">
              <a:latin typeface="Arial"/>
            </a:endParaRPr>
          </a:p>
          <a:p>
            <a:pPr lvl="1" marL="894600" indent="-446760">
              <a:lnSpc>
                <a:spcPts val="5800"/>
              </a:lnSpc>
              <a:buClr>
                <a:srgbClr val="000000"/>
              </a:buClr>
              <a:buFont typeface="Arial"/>
              <a:buChar char="•"/>
            </a:pPr>
            <a:r>
              <a:rPr b="0" lang="en-US" sz="4150" spc="-1" strike="noStrike">
                <a:solidFill>
                  <a:srgbClr val="000000"/>
                </a:solidFill>
                <a:latin typeface="Garet"/>
                <a:ea typeface="Garet"/>
              </a:rPr>
              <a:t>Database: SQLite (session + history)</a:t>
            </a:r>
            <a:endParaRPr b="0" lang="en-IN" sz="4150" spc="-1" strike="noStrike">
              <a:latin typeface="Arial"/>
            </a:endParaRPr>
          </a:p>
          <a:p>
            <a:pPr>
              <a:lnSpc>
                <a:spcPts val="5800"/>
              </a:lnSpc>
            </a:pPr>
            <a:endParaRPr b="0" lang="en-IN" sz="41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9e9"/>
        </a:solidFill>
      </p:bgPr>
    </p:bg>
    <p:spTree>
      <p:nvGrpSpPr>
        <p:cNvPr id="1" name=""/>
        <p:cNvGrpSpPr/>
        <p:nvPr/>
      </p:nvGrpSpPr>
      <p:grpSpPr>
        <a:xfrm>
          <a:off x="0" y="0"/>
          <a:ext cx="0" cy="0"/>
          <a:chOff x="0" y="0"/>
          <a:chExt cx="0" cy="0"/>
        </a:xfrm>
      </p:grpSpPr>
      <p:sp>
        <p:nvSpPr>
          <p:cNvPr id="50" name="CustomShape 1"/>
          <p:cNvSpPr/>
          <p:nvPr/>
        </p:nvSpPr>
        <p:spPr>
          <a:xfrm rot="21025800">
            <a:off x="-598680" y="5498280"/>
            <a:ext cx="4839480" cy="6757560"/>
          </a:xfrm>
          <a:custGeom>
            <a:avLst/>
            <a:gdLst/>
            <a:ahLst/>
            <a:rect l="l" t="t" r="r" b="b"/>
            <a:pathLst>
              <a:path w="4840370" h="6758253">
                <a:moveTo>
                  <a:pt x="0" y="0"/>
                </a:moveTo>
                <a:lnTo>
                  <a:pt x="4840370" y="0"/>
                </a:lnTo>
                <a:lnTo>
                  <a:pt x="4840370" y="6758253"/>
                </a:lnTo>
                <a:lnTo>
                  <a:pt x="0" y="6758253"/>
                </a:lnTo>
                <a:lnTo>
                  <a:pt x="0" y="0"/>
                </a:lnTo>
                <a:close/>
              </a:path>
            </a:pathLst>
          </a:custGeom>
          <a:blipFill rotWithShape="0">
            <a:blip r:embed="rId1"/>
            <a:stretch>
              <a:fillRect/>
            </a:stretch>
          </a:blipFill>
          <a:ln>
            <a:noFill/>
          </a:ln>
        </p:spPr>
        <p:style>
          <a:lnRef idx="0"/>
          <a:fillRef idx="0"/>
          <a:effectRef idx="0"/>
          <a:fontRef idx="minor"/>
        </p:style>
      </p:sp>
      <p:sp>
        <p:nvSpPr>
          <p:cNvPr id="51" name="Line 2"/>
          <p:cNvSpPr/>
          <p:nvPr/>
        </p:nvSpPr>
        <p:spPr>
          <a:xfrm>
            <a:off x="4541400" y="9464040"/>
            <a:ext cx="11672640" cy="0"/>
          </a:xfrm>
          <a:prstGeom prst="line">
            <a:avLst/>
          </a:prstGeom>
          <a:ln w="9360">
            <a:solidFill>
              <a:srgbClr val="545454"/>
            </a:solidFill>
            <a:round/>
          </a:ln>
        </p:spPr>
        <p:style>
          <a:lnRef idx="0"/>
          <a:fillRef idx="0"/>
          <a:effectRef idx="0"/>
          <a:fontRef idx="minor"/>
        </p:style>
      </p:sp>
      <p:sp>
        <p:nvSpPr>
          <p:cNvPr id="52" name="CustomShape 3"/>
          <p:cNvSpPr/>
          <p:nvPr/>
        </p:nvSpPr>
        <p:spPr>
          <a:xfrm>
            <a:off x="13802400" y="2292840"/>
            <a:ext cx="4234680" cy="6356160"/>
          </a:xfrm>
          <a:custGeom>
            <a:avLst/>
            <a:gdLst/>
            <a:ahLst/>
            <a:rect l="l" t="t" r="r" b="b"/>
            <a:pathLst>
              <a:path w="4235323" h="6356958">
                <a:moveTo>
                  <a:pt x="0" y="0"/>
                </a:moveTo>
                <a:lnTo>
                  <a:pt x="4235323" y="0"/>
                </a:lnTo>
                <a:lnTo>
                  <a:pt x="4235323" y="6356958"/>
                </a:lnTo>
                <a:lnTo>
                  <a:pt x="0" y="6356958"/>
                </a:lnTo>
                <a:lnTo>
                  <a:pt x="0" y="0"/>
                </a:lnTo>
                <a:close/>
              </a:path>
            </a:pathLst>
          </a:custGeom>
          <a:blipFill rotWithShape="0">
            <a:blip r:embed="rId2"/>
            <a:stretch>
              <a:fillRect/>
            </a:stretch>
          </a:blipFill>
          <a:ln>
            <a:noFill/>
          </a:ln>
        </p:spPr>
        <p:style>
          <a:lnRef idx="0"/>
          <a:fillRef idx="0"/>
          <a:effectRef idx="0"/>
          <a:fontRef idx="minor"/>
        </p:style>
      </p:sp>
      <p:sp>
        <p:nvSpPr>
          <p:cNvPr id="53" name="CustomShape 4"/>
          <p:cNvSpPr/>
          <p:nvPr/>
        </p:nvSpPr>
        <p:spPr>
          <a:xfrm>
            <a:off x="939240" y="535680"/>
            <a:ext cx="12772800" cy="1151280"/>
          </a:xfrm>
          <a:prstGeom prst="rect">
            <a:avLst/>
          </a:prstGeom>
          <a:noFill/>
          <a:ln>
            <a:noFill/>
          </a:ln>
        </p:spPr>
        <p:style>
          <a:lnRef idx="0"/>
          <a:fillRef idx="0"/>
          <a:effectRef idx="0"/>
          <a:fontRef idx="minor"/>
        </p:style>
        <p:txBody>
          <a:bodyPr lIns="0" rIns="0" tIns="0" bIns="0">
            <a:spAutoFit/>
          </a:bodyPr>
          <a:p>
            <a:pPr algn="ctr">
              <a:lnSpc>
                <a:spcPts val="9068"/>
              </a:lnSpc>
            </a:pPr>
            <a:r>
              <a:rPr b="1" lang="en-US" sz="6480" spc="-1" strike="noStrike">
                <a:solidFill>
                  <a:srgbClr val="3f3d3e"/>
                </a:solidFill>
                <a:latin typeface="Alexandria Bold"/>
                <a:ea typeface="Alexandria Bold"/>
              </a:rPr>
              <a:t> </a:t>
            </a:r>
            <a:r>
              <a:rPr b="1" lang="en-US" sz="6480" spc="-1" strike="noStrike">
                <a:solidFill>
                  <a:srgbClr val="3f3d3e"/>
                </a:solidFill>
                <a:latin typeface="Alexandria Bold"/>
                <a:ea typeface="Alexandria Bold"/>
              </a:rPr>
              <a:t>WORK FLOW</a:t>
            </a:r>
            <a:endParaRPr b="0" lang="en-IN" sz="6480" spc="-1" strike="noStrike">
              <a:latin typeface="Arial"/>
            </a:endParaRPr>
          </a:p>
        </p:txBody>
      </p:sp>
      <p:sp>
        <p:nvSpPr>
          <p:cNvPr id="54" name="CustomShape 5"/>
          <p:cNvSpPr/>
          <p:nvPr/>
        </p:nvSpPr>
        <p:spPr>
          <a:xfrm>
            <a:off x="16214400" y="9019440"/>
            <a:ext cx="1270800" cy="843120"/>
          </a:xfrm>
          <a:prstGeom prst="rect">
            <a:avLst/>
          </a:prstGeom>
          <a:noFill/>
          <a:ln>
            <a:noFill/>
          </a:ln>
        </p:spPr>
        <p:style>
          <a:lnRef idx="0"/>
          <a:fillRef idx="0"/>
          <a:effectRef idx="0"/>
          <a:fontRef idx="minor"/>
        </p:style>
        <p:txBody>
          <a:bodyPr lIns="0" rIns="0" tIns="0" bIns="0">
            <a:spAutoFit/>
          </a:bodyPr>
          <a:p>
            <a:pPr algn="ctr">
              <a:lnSpc>
                <a:spcPts val="6642"/>
              </a:lnSpc>
            </a:pPr>
            <a:r>
              <a:rPr b="1" lang="en-US" sz="4750" spc="-1" strike="noStrike">
                <a:solidFill>
                  <a:srgbClr val="545454"/>
                </a:solidFill>
                <a:latin typeface="Garet Bold"/>
                <a:ea typeface="Garet Bold"/>
              </a:rPr>
              <a:t>04</a:t>
            </a:r>
            <a:endParaRPr b="0" lang="en-IN" sz="4750" spc="-1" strike="noStrike">
              <a:latin typeface="Arial"/>
            </a:endParaRPr>
          </a:p>
        </p:txBody>
      </p:sp>
      <p:sp>
        <p:nvSpPr>
          <p:cNvPr id="55" name="CustomShape 6"/>
          <p:cNvSpPr/>
          <p:nvPr/>
        </p:nvSpPr>
        <p:spPr>
          <a:xfrm>
            <a:off x="656280" y="2102400"/>
            <a:ext cx="12584880" cy="6173640"/>
          </a:xfrm>
          <a:prstGeom prst="rect">
            <a:avLst/>
          </a:prstGeom>
          <a:noFill/>
          <a:ln>
            <a:noFill/>
          </a:ln>
        </p:spPr>
        <p:style>
          <a:lnRef idx="0"/>
          <a:fillRef idx="0"/>
          <a:effectRef idx="0"/>
          <a:fontRef idx="minor"/>
        </p:style>
        <p:txBody>
          <a:bodyPr lIns="0" rIns="0" tIns="0" bIns="0">
            <a:spAutoFit/>
          </a:bodyPr>
          <a:p>
            <a:pPr>
              <a:lnSpc>
                <a:spcPts val="6945"/>
              </a:lnSpc>
            </a:pPr>
            <a:r>
              <a:rPr b="0" lang="en-US" sz="4140" spc="-1" strike="noStrike">
                <a:solidFill>
                  <a:srgbClr val="000000"/>
                </a:solidFill>
                <a:latin typeface="Garet"/>
                <a:ea typeface="Garet"/>
              </a:rPr>
              <a:t>The user uploads a document or asks a question, which is refined using chat history. The system searches verified academic sources and extracts summaries and arguments from documents. Results are shown in an interactive, context-aware chat with clickable sources and arguments.</a:t>
            </a:r>
            <a:endParaRPr b="0" lang="en-IN" sz="414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9e9"/>
        </a:solidFill>
      </p:bgPr>
    </p:bg>
    <p:spTree>
      <p:nvGrpSpPr>
        <p:cNvPr id="1" name=""/>
        <p:cNvGrpSpPr/>
        <p:nvPr/>
      </p:nvGrpSpPr>
      <p:grpSpPr>
        <a:xfrm>
          <a:off x="0" y="0"/>
          <a:ext cx="0" cy="0"/>
          <a:chOff x="0" y="0"/>
          <a:chExt cx="0" cy="0"/>
        </a:xfrm>
      </p:grpSpPr>
      <p:sp>
        <p:nvSpPr>
          <p:cNvPr id="56" name="Line 1"/>
          <p:cNvSpPr/>
          <p:nvPr/>
        </p:nvSpPr>
        <p:spPr>
          <a:xfrm>
            <a:off x="4541400" y="9464040"/>
            <a:ext cx="11672640" cy="0"/>
          </a:xfrm>
          <a:prstGeom prst="line">
            <a:avLst/>
          </a:prstGeom>
          <a:ln w="9360">
            <a:solidFill>
              <a:srgbClr val="545454"/>
            </a:solidFill>
            <a:round/>
          </a:ln>
        </p:spPr>
        <p:style>
          <a:lnRef idx="0"/>
          <a:fillRef idx="0"/>
          <a:effectRef idx="0"/>
          <a:fontRef idx="minor"/>
        </p:style>
      </p:sp>
      <p:sp>
        <p:nvSpPr>
          <p:cNvPr id="57" name="CustomShape 2"/>
          <p:cNvSpPr/>
          <p:nvPr/>
        </p:nvSpPr>
        <p:spPr>
          <a:xfrm>
            <a:off x="16214400" y="9019440"/>
            <a:ext cx="1270800" cy="843120"/>
          </a:xfrm>
          <a:prstGeom prst="rect">
            <a:avLst/>
          </a:prstGeom>
          <a:noFill/>
          <a:ln>
            <a:noFill/>
          </a:ln>
        </p:spPr>
        <p:style>
          <a:lnRef idx="0"/>
          <a:fillRef idx="0"/>
          <a:effectRef idx="0"/>
          <a:fontRef idx="minor"/>
        </p:style>
        <p:txBody>
          <a:bodyPr lIns="0" rIns="0" tIns="0" bIns="0">
            <a:spAutoFit/>
          </a:bodyPr>
          <a:p>
            <a:pPr algn="ctr">
              <a:lnSpc>
                <a:spcPts val="6642"/>
              </a:lnSpc>
            </a:pPr>
            <a:r>
              <a:rPr b="1" lang="en-US" sz="4750" spc="-1" strike="noStrike">
                <a:solidFill>
                  <a:srgbClr val="545454"/>
                </a:solidFill>
                <a:latin typeface="Garet Bold"/>
                <a:ea typeface="Garet Bold"/>
              </a:rPr>
              <a:t>05</a:t>
            </a:r>
            <a:endParaRPr b="0" lang="en-IN" sz="4750" spc="-1" strike="noStrike">
              <a:latin typeface="Arial"/>
            </a:endParaRPr>
          </a:p>
        </p:txBody>
      </p:sp>
      <p:sp>
        <p:nvSpPr>
          <p:cNvPr id="58" name="CustomShape 3"/>
          <p:cNvSpPr/>
          <p:nvPr/>
        </p:nvSpPr>
        <p:spPr>
          <a:xfrm>
            <a:off x="1239840" y="415800"/>
            <a:ext cx="14415120" cy="1151280"/>
          </a:xfrm>
          <a:prstGeom prst="rect">
            <a:avLst/>
          </a:prstGeom>
          <a:noFill/>
          <a:ln>
            <a:noFill/>
          </a:ln>
        </p:spPr>
        <p:style>
          <a:lnRef idx="0"/>
          <a:fillRef idx="0"/>
          <a:effectRef idx="0"/>
          <a:fontRef idx="minor"/>
        </p:style>
        <p:txBody>
          <a:bodyPr lIns="0" rIns="0" tIns="0" bIns="0">
            <a:spAutoFit/>
          </a:bodyPr>
          <a:p>
            <a:pPr algn="ctr">
              <a:lnSpc>
                <a:spcPts val="9068"/>
              </a:lnSpc>
            </a:pPr>
            <a:r>
              <a:rPr b="1" lang="en-US" sz="6480" spc="-1" strike="noStrike">
                <a:solidFill>
                  <a:srgbClr val="3f3d3e"/>
                </a:solidFill>
                <a:latin typeface="Alexandria Bold"/>
                <a:ea typeface="Alexandria Bold"/>
              </a:rPr>
              <a:t>DATABASE MANAGEMENT</a:t>
            </a:r>
            <a:endParaRPr b="0" lang="en-IN" sz="6480" spc="-1" strike="noStrike">
              <a:latin typeface="Arial"/>
            </a:endParaRPr>
          </a:p>
        </p:txBody>
      </p:sp>
      <p:sp>
        <p:nvSpPr>
          <p:cNvPr id="59" name="CustomShape 4"/>
          <p:cNvSpPr/>
          <p:nvPr/>
        </p:nvSpPr>
        <p:spPr>
          <a:xfrm>
            <a:off x="1028880" y="2354760"/>
            <a:ext cx="16229880" cy="7850520"/>
          </a:xfrm>
          <a:prstGeom prst="rect">
            <a:avLst/>
          </a:prstGeom>
          <a:noFill/>
          <a:ln>
            <a:noFill/>
          </a:ln>
        </p:spPr>
        <p:style>
          <a:lnRef idx="0"/>
          <a:fillRef idx="0"/>
          <a:effectRef idx="0"/>
          <a:fontRef idx="minor"/>
        </p:style>
        <p:txBody>
          <a:bodyPr lIns="0" rIns="0" tIns="0" bIns="0">
            <a:spAutoFit/>
          </a:bodyPr>
          <a:p>
            <a:pPr algn="just">
              <a:lnSpc>
                <a:spcPts val="5800"/>
              </a:lnSpc>
            </a:pPr>
            <a:r>
              <a:rPr b="0" lang="en-US" sz="4150" spc="-1" strike="noStrike">
                <a:solidFill>
                  <a:srgbClr val="000000"/>
                </a:solidFill>
                <a:latin typeface="Garet"/>
                <a:ea typeface="Garet"/>
              </a:rPr>
              <a:t>Uses an SQLite database to manage:</a:t>
            </a:r>
            <a:endParaRPr b="0" lang="en-IN" sz="4150" spc="-1" strike="noStrike">
              <a:latin typeface="Arial"/>
            </a:endParaRPr>
          </a:p>
          <a:p>
            <a:pPr lvl="1" marL="894600" indent="-446760" algn="just">
              <a:lnSpc>
                <a:spcPts val="6755"/>
              </a:lnSpc>
              <a:buClr>
                <a:srgbClr val="000000"/>
              </a:buClr>
              <a:buFont typeface="Arial"/>
              <a:buChar char="•"/>
            </a:pPr>
            <a:r>
              <a:rPr b="0" lang="en-US" sz="4150" spc="-1" strike="noStrike">
                <a:solidFill>
                  <a:srgbClr val="000000"/>
                </a:solidFill>
                <a:latin typeface="Garet"/>
                <a:ea typeface="Garet"/>
              </a:rPr>
              <a:t>Users</a:t>
            </a:r>
            <a:endParaRPr b="0" lang="en-IN" sz="4150" spc="-1" strike="noStrike">
              <a:latin typeface="Arial"/>
            </a:endParaRPr>
          </a:p>
          <a:p>
            <a:pPr lvl="1" marL="894600" indent="-446760" algn="just">
              <a:lnSpc>
                <a:spcPts val="6755"/>
              </a:lnSpc>
              <a:buClr>
                <a:srgbClr val="000000"/>
              </a:buClr>
              <a:buFont typeface="Arial"/>
              <a:buChar char="•"/>
            </a:pPr>
            <a:r>
              <a:rPr b="0" lang="en-US" sz="4150" spc="-1" strike="noStrike">
                <a:solidFill>
                  <a:srgbClr val="000000"/>
                </a:solidFill>
                <a:latin typeface="Garet"/>
                <a:ea typeface="Garet"/>
              </a:rPr>
              <a:t>Sessions</a:t>
            </a:r>
            <a:endParaRPr b="0" lang="en-IN" sz="4150" spc="-1" strike="noStrike">
              <a:latin typeface="Arial"/>
            </a:endParaRPr>
          </a:p>
          <a:p>
            <a:pPr lvl="1" marL="894600" indent="-446760" algn="just">
              <a:lnSpc>
                <a:spcPts val="6755"/>
              </a:lnSpc>
              <a:buClr>
                <a:srgbClr val="000000"/>
              </a:buClr>
              <a:buFont typeface="Arial"/>
              <a:buChar char="•"/>
            </a:pPr>
            <a:r>
              <a:rPr b="0" lang="en-US" sz="4150" spc="-1" strike="noStrike">
                <a:solidFill>
                  <a:srgbClr val="000000"/>
                </a:solidFill>
                <a:latin typeface="Garet"/>
                <a:ea typeface="Garet"/>
              </a:rPr>
              <a:t>Chat history</a:t>
            </a:r>
            <a:endParaRPr b="0" lang="en-IN" sz="4150" spc="-1" strike="noStrike">
              <a:latin typeface="Arial"/>
            </a:endParaRPr>
          </a:p>
          <a:p>
            <a:pPr lvl="1" marL="894600" indent="-446760" algn="just">
              <a:lnSpc>
                <a:spcPts val="6755"/>
              </a:lnSpc>
              <a:buClr>
                <a:srgbClr val="000000"/>
              </a:buClr>
              <a:buFont typeface="Arial"/>
              <a:buChar char="•"/>
            </a:pPr>
            <a:r>
              <a:rPr b="0" lang="en-US" sz="4150" spc="-1" strike="noStrike">
                <a:solidFill>
                  <a:srgbClr val="000000"/>
                </a:solidFill>
                <a:latin typeface="Garet"/>
                <a:ea typeface="Garet"/>
              </a:rPr>
              <a:t>Uploaded papers</a:t>
            </a:r>
            <a:endParaRPr b="0" lang="en-IN" sz="4150" spc="-1" strike="noStrike">
              <a:latin typeface="Arial"/>
            </a:endParaRPr>
          </a:p>
          <a:p>
            <a:pPr algn="just">
              <a:lnSpc>
                <a:spcPts val="5800"/>
              </a:lnSpc>
            </a:pPr>
            <a:endParaRPr b="0" lang="en-IN" sz="4150" spc="-1" strike="noStrike">
              <a:latin typeface="Arial"/>
            </a:endParaRPr>
          </a:p>
          <a:p>
            <a:pPr algn="just">
              <a:lnSpc>
                <a:spcPts val="5800"/>
              </a:lnSpc>
            </a:pPr>
            <a:r>
              <a:rPr b="0" lang="en-US" sz="4150" spc="-1" strike="noStrike">
                <a:solidFill>
                  <a:srgbClr val="000000"/>
                </a:solidFill>
                <a:latin typeface="Garet"/>
                <a:ea typeface="Garet"/>
              </a:rPr>
              <a:t>It handles automatic session management, so users can return later and continue where they left off.</a:t>
            </a:r>
            <a:endParaRPr b="0" lang="en-IN" sz="4150" spc="-1" strike="noStrike">
              <a:latin typeface="Arial"/>
            </a:endParaRPr>
          </a:p>
          <a:p>
            <a:pPr algn="just">
              <a:lnSpc>
                <a:spcPts val="5800"/>
              </a:lnSpc>
            </a:pPr>
            <a:endParaRPr b="0" lang="en-IN" sz="4150" spc="-1" strike="noStrike">
              <a:latin typeface="Arial"/>
            </a:endParaRPr>
          </a:p>
          <a:p>
            <a:pPr algn="just">
              <a:lnSpc>
                <a:spcPts val="5800"/>
              </a:lnSpc>
            </a:pPr>
            <a:endParaRPr b="0" lang="en-IN" sz="415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9e9"/>
        </a:solidFill>
      </p:bgPr>
    </p:bg>
    <p:spTree>
      <p:nvGrpSpPr>
        <p:cNvPr id="1" name=""/>
        <p:cNvGrpSpPr/>
        <p:nvPr/>
      </p:nvGrpSpPr>
      <p:grpSpPr>
        <a:xfrm>
          <a:off x="0" y="0"/>
          <a:ext cx="0" cy="0"/>
          <a:chOff x="0" y="0"/>
          <a:chExt cx="0" cy="0"/>
        </a:xfrm>
      </p:grpSpPr>
      <p:sp>
        <p:nvSpPr>
          <p:cNvPr id="60" name="CustomShape 1"/>
          <p:cNvSpPr/>
          <p:nvPr/>
        </p:nvSpPr>
        <p:spPr>
          <a:xfrm>
            <a:off x="3391920" y="714960"/>
            <a:ext cx="10488600" cy="1151280"/>
          </a:xfrm>
          <a:prstGeom prst="rect">
            <a:avLst/>
          </a:prstGeom>
          <a:noFill/>
          <a:ln>
            <a:noFill/>
          </a:ln>
        </p:spPr>
        <p:style>
          <a:lnRef idx="0"/>
          <a:fillRef idx="0"/>
          <a:effectRef idx="0"/>
          <a:fontRef idx="minor"/>
        </p:style>
        <p:txBody>
          <a:bodyPr lIns="0" rIns="0" tIns="0" bIns="0">
            <a:spAutoFit/>
          </a:bodyPr>
          <a:p>
            <a:pPr algn="ctr">
              <a:lnSpc>
                <a:spcPts val="9068"/>
              </a:lnSpc>
            </a:pPr>
            <a:r>
              <a:rPr b="1" lang="en-US" sz="6480" spc="-1" strike="noStrike">
                <a:solidFill>
                  <a:srgbClr val="3f3d3e"/>
                </a:solidFill>
                <a:latin typeface="Alexandria Bold"/>
                <a:ea typeface="Alexandria Bold"/>
              </a:rPr>
              <a:t>SOURCE RESEARCH</a:t>
            </a:r>
            <a:endParaRPr b="0" lang="en-IN" sz="6480" spc="-1" strike="noStrike">
              <a:latin typeface="Arial"/>
            </a:endParaRPr>
          </a:p>
        </p:txBody>
      </p:sp>
      <p:sp>
        <p:nvSpPr>
          <p:cNvPr id="61" name="CustomShape 2"/>
          <p:cNvSpPr/>
          <p:nvPr/>
        </p:nvSpPr>
        <p:spPr>
          <a:xfrm rot="21025800">
            <a:off x="-598680" y="5498280"/>
            <a:ext cx="4839480" cy="6757560"/>
          </a:xfrm>
          <a:custGeom>
            <a:avLst/>
            <a:gdLst/>
            <a:ahLst/>
            <a:rect l="l" t="t" r="r" b="b"/>
            <a:pathLst>
              <a:path w="4840370" h="6758253">
                <a:moveTo>
                  <a:pt x="0" y="0"/>
                </a:moveTo>
                <a:lnTo>
                  <a:pt x="4840370" y="0"/>
                </a:lnTo>
                <a:lnTo>
                  <a:pt x="4840370" y="6758253"/>
                </a:lnTo>
                <a:lnTo>
                  <a:pt x="0" y="6758253"/>
                </a:lnTo>
                <a:lnTo>
                  <a:pt x="0" y="0"/>
                </a:lnTo>
                <a:close/>
              </a:path>
            </a:pathLst>
          </a:custGeom>
          <a:blipFill rotWithShape="0">
            <a:blip r:embed="rId1"/>
            <a:stretch>
              <a:fillRect/>
            </a:stretch>
          </a:blipFill>
          <a:ln>
            <a:noFill/>
          </a:ln>
        </p:spPr>
        <p:style>
          <a:lnRef idx="0"/>
          <a:fillRef idx="0"/>
          <a:effectRef idx="0"/>
          <a:fontRef idx="minor"/>
        </p:style>
      </p:sp>
      <p:sp>
        <p:nvSpPr>
          <p:cNvPr id="62" name="Line 3"/>
          <p:cNvSpPr/>
          <p:nvPr/>
        </p:nvSpPr>
        <p:spPr>
          <a:xfrm>
            <a:off x="4541400" y="9464040"/>
            <a:ext cx="11672640" cy="0"/>
          </a:xfrm>
          <a:prstGeom prst="line">
            <a:avLst/>
          </a:prstGeom>
          <a:ln w="9360">
            <a:solidFill>
              <a:srgbClr val="545454"/>
            </a:solidFill>
            <a:round/>
          </a:ln>
        </p:spPr>
        <p:style>
          <a:lnRef idx="0"/>
          <a:fillRef idx="0"/>
          <a:effectRef idx="0"/>
          <a:fontRef idx="minor"/>
        </p:style>
      </p:sp>
      <p:sp>
        <p:nvSpPr>
          <p:cNvPr id="63" name="CustomShape 4"/>
          <p:cNvSpPr/>
          <p:nvPr/>
        </p:nvSpPr>
        <p:spPr>
          <a:xfrm>
            <a:off x="16214400" y="9019440"/>
            <a:ext cx="1270800" cy="843120"/>
          </a:xfrm>
          <a:prstGeom prst="rect">
            <a:avLst/>
          </a:prstGeom>
          <a:noFill/>
          <a:ln>
            <a:noFill/>
          </a:ln>
        </p:spPr>
        <p:style>
          <a:lnRef idx="0"/>
          <a:fillRef idx="0"/>
          <a:effectRef idx="0"/>
          <a:fontRef idx="minor"/>
        </p:style>
        <p:txBody>
          <a:bodyPr lIns="0" rIns="0" tIns="0" bIns="0">
            <a:spAutoFit/>
          </a:bodyPr>
          <a:p>
            <a:pPr algn="ctr">
              <a:lnSpc>
                <a:spcPts val="6642"/>
              </a:lnSpc>
            </a:pPr>
            <a:r>
              <a:rPr b="1" lang="en-US" sz="4750" spc="-1" strike="noStrike">
                <a:solidFill>
                  <a:srgbClr val="545454"/>
                </a:solidFill>
                <a:latin typeface="Garet Bold"/>
                <a:ea typeface="Garet Bold"/>
              </a:rPr>
              <a:t>06</a:t>
            </a:r>
            <a:endParaRPr b="0" lang="en-IN" sz="4750" spc="-1" strike="noStrike">
              <a:latin typeface="Arial"/>
            </a:endParaRPr>
          </a:p>
        </p:txBody>
      </p:sp>
      <p:sp>
        <p:nvSpPr>
          <p:cNvPr id="64" name="CustomShape 5"/>
          <p:cNvSpPr/>
          <p:nvPr/>
        </p:nvSpPr>
        <p:spPr>
          <a:xfrm>
            <a:off x="1758960" y="2301840"/>
            <a:ext cx="16229880" cy="6136200"/>
          </a:xfrm>
          <a:prstGeom prst="rect">
            <a:avLst/>
          </a:prstGeom>
          <a:noFill/>
          <a:ln>
            <a:noFill/>
          </a:ln>
        </p:spPr>
        <p:style>
          <a:lnRef idx="0"/>
          <a:fillRef idx="0"/>
          <a:effectRef idx="0"/>
          <a:fontRef idx="minor"/>
        </p:style>
        <p:txBody>
          <a:bodyPr lIns="0" rIns="0" tIns="0" bIns="0">
            <a:spAutoFit/>
          </a:bodyPr>
          <a:p>
            <a:pPr algn="ctr">
              <a:lnSpc>
                <a:spcPts val="7087"/>
              </a:lnSpc>
            </a:pPr>
            <a:r>
              <a:rPr b="0" lang="en-US" sz="4150" spc="-1" strike="noStrike">
                <a:solidFill>
                  <a:srgbClr val="000000"/>
                </a:solidFill>
                <a:latin typeface="Garet"/>
                <a:ea typeface="Garet"/>
              </a:rPr>
              <a:t>This part focuses on finding trustworthy academic sources:</a:t>
            </a:r>
            <a:endParaRPr b="0" lang="en-IN" sz="4150" spc="-1" strike="noStrike">
              <a:latin typeface="Arial"/>
            </a:endParaRPr>
          </a:p>
          <a:p>
            <a:pPr lvl="1" marL="894600" indent="-446760">
              <a:lnSpc>
                <a:spcPts val="7087"/>
              </a:lnSpc>
              <a:buClr>
                <a:srgbClr val="000000"/>
              </a:buClr>
              <a:buFont typeface="Arial"/>
              <a:buChar char="•"/>
            </a:pPr>
            <a:r>
              <a:rPr b="0" lang="en-US" sz="4150" spc="-1" strike="noStrike">
                <a:solidFill>
                  <a:srgbClr val="000000"/>
                </a:solidFill>
                <a:latin typeface="Garet"/>
                <a:ea typeface="Garet"/>
              </a:rPr>
              <a:t>Uses CrossRef and DOAJ APIs.</a:t>
            </a:r>
            <a:endParaRPr b="0" lang="en-IN" sz="4150" spc="-1" strike="noStrike">
              <a:latin typeface="Arial"/>
            </a:endParaRPr>
          </a:p>
          <a:p>
            <a:pPr lvl="1" marL="894600" indent="-446760">
              <a:lnSpc>
                <a:spcPts val="7087"/>
              </a:lnSpc>
              <a:buClr>
                <a:srgbClr val="000000"/>
              </a:buClr>
              <a:buFont typeface="Arial"/>
              <a:buChar char="•"/>
            </a:pPr>
            <a:r>
              <a:rPr b="0" lang="en-US" sz="4150" spc="-1" strike="noStrike">
                <a:solidFill>
                  <a:srgbClr val="000000"/>
                </a:solidFill>
                <a:latin typeface="Garet"/>
                <a:ea typeface="Garet"/>
              </a:rPr>
              <a:t>Validates ISSNs using the official checksum formula to ensure authenticity.</a:t>
            </a:r>
            <a:endParaRPr b="0" lang="en-IN" sz="4150" spc="-1" strike="noStrike">
              <a:latin typeface="Arial"/>
            </a:endParaRPr>
          </a:p>
          <a:p>
            <a:pPr lvl="1" marL="894600" indent="-446760">
              <a:lnSpc>
                <a:spcPts val="7087"/>
              </a:lnSpc>
              <a:buClr>
                <a:srgbClr val="000000"/>
              </a:buClr>
              <a:buFont typeface="Arial"/>
              <a:buChar char="•"/>
            </a:pPr>
            <a:r>
              <a:rPr b="0" lang="en-US" sz="4150" spc="-1" strike="noStrike">
                <a:solidFill>
                  <a:srgbClr val="000000"/>
                </a:solidFill>
                <a:latin typeface="Garet"/>
                <a:ea typeface="Garet"/>
              </a:rPr>
              <a:t>Tags sources as supporting, contradicting, or neutral.</a:t>
            </a:r>
            <a:endParaRPr b="0" lang="en-IN" sz="4150" spc="-1" strike="noStrike">
              <a:latin typeface="Arial"/>
            </a:endParaRPr>
          </a:p>
          <a:p>
            <a:pPr lvl="1" marL="894600" indent="-446760">
              <a:lnSpc>
                <a:spcPts val="7087"/>
              </a:lnSpc>
              <a:buClr>
                <a:srgbClr val="000000"/>
              </a:buClr>
              <a:buFont typeface="Arial"/>
              <a:buChar char="•"/>
            </a:pPr>
            <a:r>
              <a:rPr b="0" lang="en-US" sz="4150" spc="-1" strike="noStrike">
                <a:solidFill>
                  <a:srgbClr val="000000"/>
                </a:solidFill>
                <a:latin typeface="Garet"/>
                <a:ea typeface="Garet"/>
              </a:rPr>
              <a:t>Only returns sources that have valid ISSNs.</a:t>
            </a:r>
            <a:endParaRPr b="0" lang="en-IN" sz="4150" spc="-1" strike="noStrike">
              <a:latin typeface="Arial"/>
            </a:endParaRPr>
          </a:p>
          <a:p>
            <a:pPr algn="ctr">
              <a:lnSpc>
                <a:spcPts val="5800"/>
              </a:lnSpc>
            </a:pPr>
            <a:endParaRPr b="0" lang="en-IN" sz="415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9e9"/>
        </a:solidFill>
      </p:bgPr>
    </p:bg>
    <p:spTree>
      <p:nvGrpSpPr>
        <p:cNvPr id="1" name=""/>
        <p:cNvGrpSpPr/>
        <p:nvPr/>
      </p:nvGrpSpPr>
      <p:grpSpPr>
        <a:xfrm>
          <a:off x="0" y="0"/>
          <a:ext cx="0" cy="0"/>
          <a:chOff x="0" y="0"/>
          <a:chExt cx="0" cy="0"/>
        </a:xfrm>
      </p:grpSpPr>
      <p:sp>
        <p:nvSpPr>
          <p:cNvPr id="65" name="CustomShape 1"/>
          <p:cNvSpPr/>
          <p:nvPr/>
        </p:nvSpPr>
        <p:spPr>
          <a:xfrm>
            <a:off x="1146960" y="1085760"/>
            <a:ext cx="12708720" cy="1686600"/>
          </a:xfrm>
          <a:prstGeom prst="rect">
            <a:avLst/>
          </a:prstGeom>
          <a:noFill/>
          <a:ln>
            <a:noFill/>
          </a:ln>
        </p:spPr>
        <p:style>
          <a:lnRef idx="0"/>
          <a:fillRef idx="0"/>
          <a:effectRef idx="0"/>
          <a:fontRef idx="minor"/>
        </p:style>
        <p:txBody>
          <a:bodyPr lIns="0" rIns="0" tIns="0" bIns="0">
            <a:spAutoFit/>
          </a:bodyPr>
          <a:p>
            <a:pPr algn="ctr">
              <a:lnSpc>
                <a:spcPts val="6642"/>
              </a:lnSpc>
            </a:pPr>
            <a:r>
              <a:rPr b="1" lang="en-US" sz="4750" spc="-1" strike="noStrike">
                <a:solidFill>
                  <a:srgbClr val="000000"/>
                </a:solidFill>
                <a:latin typeface="Garet Bold"/>
                <a:ea typeface="Garet Bold"/>
              </a:rPr>
              <a:t>Reranking System (Multi-Stage Process)</a:t>
            </a:r>
            <a:endParaRPr b="0" lang="en-IN" sz="4750" spc="-1" strike="noStrike">
              <a:latin typeface="Arial"/>
            </a:endParaRPr>
          </a:p>
        </p:txBody>
      </p:sp>
      <p:sp>
        <p:nvSpPr>
          <p:cNvPr id="66" name="CustomShape 2"/>
          <p:cNvSpPr/>
          <p:nvPr/>
        </p:nvSpPr>
        <p:spPr>
          <a:xfrm>
            <a:off x="651960" y="2787840"/>
            <a:ext cx="16266600" cy="5892120"/>
          </a:xfrm>
          <a:prstGeom prst="rect">
            <a:avLst/>
          </a:prstGeom>
          <a:noFill/>
          <a:ln>
            <a:noFill/>
          </a:ln>
        </p:spPr>
        <p:style>
          <a:lnRef idx="0"/>
          <a:fillRef idx="0"/>
          <a:effectRef idx="0"/>
          <a:fontRef idx="minor"/>
        </p:style>
        <p:txBody>
          <a:bodyPr lIns="0" rIns="0" tIns="0" bIns="0">
            <a:spAutoFit/>
          </a:bodyPr>
          <a:p>
            <a:pPr>
              <a:lnSpc>
                <a:spcPts val="5800"/>
              </a:lnSpc>
            </a:pPr>
            <a:r>
              <a:rPr b="1" lang="en-US" sz="4150" spc="-1" strike="noStrike">
                <a:solidFill>
                  <a:srgbClr val="000000"/>
                </a:solidFill>
                <a:latin typeface="Garet Bold"/>
                <a:ea typeface="Garet Bold"/>
              </a:rPr>
              <a:t>Method</a:t>
            </a:r>
            <a:r>
              <a:rPr b="0" lang="en-US" sz="4150" spc="-1" strike="noStrike">
                <a:solidFill>
                  <a:srgbClr val="000000"/>
                </a:solidFill>
                <a:latin typeface="Garet"/>
                <a:ea typeface="Garet"/>
              </a:rPr>
              <a:t>: TF-IDF Cosine Similarity</a:t>
            </a:r>
            <a:endParaRPr b="0" lang="en-IN" sz="4150" spc="-1" strike="noStrike">
              <a:latin typeface="Arial"/>
            </a:endParaRPr>
          </a:p>
          <a:p>
            <a:pPr>
              <a:lnSpc>
                <a:spcPts val="5800"/>
              </a:lnSpc>
            </a:pPr>
            <a:endParaRPr b="0" lang="en-IN" sz="4150" spc="-1" strike="noStrike">
              <a:latin typeface="Arial"/>
            </a:endParaRPr>
          </a:p>
          <a:p>
            <a:pPr>
              <a:lnSpc>
                <a:spcPts val="5800"/>
              </a:lnSpc>
            </a:pPr>
            <a:r>
              <a:rPr b="1" lang="en-US" sz="4150" spc="-1" strike="noStrike">
                <a:solidFill>
                  <a:srgbClr val="000000"/>
                </a:solidFill>
                <a:latin typeface="Garet Bold"/>
                <a:ea typeface="Garet Bold"/>
              </a:rPr>
              <a:t>Process:</a:t>
            </a:r>
            <a:endParaRPr b="0" lang="en-IN" sz="4150" spc="-1" strike="noStrike">
              <a:latin typeface="Arial"/>
            </a:endParaRPr>
          </a:p>
          <a:p>
            <a:pPr>
              <a:lnSpc>
                <a:spcPts val="5800"/>
              </a:lnSpc>
            </a:pPr>
            <a:r>
              <a:rPr b="0" lang="en-US" sz="4150" spc="-1" strike="noStrike">
                <a:solidFill>
                  <a:srgbClr val="000000"/>
                </a:solidFill>
                <a:latin typeface="Garet"/>
                <a:ea typeface="Garet"/>
              </a:rPr>
              <a:t>Combines title, abstract, journal, and authors into single text</a:t>
            </a:r>
            <a:endParaRPr b="0" lang="en-IN" sz="4150" spc="-1" strike="noStrike">
              <a:latin typeface="Arial"/>
            </a:endParaRPr>
          </a:p>
          <a:p>
            <a:pPr>
              <a:lnSpc>
                <a:spcPts val="5800"/>
              </a:lnSpc>
            </a:pPr>
            <a:r>
              <a:rPr b="0" lang="en-US" sz="4150" spc="-1" strike="noStrike">
                <a:solidFill>
                  <a:srgbClr val="000000"/>
                </a:solidFill>
                <a:latin typeface="Garet"/>
                <a:ea typeface="Garet"/>
              </a:rPr>
              <a:t>Vectorizes query and all source texts using Tfidf Vectorizer</a:t>
            </a:r>
            <a:endParaRPr b="0" lang="en-IN" sz="4150" spc="-1" strike="noStrike">
              <a:latin typeface="Arial"/>
            </a:endParaRPr>
          </a:p>
          <a:p>
            <a:pPr>
              <a:lnSpc>
                <a:spcPts val="5800"/>
              </a:lnSpc>
            </a:pPr>
            <a:r>
              <a:rPr b="0" lang="en-US" sz="4150" spc="-1" strike="noStrike">
                <a:solidFill>
                  <a:srgbClr val="000000"/>
                </a:solidFill>
                <a:latin typeface="Garet"/>
                <a:ea typeface="Garet"/>
              </a:rPr>
              <a:t>Calculates cosine similarity between query and each source</a:t>
            </a:r>
            <a:endParaRPr b="0" lang="en-IN" sz="4150" spc="-1" strike="noStrike">
              <a:latin typeface="Arial"/>
            </a:endParaRPr>
          </a:p>
          <a:p>
            <a:pPr>
              <a:lnSpc>
                <a:spcPts val="5800"/>
              </a:lnSpc>
            </a:pPr>
            <a:r>
              <a:rPr b="0" lang="en-US" sz="4150" spc="-1" strike="noStrike">
                <a:solidFill>
                  <a:srgbClr val="000000"/>
                </a:solidFill>
                <a:latin typeface="Garet"/>
                <a:ea typeface="Garet"/>
              </a:rPr>
              <a:t>Adds title relevance bonus (30% weight)</a:t>
            </a:r>
            <a:endParaRPr b="0" lang="en-IN" sz="4150" spc="-1" strike="noStrike">
              <a:latin typeface="Arial"/>
            </a:endParaRPr>
          </a:p>
          <a:p>
            <a:pPr>
              <a:lnSpc>
                <a:spcPts val="5800"/>
              </a:lnSpc>
            </a:pPr>
            <a:r>
              <a:rPr b="0" lang="en-US" sz="4150" spc="-1" strike="noStrike">
                <a:solidFill>
                  <a:srgbClr val="000000"/>
                </a:solidFill>
                <a:latin typeface="Garet"/>
                <a:ea typeface="Garet"/>
              </a:rPr>
              <a:t>Sorts by combined similarity + bonus scoresaragraph text</a:t>
            </a:r>
            <a:endParaRPr b="0" lang="en-IN" sz="41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9e9e9"/>
        </a:solidFill>
      </p:bgPr>
    </p:bg>
    <p:spTree>
      <p:nvGrpSpPr>
        <p:cNvPr id="1" name=""/>
        <p:cNvGrpSpPr/>
        <p:nvPr/>
      </p:nvGrpSpPr>
      <p:grpSpPr>
        <a:xfrm>
          <a:off x="0" y="0"/>
          <a:ext cx="0" cy="0"/>
          <a:chOff x="0" y="0"/>
          <a:chExt cx="0" cy="0"/>
        </a:xfrm>
      </p:grpSpPr>
      <p:sp>
        <p:nvSpPr>
          <p:cNvPr id="67" name="CustomShape 1"/>
          <p:cNvSpPr/>
          <p:nvPr/>
        </p:nvSpPr>
        <p:spPr>
          <a:xfrm>
            <a:off x="1582560" y="1047600"/>
            <a:ext cx="12898080" cy="1138680"/>
          </a:xfrm>
          <a:prstGeom prst="rect">
            <a:avLst/>
          </a:prstGeom>
          <a:noFill/>
          <a:ln>
            <a:noFill/>
          </a:ln>
        </p:spPr>
        <p:style>
          <a:lnRef idx="0"/>
          <a:fillRef idx="0"/>
          <a:effectRef idx="0"/>
          <a:fontRef idx="minor"/>
        </p:style>
        <p:txBody>
          <a:bodyPr lIns="0" rIns="0" tIns="0" bIns="0">
            <a:spAutoFit/>
          </a:bodyPr>
          <a:p>
            <a:pPr algn="ctr">
              <a:lnSpc>
                <a:spcPts val="8969"/>
              </a:lnSpc>
            </a:pPr>
            <a:r>
              <a:rPr b="1" lang="en-US" sz="6410" spc="-1" strike="noStrike">
                <a:solidFill>
                  <a:srgbClr val="3f3d3e"/>
                </a:solidFill>
                <a:latin typeface="Alexandria Bold"/>
                <a:ea typeface="Alexandria Bold"/>
              </a:rPr>
              <a:t>SOLUTION OVERVIEW </a:t>
            </a:r>
            <a:endParaRPr b="0" lang="en-IN" sz="6410" spc="-1" strike="noStrike">
              <a:latin typeface="Arial"/>
            </a:endParaRPr>
          </a:p>
        </p:txBody>
      </p:sp>
      <p:sp>
        <p:nvSpPr>
          <p:cNvPr id="68" name="Line 2"/>
          <p:cNvSpPr/>
          <p:nvPr/>
        </p:nvSpPr>
        <p:spPr>
          <a:xfrm>
            <a:off x="4541400" y="9464040"/>
            <a:ext cx="11672640" cy="0"/>
          </a:xfrm>
          <a:prstGeom prst="line">
            <a:avLst/>
          </a:prstGeom>
          <a:ln w="9360">
            <a:solidFill>
              <a:srgbClr val="545454"/>
            </a:solidFill>
            <a:round/>
          </a:ln>
        </p:spPr>
        <p:style>
          <a:lnRef idx="0"/>
          <a:fillRef idx="0"/>
          <a:effectRef idx="0"/>
          <a:fontRef idx="minor"/>
        </p:style>
      </p:sp>
      <p:sp>
        <p:nvSpPr>
          <p:cNvPr id="69" name="CustomShape 3"/>
          <p:cNvSpPr/>
          <p:nvPr/>
        </p:nvSpPr>
        <p:spPr>
          <a:xfrm>
            <a:off x="16214400" y="9019440"/>
            <a:ext cx="1270800" cy="843120"/>
          </a:xfrm>
          <a:prstGeom prst="rect">
            <a:avLst/>
          </a:prstGeom>
          <a:noFill/>
          <a:ln>
            <a:noFill/>
          </a:ln>
        </p:spPr>
        <p:style>
          <a:lnRef idx="0"/>
          <a:fillRef idx="0"/>
          <a:effectRef idx="0"/>
          <a:fontRef idx="minor"/>
        </p:style>
        <p:txBody>
          <a:bodyPr lIns="0" rIns="0" tIns="0" bIns="0">
            <a:spAutoFit/>
          </a:bodyPr>
          <a:p>
            <a:pPr algn="ctr">
              <a:lnSpc>
                <a:spcPts val="6642"/>
              </a:lnSpc>
            </a:pPr>
            <a:r>
              <a:rPr b="1" lang="en-US" sz="4750" spc="-1" strike="noStrike">
                <a:solidFill>
                  <a:srgbClr val="545454"/>
                </a:solidFill>
                <a:latin typeface="Garet Bold"/>
                <a:ea typeface="Garet Bold"/>
              </a:rPr>
              <a:t>02</a:t>
            </a:r>
            <a:endParaRPr b="0" lang="en-IN" sz="4750" spc="-1" strike="noStrike">
              <a:latin typeface="Arial"/>
            </a:endParaRPr>
          </a:p>
        </p:txBody>
      </p:sp>
      <p:sp>
        <p:nvSpPr>
          <p:cNvPr id="70" name="CustomShape 4"/>
          <p:cNvSpPr/>
          <p:nvPr/>
        </p:nvSpPr>
        <p:spPr>
          <a:xfrm>
            <a:off x="1238400" y="3292920"/>
            <a:ext cx="15212880" cy="5388120"/>
          </a:xfrm>
          <a:prstGeom prst="rect">
            <a:avLst/>
          </a:prstGeom>
          <a:noFill/>
          <a:ln>
            <a:noFill/>
          </a:ln>
        </p:spPr>
        <p:style>
          <a:lnRef idx="0"/>
          <a:fillRef idx="0"/>
          <a:effectRef idx="0"/>
          <a:fontRef idx="minor"/>
        </p:style>
        <p:txBody>
          <a:bodyPr lIns="0" rIns="0" tIns="0" bIns="0">
            <a:spAutoFit/>
          </a:bodyPr>
          <a:p>
            <a:pPr algn="ctr">
              <a:lnSpc>
                <a:spcPts val="5800"/>
              </a:lnSpc>
            </a:pPr>
            <a:r>
              <a:rPr b="0" lang="en-US" sz="4150" spc="-1" strike="noStrike">
                <a:solidFill>
                  <a:srgbClr val="000000"/>
                </a:solidFill>
                <a:latin typeface="Garet"/>
                <a:ea typeface="Garet"/>
              </a:rPr>
              <a:t>An AI-powered multi-agent legal research assistant that:</a:t>
            </a:r>
            <a:endParaRPr b="0" lang="en-IN" sz="4150" spc="-1" strike="noStrike">
              <a:latin typeface="Arial"/>
            </a:endParaRPr>
          </a:p>
          <a:p>
            <a:pPr lvl="1" marL="894600" indent="-446760">
              <a:lnSpc>
                <a:spcPts val="7707"/>
              </a:lnSpc>
              <a:buClr>
                <a:srgbClr val="000000"/>
              </a:buClr>
              <a:buFont typeface="Arial"/>
              <a:buChar char="•"/>
            </a:pPr>
            <a:r>
              <a:rPr b="0" lang="en-US" sz="4150" spc="-1" strike="noStrike">
                <a:solidFill>
                  <a:srgbClr val="000000"/>
                </a:solidFill>
                <a:latin typeface="Garet"/>
                <a:ea typeface="Garet"/>
              </a:rPr>
              <a:t>Finds ISSN-verified academic sources</a:t>
            </a:r>
            <a:endParaRPr b="0" lang="en-IN" sz="4150" spc="-1" strike="noStrike">
              <a:latin typeface="Arial"/>
            </a:endParaRPr>
          </a:p>
          <a:p>
            <a:pPr lvl="1" marL="894600" indent="-446760">
              <a:lnSpc>
                <a:spcPts val="7707"/>
              </a:lnSpc>
              <a:buClr>
                <a:srgbClr val="000000"/>
              </a:buClr>
              <a:buFont typeface="Arial"/>
              <a:buChar char="•"/>
            </a:pPr>
            <a:r>
              <a:rPr b="0" lang="en-US" sz="4150" spc="-1" strike="noStrike">
                <a:solidFill>
                  <a:srgbClr val="000000"/>
                </a:solidFill>
                <a:latin typeface="Garet"/>
                <a:ea typeface="Garet"/>
              </a:rPr>
              <a:t>Summarizes papers and extracts arguments</a:t>
            </a:r>
            <a:endParaRPr b="0" lang="en-IN" sz="4150" spc="-1" strike="noStrike">
              <a:latin typeface="Arial"/>
            </a:endParaRPr>
          </a:p>
          <a:p>
            <a:pPr lvl="1" marL="894600" indent="-446760">
              <a:lnSpc>
                <a:spcPts val="7707"/>
              </a:lnSpc>
              <a:buClr>
                <a:srgbClr val="000000"/>
              </a:buClr>
              <a:buFont typeface="Arial"/>
              <a:buChar char="•"/>
            </a:pPr>
            <a:r>
              <a:rPr b="0" lang="en-US" sz="4150" spc="-1" strike="noStrike">
                <a:solidFill>
                  <a:srgbClr val="000000"/>
                </a:solidFill>
                <a:latin typeface="Garet"/>
                <a:ea typeface="Garet"/>
              </a:rPr>
              <a:t>Maintains context-aware chat across sessions</a:t>
            </a:r>
            <a:endParaRPr b="0" lang="en-IN" sz="4150" spc="-1" strike="noStrike">
              <a:latin typeface="Arial"/>
            </a:endParaRPr>
          </a:p>
          <a:p>
            <a:pPr lvl="1" marL="894600" indent="-446760">
              <a:lnSpc>
                <a:spcPts val="7707"/>
              </a:lnSpc>
              <a:buClr>
                <a:srgbClr val="000000"/>
              </a:buClr>
              <a:buFont typeface="Arial"/>
              <a:buChar char="•"/>
            </a:pPr>
            <a:r>
              <a:rPr b="0" lang="en-US" sz="4150" spc="-1" strike="noStrike">
                <a:solidFill>
                  <a:srgbClr val="000000"/>
                </a:solidFill>
                <a:latin typeface="Garet"/>
                <a:ea typeface="Garet"/>
              </a:rPr>
              <a:t>Supports file uploads and interactive research</a:t>
            </a:r>
            <a:endParaRPr b="0" lang="en-IN" sz="4150" spc="-1" strike="noStrike">
              <a:latin typeface="Arial"/>
            </a:endParaRPr>
          </a:p>
          <a:p>
            <a:pPr algn="ctr">
              <a:lnSpc>
                <a:spcPts val="5800"/>
              </a:lnSpc>
            </a:pPr>
            <a:endParaRPr b="0" lang="en-IN" sz="41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TotalTime>
  <Application>LibreOffice/6.4.7.2$Linux_X86_64 LibreOffice_project/40$Build-2</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language>en-IN</dc:language>
  <cp:lastModifiedBy/>
  <dcterms:modified xsi:type="dcterms:W3CDTF">2025-05-24T19:44:56Z</dcterms:modified>
  <cp:revision>10</cp:revision>
  <dc:subject/>
  <dc:title>Grey Minimalist Professional Project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0</vt:i4>
  </property>
</Properties>
</file>